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3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21B7A-4678-4190-A8E7-43FD9579968E}" type="datetimeFigureOut">
              <a:rPr lang="en-GB" smtClean="0"/>
              <a:t>22/06/2017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AE117-1528-4CBD-AB86-A1F2046E9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1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6111741"/>
            <a:ext cx="12192000" cy="746259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75A2-7CF5-42BE-B627-557179A880D6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8" descr="Bildergebnis für john adams institute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4" y="6123468"/>
            <a:ext cx="2620743" cy="74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4695"/>
            <a:ext cx="773155" cy="76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50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E86-D705-4F52-81EF-A49181DD6305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4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8C43-96E6-4E55-B9DD-0660B5CA8B4F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9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DD6E-6A63-46BD-8346-D59E211CE900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1" y="6111741"/>
            <a:ext cx="12192000" cy="746259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Bildergebnis für john adams institute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74" y="6123468"/>
            <a:ext cx="2620743" cy="74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78" y="6097651"/>
            <a:ext cx="773155" cy="760349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1690688"/>
            <a:ext cx="105156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05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098-A4C2-426A-A42B-445C9EB0C491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1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9B9F-90C0-45ED-A24A-5F5E89466148}" type="datetime1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4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4B-9E18-49D3-AEBC-56BC40B9EC91}" type="datetime1">
              <a:rPr lang="en-GB" smtClean="0"/>
              <a:t>22/06/2017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81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7AAD-C743-42BD-A729-3BF428069610}" type="datetime1">
              <a:rPr lang="en-GB" smtClean="0"/>
              <a:t>22/06/2017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9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5058-6584-44B4-894E-AE22DB771900}" type="datetime1">
              <a:rPr lang="en-GB" smtClean="0"/>
              <a:t>22/06/2017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36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9575-5AA1-408F-8F1D-099847058F5D}" type="datetime1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48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F7B3-A757-4E2F-A596-BF9ADFA0FBD9}" type="datetime1">
              <a:rPr lang="en-GB" smtClean="0"/>
              <a:t>22/06/2017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6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96A6-E9EE-4F20-A358-BE5F2B3402EB}" type="datetime1">
              <a:rPr lang="en-GB" smtClean="0"/>
              <a:t>22/06/2017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99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Electro-Optical Wakefield Monitor for High Gradient Measurements at CLEAR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 Paszkiewicz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ZnTe</a:t>
            </a:r>
            <a:r>
              <a:rPr lang="en-US" dirty="0" smtClean="0"/>
              <a:t> RF </a:t>
            </a:r>
            <a:r>
              <a:rPr lang="en-US" dirty="0" err="1" smtClean="0"/>
              <a:t>Characterisation</a:t>
            </a:r>
            <a:r>
              <a:rPr lang="en-US" dirty="0"/>
              <a:t> </a:t>
            </a:r>
            <a:r>
              <a:rPr lang="en-US" dirty="0" smtClean="0"/>
              <a:t>– Simulations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" y="2048073"/>
            <a:ext cx="3662969" cy="27692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589" y="2124573"/>
            <a:ext cx="2778987" cy="26331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811" y="1897604"/>
            <a:ext cx="4014203" cy="2860120"/>
          </a:xfrm>
          <a:prstGeom prst="rect">
            <a:avLst/>
          </a:prstGeom>
        </p:spPr>
      </p:pic>
      <p:pic>
        <p:nvPicPr>
          <p:cNvPr id="8" name="Picture 7" descr="C:\Users\japaszki\AppData\Local\Microsoft\Windows\INetCache\Content.Word\model_pos1_ac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57" t="-1" r="17992" b="45657"/>
          <a:stretch/>
        </p:blipFill>
        <p:spPr bwMode="auto">
          <a:xfrm>
            <a:off x="1492063" y="2229610"/>
            <a:ext cx="1144457" cy="814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7" r="16999" b="51973"/>
          <a:stretch/>
        </p:blipFill>
        <p:spPr>
          <a:xfrm>
            <a:off x="8315446" y="3453334"/>
            <a:ext cx="1060639" cy="7351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41" y="5083598"/>
            <a:ext cx="3721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Magnitude of reflection at various simulated values of </a:t>
            </a:r>
            <a:r>
              <a:rPr lang="el-GR" dirty="0" smtClean="0"/>
              <a:t>ε</a:t>
            </a:r>
            <a:r>
              <a:rPr lang="en-US" baseline="-25000" dirty="0" smtClean="0"/>
              <a:t>r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(Position 1)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26350" y="4933129"/>
            <a:ext cx="3721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Phase shift of transmitted signal at various simulated values of </a:t>
            </a:r>
            <a:r>
              <a:rPr lang="el-GR" dirty="0" smtClean="0"/>
              <a:t>ε</a:t>
            </a:r>
            <a:r>
              <a:rPr lang="en-US" baseline="-25000" dirty="0" smtClean="0"/>
              <a:t>r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(Vertical position)</a:t>
            </a:r>
            <a:endParaRPr lang="en-GB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179353" y="5154917"/>
            <a:ext cx="3285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E-field distribution showing </a:t>
            </a:r>
            <a:r>
              <a:rPr lang="en-US" dirty="0" err="1" smtClean="0"/>
              <a:t>overmoding</a:t>
            </a:r>
            <a:r>
              <a:rPr lang="en-US" dirty="0" smtClean="0"/>
              <a:t> near resonant peak.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ZnTe</a:t>
            </a:r>
            <a:r>
              <a:rPr lang="en-US" dirty="0" smtClean="0"/>
              <a:t> RF </a:t>
            </a:r>
            <a:r>
              <a:rPr lang="en-US" dirty="0" err="1" smtClean="0"/>
              <a:t>Characterisation</a:t>
            </a:r>
            <a:r>
              <a:rPr lang="en-US" dirty="0" smtClean="0"/>
              <a:t> – Current Results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994" y="1788874"/>
            <a:ext cx="5018394" cy="357560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48" y="1788874"/>
            <a:ext cx="4993364" cy="35756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0824" y="5462666"/>
            <a:ext cx="476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Simulated phase shift as a function of </a:t>
            </a:r>
            <a:r>
              <a:rPr lang="el-GR" dirty="0" smtClean="0"/>
              <a:t>ε</a:t>
            </a:r>
            <a:r>
              <a:rPr lang="en-US" baseline="-25000" dirty="0" smtClean="0"/>
              <a:t>r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(Vertical position)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229515" y="5462665"/>
            <a:ext cx="4762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Extracted </a:t>
            </a:r>
            <a:r>
              <a:rPr lang="el-GR" dirty="0" smtClean="0"/>
              <a:t>ε</a:t>
            </a:r>
            <a:r>
              <a:rPr lang="en-US" baseline="-25000" dirty="0" smtClean="0"/>
              <a:t>r</a:t>
            </a:r>
            <a:r>
              <a:rPr lang="en-US" dirty="0"/>
              <a:t> </a:t>
            </a:r>
            <a:r>
              <a:rPr lang="en-US" dirty="0" smtClean="0"/>
              <a:t>using different measured data.</a:t>
            </a:r>
          </a:p>
          <a:p>
            <a:pPr algn="ctr"/>
            <a:r>
              <a:rPr lang="en-US" dirty="0" smtClean="0"/>
              <a:t>(Vertical position)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0405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Further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of </a:t>
            </a:r>
            <a:r>
              <a:rPr lang="en-US" dirty="0" err="1" smtClean="0"/>
              <a:t>wakefield</a:t>
            </a:r>
            <a:r>
              <a:rPr lang="en-US" dirty="0" smtClean="0"/>
              <a:t> monitor cavity</a:t>
            </a:r>
          </a:p>
          <a:p>
            <a:r>
              <a:rPr lang="en-US" dirty="0" smtClean="0"/>
              <a:t>Calibration of cavity using RF sources</a:t>
            </a:r>
          </a:p>
          <a:p>
            <a:r>
              <a:rPr lang="en-US" dirty="0" smtClean="0"/>
              <a:t>Integration into laser sampling system at CLEAR</a:t>
            </a:r>
          </a:p>
          <a:p>
            <a:r>
              <a:rPr lang="en-US" dirty="0" smtClean="0"/>
              <a:t>Studies of high gradient phenomena in accelerating structures</a:t>
            </a:r>
          </a:p>
          <a:p>
            <a:r>
              <a:rPr lang="en-US" dirty="0" smtClean="0"/>
              <a:t>Measurement of high gradient effects on beam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52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[1] 	The CLIC Programme: towards a staged e +e − Linear Collider 	exploring the </a:t>
            </a:r>
            <a:r>
              <a:rPr lang="en-GB" dirty="0" err="1" smtClean="0"/>
              <a:t>Terascale</a:t>
            </a:r>
            <a:r>
              <a:rPr lang="en-GB" dirty="0" smtClean="0"/>
              <a:t>, CLIC Conceptual Design Report, edited 	by P. Lebrun, L. </a:t>
            </a:r>
            <a:r>
              <a:rPr lang="en-GB" dirty="0" err="1" smtClean="0"/>
              <a:t>Linssen</a:t>
            </a:r>
            <a:r>
              <a:rPr lang="en-GB" dirty="0" smtClean="0"/>
              <a:t>, A. </a:t>
            </a:r>
            <a:r>
              <a:rPr lang="en-GB" dirty="0" err="1" smtClean="0"/>
              <a:t>Lucaci-Timoce</a:t>
            </a:r>
            <a:r>
              <a:rPr lang="en-GB" dirty="0" smtClean="0"/>
              <a:t>, D. Schulte, F. Simon, S. 	</a:t>
            </a:r>
            <a:r>
              <a:rPr lang="en-GB" dirty="0" err="1" smtClean="0"/>
              <a:t>Stapnes</a:t>
            </a:r>
            <a:r>
              <a:rPr lang="en-GB" dirty="0" smtClean="0"/>
              <a:t>, N. </a:t>
            </a:r>
            <a:r>
              <a:rPr lang="en-GB" dirty="0" err="1" smtClean="0"/>
              <a:t>Toge</a:t>
            </a:r>
            <a:r>
              <a:rPr lang="en-GB" dirty="0" smtClean="0"/>
              <a:t>, H. </a:t>
            </a:r>
            <a:r>
              <a:rPr lang="en-GB" dirty="0" err="1" smtClean="0"/>
              <a:t>Weerts</a:t>
            </a:r>
            <a:r>
              <a:rPr lang="en-GB" dirty="0" smtClean="0"/>
              <a:t>, J. Wells, CERN-2012-005.</a:t>
            </a:r>
          </a:p>
          <a:p>
            <a:pPr marL="0" indent="0">
              <a:buNone/>
            </a:pPr>
            <a:r>
              <a:rPr lang="en-US" dirty="0" smtClean="0"/>
              <a:t>[2] 	</a:t>
            </a:r>
            <a:r>
              <a:rPr lang="en-GB" dirty="0" smtClean="0"/>
              <a:t>R. Pan, Electro-Optic Diagnostic </a:t>
            </a:r>
            <a:r>
              <a:rPr lang="en-GB" dirty="0" err="1" smtClean="0"/>
              <a:t>Tehcniques</a:t>
            </a:r>
            <a:r>
              <a:rPr lang="en-GB" dirty="0" smtClean="0"/>
              <a:t> for the CLIC Linear 	Collider, PhD thesis, University of Dundee, 2015.</a:t>
            </a:r>
          </a:p>
          <a:p>
            <a:pPr marL="0" indent="0">
              <a:buNone/>
            </a:pPr>
            <a:r>
              <a:rPr lang="en-US" dirty="0" smtClean="0"/>
              <a:t>[3] 	M. </a:t>
            </a:r>
            <a:r>
              <a:rPr lang="en-US" dirty="0" err="1" smtClean="0"/>
              <a:t>Brugger</a:t>
            </a:r>
            <a:r>
              <a:rPr lang="en-US" dirty="0" smtClean="0"/>
              <a:t>, R. </a:t>
            </a:r>
            <a:r>
              <a:rPr lang="en-US" dirty="0" err="1" smtClean="0"/>
              <a:t>Corsini</a:t>
            </a:r>
            <a:r>
              <a:rPr lang="en-US" dirty="0" smtClean="0"/>
              <a:t>, T. </a:t>
            </a:r>
            <a:r>
              <a:rPr lang="en-US" dirty="0" err="1" smtClean="0"/>
              <a:t>Lefevre</a:t>
            </a:r>
            <a:r>
              <a:rPr lang="en-US" dirty="0" smtClean="0"/>
              <a:t>, B. </a:t>
            </a:r>
            <a:r>
              <a:rPr lang="en-US" dirty="0" err="1" smtClean="0"/>
              <a:t>Salvant</a:t>
            </a:r>
            <a:r>
              <a:rPr lang="en-US" dirty="0" smtClean="0"/>
              <a:t>, S. </a:t>
            </a:r>
            <a:r>
              <a:rPr lang="en-US" dirty="0" err="1" smtClean="0"/>
              <a:t>Stapnes</a:t>
            </a:r>
            <a:r>
              <a:rPr lang="en-US" dirty="0" smtClean="0"/>
              <a:t>, W. 	</a:t>
            </a:r>
            <a:r>
              <a:rPr lang="en-US" dirty="0" err="1" smtClean="0"/>
              <a:t>Wuensch</a:t>
            </a:r>
            <a:r>
              <a:rPr lang="en-US" dirty="0" smtClean="0"/>
              <a:t>, M. </a:t>
            </a:r>
            <a:r>
              <a:rPr lang="en-US" dirty="0" err="1" smtClean="0"/>
              <a:t>Petrarca</a:t>
            </a:r>
            <a:r>
              <a:rPr lang="en-US" dirty="0" smtClean="0"/>
              <a:t>, S. </a:t>
            </a:r>
            <a:r>
              <a:rPr lang="en-US" dirty="0" err="1" smtClean="0"/>
              <a:t>Reiche</a:t>
            </a:r>
            <a:r>
              <a:rPr lang="en-US" dirty="0" smtClean="0"/>
              <a:t>, C. </a:t>
            </a:r>
            <a:r>
              <a:rPr lang="en-US" dirty="0" err="1" smtClean="0"/>
              <a:t>Welsch</a:t>
            </a:r>
            <a:r>
              <a:rPr lang="en-US" dirty="0" smtClean="0"/>
              <a:t>, E. </a:t>
            </a:r>
            <a:r>
              <a:rPr lang="en-US" dirty="0" err="1" smtClean="0"/>
              <a:t>Adli</a:t>
            </a:r>
            <a:r>
              <a:rPr lang="en-US" dirty="0" smtClean="0"/>
              <a:t>, P. N. 	Burrows, The CLEAR facility at CERN, 2016.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60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Linear Collider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910263" cy="15081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Linear </a:t>
            </a:r>
            <a:r>
              <a:rPr lang="en-US" dirty="0" err="1" smtClean="0"/>
              <a:t>e+e</a:t>
            </a:r>
            <a:r>
              <a:rPr lang="en-US" dirty="0" smtClean="0"/>
              <a:t>- collider</a:t>
            </a:r>
          </a:p>
          <a:p>
            <a:r>
              <a:rPr lang="en-US" dirty="0" smtClean="0"/>
              <a:t>Staged implementation up to 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100 MV/m gradient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240" y="1898288"/>
            <a:ext cx="6665451" cy="36970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38" y="3330187"/>
            <a:ext cx="3064502" cy="21266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0002" y="5595320"/>
            <a:ext cx="6241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Overview of the CLIC layout for 3 </a:t>
            </a:r>
            <a:r>
              <a:rPr lang="en-US" dirty="0" err="1" smtClean="0"/>
              <a:t>TeV</a:t>
            </a:r>
            <a:r>
              <a:rPr lang="en-US" dirty="0" smtClean="0"/>
              <a:t>. [1]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8970" y="5456820"/>
            <a:ext cx="3789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Cross-sections for possible new interactions. [1]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66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Gradient Accelerating 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05013"/>
            <a:ext cx="4457700" cy="26622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100 MV/m</a:t>
            </a:r>
          </a:p>
          <a:p>
            <a:r>
              <a:rPr lang="en-US" dirty="0" smtClean="0"/>
              <a:t>Cu normal conducting</a:t>
            </a:r>
          </a:p>
          <a:p>
            <a:r>
              <a:rPr lang="en-US" dirty="0" smtClean="0"/>
              <a:t>X-band (11.994 GHz)</a:t>
            </a:r>
          </a:p>
          <a:p>
            <a:r>
              <a:rPr lang="en-US" dirty="0" smtClean="0"/>
              <a:t>50 MW peak RF power</a:t>
            </a:r>
          </a:p>
          <a:p>
            <a:r>
              <a:rPr lang="en-US" dirty="0" smtClean="0"/>
              <a:t>Breakdown rate limit of 3x10</a:t>
            </a:r>
            <a:r>
              <a:rPr lang="en-US" baseline="30000" dirty="0" smtClean="0"/>
              <a:t>-7</a:t>
            </a:r>
            <a:r>
              <a:rPr lang="en-US" dirty="0" smtClean="0"/>
              <a:t> – impact on CLIC luminosity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195" y="1974532"/>
            <a:ext cx="5761980" cy="3451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538759" y="5067301"/>
                <a:ext cx="2457852" cy="456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∝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8759" y="5067301"/>
                <a:ext cx="2457852" cy="4567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/>
          <p:cNvSpPr txBox="1"/>
          <p:nvPr/>
        </p:nvSpPr>
        <p:spPr>
          <a:xfrm>
            <a:off x="5544195" y="5456237"/>
            <a:ext cx="5809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Accelerating structure under test in Xbox 2. Photo courtesy of Matteo </a:t>
            </a:r>
            <a:r>
              <a:rPr lang="en-US" dirty="0" err="1" smtClean="0"/>
              <a:t>Volpi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52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387724" y="2782005"/>
            <a:ext cx="4994275" cy="2371020"/>
            <a:chOff x="6838950" y="4220928"/>
            <a:chExt cx="4794250" cy="1807394"/>
          </a:xfrm>
        </p:grpSpPr>
        <p:sp>
          <p:nvSpPr>
            <p:cNvPr id="6" name="Rectangle 5"/>
            <p:cNvSpPr/>
            <p:nvPr/>
          </p:nvSpPr>
          <p:spPr>
            <a:xfrm>
              <a:off x="7018422" y="4381500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6332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6202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4110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199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2689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977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40467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3354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07844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1132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5622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097112" y="4381501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8950" y="5005250"/>
              <a:ext cx="4794250" cy="26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300867" y="5005682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5400000" flipH="1">
              <a:off x="7124277" y="3963995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5400000" flipH="1">
              <a:off x="7124277" y="5616931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10384446" y="5017379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5400000" flipH="1">
              <a:off x="11205496" y="3949140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 flipH="1">
              <a:off x="11205496" y="5602076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Emission and Breakdown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4</a:t>
            </a:fld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834640" y="3969207"/>
            <a:ext cx="6526608" cy="169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733535" y="2134305"/>
            <a:ext cx="7280" cy="7727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721850" y="4990598"/>
            <a:ext cx="10476" cy="69012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987311" y="5017541"/>
            <a:ext cx="7524" cy="663180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7987311" y="2164978"/>
            <a:ext cx="7524" cy="696317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431454" y="3660630"/>
            <a:ext cx="181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Electron or Positron Beam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66128" y="2121661"/>
            <a:ext cx="3006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Transmitted RF Pulse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180070" y="2047163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Incident RF Pulse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8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387724" y="2782005"/>
            <a:ext cx="4994275" cy="2371020"/>
            <a:chOff x="6838950" y="4220928"/>
            <a:chExt cx="4794250" cy="1807394"/>
          </a:xfrm>
        </p:grpSpPr>
        <p:sp>
          <p:nvSpPr>
            <p:cNvPr id="6" name="Rectangle 5"/>
            <p:cNvSpPr/>
            <p:nvPr/>
          </p:nvSpPr>
          <p:spPr>
            <a:xfrm>
              <a:off x="7018422" y="4381500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36332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696202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41107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199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72689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059773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404678" y="4631490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3354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07844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411321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56226" y="4631489"/>
              <a:ext cx="328863" cy="1034716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097112" y="4381501"/>
              <a:ext cx="328863" cy="1511300"/>
            </a:xfrm>
            <a:prstGeom prst="rect">
              <a:avLst/>
            </a:prstGeom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38950" y="5005250"/>
              <a:ext cx="4794250" cy="265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 rot="16200000">
              <a:off x="6300867" y="5005682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10384446" y="5017379"/>
              <a:ext cx="1758950" cy="2629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 rot="5400000" flipH="1">
              <a:off x="7124277" y="3963995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5400000" flipH="1">
              <a:off x="7124277" y="5616931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5400000" flipH="1">
              <a:off x="11205496" y="3949140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 flipH="1">
              <a:off x="11205496" y="5602076"/>
              <a:ext cx="112128" cy="655704"/>
            </a:xfrm>
            <a:prstGeom prst="rect">
              <a:avLst/>
            </a:prstGeom>
            <a:solidFill>
              <a:schemeClr val="accent2"/>
            </a:solidFill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>
            <a:off x="2834640" y="3968936"/>
            <a:ext cx="3046456" cy="694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Emission and Breakdown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5</a:t>
            </a:fld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679760" y="2134305"/>
            <a:ext cx="7280" cy="7727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669284" y="4990598"/>
            <a:ext cx="10476" cy="69012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ightning Bolt 38"/>
          <p:cNvSpPr/>
          <p:nvPr/>
        </p:nvSpPr>
        <p:spPr>
          <a:xfrm rot="1122149">
            <a:off x="5820646" y="3681186"/>
            <a:ext cx="372371" cy="576042"/>
          </a:xfrm>
          <a:prstGeom prst="lightningBol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101612" y="3970900"/>
            <a:ext cx="3121461" cy="1696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844908" y="2126713"/>
            <a:ext cx="0" cy="78036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847575" y="5004537"/>
            <a:ext cx="1" cy="70953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431454" y="3660630"/>
            <a:ext cx="181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Electron or Positron Beam</a:t>
            </a:r>
            <a:endParaRPr lang="en-GB" sz="2000" b="1" dirty="0">
              <a:solidFill>
                <a:schemeClr val="accent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80070" y="2047163"/>
            <a:ext cx="1664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Incident RF Pulse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18044" y="2875039"/>
            <a:ext cx="1327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Breakdown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6928" y="1991457"/>
            <a:ext cx="1716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Reflected RF Pulse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230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Emission and Breakdown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76" y="2098671"/>
            <a:ext cx="5528793" cy="30067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1476" y="5278847"/>
            <a:ext cx="4872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Conditioning curve for an X-band accelerating structure.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45680" y="5346216"/>
            <a:ext cx="379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Measured field emitted current as a function of peak field.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473" y="1964610"/>
            <a:ext cx="4304967" cy="327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16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Electro-Optical Wakefield Measurements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508" y="3911776"/>
            <a:ext cx="3177652" cy="184334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152" y="1797622"/>
            <a:ext cx="4458364" cy="1821022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630928" y="1947248"/>
            <a:ext cx="3589067" cy="3762549"/>
            <a:chOff x="2742818" y="-407141"/>
            <a:chExt cx="7072409" cy="7025009"/>
          </a:xfrm>
        </p:grpSpPr>
        <p:sp>
          <p:nvSpPr>
            <p:cNvPr id="27" name="Freeform 26"/>
            <p:cNvSpPr/>
            <p:nvPr/>
          </p:nvSpPr>
          <p:spPr>
            <a:xfrm>
              <a:off x="4683948" y="968981"/>
              <a:ext cx="3958588" cy="5049080"/>
            </a:xfrm>
            <a:custGeom>
              <a:avLst/>
              <a:gdLst>
                <a:gd name="connsiteX0" fmla="*/ 1455089 w 5057030"/>
                <a:gd name="connsiteY0" fmla="*/ 0 h 5049079"/>
                <a:gd name="connsiteX1" fmla="*/ 3625795 w 5057030"/>
                <a:gd name="connsiteY1" fmla="*/ 0 h 5049079"/>
                <a:gd name="connsiteX2" fmla="*/ 3625795 w 5057030"/>
                <a:gd name="connsiteY2" fmla="*/ 2170706 h 5049079"/>
                <a:gd name="connsiteX3" fmla="*/ 5057030 w 5057030"/>
                <a:gd name="connsiteY3" fmla="*/ 2170706 h 5049079"/>
                <a:gd name="connsiteX4" fmla="*/ 5057030 w 5057030"/>
                <a:gd name="connsiteY4" fmla="*/ 2886324 h 5049079"/>
                <a:gd name="connsiteX5" fmla="*/ 3625795 w 5057030"/>
                <a:gd name="connsiteY5" fmla="*/ 2886324 h 5049079"/>
                <a:gd name="connsiteX6" fmla="*/ 3625795 w 5057030"/>
                <a:gd name="connsiteY6" fmla="*/ 5049079 h 5049079"/>
                <a:gd name="connsiteX7" fmla="*/ 1455089 w 5057030"/>
                <a:gd name="connsiteY7" fmla="*/ 5049079 h 5049079"/>
                <a:gd name="connsiteX8" fmla="*/ 1455089 w 5057030"/>
                <a:gd name="connsiteY8" fmla="*/ 2886324 h 5049079"/>
                <a:gd name="connsiteX9" fmla="*/ 0 w 5057030"/>
                <a:gd name="connsiteY9" fmla="*/ 2886324 h 5049079"/>
                <a:gd name="connsiteX10" fmla="*/ 0 w 5057030"/>
                <a:gd name="connsiteY10" fmla="*/ 2170706 h 5049079"/>
                <a:gd name="connsiteX11" fmla="*/ 1455089 w 5057030"/>
                <a:gd name="connsiteY11" fmla="*/ 2170706 h 5049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57030" h="5049079">
                  <a:moveTo>
                    <a:pt x="1455089" y="0"/>
                  </a:moveTo>
                  <a:lnTo>
                    <a:pt x="3625795" y="0"/>
                  </a:lnTo>
                  <a:lnTo>
                    <a:pt x="3625795" y="2170706"/>
                  </a:lnTo>
                  <a:lnTo>
                    <a:pt x="5057030" y="2170706"/>
                  </a:lnTo>
                  <a:lnTo>
                    <a:pt x="5057030" y="2886324"/>
                  </a:lnTo>
                  <a:lnTo>
                    <a:pt x="3625795" y="2886324"/>
                  </a:lnTo>
                  <a:lnTo>
                    <a:pt x="3625795" y="5049079"/>
                  </a:lnTo>
                  <a:lnTo>
                    <a:pt x="1455089" y="5049079"/>
                  </a:lnTo>
                  <a:lnTo>
                    <a:pt x="1455089" y="2886324"/>
                  </a:lnTo>
                  <a:lnTo>
                    <a:pt x="0" y="2886324"/>
                  </a:lnTo>
                  <a:lnTo>
                    <a:pt x="0" y="2170706"/>
                  </a:lnTo>
                  <a:lnTo>
                    <a:pt x="1455089" y="2170706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7105784" y="2226233"/>
              <a:ext cx="176767" cy="561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rot="5400000">
              <a:off x="6903656" y="368907"/>
              <a:ext cx="609600" cy="590550"/>
            </a:xfrm>
            <a:custGeom>
              <a:avLst/>
              <a:gdLst>
                <a:gd name="connsiteX0" fmla="*/ 0 w 609600"/>
                <a:gd name="connsiteY0" fmla="*/ 0 h 590550"/>
                <a:gd name="connsiteX1" fmla="*/ 200025 w 609600"/>
                <a:gd name="connsiteY1" fmla="*/ 0 h 590550"/>
                <a:gd name="connsiteX2" fmla="*/ 200025 w 609600"/>
                <a:gd name="connsiteY2" fmla="*/ 104775 h 590550"/>
                <a:gd name="connsiteX3" fmla="*/ 609600 w 609600"/>
                <a:gd name="connsiteY3" fmla="*/ 104775 h 590550"/>
                <a:gd name="connsiteX4" fmla="*/ 609600 w 609600"/>
                <a:gd name="connsiteY4" fmla="*/ 485775 h 590550"/>
                <a:gd name="connsiteX5" fmla="*/ 200025 w 609600"/>
                <a:gd name="connsiteY5" fmla="*/ 485775 h 590550"/>
                <a:gd name="connsiteX6" fmla="*/ 200025 w 609600"/>
                <a:gd name="connsiteY6" fmla="*/ 590550 h 590550"/>
                <a:gd name="connsiteX7" fmla="*/ 0 w 609600"/>
                <a:gd name="connsiteY7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590550">
                  <a:moveTo>
                    <a:pt x="0" y="0"/>
                  </a:moveTo>
                  <a:lnTo>
                    <a:pt x="200025" y="0"/>
                  </a:lnTo>
                  <a:lnTo>
                    <a:pt x="200025" y="104775"/>
                  </a:lnTo>
                  <a:lnTo>
                    <a:pt x="609600" y="104775"/>
                  </a:lnTo>
                  <a:lnTo>
                    <a:pt x="609600" y="485775"/>
                  </a:lnTo>
                  <a:lnTo>
                    <a:pt x="200025" y="485775"/>
                  </a:lnTo>
                  <a:lnTo>
                    <a:pt x="200025" y="590550"/>
                  </a:lnTo>
                  <a:lnTo>
                    <a:pt x="0" y="590550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 rot="16200000">
              <a:off x="6966535" y="6017793"/>
              <a:ext cx="609600" cy="590550"/>
            </a:xfrm>
            <a:custGeom>
              <a:avLst/>
              <a:gdLst>
                <a:gd name="connsiteX0" fmla="*/ 0 w 609600"/>
                <a:gd name="connsiteY0" fmla="*/ 0 h 590550"/>
                <a:gd name="connsiteX1" fmla="*/ 200025 w 609600"/>
                <a:gd name="connsiteY1" fmla="*/ 0 h 590550"/>
                <a:gd name="connsiteX2" fmla="*/ 200025 w 609600"/>
                <a:gd name="connsiteY2" fmla="*/ 104775 h 590550"/>
                <a:gd name="connsiteX3" fmla="*/ 609600 w 609600"/>
                <a:gd name="connsiteY3" fmla="*/ 104775 h 590550"/>
                <a:gd name="connsiteX4" fmla="*/ 609600 w 609600"/>
                <a:gd name="connsiteY4" fmla="*/ 485775 h 590550"/>
                <a:gd name="connsiteX5" fmla="*/ 200025 w 609600"/>
                <a:gd name="connsiteY5" fmla="*/ 485775 h 590550"/>
                <a:gd name="connsiteX6" fmla="*/ 200025 w 609600"/>
                <a:gd name="connsiteY6" fmla="*/ 590550 h 590550"/>
                <a:gd name="connsiteX7" fmla="*/ 0 w 609600"/>
                <a:gd name="connsiteY7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9600" h="590550">
                  <a:moveTo>
                    <a:pt x="0" y="0"/>
                  </a:moveTo>
                  <a:lnTo>
                    <a:pt x="200025" y="0"/>
                  </a:lnTo>
                  <a:lnTo>
                    <a:pt x="200025" y="104775"/>
                  </a:lnTo>
                  <a:lnTo>
                    <a:pt x="609600" y="104775"/>
                  </a:lnTo>
                  <a:lnTo>
                    <a:pt x="609600" y="485775"/>
                  </a:lnTo>
                  <a:lnTo>
                    <a:pt x="200025" y="485775"/>
                  </a:lnTo>
                  <a:lnTo>
                    <a:pt x="200025" y="590550"/>
                  </a:lnTo>
                  <a:lnTo>
                    <a:pt x="0" y="590550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096645" y="-355626"/>
              <a:ext cx="112540" cy="277446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7209183" y="-407141"/>
              <a:ext cx="115269" cy="28259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4336431" y="2924177"/>
              <a:ext cx="338411" cy="11715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650528" y="2924177"/>
              <a:ext cx="338411" cy="11715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2742818" y="3476609"/>
              <a:ext cx="7072409" cy="1998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 rot="5400000">
              <a:off x="7094529" y="4145616"/>
              <a:ext cx="159640" cy="5619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6022932" y="2958230"/>
              <a:ext cx="1394307" cy="0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6000970" y="4048901"/>
              <a:ext cx="1394307" cy="0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3347487" y="3384037"/>
              <a:ext cx="679207" cy="223397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6325622" y="3527122"/>
            <a:ext cx="487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Electro-optical sampling principle. [2]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1112340" y="5789367"/>
            <a:ext cx="487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Proposal for a </a:t>
            </a:r>
            <a:r>
              <a:rPr lang="en-US" dirty="0" err="1" smtClean="0"/>
              <a:t>wakefield</a:t>
            </a:r>
            <a:r>
              <a:rPr lang="en-US" dirty="0" smtClean="0"/>
              <a:t> monitor cavity for CLEAR.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292140" y="5770445"/>
            <a:ext cx="4872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Layout of the CLEAR facility. [3]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3991932" y="2097774"/>
            <a:ext cx="1172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Vacuum window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798475" y="3604516"/>
            <a:ext cx="15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Electron bunch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3938032" y="4499810"/>
            <a:ext cx="148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ZnTe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crystal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511341" y="1818432"/>
            <a:ext cx="148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Laser pulse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195883" y="4544174"/>
            <a:ext cx="789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TM</a:t>
            </a:r>
            <a:r>
              <a:rPr lang="en-US" baseline="-25000" dirty="0" smtClean="0">
                <a:solidFill>
                  <a:srgbClr val="00B050"/>
                </a:solidFill>
              </a:rPr>
              <a:t>010</a:t>
            </a:r>
            <a:r>
              <a:rPr lang="en-US" dirty="0" smtClean="0">
                <a:solidFill>
                  <a:srgbClr val="00B050"/>
                </a:solidFill>
              </a:rPr>
              <a:t> E-field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1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ZnTe</a:t>
            </a:r>
            <a:r>
              <a:rPr lang="en-US" dirty="0" smtClean="0"/>
              <a:t> RF </a:t>
            </a:r>
            <a:r>
              <a:rPr lang="en-US" dirty="0" err="1" smtClean="0"/>
              <a:t>Characterisation</a:t>
            </a:r>
            <a:r>
              <a:rPr lang="en-US" dirty="0" smtClean="0"/>
              <a:t> - Setup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6" r="16146"/>
          <a:stretch/>
        </p:blipFill>
        <p:spPr>
          <a:xfrm>
            <a:off x="1700849" y="1781092"/>
            <a:ext cx="3008311" cy="17682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8" r="15623"/>
          <a:stretch/>
        </p:blipFill>
        <p:spPr>
          <a:xfrm>
            <a:off x="1700849" y="3918689"/>
            <a:ext cx="2952703" cy="17233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636" y="1903395"/>
            <a:ext cx="2078999" cy="19080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636" y="4025447"/>
            <a:ext cx="2078999" cy="19441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20" y="1898733"/>
            <a:ext cx="2029368" cy="19080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20" y="4025447"/>
            <a:ext cx="2029368" cy="19184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00849" y="3549357"/>
            <a:ext cx="295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</a:t>
            </a:r>
            <a:r>
              <a:rPr lang="en-US" dirty="0"/>
              <a:t>-</a:t>
            </a:r>
            <a:r>
              <a:rPr lang="en-US" dirty="0" smtClean="0"/>
              <a:t>field in TE10 mode.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700848" y="5686954"/>
            <a:ext cx="295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H-field in TE10 mode.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484967" y="1957423"/>
            <a:ext cx="163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Position 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779637" y="1957423"/>
            <a:ext cx="163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Position 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484967" y="3977379"/>
            <a:ext cx="163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Position 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779637" y="3977379"/>
            <a:ext cx="163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Position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1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ZnTe</a:t>
            </a:r>
            <a:r>
              <a:rPr lang="en-US" dirty="0" smtClean="0"/>
              <a:t> RF </a:t>
            </a:r>
            <a:r>
              <a:rPr lang="en-US" dirty="0" err="1" smtClean="0"/>
              <a:t>Characterisation</a:t>
            </a:r>
            <a:r>
              <a:rPr lang="en-US" dirty="0" smtClean="0"/>
              <a:t> – Data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431" y="1965960"/>
            <a:ext cx="4471543" cy="33805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740" y="1965960"/>
            <a:ext cx="4471543" cy="33805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1810" y="5544396"/>
            <a:ext cx="3071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Magnitude of reflected signal.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192416" y="5405897"/>
            <a:ext cx="3071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Missing energy as a function of frequency.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355</Words>
  <Application>Microsoft Office PowerPoint</Application>
  <PresentationFormat>Widescreen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An Electro-Optical Wakefield Monitor for High Gradient Measurements at CLEAR</vt:lpstr>
      <vt:lpstr>Compact Linear Collider</vt:lpstr>
      <vt:lpstr>High Gradient Accelerating Structures</vt:lpstr>
      <vt:lpstr>Field Emission and Breakdown</vt:lpstr>
      <vt:lpstr>Field Emission and Breakdown</vt:lpstr>
      <vt:lpstr>Field Emission and Breakdown</vt:lpstr>
      <vt:lpstr>Electro-Optical Wakefield Measurements</vt:lpstr>
      <vt:lpstr>ZnTe RF Characterisation - Setup</vt:lpstr>
      <vt:lpstr>ZnTe RF Characterisation – Data</vt:lpstr>
      <vt:lpstr>ZnTe RF Characterisation – Simulations</vt:lpstr>
      <vt:lpstr>ZnTe RF Characterisation – Current Results</vt:lpstr>
      <vt:lpstr>Plans for Further Work</vt:lpstr>
      <vt:lpstr>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Paszkiewicz</dc:creator>
  <cp:lastModifiedBy>Jan Paszkiewicz</cp:lastModifiedBy>
  <cp:revision>38</cp:revision>
  <dcterms:created xsi:type="dcterms:W3CDTF">2017-06-21T19:38:37Z</dcterms:created>
  <dcterms:modified xsi:type="dcterms:W3CDTF">2017-06-22T14:12:29Z</dcterms:modified>
</cp:coreProperties>
</file>