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6" r:id="rId2"/>
    <p:sldId id="271" r:id="rId3"/>
    <p:sldId id="292" r:id="rId4"/>
    <p:sldId id="308" r:id="rId5"/>
    <p:sldId id="310" r:id="rId6"/>
    <p:sldId id="312" r:id="rId7"/>
    <p:sldId id="321" r:id="rId8"/>
    <p:sldId id="315" r:id="rId9"/>
    <p:sldId id="298" r:id="rId10"/>
    <p:sldId id="319" r:id="rId11"/>
    <p:sldId id="320" r:id="rId12"/>
  </p:sldIdLst>
  <p:sldSz cx="9906000" cy="6858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66"/>
    <p:restoredTop sz="94678"/>
  </p:normalViewPr>
  <p:slideViewPr>
    <p:cSldViewPr snapToGrid="0" snapToObjects="1">
      <p:cViewPr>
        <p:scale>
          <a:sx n="130" d="100"/>
          <a:sy n="130" d="100"/>
        </p:scale>
        <p:origin x="-80" y="-54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183C4-30C7-AA4A-9085-4ECB4269BBB7}" type="datetimeFigureOut">
              <a:rPr kumimoji="1" lang="ja-JP" altLang="en-US" smtClean="0"/>
              <a:t>2017/9/5</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B81772-59C3-1946-9D0F-BAABCD958BBC}" type="slidenum">
              <a:rPr kumimoji="1" lang="ja-JP" altLang="en-US" smtClean="0"/>
              <a:t>‹#›</a:t>
            </a:fld>
            <a:endParaRPr kumimoji="1" lang="ja-JP" altLang="en-US"/>
          </a:p>
        </p:txBody>
      </p:sp>
    </p:spTree>
    <p:extLst>
      <p:ext uri="{BB962C8B-B14F-4D97-AF65-F5344CB8AC3E}">
        <p14:creationId xmlns:p14="http://schemas.microsoft.com/office/powerpoint/2010/main" val="9513601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12B234D-92BA-784C-801A-E790BCB89F11}" type="datetime1">
              <a:rPr kumimoji="1" lang="ja-JP" altLang="en-US" smtClean="0"/>
              <a:t>2017/9/5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3;&#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0B569F7-F976-3B4C-A7BB-25F620F2A620}" type="datetime1">
              <a:rPr kumimoji="1" lang="ja-JP" altLang="en-US" smtClean="0"/>
              <a:t>2017/9/5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3144540-58C7-1340-9978-27FDFB075899}" type="datetime1">
              <a:rPr kumimoji="1" lang="ja-JP" altLang="en-US" smtClean="0"/>
              <a:t>2017/9/5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EADD500-EB0E-6040-A12F-8DC9C82036E2}" type="datetime1">
              <a:rPr kumimoji="1" lang="ja-JP" altLang="en-US" smtClean="0"/>
              <a:t>2017/9/5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2CA58AE-8D4F-3F46-891F-C32C15264DFB}" type="datetime1">
              <a:rPr kumimoji="1" lang="ja-JP" altLang="en-US" smtClean="0"/>
              <a:t>2017/9/5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BE2E65B7-4DFB-2B4B-8B48-8ACDF8046199}" type="datetime1">
              <a:rPr kumimoji="1" lang="ja-JP" altLang="en-US" smtClean="0"/>
              <a:t>2017/9/5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ECA24841-06CA-3346-B110-440C1C8F66C7}" type="datetime1">
              <a:rPr kumimoji="1" lang="ja-JP" altLang="en-US" smtClean="0"/>
              <a:t>2017/9/5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8DEBACF-C336-5442-9F98-39FFF019A60E}" type="datetime1">
              <a:rPr kumimoji="1" lang="ja-JP" altLang="en-US" smtClean="0"/>
              <a:t>2017/9/5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8776E2-82D0-624E-BBD1-E72A83E68009}" type="datetime1">
              <a:rPr kumimoji="1" lang="ja-JP" altLang="en-US" smtClean="0"/>
              <a:t>2017/9/5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3;&#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8E5ECF-F52F-FC48-8DE9-4882B06D976A}" type="datetime1">
              <a:rPr kumimoji="1" lang="ja-JP" altLang="en-US" smtClean="0"/>
              <a:t>2017/9/5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FBFD94A-6800-F741-9C44-39AC952D95A5}" type="datetime1">
              <a:rPr kumimoji="1" lang="ja-JP" altLang="en-US" smtClean="0"/>
              <a:t>2017/9/5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F2111B3-0ACA-E345-A780-6AF8137E85A3}"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BA59CB-0838-EF4D-94CD-6BE607D0FA9E}" type="datetime1">
              <a:rPr kumimoji="1" lang="ja-JP" altLang="en-US" smtClean="0"/>
              <a:t>2017/9/5</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2111B3-0ACA-E345-A780-6AF8137E85A3}" type="slidenum">
              <a:rPr kumimoji="1" lang="ja-JP" altLang="en-US" smtClean="0"/>
              <a:t>‹#›</a:t>
            </a:fld>
            <a:endParaRPr kumimoji="1" lang="ja-JP" altLang="en-US"/>
          </a:p>
        </p:txBody>
      </p:sp>
    </p:spTree>
    <p:extLst>
      <p:ext uri="{BB962C8B-B14F-4D97-AF65-F5344CB8AC3E}">
        <p14:creationId xmlns:p14="http://schemas.microsoft.com/office/powerpoint/2010/main" val="228409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desy.de/display/ILD/ILD+Publication+and+Speakers+Bureau" TargetMode="External"/><Relationship Id="rId3" Type="http://schemas.openxmlformats.org/officeDocument/2006/relationships/hyperlink" Target="https://confluence.desy.de/download/attachments/45517144/psb-pubrules-proposal-v2.pdf?version=1&amp;modificationDate=1504258525626&amp;api=v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smtClean="0"/>
              <a:t>ILD Publication rules</a:t>
            </a:r>
            <a:endParaRPr kumimoji="1" lang="ja-JP" altLang="en-US" dirty="0"/>
          </a:p>
        </p:txBody>
      </p:sp>
      <p:sp>
        <p:nvSpPr>
          <p:cNvPr id="3" name="サブタイトル 2"/>
          <p:cNvSpPr>
            <a:spLocks noGrp="1"/>
          </p:cNvSpPr>
          <p:nvPr>
            <p:ph type="subTitle" idx="1"/>
          </p:nvPr>
        </p:nvSpPr>
        <p:spPr>
          <a:xfrm>
            <a:off x="1238250" y="3984182"/>
            <a:ext cx="7429500" cy="1655762"/>
          </a:xfrm>
        </p:spPr>
        <p:txBody>
          <a:bodyPr>
            <a:normAutofit lnSpcReduction="10000"/>
          </a:bodyPr>
          <a:lstStyle/>
          <a:p>
            <a:r>
              <a:rPr lang="en-US" altLang="ja-JP" sz="3200" dirty="0" smtClean="0"/>
              <a:t>ILD phone meeting</a:t>
            </a:r>
          </a:p>
          <a:p>
            <a:r>
              <a:rPr lang="en-US" altLang="ja-JP" sz="3200" dirty="0" smtClean="0"/>
              <a:t>September 5, 2017</a:t>
            </a:r>
            <a:endParaRPr kumimoji="1" lang="en-US" altLang="ja-JP" sz="3200" dirty="0" smtClean="0"/>
          </a:p>
          <a:p>
            <a:r>
              <a:rPr kumimoji="1" lang="en-US" altLang="ja-JP" sz="3200" dirty="0" smtClean="0"/>
              <a:t>K. Kawagoe (PSB chair)</a:t>
            </a:r>
            <a:endParaRPr kumimoji="1" lang="ja-JP" altLang="en-US" sz="3200" dirty="0"/>
          </a:p>
        </p:txBody>
      </p:sp>
      <p:sp>
        <p:nvSpPr>
          <p:cNvPr id="4" name="スライド番号プレースホルダー 3"/>
          <p:cNvSpPr>
            <a:spLocks noGrp="1"/>
          </p:cNvSpPr>
          <p:nvPr>
            <p:ph type="sldNum" sz="quarter" idx="12"/>
          </p:nvPr>
        </p:nvSpPr>
        <p:spPr/>
        <p:txBody>
          <a:bodyPr/>
          <a:lstStyle/>
          <a:p>
            <a:fld id="{AF2111B3-0ACA-E345-A780-6AF8137E85A3}" type="slidenum">
              <a:rPr kumimoji="1" lang="ja-JP" altLang="en-US" smtClean="0"/>
              <a:t>1</a:t>
            </a:fld>
            <a:endParaRPr kumimoji="1" lang="ja-JP" altLang="en-US"/>
          </a:p>
        </p:txBody>
      </p:sp>
    </p:spTree>
    <p:extLst>
      <p:ext uri="{BB962C8B-B14F-4D97-AF65-F5344CB8AC3E}">
        <p14:creationId xmlns:p14="http://schemas.microsoft.com/office/powerpoint/2010/main" val="1591671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2111B3-0ACA-E345-A780-6AF8137E85A3}" type="slidenum">
              <a:rPr kumimoji="1" lang="ja-JP" altLang="en-US" smtClean="0"/>
              <a:t>10</a:t>
            </a:fld>
            <a:endParaRPr kumimoji="1" lang="ja-JP" altLang="en-US"/>
          </a:p>
        </p:txBody>
      </p:sp>
      <p:sp>
        <p:nvSpPr>
          <p:cNvPr id="3" name="正方形/長方形 2"/>
          <p:cNvSpPr/>
          <p:nvPr/>
        </p:nvSpPr>
        <p:spPr>
          <a:xfrm>
            <a:off x="450376" y="327546"/>
            <a:ext cx="9155740" cy="5386090"/>
          </a:xfrm>
          <a:prstGeom prst="rect">
            <a:avLst/>
          </a:prstGeom>
        </p:spPr>
        <p:txBody>
          <a:bodyPr wrap="square">
            <a:spAutoFit/>
          </a:bodyPr>
          <a:lstStyle/>
          <a:p>
            <a:r>
              <a:rPr lang="en-US" altLang="ja-JP" sz="2400" b="1" dirty="0"/>
              <a:t>Conference presentations</a:t>
            </a:r>
          </a:p>
          <a:p>
            <a:endParaRPr lang="en-US" altLang="ja-JP" sz="2000" dirty="0" smtClean="0"/>
          </a:p>
          <a:p>
            <a:r>
              <a:rPr lang="en-US" altLang="ja-JP" sz="2000" dirty="0" smtClean="0"/>
              <a:t>The </a:t>
            </a:r>
            <a:r>
              <a:rPr lang="en-US" altLang="ja-JP" sz="2000" dirty="0"/>
              <a:t>PSB is in charge </a:t>
            </a:r>
            <a:r>
              <a:rPr lang="en-US" altLang="ja-JP" sz="2000" dirty="0" smtClean="0"/>
              <a:t>of</a:t>
            </a:r>
            <a:r>
              <a:rPr lang="en-US" altLang="ja-JP" sz="2000" dirty="0"/>
              <a:t> </a:t>
            </a:r>
            <a:r>
              <a:rPr lang="en-US" altLang="ja-JP" sz="2000" dirty="0" smtClean="0">
                <a:solidFill>
                  <a:srgbClr val="FF0000"/>
                </a:solidFill>
              </a:rPr>
              <a:t>coordinating</a:t>
            </a:r>
            <a:r>
              <a:rPr lang="en-US" altLang="ja-JP" sz="2000" dirty="0" smtClean="0"/>
              <a:t> </a:t>
            </a:r>
            <a:r>
              <a:rPr lang="en-US" altLang="ja-JP" sz="2000" dirty="0" smtClean="0">
                <a:solidFill>
                  <a:srgbClr val="0433FF"/>
                </a:solidFill>
              </a:rPr>
              <a:t>conference </a:t>
            </a:r>
            <a:r>
              <a:rPr lang="en-US" altLang="ja-JP" sz="2000" dirty="0">
                <a:solidFill>
                  <a:srgbClr val="0433FF"/>
                </a:solidFill>
              </a:rPr>
              <a:t>presentations </a:t>
            </a:r>
            <a:r>
              <a:rPr lang="en-US" altLang="ja-JP" sz="2000" dirty="0" smtClean="0"/>
              <a:t>by ILD members. </a:t>
            </a:r>
            <a:r>
              <a:rPr lang="en-US" altLang="ja-JP" sz="2000" dirty="0"/>
              <a:t>It will cooperate </a:t>
            </a:r>
            <a:r>
              <a:rPr lang="en-US" altLang="ja-JP" sz="2000" dirty="0" smtClean="0"/>
              <a:t>with</a:t>
            </a:r>
            <a:r>
              <a:rPr lang="en-US" altLang="ja-JP" sz="2000" dirty="0"/>
              <a:t> </a:t>
            </a:r>
            <a:r>
              <a:rPr lang="en-US" altLang="ja-JP" sz="2000" dirty="0" smtClean="0"/>
              <a:t>centrally </a:t>
            </a:r>
            <a:r>
              <a:rPr lang="en-US" altLang="ja-JP" sz="2000" dirty="0" err="1"/>
              <a:t>organised</a:t>
            </a:r>
            <a:r>
              <a:rPr lang="en-US" altLang="ja-JP" sz="2000" dirty="0"/>
              <a:t> structures, for example in the </a:t>
            </a:r>
            <a:r>
              <a:rPr lang="en-US" altLang="ja-JP" sz="2000" dirty="0" smtClean="0"/>
              <a:t>context of </a:t>
            </a:r>
            <a:r>
              <a:rPr lang="en-US" altLang="ja-JP" sz="2000" dirty="0"/>
              <a:t>the LCC</a:t>
            </a:r>
            <a:r>
              <a:rPr lang="en-US" altLang="ja-JP" sz="2000" dirty="0" smtClean="0"/>
              <a:t>.</a:t>
            </a:r>
          </a:p>
          <a:p>
            <a:endParaRPr lang="en-US" altLang="ja-JP" sz="2000" dirty="0"/>
          </a:p>
          <a:p>
            <a:pPr marL="342900" indent="-342900">
              <a:buFont typeface="Arial" charset="0"/>
              <a:buChar char="•"/>
            </a:pPr>
            <a:r>
              <a:rPr lang="en-US" altLang="ja-JP" sz="2000" dirty="0"/>
              <a:t>The PSB </a:t>
            </a:r>
            <a:r>
              <a:rPr lang="en-US" altLang="ja-JP" sz="2000" dirty="0" smtClean="0"/>
              <a:t>maintains </a:t>
            </a:r>
            <a:r>
              <a:rPr lang="en-US" altLang="ja-JP" sz="2000" dirty="0"/>
              <a:t>a </a:t>
            </a:r>
            <a:r>
              <a:rPr lang="en-US" altLang="ja-JP" sz="2000" dirty="0">
                <a:solidFill>
                  <a:srgbClr val="0433FF"/>
                </a:solidFill>
              </a:rPr>
              <a:t>list of talks and posters </a:t>
            </a:r>
            <a:r>
              <a:rPr lang="en-US" altLang="ja-JP" sz="2000" dirty="0"/>
              <a:t>given at </a:t>
            </a:r>
            <a:r>
              <a:rPr lang="en-US" altLang="ja-JP" sz="2000" dirty="0" smtClean="0"/>
              <a:t>major conferences in the ILD confluence.</a:t>
            </a:r>
          </a:p>
          <a:p>
            <a:pPr marL="342900" indent="-342900">
              <a:buFont typeface="Arial" charset="0"/>
              <a:buChar char="•"/>
            </a:pPr>
            <a:r>
              <a:rPr lang="en-US" altLang="ja-JP" sz="2000" dirty="0" smtClean="0">
                <a:ea typeface="Helvetica" charset="0"/>
                <a:cs typeface="Helvetica" charset="0"/>
              </a:rPr>
              <a:t>For </a:t>
            </a:r>
            <a:r>
              <a:rPr lang="en-US" altLang="ja-JP" sz="2000" dirty="0">
                <a:solidFill>
                  <a:srgbClr val="0432FF"/>
                </a:solidFill>
                <a:ea typeface="Helvetica" charset="0"/>
                <a:cs typeface="Helvetica" charset="0"/>
              </a:rPr>
              <a:t>major LC events </a:t>
            </a:r>
            <a:r>
              <a:rPr lang="en-US" altLang="ja-JP" sz="2000" dirty="0">
                <a:ea typeface="Helvetica" charset="0"/>
                <a:cs typeface="Helvetica" charset="0"/>
              </a:rPr>
              <a:t>the PSB will </a:t>
            </a:r>
            <a:r>
              <a:rPr lang="en-US" altLang="ja-JP" sz="2000" dirty="0">
                <a:solidFill>
                  <a:srgbClr val="0432FF"/>
                </a:solidFill>
                <a:ea typeface="Helvetica" charset="0"/>
                <a:cs typeface="Helvetica" charset="0"/>
              </a:rPr>
              <a:t>coordinate</a:t>
            </a:r>
            <a:r>
              <a:rPr lang="en-US" altLang="ja-JP" sz="2000" dirty="0">
                <a:ea typeface="Helvetica" charset="0"/>
                <a:cs typeface="Helvetica" charset="0"/>
              </a:rPr>
              <a:t> the ILD </a:t>
            </a:r>
            <a:r>
              <a:rPr lang="en-US" altLang="ja-JP" sz="2000" dirty="0" smtClean="0">
                <a:ea typeface="Helvetica" charset="0"/>
                <a:cs typeface="Helvetica" charset="0"/>
              </a:rPr>
              <a:t>contributions.</a:t>
            </a:r>
          </a:p>
          <a:p>
            <a:pPr marL="342900" indent="-342900">
              <a:buFont typeface="Arial" charset="0"/>
              <a:buChar char="•"/>
            </a:pPr>
            <a:r>
              <a:rPr lang="en-US" altLang="ja-JP" sz="2000" dirty="0" smtClean="0">
                <a:ea typeface="Helvetica" charset="0"/>
                <a:cs typeface="Helvetica" charset="0"/>
              </a:rPr>
              <a:t>The </a:t>
            </a:r>
            <a:r>
              <a:rPr lang="en-US" altLang="ja-JP" sz="2000" dirty="0">
                <a:ea typeface="Helvetica" charset="0"/>
                <a:cs typeface="Helvetica" charset="0"/>
              </a:rPr>
              <a:t>PSB actively </a:t>
            </a:r>
            <a:r>
              <a:rPr lang="en-US" altLang="ja-JP" sz="2000" dirty="0">
                <a:solidFill>
                  <a:srgbClr val="0432FF"/>
                </a:solidFill>
                <a:ea typeface="Helvetica" charset="0"/>
                <a:cs typeface="Helvetica" charset="0"/>
              </a:rPr>
              <a:t>proposes</a:t>
            </a:r>
            <a:r>
              <a:rPr lang="en-US" altLang="ja-JP" sz="2000" dirty="0">
                <a:ea typeface="Helvetica" charset="0"/>
                <a:cs typeface="Helvetica" charset="0"/>
              </a:rPr>
              <a:t> and </a:t>
            </a:r>
            <a:r>
              <a:rPr lang="en-US" altLang="ja-JP" sz="2000" dirty="0">
                <a:solidFill>
                  <a:srgbClr val="0432FF"/>
                </a:solidFill>
                <a:ea typeface="Helvetica" charset="0"/>
                <a:cs typeface="Helvetica" charset="0"/>
              </a:rPr>
              <a:t>supports</a:t>
            </a:r>
            <a:r>
              <a:rPr lang="en-US" altLang="ja-JP" sz="2000" dirty="0">
                <a:ea typeface="Helvetica" charset="0"/>
                <a:cs typeface="Helvetica" charset="0"/>
              </a:rPr>
              <a:t> the submission of </a:t>
            </a:r>
            <a:r>
              <a:rPr lang="en-US" altLang="ja-JP" sz="2000" dirty="0">
                <a:solidFill>
                  <a:srgbClr val="0432FF"/>
                </a:solidFill>
                <a:ea typeface="Helvetica" charset="0"/>
                <a:cs typeface="Helvetica" charset="0"/>
              </a:rPr>
              <a:t>abstract</a:t>
            </a:r>
            <a:r>
              <a:rPr lang="en-US" altLang="ja-JP" sz="2000" dirty="0">
                <a:ea typeface="Helvetica" charset="0"/>
                <a:cs typeface="Helvetica" charset="0"/>
              </a:rPr>
              <a:t>s on ILD-related topics to conferences and workshops.</a:t>
            </a:r>
            <a:br>
              <a:rPr lang="en-US" altLang="ja-JP" sz="2000" dirty="0">
                <a:ea typeface="Helvetica" charset="0"/>
                <a:cs typeface="Helvetica" charset="0"/>
              </a:rPr>
            </a:br>
            <a:endParaRPr lang="en-US" altLang="ja-JP" sz="2000" dirty="0">
              <a:ea typeface="Helvetica" charset="0"/>
              <a:cs typeface="Helvetica" charset="0"/>
            </a:endParaRPr>
          </a:p>
          <a:p>
            <a:pPr marL="342900" indent="-342900">
              <a:buFont typeface="Arial" charset="0"/>
              <a:buChar char="•"/>
            </a:pPr>
            <a:r>
              <a:rPr lang="en-US" altLang="ja-JP" sz="2000" dirty="0">
                <a:ea typeface="Helvetica" charset="0"/>
                <a:cs typeface="Helvetica" charset="0"/>
              </a:rPr>
              <a:t>For </a:t>
            </a:r>
            <a:r>
              <a:rPr lang="en-US" altLang="ja-JP" sz="2000" dirty="0">
                <a:solidFill>
                  <a:srgbClr val="0432FF"/>
                </a:solidFill>
                <a:ea typeface="Helvetica" charset="0"/>
                <a:cs typeface="Helvetica" charset="0"/>
              </a:rPr>
              <a:t>invited talks</a:t>
            </a:r>
            <a:r>
              <a:rPr lang="en-US" altLang="ja-JP" sz="2000" dirty="0">
                <a:ea typeface="Helvetica" charset="0"/>
                <a:cs typeface="Helvetica" charset="0"/>
              </a:rPr>
              <a:t> the PSB </a:t>
            </a:r>
            <a:r>
              <a:rPr lang="en-US" altLang="ja-JP" sz="2000" dirty="0">
                <a:solidFill>
                  <a:srgbClr val="0432FF"/>
                </a:solidFill>
                <a:ea typeface="Helvetica" charset="0"/>
                <a:cs typeface="Helvetica" charset="0"/>
              </a:rPr>
              <a:t>nominates</a:t>
            </a:r>
            <a:r>
              <a:rPr lang="en-US" altLang="ja-JP" sz="2000" dirty="0">
                <a:ea typeface="Helvetica" charset="0"/>
                <a:cs typeface="Helvetica" charset="0"/>
              </a:rPr>
              <a:t> a speaker after consultation with the ET.</a:t>
            </a:r>
          </a:p>
          <a:p>
            <a:pPr marL="342900" indent="-342900">
              <a:buFont typeface="Arial" charset="0"/>
              <a:buChar char="•"/>
            </a:pPr>
            <a:r>
              <a:rPr lang="en-US" altLang="ja-JP" sz="2000" dirty="0">
                <a:ea typeface="Helvetica" charset="0"/>
                <a:cs typeface="Helvetica" charset="0"/>
              </a:rPr>
              <a:t>Institutions in the ILD group </a:t>
            </a:r>
            <a:r>
              <a:rPr lang="en-US" altLang="ja-JP" sz="2000" dirty="0">
                <a:solidFill>
                  <a:srgbClr val="0432FF"/>
                </a:solidFill>
                <a:ea typeface="Helvetica" charset="0"/>
                <a:cs typeface="Helvetica" charset="0"/>
              </a:rPr>
              <a:t>contribute</a:t>
            </a:r>
            <a:r>
              <a:rPr lang="en-US" altLang="ja-JP" sz="2000" dirty="0">
                <a:ea typeface="Helvetica" charset="0"/>
                <a:cs typeface="Helvetica" charset="0"/>
              </a:rPr>
              <a:t> a list of </a:t>
            </a:r>
            <a:r>
              <a:rPr lang="en-US" altLang="ja-JP" sz="2000" dirty="0">
                <a:solidFill>
                  <a:srgbClr val="0432FF"/>
                </a:solidFill>
                <a:ea typeface="Helvetica" charset="0"/>
                <a:cs typeface="Helvetica" charset="0"/>
              </a:rPr>
              <a:t>potential speakers</a:t>
            </a:r>
            <a:r>
              <a:rPr lang="en-US" altLang="ja-JP" sz="2000" dirty="0">
                <a:ea typeface="Helvetica" charset="0"/>
                <a:cs typeface="Helvetica" charset="0"/>
              </a:rPr>
              <a:t> to the PSB.</a:t>
            </a:r>
          </a:p>
          <a:p>
            <a:pPr marL="342900" indent="-342900">
              <a:buFont typeface="Arial" charset="0"/>
              <a:buChar char="•"/>
            </a:pPr>
            <a:r>
              <a:rPr lang="en-US" altLang="ja-JP" sz="2000" dirty="0" smtClean="0">
                <a:ea typeface="Helvetica" charset="0"/>
                <a:cs typeface="Helvetica" charset="0"/>
              </a:rPr>
              <a:t>If </a:t>
            </a:r>
            <a:r>
              <a:rPr lang="en-US" altLang="ja-JP" sz="2000" dirty="0">
                <a:ea typeface="Helvetica" charset="0"/>
                <a:cs typeface="Helvetica" charset="0"/>
              </a:rPr>
              <a:t>a member of the ILD group is </a:t>
            </a:r>
            <a:r>
              <a:rPr lang="en-US" altLang="ja-JP" sz="2000" dirty="0">
                <a:solidFill>
                  <a:srgbClr val="0432FF"/>
                </a:solidFill>
                <a:ea typeface="Helvetica" charset="0"/>
                <a:cs typeface="Helvetica" charset="0"/>
              </a:rPr>
              <a:t>personally invited </a:t>
            </a:r>
            <a:r>
              <a:rPr lang="en-US" altLang="ja-JP" sz="2000" dirty="0">
                <a:ea typeface="Helvetica" charset="0"/>
                <a:cs typeface="Helvetica" charset="0"/>
              </a:rPr>
              <a:t>to present ILD results at a conference, the person is asked to </a:t>
            </a:r>
            <a:r>
              <a:rPr lang="en-US" altLang="ja-JP" sz="2000" dirty="0">
                <a:solidFill>
                  <a:srgbClr val="0432FF"/>
                </a:solidFill>
                <a:ea typeface="Helvetica" charset="0"/>
                <a:cs typeface="Helvetica" charset="0"/>
              </a:rPr>
              <a:t>inform</a:t>
            </a:r>
            <a:r>
              <a:rPr lang="en-US" altLang="ja-JP" sz="2000" dirty="0">
                <a:ea typeface="Helvetica" charset="0"/>
                <a:cs typeface="Helvetica" charset="0"/>
              </a:rPr>
              <a:t> the PSB and request approval. This is usually </a:t>
            </a:r>
            <a:r>
              <a:rPr lang="en-US" altLang="ja-JP" sz="2000" dirty="0">
                <a:solidFill>
                  <a:srgbClr val="0432FF"/>
                </a:solidFill>
                <a:ea typeface="Helvetica" charset="0"/>
                <a:cs typeface="Helvetica" charset="0"/>
              </a:rPr>
              <a:t>granted as a matter of routine</a:t>
            </a:r>
            <a:r>
              <a:rPr lang="en-US" altLang="ja-JP" sz="2000" dirty="0">
                <a:ea typeface="Helvetica" charset="0"/>
                <a:cs typeface="Helvetica" charset="0"/>
              </a:rPr>
              <a:t>. However, the PSB reserves the right to intervene in exceptional cases and propose alternative speakers</a:t>
            </a:r>
            <a:r>
              <a:rPr lang="en-US" altLang="ja-JP" sz="2000" dirty="0" smtClean="0">
                <a:ea typeface="Helvetica" charset="0"/>
                <a:cs typeface="Helvetica" charset="0"/>
              </a:rPr>
              <a:t>.</a:t>
            </a:r>
            <a:endParaRPr lang="en-US" altLang="ja-JP" sz="2000" dirty="0">
              <a:ea typeface="Helvetica" charset="0"/>
              <a:cs typeface="Helvetica" charset="0"/>
            </a:endParaRPr>
          </a:p>
        </p:txBody>
      </p:sp>
    </p:spTree>
    <p:extLst>
      <p:ext uri="{BB962C8B-B14F-4D97-AF65-F5344CB8AC3E}">
        <p14:creationId xmlns:p14="http://schemas.microsoft.com/office/powerpoint/2010/main" val="5496374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2111B3-0ACA-E345-A780-6AF8137E85A3}" type="slidenum">
              <a:rPr kumimoji="1" lang="ja-JP" altLang="en-US" smtClean="0"/>
              <a:t>11</a:t>
            </a:fld>
            <a:endParaRPr kumimoji="1" lang="ja-JP" altLang="en-US"/>
          </a:p>
        </p:txBody>
      </p:sp>
      <p:sp>
        <p:nvSpPr>
          <p:cNvPr id="3" name="正方形/長方形 2"/>
          <p:cNvSpPr/>
          <p:nvPr/>
        </p:nvSpPr>
        <p:spPr>
          <a:xfrm>
            <a:off x="294968" y="683211"/>
            <a:ext cx="9192867" cy="2554545"/>
          </a:xfrm>
          <a:prstGeom prst="rect">
            <a:avLst/>
          </a:prstGeom>
        </p:spPr>
        <p:txBody>
          <a:bodyPr wrap="square">
            <a:spAutoFit/>
          </a:bodyPr>
          <a:lstStyle/>
          <a:p>
            <a:r>
              <a:rPr lang="en-US" altLang="ja-JP" sz="2000" b="1" dirty="0">
                <a:latin typeface="Helvetica" charset="0"/>
                <a:ea typeface="Helvetica" charset="0"/>
                <a:cs typeface="Helvetica" charset="0"/>
              </a:rPr>
              <a:t>Conference </a:t>
            </a:r>
            <a:r>
              <a:rPr lang="en-US" altLang="ja-JP" sz="2000" b="1" dirty="0" smtClean="0">
                <a:latin typeface="Helvetica" charset="0"/>
                <a:ea typeface="Helvetica" charset="0"/>
                <a:cs typeface="Helvetica" charset="0"/>
              </a:rPr>
              <a:t>presentations (cont’d)</a:t>
            </a:r>
            <a:endParaRPr lang="en-US" altLang="ja-JP" sz="2000" b="1" dirty="0">
              <a:latin typeface="Helvetica" charset="0"/>
              <a:ea typeface="Helvetica" charset="0"/>
              <a:cs typeface="Helvetica" charset="0"/>
            </a:endParaRPr>
          </a:p>
          <a:p>
            <a:endParaRPr lang="en-US" altLang="ja-JP" sz="2000" dirty="0">
              <a:latin typeface="Helvetica" charset="0"/>
              <a:ea typeface="Helvetica" charset="0"/>
              <a:cs typeface="Helvetica" charset="0"/>
            </a:endParaRPr>
          </a:p>
          <a:p>
            <a:pPr marL="342900" indent="-342900">
              <a:buFont typeface="Arial" charset="0"/>
              <a:buChar char="•"/>
            </a:pPr>
            <a:r>
              <a:rPr lang="en-US" altLang="ja-JP" sz="2000" dirty="0">
                <a:solidFill>
                  <a:srgbClr val="0432FF"/>
                </a:solidFill>
                <a:latin typeface="Helvetica" charset="0"/>
                <a:ea typeface="Helvetica" charset="0"/>
                <a:cs typeface="Helvetica" charset="0"/>
              </a:rPr>
              <a:t>Slides</a:t>
            </a:r>
            <a:r>
              <a:rPr lang="en-US" altLang="ja-JP" sz="2000" dirty="0">
                <a:latin typeface="Helvetica" charset="0"/>
                <a:ea typeface="Helvetica" charset="0"/>
                <a:cs typeface="Helvetica" charset="0"/>
              </a:rPr>
              <a:t> for an </a:t>
            </a:r>
            <a:r>
              <a:rPr lang="en-US" altLang="ja-JP" sz="2000" dirty="0">
                <a:solidFill>
                  <a:srgbClr val="0432FF"/>
                </a:solidFill>
                <a:latin typeface="Helvetica" charset="0"/>
                <a:ea typeface="Helvetica" charset="0"/>
                <a:cs typeface="Helvetica" charset="0"/>
              </a:rPr>
              <a:t>oral presentation </a:t>
            </a:r>
            <a:r>
              <a:rPr lang="en-US" altLang="ja-JP" sz="2000" dirty="0">
                <a:latin typeface="Helvetica" charset="0"/>
                <a:ea typeface="Helvetica" charset="0"/>
                <a:cs typeface="Helvetica" charset="0"/>
              </a:rPr>
              <a:t>given on behalf of the ILD group should be available to ILD </a:t>
            </a:r>
            <a:r>
              <a:rPr lang="en-US" altLang="ja-JP" sz="2000" dirty="0">
                <a:solidFill>
                  <a:srgbClr val="FF0000"/>
                </a:solidFill>
                <a:latin typeface="Helvetica" charset="0"/>
                <a:ea typeface="Helvetica" charset="0"/>
                <a:cs typeface="Helvetica" charset="0"/>
              </a:rPr>
              <a:t>at least two working days</a:t>
            </a:r>
            <a:r>
              <a:rPr lang="en-US" altLang="ja-JP" sz="2000" dirty="0">
                <a:latin typeface="Helvetica" charset="0"/>
                <a:ea typeface="Helvetica" charset="0"/>
                <a:cs typeface="Helvetica" charset="0"/>
              </a:rPr>
              <a:t> in advance of the </a:t>
            </a:r>
            <a:r>
              <a:rPr lang="en-US" altLang="ja-JP" sz="2000" dirty="0">
                <a:solidFill>
                  <a:srgbClr val="FF0000"/>
                </a:solidFill>
                <a:latin typeface="Helvetica" charset="0"/>
                <a:ea typeface="Helvetica" charset="0"/>
                <a:cs typeface="Helvetica" charset="0"/>
              </a:rPr>
              <a:t>presentation</a:t>
            </a:r>
            <a:r>
              <a:rPr lang="en-US" altLang="ja-JP" sz="2000" dirty="0">
                <a:latin typeface="Helvetica" charset="0"/>
                <a:ea typeface="Helvetica" charset="0"/>
                <a:cs typeface="Helvetica" charset="0"/>
              </a:rPr>
              <a:t>.</a:t>
            </a:r>
          </a:p>
          <a:p>
            <a:pPr marL="342900" indent="-342900">
              <a:buFont typeface="Arial" charset="0"/>
              <a:buChar char="•"/>
            </a:pPr>
            <a:r>
              <a:rPr lang="en-US" altLang="ja-JP" sz="2000" dirty="0">
                <a:latin typeface="Helvetica" charset="0"/>
                <a:ea typeface="Helvetica" charset="0"/>
                <a:cs typeface="Helvetica" charset="0"/>
              </a:rPr>
              <a:t>In the case of </a:t>
            </a:r>
            <a:r>
              <a:rPr lang="en-US" altLang="ja-JP" sz="2000" dirty="0">
                <a:solidFill>
                  <a:srgbClr val="0432FF"/>
                </a:solidFill>
                <a:latin typeface="Helvetica" charset="0"/>
                <a:ea typeface="Helvetica" charset="0"/>
                <a:cs typeface="Helvetica" charset="0"/>
              </a:rPr>
              <a:t>poster presentation</a:t>
            </a:r>
            <a:r>
              <a:rPr lang="en-US" altLang="ja-JP" sz="2000" dirty="0">
                <a:latin typeface="Helvetica" charset="0"/>
                <a:ea typeface="Helvetica" charset="0"/>
                <a:cs typeface="Helvetica" charset="0"/>
              </a:rPr>
              <a:t>, the poster draft should be made available </a:t>
            </a:r>
            <a:r>
              <a:rPr lang="en-US" altLang="ja-JP" sz="2000" dirty="0">
                <a:solidFill>
                  <a:srgbClr val="FF0000"/>
                </a:solidFill>
                <a:latin typeface="Helvetica" charset="0"/>
                <a:ea typeface="Helvetica" charset="0"/>
                <a:cs typeface="Helvetica" charset="0"/>
              </a:rPr>
              <a:t>at least two working days </a:t>
            </a:r>
            <a:r>
              <a:rPr lang="en-US" altLang="ja-JP" sz="2000" dirty="0">
                <a:latin typeface="Helvetica" charset="0"/>
                <a:ea typeface="Helvetica" charset="0"/>
                <a:cs typeface="Helvetica" charset="0"/>
              </a:rPr>
              <a:t>in advance of </a:t>
            </a:r>
            <a:r>
              <a:rPr lang="en-US" altLang="ja-JP" sz="2000" dirty="0">
                <a:solidFill>
                  <a:srgbClr val="FF0000"/>
                </a:solidFill>
                <a:latin typeface="Helvetica" charset="0"/>
                <a:ea typeface="Helvetica" charset="0"/>
                <a:cs typeface="Helvetica" charset="0"/>
              </a:rPr>
              <a:t>printing</a:t>
            </a:r>
            <a:r>
              <a:rPr lang="en-US" altLang="ja-JP" sz="2000" dirty="0">
                <a:latin typeface="Helvetica" charset="0"/>
                <a:ea typeface="Helvetica" charset="0"/>
                <a:cs typeface="Helvetica" charset="0"/>
              </a:rPr>
              <a:t>.</a:t>
            </a:r>
          </a:p>
          <a:p>
            <a:pPr marL="342900" indent="-342900">
              <a:buFont typeface="Arial" charset="0"/>
              <a:buChar char="•"/>
            </a:pPr>
            <a:r>
              <a:rPr lang="en-US" altLang="ja-JP" sz="2000" dirty="0">
                <a:latin typeface="Helvetica" charset="0"/>
                <a:ea typeface="Helvetica" charset="0"/>
                <a:cs typeface="Helvetica" charset="0"/>
              </a:rPr>
              <a:t>The PSB arranges </a:t>
            </a:r>
            <a:r>
              <a:rPr lang="en-US" altLang="ja-JP" sz="2000" dirty="0">
                <a:solidFill>
                  <a:srgbClr val="FF0000"/>
                </a:solidFill>
                <a:latin typeface="Helvetica" charset="0"/>
                <a:ea typeface="Helvetica" charset="0"/>
                <a:cs typeface="Helvetica" charset="0"/>
              </a:rPr>
              <a:t>open rehearsal talks </a:t>
            </a:r>
            <a:r>
              <a:rPr lang="en-US" altLang="ja-JP" sz="2000" dirty="0">
                <a:latin typeface="Helvetica" charset="0"/>
                <a:ea typeface="Helvetica" charset="0"/>
                <a:cs typeface="Helvetica" charset="0"/>
              </a:rPr>
              <a:t>for presentations at important conferences, and announces them to ILD</a:t>
            </a:r>
            <a:r>
              <a:rPr lang="en-US" altLang="ja-JP" sz="2000" dirty="0" smtClean="0">
                <a:latin typeface="Helvetica" charset="0"/>
                <a:ea typeface="Helvetica" charset="0"/>
                <a:cs typeface="Helvetica" charset="0"/>
              </a:rPr>
              <a:t>.</a:t>
            </a:r>
            <a:endParaRPr lang="en-US" altLang="ja-JP" sz="2000" dirty="0">
              <a:latin typeface="Helvetica" charset="0"/>
              <a:ea typeface="Helvetica" charset="0"/>
              <a:cs typeface="Helvetica" charset="0"/>
            </a:endParaRPr>
          </a:p>
        </p:txBody>
      </p:sp>
      <p:sp>
        <p:nvSpPr>
          <p:cNvPr id="4" name="テキスト ボックス 3"/>
          <p:cNvSpPr txBox="1"/>
          <p:nvPr/>
        </p:nvSpPr>
        <p:spPr>
          <a:xfrm>
            <a:off x="1712713" y="3769003"/>
            <a:ext cx="4829014" cy="707886"/>
          </a:xfrm>
          <a:prstGeom prst="rect">
            <a:avLst/>
          </a:prstGeom>
          <a:solidFill>
            <a:schemeClr val="bg2"/>
          </a:solidFill>
        </p:spPr>
        <p:txBody>
          <a:bodyPr wrap="none" rtlCol="0">
            <a:spAutoFit/>
          </a:bodyPr>
          <a:lstStyle/>
          <a:p>
            <a:r>
              <a:rPr lang="en-US" altLang="ja-JP" sz="2000" dirty="0" smtClean="0"/>
              <a:t>comment</a:t>
            </a:r>
            <a:r>
              <a:rPr kumimoji="1" lang="en-US" altLang="ja-JP" sz="2000" dirty="0" smtClean="0"/>
              <a:t>: “two days in advance” is not long.</a:t>
            </a:r>
          </a:p>
          <a:p>
            <a:r>
              <a:rPr lang="en-US" altLang="ja-JP" sz="2000" dirty="0"/>
              <a:t>	</a:t>
            </a:r>
            <a:r>
              <a:rPr lang="en-US" altLang="ja-JP" sz="2000" dirty="0" smtClean="0">
                <a:sym typeface="Wingdings"/>
              </a:rPr>
              <a:t> “two working days in advance”</a:t>
            </a:r>
            <a:endParaRPr kumimoji="1" lang="ja-JP" altLang="en-US" sz="2000" dirty="0"/>
          </a:p>
        </p:txBody>
      </p:sp>
    </p:spTree>
    <p:extLst>
      <p:ext uri="{BB962C8B-B14F-4D97-AF65-F5344CB8AC3E}">
        <p14:creationId xmlns:p14="http://schemas.microsoft.com/office/powerpoint/2010/main" val="91008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1038" y="70167"/>
            <a:ext cx="8543925" cy="1325563"/>
          </a:xfrm>
        </p:spPr>
        <p:txBody>
          <a:bodyPr/>
          <a:lstStyle/>
          <a:p>
            <a:pPr algn="ctr"/>
            <a:r>
              <a:rPr lang="en-US" altLang="ja-JP" dirty="0" smtClean="0"/>
              <a:t>Publication</a:t>
            </a:r>
            <a:r>
              <a:rPr kumimoji="1" lang="en-US" altLang="ja-JP" dirty="0" smtClean="0"/>
              <a:t> rules</a:t>
            </a:r>
            <a:endParaRPr kumimoji="1" lang="ja-JP" altLang="en-US" dirty="0"/>
          </a:p>
        </p:txBody>
      </p:sp>
      <p:sp>
        <p:nvSpPr>
          <p:cNvPr id="3" name="コンテンツ プレースホルダー 2"/>
          <p:cNvSpPr>
            <a:spLocks noGrp="1"/>
          </p:cNvSpPr>
          <p:nvPr>
            <p:ph idx="1"/>
          </p:nvPr>
        </p:nvSpPr>
        <p:spPr>
          <a:xfrm>
            <a:off x="574766" y="1009632"/>
            <a:ext cx="8760823" cy="5346720"/>
          </a:xfrm>
        </p:spPr>
        <p:txBody>
          <a:bodyPr>
            <a:normAutofit fontScale="92500" lnSpcReduction="20000"/>
          </a:bodyPr>
          <a:lstStyle/>
          <a:p>
            <a:r>
              <a:rPr lang="en-US" altLang="ja-JP" dirty="0" smtClean="0"/>
              <a:t>In the ILD meetings at SLAC in June, a draft of publication rules was presented, followed by eager discussions among participants.</a:t>
            </a:r>
          </a:p>
          <a:p>
            <a:r>
              <a:rPr lang="en-US" altLang="ja-JP" dirty="0" smtClean="0"/>
              <a:t>After that, we received feedbacks from several ILD members (Mathew, Ron, Nigel, Daniel, Jenny). We find that all are very supportive to PSB’s proposal with helpful suggestions for improvement.</a:t>
            </a:r>
          </a:p>
          <a:p>
            <a:r>
              <a:rPr lang="en-US" altLang="ja-JP" dirty="0" smtClean="0"/>
              <a:t>Based on the discussion and the feedbacks, we have updated our proposal (v2). The draft proposal can be found on the </a:t>
            </a:r>
            <a:r>
              <a:rPr lang="en-US" altLang="ja-JP" dirty="0"/>
              <a:t>PSB confluence </a:t>
            </a:r>
            <a:r>
              <a:rPr lang="en-US" altLang="ja-JP" dirty="0" smtClean="0"/>
              <a:t>page:</a:t>
            </a:r>
          </a:p>
          <a:p>
            <a:pPr lvl="1"/>
            <a:r>
              <a:rPr lang="en-US" altLang="ja-JP" dirty="0" smtClean="0">
                <a:hlinkClick r:id="rId2"/>
              </a:rPr>
              <a:t>https</a:t>
            </a:r>
            <a:r>
              <a:rPr lang="en-US" altLang="ja-JP" dirty="0">
                <a:hlinkClick r:id="rId2"/>
              </a:rPr>
              <a:t>://</a:t>
            </a:r>
            <a:r>
              <a:rPr lang="en-US" altLang="ja-JP" dirty="0" smtClean="0">
                <a:hlinkClick r:id="rId2"/>
              </a:rPr>
              <a:t>confluence.desy.de/display/ILD/ILD+Publication+and+Speakers+Bureau</a:t>
            </a:r>
            <a:endParaRPr lang="en-US" altLang="ja-JP" dirty="0" smtClean="0"/>
          </a:p>
          <a:p>
            <a:pPr lvl="1"/>
            <a:r>
              <a:rPr lang="en-US" altLang="ja-JP" dirty="0">
                <a:hlinkClick r:id="rId3"/>
              </a:rPr>
              <a:t>https://</a:t>
            </a:r>
            <a:r>
              <a:rPr lang="en-US" altLang="ja-JP" dirty="0" smtClean="0">
                <a:hlinkClick r:id="rId3"/>
              </a:rPr>
              <a:t>confluence.desy.de/download/attachments/45517144/psb-pubrules-proposal-v2.pdf?version=1&amp;modificationDate=1504258525626&amp;api=v2</a:t>
            </a:r>
            <a:endParaRPr lang="en-US" altLang="ja-JP" dirty="0" smtClean="0"/>
          </a:p>
          <a:p>
            <a:r>
              <a:rPr lang="en-US" altLang="ja-JP" dirty="0" smtClean="0"/>
              <a:t>A voting will be made for approval of the rules.</a:t>
            </a:r>
          </a:p>
          <a:p>
            <a:pPr marL="0" indent="0">
              <a:buNone/>
            </a:pPr>
            <a:endParaRPr lang="en-US" altLang="ja-JP" dirty="0" smtClean="0"/>
          </a:p>
        </p:txBody>
      </p:sp>
      <p:sp>
        <p:nvSpPr>
          <p:cNvPr id="4" name="スライド番号プレースホルダー 3"/>
          <p:cNvSpPr>
            <a:spLocks noGrp="1"/>
          </p:cNvSpPr>
          <p:nvPr>
            <p:ph type="sldNum" sz="quarter" idx="12"/>
          </p:nvPr>
        </p:nvSpPr>
        <p:spPr/>
        <p:txBody>
          <a:bodyPr/>
          <a:lstStyle/>
          <a:p>
            <a:fld id="{AF2111B3-0ACA-E345-A780-6AF8137E85A3}" type="slidenum">
              <a:rPr kumimoji="1" lang="ja-JP" altLang="en-US" smtClean="0"/>
              <a:t>2</a:t>
            </a:fld>
            <a:endParaRPr kumimoji="1" lang="ja-JP" altLang="en-US"/>
          </a:p>
        </p:txBody>
      </p:sp>
    </p:spTree>
    <p:extLst>
      <p:ext uri="{BB962C8B-B14F-4D97-AF65-F5344CB8AC3E}">
        <p14:creationId xmlns:p14="http://schemas.microsoft.com/office/powerpoint/2010/main" val="211124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F2111B3-0ACA-E345-A780-6AF8137E85A3}" type="slidenum">
              <a:rPr kumimoji="1" lang="ja-JP" altLang="en-US" smtClean="0"/>
              <a:t>3</a:t>
            </a:fld>
            <a:endParaRPr kumimoji="1" lang="ja-JP" altLang="en-US"/>
          </a:p>
        </p:txBody>
      </p:sp>
      <p:sp>
        <p:nvSpPr>
          <p:cNvPr id="3" name="正方形/長方形 2"/>
          <p:cNvSpPr/>
          <p:nvPr/>
        </p:nvSpPr>
        <p:spPr>
          <a:xfrm>
            <a:off x="2074461" y="1978926"/>
            <a:ext cx="5227091" cy="2246769"/>
          </a:xfrm>
          <a:prstGeom prst="rect">
            <a:avLst/>
          </a:prstGeom>
        </p:spPr>
        <p:txBody>
          <a:bodyPr wrap="square">
            <a:spAutoFit/>
          </a:bodyPr>
          <a:lstStyle/>
          <a:p>
            <a:r>
              <a:rPr lang="en-US" altLang="ja-JP" sz="2800" b="1" dirty="0" smtClean="0">
                <a:solidFill>
                  <a:srgbClr val="007600"/>
                </a:solidFill>
              </a:rPr>
              <a:t>ILD publications</a:t>
            </a:r>
            <a:endParaRPr lang="en-US" altLang="ja-JP" sz="2800" b="1" dirty="0">
              <a:solidFill>
                <a:srgbClr val="007600"/>
              </a:solidFill>
            </a:endParaRPr>
          </a:p>
          <a:p>
            <a:pPr marL="457200" indent="-457200">
              <a:buFontTx/>
              <a:buChar char="-"/>
            </a:pPr>
            <a:r>
              <a:rPr lang="en-US" altLang="ja-JP" sz="2800" dirty="0" smtClean="0"/>
              <a:t>Types</a:t>
            </a:r>
            <a:endParaRPr lang="en-US" altLang="ja-JP" sz="2800" dirty="0"/>
          </a:p>
          <a:p>
            <a:pPr marL="457200" indent="-457200">
              <a:buFontTx/>
              <a:buChar char="-"/>
            </a:pPr>
            <a:r>
              <a:rPr lang="en-US" altLang="ja-JP" sz="2800" dirty="0" smtClean="0"/>
              <a:t>Authorship</a:t>
            </a:r>
            <a:endParaRPr lang="en-US" altLang="ja-JP" sz="2800" dirty="0"/>
          </a:p>
          <a:p>
            <a:pPr marL="457200" indent="-457200">
              <a:buFontTx/>
              <a:buChar char="-"/>
            </a:pPr>
            <a:r>
              <a:rPr lang="en-US" altLang="ja-JP" sz="2800" dirty="0" smtClean="0"/>
              <a:t>Reviewing</a:t>
            </a:r>
          </a:p>
          <a:p>
            <a:pPr marL="457200" indent="-457200">
              <a:buFontTx/>
              <a:buChar char="-"/>
            </a:pPr>
            <a:r>
              <a:rPr lang="en-US" altLang="ja-JP" sz="2800" dirty="0" smtClean="0">
                <a:effectLst/>
              </a:rPr>
              <a:t>Numbering convention</a:t>
            </a:r>
            <a:endParaRPr lang="en-US" altLang="ja-JP" sz="2800" dirty="0">
              <a:effectLst/>
            </a:endParaRPr>
          </a:p>
        </p:txBody>
      </p:sp>
    </p:spTree>
    <p:extLst>
      <p:ext uri="{BB962C8B-B14F-4D97-AF65-F5344CB8AC3E}">
        <p14:creationId xmlns:p14="http://schemas.microsoft.com/office/powerpoint/2010/main" val="15549277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46705" y="6361468"/>
            <a:ext cx="2228850" cy="527154"/>
          </a:xfrm>
        </p:spPr>
        <p:txBody>
          <a:bodyPr/>
          <a:lstStyle/>
          <a:p>
            <a:fld id="{AF2111B3-0ACA-E345-A780-6AF8137E85A3}" type="slidenum">
              <a:rPr kumimoji="1" lang="ja-JP" altLang="en-US" smtClean="0"/>
              <a:t>4</a:t>
            </a:fld>
            <a:endParaRPr kumimoji="1" lang="ja-JP" altLang="en-US" dirty="0"/>
          </a:p>
        </p:txBody>
      </p:sp>
      <p:sp>
        <p:nvSpPr>
          <p:cNvPr id="3" name="正方形/長方形 2"/>
          <p:cNvSpPr/>
          <p:nvPr/>
        </p:nvSpPr>
        <p:spPr>
          <a:xfrm>
            <a:off x="382137" y="477673"/>
            <a:ext cx="9253182" cy="4462760"/>
          </a:xfrm>
          <a:prstGeom prst="rect">
            <a:avLst/>
          </a:prstGeom>
        </p:spPr>
        <p:txBody>
          <a:bodyPr wrap="square">
            <a:spAutoFit/>
          </a:bodyPr>
          <a:lstStyle/>
          <a:p>
            <a:r>
              <a:rPr lang="en-US" altLang="ja-JP" sz="2400" b="1" dirty="0" smtClean="0">
                <a:solidFill>
                  <a:srgbClr val="0432FF"/>
                </a:solidFill>
              </a:rPr>
              <a:t>ILD Publication types</a:t>
            </a:r>
            <a:endParaRPr lang="en-US" altLang="ja-JP" sz="2400" b="1" dirty="0">
              <a:solidFill>
                <a:srgbClr val="0432FF"/>
              </a:solidFill>
            </a:endParaRPr>
          </a:p>
          <a:p>
            <a:endParaRPr lang="en-US" altLang="ja-JP" sz="2000" dirty="0">
              <a:solidFill>
                <a:srgbClr val="0433FF"/>
              </a:solidFill>
            </a:endParaRPr>
          </a:p>
          <a:p>
            <a:r>
              <a:rPr lang="en-US" altLang="ja-JP" sz="2000" dirty="0" smtClean="0"/>
              <a:t>ILD has currently </a:t>
            </a:r>
            <a:r>
              <a:rPr lang="en-US" altLang="ja-JP" sz="2000" dirty="0" smtClean="0">
                <a:solidFill>
                  <a:srgbClr val="0433FF"/>
                </a:solidFill>
              </a:rPr>
              <a:t>four </a:t>
            </a:r>
            <a:r>
              <a:rPr lang="en-US" altLang="ja-JP" sz="2000" dirty="0">
                <a:solidFill>
                  <a:srgbClr val="0433FF"/>
                </a:solidFill>
              </a:rPr>
              <a:t>types of </a:t>
            </a:r>
            <a:r>
              <a:rPr lang="en-US" altLang="ja-JP" sz="2000" dirty="0" smtClean="0">
                <a:solidFill>
                  <a:srgbClr val="0433FF"/>
                </a:solidFill>
              </a:rPr>
              <a:t>publications</a:t>
            </a:r>
            <a:r>
              <a:rPr lang="en-US" altLang="ja-JP" sz="2000" dirty="0" smtClean="0"/>
              <a:t>, </a:t>
            </a:r>
            <a:r>
              <a:rPr lang="en-US" altLang="ja-JP" sz="2000" dirty="0"/>
              <a:t>which are treated </a:t>
            </a:r>
            <a:r>
              <a:rPr lang="en-US" altLang="ja-JP" sz="2000" dirty="0" smtClean="0"/>
              <a:t>differently.</a:t>
            </a:r>
          </a:p>
          <a:p>
            <a:endParaRPr lang="en-US" altLang="ja-JP" sz="2000" dirty="0"/>
          </a:p>
          <a:p>
            <a:pPr marL="342900" indent="-342900">
              <a:buFont typeface="Arial" charset="0"/>
              <a:buChar char="•"/>
            </a:pPr>
            <a:r>
              <a:rPr lang="en-US" altLang="ja-JP" sz="2000" dirty="0" smtClean="0">
                <a:solidFill>
                  <a:srgbClr val="FF2600"/>
                </a:solidFill>
              </a:rPr>
              <a:t>Papers</a:t>
            </a:r>
            <a:r>
              <a:rPr lang="en-US" altLang="ja-JP" sz="2000" dirty="0"/>
              <a:t>: journal papers concerning general aspects of ILD, such </a:t>
            </a:r>
            <a:r>
              <a:rPr lang="en-US" altLang="ja-JP" sz="2000" dirty="0" smtClean="0"/>
              <a:t>as</a:t>
            </a:r>
            <a:r>
              <a:rPr lang="en-US" altLang="ja-JP" sz="2000" dirty="0"/>
              <a:t> </a:t>
            </a:r>
            <a:r>
              <a:rPr lang="en-US" altLang="ja-JP" sz="2000" dirty="0" smtClean="0"/>
              <a:t>reviews</a:t>
            </a:r>
            <a:r>
              <a:rPr lang="en-US" altLang="ja-JP" sz="2000" dirty="0"/>
              <a:t>, central aspects of the ILD detector, </a:t>
            </a:r>
            <a:r>
              <a:rPr lang="en-US" altLang="ja-JP" sz="2000" dirty="0" smtClean="0"/>
              <a:t>etc.</a:t>
            </a:r>
            <a:endParaRPr lang="en-US" altLang="ja-JP" sz="2000" dirty="0"/>
          </a:p>
          <a:p>
            <a:pPr marL="342900" indent="-342900">
              <a:buFont typeface="Arial" charset="0"/>
              <a:buChar char="•"/>
            </a:pPr>
            <a:r>
              <a:rPr lang="en-US" altLang="ja-JP" sz="2000" dirty="0" smtClean="0">
                <a:solidFill>
                  <a:srgbClr val="FF2600"/>
                </a:solidFill>
              </a:rPr>
              <a:t>Topical </a:t>
            </a:r>
            <a:r>
              <a:rPr lang="en-US" altLang="ja-JP" sz="2000" dirty="0">
                <a:solidFill>
                  <a:srgbClr val="FF2600"/>
                </a:solidFill>
              </a:rPr>
              <a:t>papers</a:t>
            </a:r>
            <a:r>
              <a:rPr lang="en-US" altLang="ja-JP" sz="2000" dirty="0"/>
              <a:t>: journal papers reporting results of specific </a:t>
            </a:r>
            <a:r>
              <a:rPr lang="en-US" altLang="ja-JP" sz="2000" dirty="0" smtClean="0"/>
              <a:t>studies, analyses etc. </a:t>
            </a:r>
            <a:r>
              <a:rPr lang="en-US" altLang="ja-JP" sz="2000" dirty="0"/>
              <a:t>which are based on </a:t>
            </a:r>
            <a:r>
              <a:rPr lang="en-US" altLang="ja-JP" sz="2000" dirty="0" smtClean="0"/>
              <a:t>ILD.</a:t>
            </a:r>
            <a:endParaRPr lang="en-US" altLang="ja-JP" sz="2000" dirty="0"/>
          </a:p>
          <a:p>
            <a:pPr marL="342900" indent="-342900">
              <a:buFont typeface="Arial" charset="0"/>
              <a:buChar char="•"/>
            </a:pPr>
            <a:r>
              <a:rPr lang="en-US" altLang="ja-JP" sz="2000" dirty="0" smtClean="0">
                <a:solidFill>
                  <a:srgbClr val="FF2600"/>
                </a:solidFill>
              </a:rPr>
              <a:t>ILD </a:t>
            </a:r>
            <a:r>
              <a:rPr lang="en-US" altLang="ja-JP" sz="2000" dirty="0">
                <a:solidFill>
                  <a:srgbClr val="FF2600"/>
                </a:solidFill>
              </a:rPr>
              <a:t>notes</a:t>
            </a:r>
            <a:r>
              <a:rPr lang="en-US" altLang="ja-JP" sz="2000" dirty="0"/>
              <a:t>: </a:t>
            </a:r>
            <a:r>
              <a:rPr lang="en-US" altLang="ja-JP" sz="2000" dirty="0" smtClean="0"/>
              <a:t>are not </a:t>
            </a:r>
            <a:r>
              <a:rPr lang="en-US" altLang="ja-JP" sz="2000" dirty="0">
                <a:ea typeface="Helvetica" charset="0"/>
                <a:cs typeface="Helvetica" charset="0"/>
              </a:rPr>
              <a:t>meant for journal </a:t>
            </a:r>
            <a:r>
              <a:rPr lang="en-US" altLang="ja-JP" sz="2000" dirty="0" smtClean="0">
                <a:ea typeface="Helvetica" charset="0"/>
                <a:cs typeface="Helvetica" charset="0"/>
              </a:rPr>
              <a:t>publication, </a:t>
            </a:r>
            <a:r>
              <a:rPr lang="en-US" altLang="ja-JP" sz="2000" dirty="0">
                <a:ea typeface="Helvetica" charset="0"/>
                <a:cs typeface="Helvetica" charset="0"/>
              </a:rPr>
              <a:t>but are publicly available (</a:t>
            </a:r>
            <a:r>
              <a:rPr lang="en-US" altLang="ja-JP" sz="2000" dirty="0">
                <a:solidFill>
                  <a:srgbClr val="0432FF"/>
                </a:solidFill>
                <a:ea typeface="Helvetica" charset="0"/>
                <a:cs typeface="Helvetica" charset="0"/>
              </a:rPr>
              <a:t>public</a:t>
            </a:r>
            <a:r>
              <a:rPr lang="en-US" altLang="ja-JP" sz="2000" dirty="0">
                <a:ea typeface="Helvetica" charset="0"/>
                <a:cs typeface="Helvetica" charset="0"/>
              </a:rPr>
              <a:t> notes) or internally available (</a:t>
            </a:r>
            <a:r>
              <a:rPr lang="en-US" altLang="ja-JP" sz="2000" dirty="0">
                <a:solidFill>
                  <a:srgbClr val="0432FF"/>
                </a:solidFill>
                <a:ea typeface="Helvetica" charset="0"/>
                <a:cs typeface="Helvetica" charset="0"/>
              </a:rPr>
              <a:t>internal</a:t>
            </a:r>
            <a:r>
              <a:rPr lang="en-US" altLang="ja-JP" sz="2000" dirty="0">
                <a:ea typeface="Helvetica" charset="0"/>
                <a:cs typeface="Helvetica" charset="0"/>
              </a:rPr>
              <a:t> notes).</a:t>
            </a:r>
          </a:p>
          <a:p>
            <a:pPr marL="342900" indent="-342900">
              <a:buFont typeface="Arial" charset="0"/>
              <a:buChar char="•"/>
            </a:pPr>
            <a:r>
              <a:rPr lang="en-US" altLang="ja-JP" sz="2000" dirty="0" smtClean="0">
                <a:solidFill>
                  <a:srgbClr val="FF2600"/>
                </a:solidFill>
              </a:rPr>
              <a:t>Conference </a:t>
            </a:r>
            <a:r>
              <a:rPr lang="en-US" altLang="ja-JP" sz="2000" dirty="0">
                <a:solidFill>
                  <a:srgbClr val="FF2600"/>
                </a:solidFill>
              </a:rPr>
              <a:t>proceedings</a:t>
            </a:r>
            <a:r>
              <a:rPr lang="en-US" altLang="ja-JP" sz="2000" dirty="0"/>
              <a:t>: </a:t>
            </a:r>
            <a:r>
              <a:rPr lang="en-US" altLang="ja-JP" sz="2000" dirty="0" smtClean="0"/>
              <a:t>are write-ups </a:t>
            </a:r>
            <a:r>
              <a:rPr lang="en-US" altLang="ja-JP" sz="2000" dirty="0"/>
              <a:t>of ILD-related conference </a:t>
            </a:r>
            <a:r>
              <a:rPr lang="en-US" altLang="ja-JP" sz="2000" dirty="0" smtClean="0"/>
              <a:t>talks.</a:t>
            </a:r>
            <a:endParaRPr lang="en-US" altLang="ja-JP" sz="2000" dirty="0"/>
          </a:p>
          <a:p>
            <a:endParaRPr lang="en-US" altLang="ja-JP" sz="2000" dirty="0" smtClean="0"/>
          </a:p>
          <a:p>
            <a:r>
              <a:rPr lang="en-US" altLang="ja-JP" sz="2000" dirty="0" smtClean="0"/>
              <a:t>All </a:t>
            </a:r>
            <a:r>
              <a:rPr lang="en-US" altLang="ja-JP" sz="2000" dirty="0"/>
              <a:t>publications </a:t>
            </a:r>
            <a:r>
              <a:rPr lang="en-US" altLang="ja-JP" sz="2000" dirty="0" smtClean="0"/>
              <a:t>will made available on the ILD confluence and will receive internal ILD numbers.</a:t>
            </a:r>
            <a:endParaRPr lang="en-US" altLang="ja-JP" sz="2000" dirty="0">
              <a:effectLst/>
            </a:endParaRPr>
          </a:p>
        </p:txBody>
      </p:sp>
      <p:sp>
        <p:nvSpPr>
          <p:cNvPr id="4" name="コンテンツ プレースホルダー 2"/>
          <p:cNvSpPr txBox="1">
            <a:spLocks/>
          </p:cNvSpPr>
          <p:nvPr/>
        </p:nvSpPr>
        <p:spPr>
          <a:xfrm>
            <a:off x="549102" y="4996994"/>
            <a:ext cx="8934506" cy="1628051"/>
          </a:xfrm>
          <a:prstGeom prst="rect">
            <a:avLst/>
          </a:prstGeom>
          <a:solidFill>
            <a:schemeClr val="bg2"/>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000" dirty="0" smtClean="0"/>
              <a:t>There was eventually </a:t>
            </a:r>
            <a:r>
              <a:rPr lang="en-US" altLang="ja-JP" sz="2000" dirty="0" smtClean="0">
                <a:solidFill>
                  <a:srgbClr val="FF0000"/>
                </a:solidFill>
              </a:rPr>
              <a:t>a majority </a:t>
            </a:r>
            <a:r>
              <a:rPr lang="en-US" altLang="ja-JP" sz="2000" dirty="0" smtClean="0"/>
              <a:t>in </a:t>
            </a:r>
            <a:r>
              <a:rPr lang="en-US" altLang="ja-JP" sz="2000" dirty="0" err="1" smtClean="0"/>
              <a:t>favour</a:t>
            </a:r>
            <a:r>
              <a:rPr lang="en-US" altLang="ja-JP" sz="2000" dirty="0" smtClean="0"/>
              <a:t> of topical papers with a restricted list of authors. However it was deemed important that such papers have proper acknowledgments to ILD and relevant ILD things like software etc. </a:t>
            </a:r>
            <a:endParaRPr lang="en-US" altLang="ja-JP" sz="2000" dirty="0"/>
          </a:p>
          <a:p>
            <a:r>
              <a:rPr lang="en-US" altLang="ja-JP" sz="2000" dirty="0" smtClean="0"/>
              <a:t>This was the consensus at SLAC, and only supportive feedbacks were received via e-mail.</a:t>
            </a:r>
          </a:p>
        </p:txBody>
      </p:sp>
    </p:spTree>
    <p:extLst>
      <p:ext uri="{BB962C8B-B14F-4D97-AF65-F5344CB8AC3E}">
        <p14:creationId xmlns:p14="http://schemas.microsoft.com/office/powerpoint/2010/main" val="1104305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2111B3-0ACA-E345-A780-6AF8137E85A3}" type="slidenum">
              <a:rPr kumimoji="1" lang="ja-JP" altLang="en-US" smtClean="0"/>
              <a:t>5</a:t>
            </a:fld>
            <a:endParaRPr kumimoji="1" lang="ja-JP" altLang="en-US"/>
          </a:p>
        </p:txBody>
      </p:sp>
      <p:sp>
        <p:nvSpPr>
          <p:cNvPr id="3" name="正方形/長方形 2"/>
          <p:cNvSpPr/>
          <p:nvPr/>
        </p:nvSpPr>
        <p:spPr>
          <a:xfrm>
            <a:off x="736979" y="177416"/>
            <a:ext cx="8487984" cy="3847207"/>
          </a:xfrm>
          <a:prstGeom prst="rect">
            <a:avLst/>
          </a:prstGeom>
        </p:spPr>
        <p:txBody>
          <a:bodyPr wrap="square">
            <a:spAutoFit/>
          </a:bodyPr>
          <a:lstStyle/>
          <a:p>
            <a:r>
              <a:rPr lang="en-US" altLang="ja-JP" sz="2400" b="1" dirty="0">
                <a:solidFill>
                  <a:srgbClr val="0433FF"/>
                </a:solidFill>
              </a:rPr>
              <a:t>Authorship</a:t>
            </a:r>
          </a:p>
          <a:p>
            <a:endParaRPr lang="en-US" altLang="ja-JP" sz="2000" dirty="0" smtClean="0"/>
          </a:p>
          <a:p>
            <a:pPr marL="342900" indent="-342900">
              <a:buFont typeface="Arial" charset="0"/>
              <a:buChar char="•"/>
            </a:pPr>
            <a:r>
              <a:rPr lang="en-US" altLang="ja-JP" sz="2000" dirty="0" smtClean="0"/>
              <a:t>The ILD approved </a:t>
            </a:r>
            <a:r>
              <a:rPr lang="en-US" altLang="ja-JP" sz="2000" dirty="0" smtClean="0">
                <a:solidFill>
                  <a:srgbClr val="0432FF"/>
                </a:solidFill>
              </a:rPr>
              <a:t>full author list </a:t>
            </a:r>
            <a:r>
              <a:rPr lang="en-US" altLang="ja-JP" sz="2000" dirty="0" smtClean="0"/>
              <a:t>is used for </a:t>
            </a:r>
            <a:r>
              <a:rPr lang="en-US" altLang="ja-JP" sz="2000" dirty="0" smtClean="0">
                <a:solidFill>
                  <a:srgbClr val="FF2600"/>
                </a:solidFill>
              </a:rPr>
              <a:t>papers.</a:t>
            </a:r>
          </a:p>
          <a:p>
            <a:pPr marL="342900" indent="-342900">
              <a:buFont typeface="Arial" charset="0"/>
              <a:buChar char="•"/>
            </a:pPr>
            <a:r>
              <a:rPr lang="en-US" altLang="ja-JP" sz="2000" dirty="0" smtClean="0"/>
              <a:t>Initial authorship of </a:t>
            </a:r>
            <a:r>
              <a:rPr lang="en-US" altLang="ja-JP" sz="2000" dirty="0" smtClean="0">
                <a:solidFill>
                  <a:srgbClr val="FF0000"/>
                </a:solidFill>
              </a:rPr>
              <a:t>a topical paper </a:t>
            </a:r>
            <a:r>
              <a:rPr lang="en-US" altLang="ja-JP" sz="2000" dirty="0" smtClean="0"/>
              <a:t>is </a:t>
            </a:r>
            <a:r>
              <a:rPr lang="en-US" altLang="ja-JP" sz="2000" dirty="0" smtClean="0">
                <a:solidFill>
                  <a:srgbClr val="0432FF"/>
                </a:solidFill>
              </a:rPr>
              <a:t>proposed by its main author</a:t>
            </a:r>
            <a:r>
              <a:rPr lang="en-US" altLang="ja-JP" sz="2000" dirty="0" smtClean="0"/>
              <a:t>, and </a:t>
            </a:r>
            <a:r>
              <a:rPr lang="en-US" altLang="ja-JP" sz="2000" dirty="0" smtClean="0">
                <a:solidFill>
                  <a:srgbClr val="0432FF"/>
                </a:solidFill>
              </a:rPr>
              <a:t>an OPT-IN procedure </a:t>
            </a:r>
            <a:r>
              <a:rPr lang="en-US" altLang="ja-JP" sz="2000" dirty="0" smtClean="0"/>
              <a:t>is used so that people can make the case that they want to be included in authors, together with the reason why they should be included. The PSB chair has the final say, with remaining disagreements to the ET.</a:t>
            </a:r>
          </a:p>
          <a:p>
            <a:pPr marL="342900" indent="-342900">
              <a:buFont typeface="Arial" charset="0"/>
              <a:buChar char="•"/>
            </a:pPr>
            <a:r>
              <a:rPr lang="en-US" altLang="ja-JP" sz="2000" dirty="0" smtClean="0"/>
              <a:t>The authorship of </a:t>
            </a:r>
            <a:r>
              <a:rPr lang="en-US" altLang="ja-JP" sz="2000" dirty="0" smtClean="0">
                <a:solidFill>
                  <a:srgbClr val="FF0000"/>
                </a:solidFill>
              </a:rPr>
              <a:t>an ILD note </a:t>
            </a:r>
            <a:r>
              <a:rPr lang="en-US" altLang="ja-JP" sz="2000" dirty="0" smtClean="0"/>
              <a:t>is </a:t>
            </a:r>
            <a:r>
              <a:rPr lang="en-US" altLang="ja-JP" sz="2000" dirty="0" smtClean="0">
                <a:solidFill>
                  <a:srgbClr val="0432FF"/>
                </a:solidFill>
              </a:rPr>
              <a:t>defined by its main author</a:t>
            </a:r>
            <a:r>
              <a:rPr lang="en-US" altLang="ja-JP" sz="2000" dirty="0" smtClean="0"/>
              <a:t>.</a:t>
            </a:r>
          </a:p>
          <a:p>
            <a:pPr marL="342900" indent="-342900">
              <a:buFont typeface="Arial" charset="0"/>
              <a:buChar char="•"/>
            </a:pPr>
            <a:r>
              <a:rPr lang="en-US" altLang="ja-JP" sz="2000" dirty="0" smtClean="0"/>
              <a:t>Non-ILD members, such as theoreticians, can be included as authors of ILD publications</a:t>
            </a:r>
          </a:p>
          <a:p>
            <a:pPr marL="342900" indent="-342900">
              <a:buFont typeface="Arial" charset="0"/>
              <a:buChar char="•"/>
            </a:pPr>
            <a:r>
              <a:rPr lang="en-US" altLang="ja-JP" sz="2000" dirty="0" smtClean="0">
                <a:solidFill>
                  <a:srgbClr val="FF2600"/>
                </a:solidFill>
              </a:rPr>
              <a:t>Conference proceedings </a:t>
            </a:r>
            <a:r>
              <a:rPr lang="en-US" altLang="ja-JP" sz="2000" dirty="0" smtClean="0"/>
              <a:t>usually has a single author.</a:t>
            </a:r>
            <a:endParaRPr lang="en-US" altLang="ja-JP" sz="2000" dirty="0"/>
          </a:p>
        </p:txBody>
      </p:sp>
      <p:sp>
        <p:nvSpPr>
          <p:cNvPr id="4" name="コンテンツ プレースホルダー 2"/>
          <p:cNvSpPr txBox="1">
            <a:spLocks/>
          </p:cNvSpPr>
          <p:nvPr/>
        </p:nvSpPr>
        <p:spPr>
          <a:xfrm>
            <a:off x="409434" y="4332400"/>
            <a:ext cx="9216348" cy="996683"/>
          </a:xfrm>
          <a:prstGeom prst="rect">
            <a:avLst/>
          </a:prstGeom>
          <a:solidFill>
            <a:schemeClr val="bg2"/>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000" dirty="0" smtClean="0"/>
              <a:t>There was a clear consensus that we want to have </a:t>
            </a:r>
            <a:r>
              <a:rPr lang="en-US" altLang="ja-JP" sz="2000" dirty="0" smtClean="0">
                <a:solidFill>
                  <a:srgbClr val="FF0000"/>
                </a:solidFill>
              </a:rPr>
              <a:t>an OPT-IN procedure</a:t>
            </a:r>
            <a:r>
              <a:rPr lang="en-US" altLang="ja-JP" sz="2000" dirty="0" smtClean="0"/>
              <a:t> for such papers. This also applies to people who are not "members" of ILD (like theoreticians, etc.).</a:t>
            </a:r>
            <a:endParaRPr lang="ja-JP" altLang="en-US" sz="2000" dirty="0"/>
          </a:p>
        </p:txBody>
      </p:sp>
    </p:spTree>
    <p:extLst>
      <p:ext uri="{BB962C8B-B14F-4D97-AF65-F5344CB8AC3E}">
        <p14:creationId xmlns:p14="http://schemas.microsoft.com/office/powerpoint/2010/main" val="16088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2111B3-0ACA-E345-A780-6AF8137E85A3}" type="slidenum">
              <a:rPr kumimoji="1" lang="ja-JP" altLang="en-US" smtClean="0"/>
              <a:t>6</a:t>
            </a:fld>
            <a:endParaRPr kumimoji="1" lang="ja-JP" altLang="en-US"/>
          </a:p>
        </p:txBody>
      </p:sp>
      <p:sp>
        <p:nvSpPr>
          <p:cNvPr id="3" name="正方形/長方形 2"/>
          <p:cNvSpPr/>
          <p:nvPr/>
        </p:nvSpPr>
        <p:spPr>
          <a:xfrm>
            <a:off x="324465" y="314631"/>
            <a:ext cx="8900497" cy="3539430"/>
          </a:xfrm>
          <a:prstGeom prst="rect">
            <a:avLst/>
          </a:prstGeom>
        </p:spPr>
        <p:txBody>
          <a:bodyPr wrap="square">
            <a:spAutoFit/>
          </a:bodyPr>
          <a:lstStyle/>
          <a:p>
            <a:r>
              <a:rPr lang="en-US" altLang="ja-JP" sz="2400" b="1" dirty="0" smtClean="0">
                <a:solidFill>
                  <a:srgbClr val="0433FF"/>
                </a:solidFill>
              </a:rPr>
              <a:t>Reviewing</a:t>
            </a:r>
          </a:p>
          <a:p>
            <a:endParaRPr lang="en-US" altLang="ja-JP" sz="2000" dirty="0">
              <a:solidFill>
                <a:srgbClr val="0433FF"/>
              </a:solidFill>
            </a:endParaRPr>
          </a:p>
          <a:p>
            <a:pPr marL="342900" indent="-342900">
              <a:buFont typeface="Arial" charset="0"/>
              <a:buChar char="•"/>
            </a:pPr>
            <a:r>
              <a:rPr lang="en-US" altLang="ja-JP" sz="2000" dirty="0" smtClean="0">
                <a:ea typeface="Helvetica" charset="0"/>
                <a:cs typeface="Helvetica" charset="0"/>
              </a:rPr>
              <a:t>The PSB </a:t>
            </a:r>
            <a:r>
              <a:rPr lang="en-US" altLang="ja-JP" sz="2000" dirty="0">
                <a:ea typeface="Helvetica" charset="0"/>
                <a:cs typeface="Helvetica" charset="0"/>
              </a:rPr>
              <a:t>chair will install </a:t>
            </a:r>
            <a:r>
              <a:rPr lang="en-US" altLang="ja-JP" sz="2000" dirty="0">
                <a:solidFill>
                  <a:srgbClr val="0432FF"/>
                </a:solidFill>
                <a:ea typeface="Helvetica" charset="0"/>
                <a:cs typeface="Helvetica" charset="0"/>
              </a:rPr>
              <a:t>a </a:t>
            </a:r>
            <a:r>
              <a:rPr lang="en-US" altLang="ja-JP" sz="2000" dirty="0" smtClean="0">
                <a:solidFill>
                  <a:srgbClr val="0432FF"/>
                </a:solidFill>
                <a:ea typeface="Helvetica" charset="0"/>
                <a:cs typeface="Helvetica" charset="0"/>
              </a:rPr>
              <a:t>two-person </a:t>
            </a:r>
            <a:r>
              <a:rPr lang="en-US" altLang="ja-JP" sz="2000" dirty="0">
                <a:solidFill>
                  <a:srgbClr val="0432FF"/>
                </a:solidFill>
                <a:ea typeface="Helvetica" charset="0"/>
                <a:cs typeface="Helvetica" charset="0"/>
              </a:rPr>
              <a:t>review </a:t>
            </a:r>
            <a:r>
              <a:rPr lang="en-US" altLang="ja-JP" sz="2000" dirty="0" smtClean="0">
                <a:solidFill>
                  <a:srgbClr val="0432FF"/>
                </a:solidFill>
                <a:ea typeface="Helvetica" charset="0"/>
                <a:cs typeface="Helvetica" charset="0"/>
              </a:rPr>
              <a:t>committee</a:t>
            </a:r>
            <a:r>
              <a:rPr lang="en-US" altLang="ja-JP" sz="2000" dirty="0" smtClean="0">
                <a:ea typeface="Helvetica" charset="0"/>
                <a:cs typeface="Helvetica" charset="0"/>
              </a:rPr>
              <a:t> for </a:t>
            </a:r>
            <a:r>
              <a:rPr lang="en-US" altLang="ja-JP" sz="2000" dirty="0" smtClean="0">
                <a:solidFill>
                  <a:srgbClr val="FF0000"/>
                </a:solidFill>
                <a:ea typeface="Helvetica" charset="0"/>
                <a:cs typeface="Helvetica" charset="0"/>
              </a:rPr>
              <a:t>a (topical) paper.</a:t>
            </a:r>
            <a:endParaRPr lang="en-US" altLang="ja-JP" sz="2000" dirty="0">
              <a:solidFill>
                <a:srgbClr val="FF0000"/>
              </a:solidFill>
              <a:ea typeface="Helvetica" charset="0"/>
              <a:cs typeface="Helvetica" charset="0"/>
            </a:endParaRPr>
          </a:p>
          <a:p>
            <a:pPr marL="800100" lvl="1" indent="-342900">
              <a:buFont typeface="Arial" charset="0"/>
              <a:buChar char="•"/>
            </a:pPr>
            <a:r>
              <a:rPr lang="en-US" altLang="ja-JP" sz="2000" dirty="0" smtClean="0">
                <a:ea typeface="Helvetica" charset="0"/>
                <a:cs typeface="Helvetica" charset="0"/>
              </a:rPr>
              <a:t>Reviewers </a:t>
            </a:r>
            <a:r>
              <a:rPr lang="en-US" altLang="ja-JP" sz="2000" dirty="0">
                <a:ea typeface="Helvetica" charset="0"/>
                <a:cs typeface="Helvetica" charset="0"/>
              </a:rPr>
              <a:t>interact with authors to prepare a final draft. </a:t>
            </a:r>
            <a:r>
              <a:rPr lang="en-US" altLang="ja-JP" sz="2000" dirty="0" smtClean="0">
                <a:ea typeface="Helvetica" charset="0"/>
                <a:cs typeface="Helvetica" charset="0"/>
              </a:rPr>
              <a:t>Reviewers </a:t>
            </a:r>
            <a:r>
              <a:rPr lang="en-US" altLang="ja-JP" sz="2000" dirty="0">
                <a:ea typeface="Helvetica" charset="0"/>
                <a:cs typeface="Helvetica" charset="0"/>
              </a:rPr>
              <a:t>should send their </a:t>
            </a:r>
            <a:r>
              <a:rPr lang="en-US" altLang="ja-JP" sz="2000" dirty="0">
                <a:solidFill>
                  <a:srgbClr val="0432FF"/>
                </a:solidFill>
                <a:ea typeface="Helvetica" charset="0"/>
                <a:cs typeface="Helvetica" charset="0"/>
              </a:rPr>
              <a:t>first feed-back within two weeks</a:t>
            </a:r>
            <a:r>
              <a:rPr lang="en-US" altLang="ja-JP" sz="2000" dirty="0">
                <a:ea typeface="Helvetica" charset="0"/>
                <a:cs typeface="Helvetica" charset="0"/>
              </a:rPr>
              <a:t>, and it is encouraged to </a:t>
            </a:r>
            <a:r>
              <a:rPr lang="en-US" altLang="ja-JP" sz="2000" dirty="0">
                <a:solidFill>
                  <a:srgbClr val="0432FF"/>
                </a:solidFill>
                <a:ea typeface="Helvetica" charset="0"/>
                <a:cs typeface="Helvetica" charset="0"/>
              </a:rPr>
              <a:t>complete the review process in two mont</a:t>
            </a:r>
            <a:r>
              <a:rPr lang="en-US" altLang="ja-JP" sz="2000" dirty="0">
                <a:ea typeface="Helvetica" charset="0"/>
                <a:cs typeface="Helvetica" charset="0"/>
              </a:rPr>
              <a:t>hs. </a:t>
            </a:r>
            <a:endParaRPr lang="en-US" altLang="ja-JP" sz="2000" dirty="0" smtClean="0">
              <a:ea typeface="Helvetica" charset="0"/>
              <a:cs typeface="Helvetica" charset="0"/>
            </a:endParaRPr>
          </a:p>
          <a:p>
            <a:pPr marL="800100" lvl="1" indent="-342900">
              <a:buFont typeface="Arial" charset="0"/>
              <a:buChar char="•"/>
            </a:pPr>
            <a:r>
              <a:rPr lang="en-US" altLang="ja-JP" sz="2000" dirty="0" smtClean="0">
                <a:ea typeface="Helvetica" charset="0"/>
                <a:cs typeface="Helvetica" charset="0"/>
              </a:rPr>
              <a:t>The </a:t>
            </a:r>
            <a:r>
              <a:rPr lang="en-US" altLang="ja-JP" sz="2000" dirty="0">
                <a:ea typeface="Helvetica" charset="0"/>
                <a:cs typeface="Helvetica" charset="0"/>
              </a:rPr>
              <a:t>final draft is submitted to ILD for comments. At least </a:t>
            </a:r>
            <a:r>
              <a:rPr lang="en-US" altLang="ja-JP" sz="2000" dirty="0">
                <a:solidFill>
                  <a:srgbClr val="0432FF"/>
                </a:solidFill>
                <a:ea typeface="Helvetica" charset="0"/>
                <a:cs typeface="Helvetica" charset="0"/>
              </a:rPr>
              <a:t>a two-week period</a:t>
            </a:r>
            <a:r>
              <a:rPr lang="en-US" altLang="ja-JP" sz="2000" dirty="0">
                <a:ea typeface="Helvetica" charset="0"/>
                <a:cs typeface="Helvetica" charset="0"/>
              </a:rPr>
              <a:t> should be allowed </a:t>
            </a:r>
            <a:r>
              <a:rPr lang="en-US" altLang="ja-JP" sz="2000" dirty="0">
                <a:solidFill>
                  <a:srgbClr val="0432FF"/>
                </a:solidFill>
                <a:ea typeface="Helvetica" charset="0"/>
                <a:cs typeface="Helvetica" charset="0"/>
              </a:rPr>
              <a:t>for comments</a:t>
            </a:r>
            <a:r>
              <a:rPr lang="en-US" altLang="ja-JP" sz="2000" dirty="0">
                <a:ea typeface="Helvetica" charset="0"/>
                <a:cs typeface="Helvetica" charset="0"/>
              </a:rPr>
              <a:t>. </a:t>
            </a:r>
            <a:endParaRPr lang="en-US" altLang="ja-JP" sz="2000" dirty="0" smtClean="0">
              <a:ea typeface="Helvetica" charset="0"/>
              <a:cs typeface="Helvetica" charset="0"/>
            </a:endParaRPr>
          </a:p>
          <a:p>
            <a:pPr marL="800100" lvl="1" indent="-342900">
              <a:buFont typeface="Arial" charset="0"/>
              <a:buChar char="•"/>
            </a:pPr>
            <a:r>
              <a:rPr lang="en-US" altLang="ja-JP" sz="2000" dirty="0" smtClean="0">
                <a:ea typeface="Helvetica" charset="0"/>
                <a:cs typeface="Helvetica" charset="0"/>
              </a:rPr>
              <a:t>Reviewers </a:t>
            </a:r>
            <a:r>
              <a:rPr lang="en-US" altLang="ja-JP" sz="2000" dirty="0">
                <a:ea typeface="Helvetica" charset="0"/>
                <a:cs typeface="Helvetica" charset="0"/>
              </a:rPr>
              <a:t>may request that the new draft is again circulated to ILD. </a:t>
            </a:r>
            <a:endParaRPr lang="en-US" altLang="ja-JP" sz="2000" dirty="0" smtClean="0">
              <a:ea typeface="Helvetica" charset="0"/>
              <a:cs typeface="Helvetica" charset="0"/>
            </a:endParaRPr>
          </a:p>
          <a:p>
            <a:pPr marL="800100" lvl="1" indent="-342900">
              <a:buFont typeface="Arial" charset="0"/>
              <a:buChar char="•"/>
            </a:pPr>
            <a:r>
              <a:rPr lang="en-US" altLang="ja-JP" sz="2000" dirty="0" smtClean="0">
                <a:ea typeface="Helvetica" charset="0"/>
                <a:cs typeface="Helvetica" charset="0"/>
              </a:rPr>
              <a:t>The </a:t>
            </a:r>
            <a:r>
              <a:rPr lang="en-US" altLang="ja-JP" sz="2000" dirty="0">
                <a:ea typeface="Helvetica" charset="0"/>
                <a:cs typeface="Helvetica" charset="0"/>
              </a:rPr>
              <a:t>paper must be presented in an open ILD meeting </a:t>
            </a:r>
            <a:r>
              <a:rPr lang="en-US" altLang="ja-JP" sz="2000" dirty="0">
                <a:solidFill>
                  <a:srgbClr val="0432FF"/>
                </a:solidFill>
                <a:ea typeface="Helvetica" charset="0"/>
                <a:cs typeface="Helvetica" charset="0"/>
              </a:rPr>
              <a:t>at the start of the review procedure</a:t>
            </a:r>
            <a:r>
              <a:rPr lang="en-US" altLang="ja-JP" sz="2000" dirty="0">
                <a:ea typeface="Helvetica" charset="0"/>
                <a:cs typeface="Helvetica" charset="0"/>
              </a:rPr>
              <a:t>, and again </a:t>
            </a:r>
            <a:r>
              <a:rPr lang="en-US" altLang="ja-JP" sz="2000" dirty="0">
                <a:solidFill>
                  <a:srgbClr val="0432FF"/>
                </a:solidFill>
                <a:ea typeface="Helvetica" charset="0"/>
                <a:cs typeface="Helvetica" charset="0"/>
              </a:rPr>
              <a:t>before submission </a:t>
            </a:r>
            <a:r>
              <a:rPr lang="en-US" altLang="ja-JP" sz="2000" dirty="0">
                <a:ea typeface="Helvetica" charset="0"/>
                <a:cs typeface="Helvetica" charset="0"/>
              </a:rPr>
              <a:t>of the paper</a:t>
            </a:r>
            <a:r>
              <a:rPr lang="en-US" altLang="ja-JP" sz="2000" dirty="0" smtClean="0">
                <a:ea typeface="Helvetica" charset="0"/>
                <a:cs typeface="Helvetica" charset="0"/>
              </a:rPr>
              <a:t>.</a:t>
            </a:r>
          </a:p>
        </p:txBody>
      </p:sp>
      <p:sp>
        <p:nvSpPr>
          <p:cNvPr id="4" name="テキスト ボックス 3"/>
          <p:cNvSpPr txBox="1"/>
          <p:nvPr/>
        </p:nvSpPr>
        <p:spPr>
          <a:xfrm>
            <a:off x="1073252" y="4289599"/>
            <a:ext cx="8270543" cy="1631216"/>
          </a:xfrm>
          <a:prstGeom prst="rect">
            <a:avLst/>
          </a:prstGeom>
          <a:solidFill>
            <a:schemeClr val="bg2"/>
          </a:solidFill>
          <a:ln>
            <a:noFill/>
          </a:ln>
        </p:spPr>
        <p:txBody>
          <a:bodyPr wrap="square" rtlCol="0">
            <a:spAutoFit/>
          </a:bodyPr>
          <a:lstStyle/>
          <a:p>
            <a:r>
              <a:rPr kumimoji="1" lang="en-US" altLang="ja-JP" sz="2000" dirty="0" smtClean="0"/>
              <a:t>The paper must be presented in an open ILD meeting</a:t>
            </a:r>
          </a:p>
          <a:p>
            <a:r>
              <a:rPr lang="en-US" altLang="ja-JP" sz="2000" dirty="0"/>
              <a:t>	</a:t>
            </a:r>
            <a:r>
              <a:rPr lang="en-US" altLang="ja-JP" sz="2000" dirty="0" smtClean="0">
                <a:solidFill>
                  <a:srgbClr val="0432FF"/>
                </a:solidFill>
              </a:rPr>
              <a:t>at</a:t>
            </a:r>
            <a:r>
              <a:rPr kumimoji="1" lang="en-US" altLang="ja-JP" sz="2000" dirty="0" smtClean="0">
                <a:solidFill>
                  <a:srgbClr val="0432FF"/>
                </a:solidFill>
              </a:rPr>
              <a:t> starting </a:t>
            </a:r>
            <a:r>
              <a:rPr kumimoji="1" lang="en-US" altLang="ja-JP" sz="2000" dirty="0" smtClean="0"/>
              <a:t>the</a:t>
            </a:r>
            <a:r>
              <a:rPr kumimoji="1" lang="en-US" altLang="ja-JP" sz="2000" dirty="0" smtClean="0">
                <a:solidFill>
                  <a:schemeClr val="accent1"/>
                </a:solidFill>
              </a:rPr>
              <a:t> </a:t>
            </a:r>
            <a:r>
              <a:rPr kumimoji="1" lang="en-US" altLang="ja-JP" sz="2000" dirty="0" smtClean="0"/>
              <a:t>review process, AND</a:t>
            </a:r>
          </a:p>
          <a:p>
            <a:r>
              <a:rPr lang="en-US" altLang="ja-JP" sz="2000" dirty="0"/>
              <a:t>	</a:t>
            </a:r>
            <a:r>
              <a:rPr lang="en-US" altLang="ja-JP" sz="2000" dirty="0" smtClean="0">
                <a:solidFill>
                  <a:srgbClr val="0432FF"/>
                </a:solidFill>
              </a:rPr>
              <a:t>before submission </a:t>
            </a:r>
            <a:r>
              <a:rPr lang="en-US" altLang="ja-JP" sz="2000" dirty="0" smtClean="0"/>
              <a:t>of the paper</a:t>
            </a:r>
            <a:endParaRPr kumimoji="1" lang="en-US" altLang="ja-JP" sz="2000" dirty="0"/>
          </a:p>
          <a:p>
            <a:r>
              <a:rPr lang="en-US" altLang="ja-JP" sz="2000" dirty="0"/>
              <a:t>a</a:t>
            </a:r>
            <a:r>
              <a:rPr lang="en-US" altLang="ja-JP" sz="2000" dirty="0" smtClean="0"/>
              <a:t>n open ILD meeting = a software/analysis meeting, a general ILD meeting, or a dedicated meeting, </a:t>
            </a:r>
            <a:r>
              <a:rPr lang="mr-IN" altLang="ja-JP" sz="2000" dirty="0" smtClean="0"/>
              <a:t>…</a:t>
            </a:r>
            <a:endParaRPr kumimoji="1" lang="ja-JP" altLang="en-US" sz="2000" dirty="0"/>
          </a:p>
        </p:txBody>
      </p:sp>
    </p:spTree>
    <p:extLst>
      <p:ext uri="{BB962C8B-B14F-4D97-AF65-F5344CB8AC3E}">
        <p14:creationId xmlns:p14="http://schemas.microsoft.com/office/powerpoint/2010/main" val="85553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2111B3-0ACA-E345-A780-6AF8137E85A3}" type="slidenum">
              <a:rPr kumimoji="1" lang="ja-JP" altLang="en-US" smtClean="0"/>
              <a:t>7</a:t>
            </a:fld>
            <a:endParaRPr kumimoji="1" lang="ja-JP" altLang="en-US"/>
          </a:p>
        </p:txBody>
      </p:sp>
      <p:sp>
        <p:nvSpPr>
          <p:cNvPr id="3" name="正方形/長方形 2"/>
          <p:cNvSpPr/>
          <p:nvPr/>
        </p:nvSpPr>
        <p:spPr>
          <a:xfrm>
            <a:off x="477671" y="0"/>
            <a:ext cx="9253183" cy="5693866"/>
          </a:xfrm>
          <a:prstGeom prst="rect">
            <a:avLst/>
          </a:prstGeom>
        </p:spPr>
        <p:txBody>
          <a:bodyPr wrap="square">
            <a:spAutoFit/>
          </a:bodyPr>
          <a:lstStyle/>
          <a:p>
            <a:r>
              <a:rPr lang="en-US" altLang="ja-JP" sz="2400" b="1" dirty="0">
                <a:solidFill>
                  <a:srgbClr val="0433FF"/>
                </a:solidFill>
              </a:rPr>
              <a:t>Review </a:t>
            </a:r>
            <a:r>
              <a:rPr lang="en-US" altLang="ja-JP" sz="2400" b="1" dirty="0" smtClean="0">
                <a:solidFill>
                  <a:srgbClr val="0433FF"/>
                </a:solidFill>
              </a:rPr>
              <a:t>process (cont’d)</a:t>
            </a:r>
            <a:endParaRPr lang="en-US" altLang="ja-JP" sz="2400" b="1" dirty="0">
              <a:solidFill>
                <a:srgbClr val="0433FF"/>
              </a:solidFill>
            </a:endParaRPr>
          </a:p>
          <a:p>
            <a:endParaRPr lang="en-US" altLang="ja-JP" sz="2000" dirty="0" smtClean="0">
              <a:solidFill>
                <a:srgbClr val="FF2600"/>
              </a:solidFill>
            </a:endParaRPr>
          </a:p>
          <a:p>
            <a:pPr marL="342900" indent="-342900">
              <a:buFont typeface="Arial" charset="0"/>
              <a:buChar char="•"/>
            </a:pPr>
            <a:r>
              <a:rPr lang="en-US" altLang="ja-JP" sz="2000" dirty="0" smtClean="0">
                <a:ea typeface="Helvetica" charset="0"/>
                <a:cs typeface="Helvetica" charset="0"/>
              </a:rPr>
              <a:t>For </a:t>
            </a:r>
            <a:r>
              <a:rPr lang="en-US" altLang="ja-JP" sz="2000" dirty="0" smtClean="0">
                <a:solidFill>
                  <a:srgbClr val="FF2600"/>
                </a:solidFill>
                <a:ea typeface="Helvetica" charset="0"/>
                <a:cs typeface="Helvetica" charset="0"/>
              </a:rPr>
              <a:t>ILD </a:t>
            </a:r>
            <a:r>
              <a:rPr lang="en-US" altLang="ja-JP" sz="2000" dirty="0">
                <a:solidFill>
                  <a:srgbClr val="FF2600"/>
                </a:solidFill>
                <a:ea typeface="Helvetica" charset="0"/>
                <a:cs typeface="Helvetica" charset="0"/>
              </a:rPr>
              <a:t>public notes</a:t>
            </a:r>
            <a:r>
              <a:rPr lang="en-US" altLang="ja-JP" sz="2000" dirty="0" smtClean="0">
                <a:solidFill>
                  <a:srgbClr val="000000"/>
                </a:solidFill>
                <a:ea typeface="Helvetica" charset="0"/>
                <a:cs typeface="Helvetica" charset="0"/>
              </a:rPr>
              <a:t>, </a:t>
            </a:r>
            <a:r>
              <a:rPr lang="en-US" altLang="ja-JP" sz="2000" dirty="0">
                <a:ea typeface="Helvetica" charset="0"/>
                <a:cs typeface="Helvetica" charset="0"/>
              </a:rPr>
              <a:t>the PSB chair installs a </a:t>
            </a:r>
            <a:r>
              <a:rPr lang="en-US" altLang="ja-JP" sz="2000" dirty="0">
                <a:solidFill>
                  <a:srgbClr val="0432FF"/>
                </a:solidFill>
                <a:ea typeface="Helvetica" charset="0"/>
                <a:cs typeface="Helvetica" charset="0"/>
              </a:rPr>
              <a:t>one-person</a:t>
            </a:r>
            <a:r>
              <a:rPr lang="en-US" altLang="ja-JP" sz="2000" dirty="0">
                <a:ea typeface="Helvetica" charset="0"/>
                <a:cs typeface="Helvetica" charset="0"/>
              </a:rPr>
              <a:t> review committee. </a:t>
            </a:r>
            <a:endParaRPr lang="en-US" altLang="ja-JP" sz="2000" dirty="0" smtClean="0">
              <a:ea typeface="Helvetica" charset="0"/>
              <a:cs typeface="Helvetica" charset="0"/>
            </a:endParaRPr>
          </a:p>
          <a:p>
            <a:pPr marL="800100" lvl="1" indent="-342900">
              <a:buFont typeface="Arial" charset="0"/>
              <a:buChar char="•"/>
            </a:pPr>
            <a:r>
              <a:rPr lang="en-US" altLang="ja-JP" sz="2000" dirty="0" smtClean="0">
                <a:ea typeface="Helvetica" charset="0"/>
                <a:cs typeface="Helvetica" charset="0"/>
              </a:rPr>
              <a:t>The </a:t>
            </a:r>
            <a:r>
              <a:rPr lang="en-US" altLang="ja-JP" sz="2000" dirty="0">
                <a:ea typeface="Helvetica" charset="0"/>
                <a:cs typeface="Helvetica" charset="0"/>
              </a:rPr>
              <a:t>reviewer should send her/his first feed-back within two weeks, and it is encouraged to complete the review process in two months. </a:t>
            </a:r>
            <a:endParaRPr lang="en-US" altLang="ja-JP" sz="2000" dirty="0" smtClean="0">
              <a:ea typeface="Helvetica" charset="0"/>
              <a:cs typeface="Helvetica" charset="0"/>
            </a:endParaRPr>
          </a:p>
          <a:p>
            <a:pPr marL="800100" lvl="1" indent="-342900">
              <a:buFont typeface="Arial" charset="0"/>
              <a:buChar char="•"/>
            </a:pPr>
            <a:r>
              <a:rPr lang="en-US" altLang="ja-JP" sz="2000" dirty="0" smtClean="0">
                <a:ea typeface="Helvetica" charset="0"/>
                <a:cs typeface="Helvetica" charset="0"/>
              </a:rPr>
              <a:t>The </a:t>
            </a:r>
            <a:r>
              <a:rPr lang="en-US" altLang="ja-JP" sz="2000" dirty="0">
                <a:ea typeface="Helvetica" charset="0"/>
                <a:cs typeface="Helvetica" charset="0"/>
              </a:rPr>
              <a:t>final draft is submitted to ILD for comments. At least a two-week period should be allowed for comments. Reviewers may request that the new draft is again circulated to ILD. </a:t>
            </a:r>
            <a:endParaRPr lang="en-US" altLang="ja-JP" sz="2000" dirty="0" smtClean="0">
              <a:ea typeface="Helvetica" charset="0"/>
              <a:cs typeface="Helvetica" charset="0"/>
            </a:endParaRPr>
          </a:p>
          <a:p>
            <a:pPr marL="342900" indent="-342900">
              <a:buFont typeface="Arial" charset="0"/>
              <a:buChar char="•"/>
            </a:pPr>
            <a:r>
              <a:rPr lang="en-US" altLang="ja-JP" sz="2000" dirty="0" smtClean="0">
                <a:solidFill>
                  <a:srgbClr val="FF2600"/>
                </a:solidFill>
                <a:ea typeface="Helvetica" charset="0"/>
                <a:cs typeface="Helvetica" charset="0"/>
              </a:rPr>
              <a:t>ILD internal notes </a:t>
            </a:r>
            <a:r>
              <a:rPr lang="en-US" altLang="ja-JP" sz="2000" dirty="0" smtClean="0">
                <a:ea typeface="Helvetica" charset="0"/>
                <a:cs typeface="Helvetica" charset="0"/>
              </a:rPr>
              <a:t>are not reviewed.</a:t>
            </a:r>
          </a:p>
          <a:p>
            <a:pPr marL="342900" indent="-342900">
              <a:buFont typeface="Arial" charset="0"/>
              <a:buChar char="•"/>
            </a:pPr>
            <a:r>
              <a:rPr lang="en-US" altLang="ja-JP" sz="2000" dirty="0" smtClean="0">
                <a:ea typeface="Helvetica" charset="0"/>
                <a:cs typeface="Helvetica" charset="0"/>
              </a:rPr>
              <a:t>Drafts </a:t>
            </a:r>
            <a:r>
              <a:rPr lang="en-US" altLang="ja-JP" sz="2000" dirty="0">
                <a:ea typeface="Helvetica" charset="0"/>
                <a:cs typeface="Helvetica" charset="0"/>
              </a:rPr>
              <a:t>of </a:t>
            </a:r>
            <a:r>
              <a:rPr lang="en-US" altLang="ja-JP" sz="2000" dirty="0">
                <a:solidFill>
                  <a:srgbClr val="FF0000"/>
                </a:solidFill>
                <a:ea typeface="Helvetica" charset="0"/>
                <a:cs typeface="Helvetica" charset="0"/>
              </a:rPr>
              <a:t>conference proceedings </a:t>
            </a:r>
            <a:r>
              <a:rPr lang="en-US" altLang="ja-JP" sz="2000" dirty="0">
                <a:ea typeface="Helvetica" charset="0"/>
                <a:cs typeface="Helvetica" charset="0"/>
              </a:rPr>
              <a:t>are circulated with a </a:t>
            </a:r>
            <a:r>
              <a:rPr lang="en-US" altLang="ja-JP" sz="2000" dirty="0">
                <a:solidFill>
                  <a:srgbClr val="0432FF"/>
                </a:solidFill>
                <a:ea typeface="Helvetica" charset="0"/>
                <a:cs typeface="Helvetica" charset="0"/>
              </a:rPr>
              <a:t>one-week</a:t>
            </a:r>
            <a:r>
              <a:rPr lang="en-US" altLang="ja-JP" sz="2000" dirty="0">
                <a:ea typeface="Helvetica" charset="0"/>
                <a:cs typeface="Helvetica" charset="0"/>
              </a:rPr>
              <a:t> comment period. A PSB member checks draft for factual errors, and ensures that any comments are </a:t>
            </a:r>
            <a:r>
              <a:rPr lang="en-US" altLang="ja-JP" sz="2000" dirty="0" smtClean="0">
                <a:ea typeface="Helvetica" charset="0"/>
                <a:cs typeface="Helvetica" charset="0"/>
              </a:rPr>
              <a:t>addressed.</a:t>
            </a:r>
          </a:p>
          <a:p>
            <a:pPr marL="342900" indent="-342900">
              <a:buFont typeface="Arial" charset="0"/>
              <a:buChar char="•"/>
            </a:pPr>
            <a:r>
              <a:rPr lang="en-US" altLang="ja-JP" sz="2000" dirty="0" smtClean="0">
                <a:ea typeface="Helvetica" charset="0"/>
                <a:cs typeface="Helvetica" charset="0"/>
              </a:rPr>
              <a:t>Topical </a:t>
            </a:r>
            <a:r>
              <a:rPr lang="en-US" altLang="ja-JP" sz="2000" dirty="0">
                <a:ea typeface="Helvetica" charset="0"/>
                <a:cs typeface="Helvetica" charset="0"/>
              </a:rPr>
              <a:t>papers, ILD notes, and conference proceedings should have </a:t>
            </a:r>
            <a:r>
              <a:rPr lang="en-US" altLang="ja-JP" sz="2000" dirty="0">
                <a:solidFill>
                  <a:srgbClr val="0432FF"/>
                </a:solidFill>
                <a:ea typeface="Helvetica" charset="0"/>
                <a:cs typeface="Helvetica" charset="0"/>
              </a:rPr>
              <a:t>acknowledgements</a:t>
            </a:r>
            <a:r>
              <a:rPr lang="en-US" altLang="ja-JP" sz="2000" dirty="0">
                <a:ea typeface="Helvetica" charset="0"/>
                <a:cs typeface="Helvetica" charset="0"/>
              </a:rPr>
              <a:t> to e.g. ILD physics, software group, as </a:t>
            </a:r>
            <a:r>
              <a:rPr lang="en-US" altLang="ja-JP" sz="2000" dirty="0" smtClean="0">
                <a:ea typeface="Helvetica" charset="0"/>
                <a:cs typeface="Helvetica" charset="0"/>
              </a:rPr>
              <a:t>appropriate.</a:t>
            </a:r>
            <a:endParaRPr lang="en-US" altLang="ja-JP" sz="2000" dirty="0">
              <a:ea typeface="Helvetica" charset="0"/>
              <a:cs typeface="Helvetica" charset="0"/>
            </a:endParaRPr>
          </a:p>
          <a:p>
            <a:pPr marL="342900" indent="-342900">
              <a:buFont typeface="Arial" charset="0"/>
              <a:buChar char="•"/>
            </a:pPr>
            <a:r>
              <a:rPr lang="en-US" altLang="ja-JP" sz="2000" dirty="0" smtClean="0">
                <a:ea typeface="Helvetica" charset="0"/>
                <a:cs typeface="Helvetica" charset="0"/>
              </a:rPr>
              <a:t>All </a:t>
            </a:r>
            <a:r>
              <a:rPr lang="en-US" altLang="ja-JP" sz="2000" dirty="0">
                <a:ea typeface="Helvetica" charset="0"/>
                <a:cs typeface="Helvetica" charset="0"/>
              </a:rPr>
              <a:t>publications should have a phrase such as “This study was performed in the framework of the ILD concept” on the front </a:t>
            </a:r>
            <a:r>
              <a:rPr lang="en-US" altLang="ja-JP" sz="2000" dirty="0" smtClean="0">
                <a:ea typeface="Helvetica" charset="0"/>
                <a:cs typeface="Helvetica" charset="0"/>
              </a:rPr>
              <a:t>page.</a:t>
            </a:r>
          </a:p>
          <a:p>
            <a:pPr marL="342900" indent="-342900">
              <a:buFont typeface="Arial" charset="0"/>
              <a:buChar char="•"/>
            </a:pPr>
            <a:r>
              <a:rPr lang="en-US" altLang="ja-JP" sz="2000" dirty="0" smtClean="0">
                <a:ea typeface="Helvetica" charset="0"/>
                <a:cs typeface="Helvetica" charset="0"/>
              </a:rPr>
              <a:t>Conference </a:t>
            </a:r>
            <a:r>
              <a:rPr lang="en-US" altLang="ja-JP" sz="2000" dirty="0">
                <a:ea typeface="Helvetica" charset="0"/>
                <a:cs typeface="Helvetica" charset="0"/>
              </a:rPr>
              <a:t>proceedings should also have a statement such as “presented on behalf of the ILD concept group</a:t>
            </a:r>
            <a:r>
              <a:rPr lang="en-US" altLang="ja-JP" sz="2000" dirty="0" smtClean="0">
                <a:ea typeface="Helvetica" charset="0"/>
                <a:cs typeface="Helvetica" charset="0"/>
              </a:rPr>
              <a:t>”.</a:t>
            </a:r>
            <a:endParaRPr lang="en-US" altLang="ja-JP" sz="2000" dirty="0">
              <a:ea typeface="Helvetica" charset="0"/>
              <a:cs typeface="Helvetica" charset="0"/>
            </a:endParaRPr>
          </a:p>
        </p:txBody>
      </p:sp>
      <p:sp>
        <p:nvSpPr>
          <p:cNvPr id="4" name="正方形/長方形 3"/>
          <p:cNvSpPr/>
          <p:nvPr/>
        </p:nvSpPr>
        <p:spPr>
          <a:xfrm>
            <a:off x="438342" y="5693865"/>
            <a:ext cx="9253184" cy="1077218"/>
          </a:xfrm>
          <a:prstGeom prst="rect">
            <a:avLst/>
          </a:prstGeom>
          <a:solidFill>
            <a:schemeClr val="bg2"/>
          </a:solidFill>
        </p:spPr>
        <p:txBody>
          <a:bodyPr wrap="square">
            <a:spAutoFit/>
          </a:bodyPr>
          <a:lstStyle/>
          <a:p>
            <a:pPr algn="just"/>
            <a:r>
              <a:rPr lang="en-US" altLang="ja-JP" sz="1600" dirty="0" smtClean="0"/>
              <a:t>Comment: I </a:t>
            </a:r>
            <a:r>
              <a:rPr lang="en-US" altLang="ja-JP" sz="1600" dirty="0"/>
              <a:t>would very much like guidelines for reviewing/comments on conference proceedings to ensure that conference proceedings, which are likely to dominate the publications for some time to come, be </a:t>
            </a:r>
            <a:r>
              <a:rPr lang="en-US" altLang="ja-JP" sz="1600" dirty="0">
                <a:solidFill>
                  <a:srgbClr val="FF0000"/>
                </a:solidFill>
              </a:rPr>
              <a:t>kept at a "light touch" level, </a:t>
            </a:r>
            <a:r>
              <a:rPr lang="en-US" altLang="ja-JP" sz="1600" dirty="0"/>
              <a:t>simply looking for factual errors, removing ambiguity, ensuring correct referencing and making sure they can be understood. </a:t>
            </a:r>
            <a:endParaRPr lang="ja-JP" altLang="en-US" sz="1600" dirty="0"/>
          </a:p>
        </p:txBody>
      </p:sp>
    </p:spTree>
    <p:extLst>
      <p:ext uri="{BB962C8B-B14F-4D97-AF65-F5344CB8AC3E}">
        <p14:creationId xmlns:p14="http://schemas.microsoft.com/office/powerpoint/2010/main" val="882771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2111B3-0ACA-E345-A780-6AF8137E85A3}" type="slidenum">
              <a:rPr kumimoji="1" lang="ja-JP" altLang="en-US" smtClean="0"/>
              <a:t>8</a:t>
            </a:fld>
            <a:endParaRPr kumimoji="1" lang="ja-JP" altLang="en-US"/>
          </a:p>
        </p:txBody>
      </p:sp>
      <p:sp>
        <p:nvSpPr>
          <p:cNvPr id="3" name="正方形/長方形 2"/>
          <p:cNvSpPr/>
          <p:nvPr/>
        </p:nvSpPr>
        <p:spPr>
          <a:xfrm>
            <a:off x="559559" y="1050878"/>
            <a:ext cx="9143999" cy="2308324"/>
          </a:xfrm>
          <a:prstGeom prst="rect">
            <a:avLst/>
          </a:prstGeom>
        </p:spPr>
        <p:txBody>
          <a:bodyPr wrap="square">
            <a:spAutoFit/>
          </a:bodyPr>
          <a:lstStyle/>
          <a:p>
            <a:r>
              <a:rPr lang="en-US" altLang="ja-JP" sz="2400" b="1" dirty="0">
                <a:solidFill>
                  <a:srgbClr val="0432FF"/>
                </a:solidFill>
              </a:rPr>
              <a:t>Numbering </a:t>
            </a:r>
            <a:r>
              <a:rPr lang="en-US" altLang="ja-JP" sz="2400" b="1" dirty="0" smtClean="0">
                <a:solidFill>
                  <a:srgbClr val="0432FF"/>
                </a:solidFill>
              </a:rPr>
              <a:t>convention</a:t>
            </a:r>
          </a:p>
          <a:p>
            <a:endParaRPr lang="en-US" altLang="ja-JP" sz="2000" dirty="0"/>
          </a:p>
          <a:p>
            <a:pPr marL="342900" indent="-342900">
              <a:buFont typeface="Arial" charset="0"/>
              <a:buChar char="•"/>
            </a:pPr>
            <a:r>
              <a:rPr lang="en-US" altLang="ja-JP" sz="2000" dirty="0">
                <a:solidFill>
                  <a:srgbClr val="FF2600"/>
                </a:solidFill>
              </a:rPr>
              <a:t>P</a:t>
            </a:r>
            <a:r>
              <a:rPr lang="en-US" altLang="ja-JP" sz="2000" dirty="0" smtClean="0">
                <a:solidFill>
                  <a:srgbClr val="FF2600"/>
                </a:solidFill>
              </a:rPr>
              <a:t>apers and topical papers </a:t>
            </a:r>
            <a:r>
              <a:rPr lang="en-US" altLang="ja-JP" sz="2000" dirty="0"/>
              <a:t>have </a:t>
            </a:r>
            <a:r>
              <a:rPr lang="en-US" altLang="ja-JP" sz="2000" dirty="0" smtClean="0">
                <a:solidFill>
                  <a:srgbClr val="0432FF"/>
                </a:solidFill>
              </a:rPr>
              <a:t>three</a:t>
            </a:r>
            <a:r>
              <a:rPr lang="en-US" altLang="ja-JP" sz="2000" dirty="0" smtClean="0"/>
              <a:t> categories, e.g</a:t>
            </a:r>
            <a:r>
              <a:rPr lang="en-US" altLang="ja-JP" sz="2000" dirty="0" smtClean="0"/>
              <a:t>.,				</a:t>
            </a:r>
            <a:r>
              <a:rPr lang="en-US" altLang="ja-JP" sz="2000" dirty="0" smtClean="0">
                <a:solidFill>
                  <a:srgbClr val="000000"/>
                </a:solidFill>
              </a:rPr>
              <a:t>ILD-</a:t>
            </a:r>
            <a:r>
              <a:rPr lang="en-US" altLang="ja-JP" sz="2000" dirty="0">
                <a:solidFill>
                  <a:srgbClr val="000000"/>
                </a:solidFill>
              </a:rPr>
              <a:t>[</a:t>
            </a:r>
            <a:r>
              <a:rPr lang="en-US" altLang="ja-JP" sz="2000" dirty="0" err="1">
                <a:solidFill>
                  <a:srgbClr val="0433FF"/>
                </a:solidFill>
              </a:rPr>
              <a:t>PHYSics</a:t>
            </a:r>
            <a:r>
              <a:rPr lang="en-US" altLang="ja-JP" sz="2000" dirty="0">
                <a:solidFill>
                  <a:srgbClr val="0433FF"/>
                </a:solidFill>
              </a:rPr>
              <a:t>/</a:t>
            </a:r>
            <a:r>
              <a:rPr lang="en-US" altLang="ja-JP" sz="2000" dirty="0" err="1">
                <a:solidFill>
                  <a:srgbClr val="0433FF"/>
                </a:solidFill>
              </a:rPr>
              <a:t>SOFTware</a:t>
            </a:r>
            <a:r>
              <a:rPr lang="en-US" altLang="ja-JP" sz="2000" dirty="0">
                <a:solidFill>
                  <a:srgbClr val="0433FF"/>
                </a:solidFill>
              </a:rPr>
              <a:t>/</a:t>
            </a:r>
            <a:r>
              <a:rPr lang="en-US" altLang="ja-JP" sz="2000" dirty="0" err="1">
                <a:solidFill>
                  <a:srgbClr val="0433FF"/>
                </a:solidFill>
              </a:rPr>
              <a:t>TECHnical</a:t>
            </a:r>
            <a:r>
              <a:rPr lang="en-US" altLang="ja-JP" sz="2000" dirty="0">
                <a:solidFill>
                  <a:srgbClr val="000000"/>
                </a:solidFill>
              </a:rPr>
              <a:t>]-</a:t>
            </a:r>
            <a:r>
              <a:rPr lang="en-US" altLang="ja-JP" sz="2000" dirty="0" smtClean="0">
                <a:solidFill>
                  <a:srgbClr val="000000"/>
                </a:solidFill>
              </a:rPr>
              <a:t>20XX-XXX</a:t>
            </a:r>
          </a:p>
          <a:p>
            <a:pPr marL="342900" indent="-342900">
              <a:buFont typeface="Arial" charset="0"/>
              <a:buChar char="•"/>
            </a:pPr>
            <a:endParaRPr lang="en-US" altLang="ja-JP" sz="2000" dirty="0">
              <a:solidFill>
                <a:srgbClr val="0433FF"/>
              </a:solidFill>
            </a:endParaRPr>
          </a:p>
          <a:p>
            <a:pPr marL="342900" indent="-342900">
              <a:buFont typeface="Arial" charset="0"/>
              <a:buChar char="•"/>
            </a:pPr>
            <a:r>
              <a:rPr lang="en-US" altLang="ja-JP" sz="2000" dirty="0">
                <a:solidFill>
                  <a:srgbClr val="FF2600"/>
                </a:solidFill>
              </a:rPr>
              <a:t>ILD notes, conference proceedings </a:t>
            </a:r>
            <a:r>
              <a:rPr lang="en-US" altLang="ja-JP" sz="2000" dirty="0">
                <a:solidFill>
                  <a:srgbClr val="000000"/>
                </a:solidFill>
              </a:rPr>
              <a:t>have additional </a:t>
            </a:r>
            <a:r>
              <a:rPr lang="en-US" altLang="ja-JP" sz="2000" err="1" smtClean="0">
                <a:solidFill>
                  <a:srgbClr val="000000"/>
                </a:solidFill>
              </a:rPr>
              <a:t>categories</a:t>
            </a:r>
            <a:r>
              <a:rPr lang="en-US" altLang="ja-JP" sz="2000" smtClean="0">
                <a:solidFill>
                  <a:srgbClr val="000000"/>
                </a:solidFill>
              </a:rPr>
              <a:t>:			ILD-</a:t>
            </a:r>
            <a:r>
              <a:rPr lang="en-US" altLang="ja-JP" sz="2000" dirty="0">
                <a:solidFill>
                  <a:srgbClr val="000000"/>
                </a:solidFill>
              </a:rPr>
              <a:t>[</a:t>
            </a:r>
            <a:r>
              <a:rPr lang="en-US" altLang="ja-JP" sz="2000" dirty="0">
                <a:solidFill>
                  <a:srgbClr val="0433FF"/>
                </a:solidFill>
              </a:rPr>
              <a:t>PHYS/SOFT/TECH</a:t>
            </a:r>
            <a:r>
              <a:rPr lang="en-US" altLang="ja-JP" sz="2000" dirty="0">
                <a:solidFill>
                  <a:srgbClr val="000000"/>
                </a:solidFill>
              </a:rPr>
              <a:t>]-[</a:t>
            </a:r>
            <a:r>
              <a:rPr lang="en-US" altLang="ja-JP" sz="2000" dirty="0" err="1">
                <a:solidFill>
                  <a:srgbClr val="008832"/>
                </a:solidFill>
              </a:rPr>
              <a:t>PUBlic</a:t>
            </a:r>
            <a:r>
              <a:rPr lang="en-US" altLang="ja-JP" sz="2000" dirty="0">
                <a:solidFill>
                  <a:srgbClr val="008832"/>
                </a:solidFill>
              </a:rPr>
              <a:t>/</a:t>
            </a:r>
            <a:r>
              <a:rPr lang="en-US" altLang="ja-JP" sz="2000" dirty="0" err="1">
                <a:solidFill>
                  <a:srgbClr val="008832"/>
                </a:solidFill>
              </a:rPr>
              <a:t>INTernal</a:t>
            </a:r>
            <a:r>
              <a:rPr lang="en-US" altLang="ja-JP" sz="2000" dirty="0">
                <a:solidFill>
                  <a:srgbClr val="008832"/>
                </a:solidFill>
              </a:rPr>
              <a:t>/</a:t>
            </a:r>
            <a:r>
              <a:rPr lang="en-US" altLang="ja-JP" sz="2000" dirty="0" err="1">
                <a:solidFill>
                  <a:srgbClr val="008832"/>
                </a:solidFill>
              </a:rPr>
              <a:t>PROCeedings</a:t>
            </a:r>
            <a:r>
              <a:rPr lang="en-US" altLang="ja-JP" sz="2000" dirty="0">
                <a:solidFill>
                  <a:srgbClr val="000000"/>
                </a:solidFill>
              </a:rPr>
              <a:t>]-20XX-XXX</a:t>
            </a:r>
            <a:endParaRPr lang="en-US" altLang="ja-JP" sz="2000" dirty="0">
              <a:solidFill>
                <a:srgbClr val="008832"/>
              </a:solidFill>
              <a:effectLst/>
            </a:endParaRPr>
          </a:p>
        </p:txBody>
      </p:sp>
      <p:sp>
        <p:nvSpPr>
          <p:cNvPr id="4" name="テキスト ボックス 3"/>
          <p:cNvSpPr txBox="1"/>
          <p:nvPr/>
        </p:nvSpPr>
        <p:spPr>
          <a:xfrm>
            <a:off x="736980" y="3988818"/>
            <a:ext cx="6158417" cy="400110"/>
          </a:xfrm>
          <a:prstGeom prst="rect">
            <a:avLst/>
          </a:prstGeom>
          <a:solidFill>
            <a:schemeClr val="bg2"/>
          </a:solidFill>
        </p:spPr>
        <p:txBody>
          <a:bodyPr wrap="none" rtlCol="0">
            <a:spAutoFit/>
          </a:bodyPr>
          <a:lstStyle/>
          <a:p>
            <a:r>
              <a:rPr kumimoji="1" lang="en-US" altLang="ja-JP" sz="2000" dirty="0" smtClean="0"/>
              <a:t>Feedbacks via emails support this numbering convention.</a:t>
            </a:r>
            <a:endParaRPr kumimoji="1" lang="ja-JP" altLang="en-US" sz="2000" dirty="0"/>
          </a:p>
        </p:txBody>
      </p:sp>
      <p:sp>
        <p:nvSpPr>
          <p:cNvPr id="5" name="テキスト ボックス 4"/>
          <p:cNvSpPr txBox="1"/>
          <p:nvPr/>
        </p:nvSpPr>
        <p:spPr>
          <a:xfrm>
            <a:off x="570266" y="4653158"/>
            <a:ext cx="8715783" cy="1015663"/>
          </a:xfrm>
          <a:prstGeom prst="rect">
            <a:avLst/>
          </a:prstGeom>
          <a:solidFill>
            <a:schemeClr val="bg2"/>
          </a:solidFill>
        </p:spPr>
        <p:txBody>
          <a:bodyPr wrap="square" rtlCol="0">
            <a:spAutoFit/>
          </a:bodyPr>
          <a:lstStyle/>
          <a:p>
            <a:r>
              <a:rPr lang="en-US" altLang="ja-JP" sz="2000" dirty="0" smtClean="0"/>
              <a:t>Comment: It </a:t>
            </a:r>
            <a:r>
              <a:rPr lang="en-US" altLang="ja-JP" sz="2000" dirty="0"/>
              <a:t>might be appropriate to also give the ILD papers, notes, </a:t>
            </a:r>
            <a:r>
              <a:rPr lang="en-US" altLang="ja-JP" sz="2000" dirty="0" smtClean="0"/>
              <a:t>etc. </a:t>
            </a:r>
            <a:r>
              <a:rPr lang="en-US" altLang="ja-JP" sz="2000" dirty="0"/>
              <a:t>an LC Note number and put it on the LC notes </a:t>
            </a:r>
            <a:r>
              <a:rPr lang="en-US" altLang="ja-JP" sz="2000" dirty="0" smtClean="0"/>
              <a:t>page </a:t>
            </a:r>
            <a:r>
              <a:rPr lang="en-US" altLang="ja-JP" sz="2000" dirty="0"/>
              <a:t>of </a:t>
            </a:r>
            <a:r>
              <a:rPr lang="en-US" altLang="ja-JP" sz="2000" dirty="0" smtClean="0"/>
              <a:t>DESY. </a:t>
            </a:r>
          </a:p>
          <a:p>
            <a:r>
              <a:rPr kumimoji="1" lang="en-US" altLang="ja-JP" sz="2000" dirty="0" smtClean="0">
                <a:sym typeface="Wingdings"/>
              </a:rPr>
              <a:t> If the authors want, this may be done by themselves.</a:t>
            </a:r>
            <a:endParaRPr kumimoji="1" lang="ja-JP" altLang="en-US" sz="2000" dirty="0"/>
          </a:p>
        </p:txBody>
      </p:sp>
    </p:spTree>
    <p:extLst>
      <p:ext uri="{BB962C8B-B14F-4D97-AF65-F5344CB8AC3E}">
        <p14:creationId xmlns:p14="http://schemas.microsoft.com/office/powerpoint/2010/main" val="158062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heckerboard(across)">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2111B3-0ACA-E345-A780-6AF8137E85A3}" type="slidenum">
              <a:rPr kumimoji="1" lang="ja-JP" altLang="en-US" smtClean="0"/>
              <a:t>9</a:t>
            </a:fld>
            <a:endParaRPr kumimoji="1" lang="ja-JP" altLang="en-US"/>
          </a:p>
        </p:txBody>
      </p:sp>
      <p:sp>
        <p:nvSpPr>
          <p:cNvPr id="4" name="正方形/長方形 3"/>
          <p:cNvSpPr/>
          <p:nvPr/>
        </p:nvSpPr>
        <p:spPr>
          <a:xfrm>
            <a:off x="2679982" y="2766661"/>
            <a:ext cx="4006418" cy="523220"/>
          </a:xfrm>
          <a:prstGeom prst="rect">
            <a:avLst/>
          </a:prstGeom>
        </p:spPr>
        <p:txBody>
          <a:bodyPr wrap="none">
            <a:spAutoFit/>
          </a:bodyPr>
          <a:lstStyle/>
          <a:p>
            <a:r>
              <a:rPr lang="en-US" altLang="ja-JP" sz="2800" b="1" dirty="0">
                <a:solidFill>
                  <a:srgbClr val="007600"/>
                </a:solidFill>
              </a:rPr>
              <a:t>Conference presentations</a:t>
            </a:r>
            <a:endParaRPr lang="en-US" altLang="ja-JP" sz="2800" b="1" dirty="0">
              <a:solidFill>
                <a:srgbClr val="007600"/>
              </a:solidFill>
              <a:effectLst/>
            </a:endParaRPr>
          </a:p>
        </p:txBody>
      </p:sp>
    </p:spTree>
    <p:extLst>
      <p:ext uri="{BB962C8B-B14F-4D97-AF65-F5344CB8AC3E}">
        <p14:creationId xmlns:p14="http://schemas.microsoft.com/office/powerpoint/2010/main" val="794982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10390</TotalTime>
  <Words>834</Words>
  <Application>Microsoft Macintosh PowerPoint</Application>
  <PresentationFormat>A4 210x297 mm</PresentationFormat>
  <Paragraphs>95</Paragraphs>
  <Slides>11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11</vt:i4>
      </vt:variant>
    </vt:vector>
  </HeadingPairs>
  <TitlesOfParts>
    <vt:vector size="21" baseType="lpstr">
      <vt:lpstr>Calibri</vt:lpstr>
      <vt:lpstr>Calibri Light</vt:lpstr>
      <vt:lpstr>Helvetica</vt:lpstr>
      <vt:lpstr>Mangal</vt:lpstr>
      <vt:lpstr>Wingdings</vt:lpstr>
      <vt:lpstr>Yu Gothic</vt:lpstr>
      <vt:lpstr>游ゴシック</vt:lpstr>
      <vt:lpstr>游ゴシック Light</vt:lpstr>
      <vt:lpstr>Arial</vt:lpstr>
      <vt:lpstr>ホワイト</vt:lpstr>
      <vt:lpstr>ILD Publication rules</vt:lpstr>
      <vt:lpstr>Publication rules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PSB meeting</dc:title>
  <dc:subject/>
  <dc:creator>Microsoft Office ユーザー</dc:creator>
  <cp:keywords/>
  <dc:description/>
  <cp:lastModifiedBy>Kiyotomo Kawagoe</cp:lastModifiedBy>
  <cp:revision>203</cp:revision>
  <cp:lastPrinted>2017-07-21T14:02:48Z</cp:lastPrinted>
  <dcterms:created xsi:type="dcterms:W3CDTF">2017-05-10T00:30:46Z</dcterms:created>
  <dcterms:modified xsi:type="dcterms:W3CDTF">2017-09-05T07:21:23Z</dcterms:modified>
  <cp:category/>
</cp:coreProperties>
</file>