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8" r:id="rId1"/>
    <p:sldMasterId id="2147483690" r:id="rId2"/>
    <p:sldMasterId id="2147483695" r:id="rId3"/>
  </p:sldMasterIdLst>
  <p:notesMasterIdLst>
    <p:notesMasterId r:id="rId16"/>
  </p:notesMasterIdLst>
  <p:sldIdLst>
    <p:sldId id="724" r:id="rId4"/>
    <p:sldId id="758" r:id="rId5"/>
    <p:sldId id="759" r:id="rId6"/>
    <p:sldId id="761" r:id="rId7"/>
    <p:sldId id="760" r:id="rId8"/>
    <p:sldId id="764" r:id="rId9"/>
    <p:sldId id="767" r:id="rId10"/>
    <p:sldId id="768" r:id="rId11"/>
    <p:sldId id="769" r:id="rId12"/>
    <p:sldId id="743" r:id="rId13"/>
    <p:sldId id="745" r:id="rId14"/>
    <p:sldId id="746" r:id="rId15"/>
  </p:sldIdLst>
  <p:sldSz cx="9144000" cy="6858000" type="screen4x3"/>
  <p:notesSz cx="6794500" cy="99314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39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yamoto" initials="m" lastIdx="1" clrIdx="0">
    <p:extLst>
      <p:ext uri="{19B8F6BF-5375-455C-9EA6-DF929625EA0E}">
        <p15:presenceInfo xmlns:p15="http://schemas.microsoft.com/office/powerpoint/2012/main" userId="miyamot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64F1"/>
    <a:srgbClr val="23346C"/>
    <a:srgbClr val="FCDDC4"/>
    <a:srgbClr val="FDE8D7"/>
    <a:srgbClr val="009900"/>
    <a:srgbClr val="CDE8EF"/>
    <a:srgbClr val="B7DEE8"/>
    <a:srgbClr val="0033CC"/>
    <a:srgbClr val="FCD5B5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26" autoAdjust="0"/>
    <p:restoredTop sz="91930" autoAdjust="0"/>
  </p:normalViewPr>
  <p:slideViewPr>
    <p:cSldViewPr>
      <p:cViewPr varScale="1">
        <p:scale>
          <a:sx n="54" d="100"/>
          <a:sy n="54" d="100"/>
        </p:scale>
        <p:origin x="754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3" d="100"/>
        <a:sy n="73" d="100"/>
      </p:scale>
      <p:origin x="0" y="0"/>
    </p:cViewPr>
  </p:sorterViewPr>
  <p:notesViewPr>
    <p:cSldViewPr showGuides="1">
      <p:cViewPr varScale="1">
        <p:scale>
          <a:sx n="84" d="100"/>
          <a:sy n="84" d="100"/>
        </p:scale>
        <p:origin x="2574" y="96"/>
      </p:cViewPr>
      <p:guideLst>
        <p:guide orient="horz" pos="3128"/>
        <p:guide pos="213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5"/>
            <a:ext cx="2944284" cy="496570"/>
          </a:xfrm>
          <a:prstGeom prst="rect">
            <a:avLst/>
          </a:prstGeom>
        </p:spPr>
        <p:txBody>
          <a:bodyPr vert="horz" lIns="95538" tIns="47768" rIns="95538" bIns="47768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48648" y="5"/>
            <a:ext cx="2944284" cy="496570"/>
          </a:xfrm>
          <a:prstGeom prst="rect">
            <a:avLst/>
          </a:prstGeom>
        </p:spPr>
        <p:txBody>
          <a:bodyPr vert="horz" lIns="95538" tIns="47768" rIns="95538" bIns="47768" rtlCol="0"/>
          <a:lstStyle>
            <a:lvl1pPr algn="r">
              <a:defRPr sz="13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2018/2/21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6125"/>
            <a:ext cx="4962525" cy="3722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38" tIns="47768" rIns="95538" bIns="47768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451" y="4717415"/>
            <a:ext cx="5435600" cy="4469130"/>
          </a:xfrm>
          <a:prstGeom prst="rect">
            <a:avLst/>
          </a:prstGeom>
        </p:spPr>
        <p:txBody>
          <a:bodyPr vert="horz" lIns="95538" tIns="47768" rIns="95538" bIns="47768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33111"/>
            <a:ext cx="2944284" cy="496570"/>
          </a:xfrm>
          <a:prstGeom prst="rect">
            <a:avLst/>
          </a:prstGeom>
        </p:spPr>
        <p:txBody>
          <a:bodyPr vert="horz" lIns="95538" tIns="47768" rIns="95538" bIns="47768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48648" y="9433111"/>
            <a:ext cx="2944284" cy="496570"/>
          </a:xfrm>
          <a:prstGeom prst="rect">
            <a:avLst/>
          </a:prstGeom>
        </p:spPr>
        <p:txBody>
          <a:bodyPr vert="horz" lIns="95538" tIns="47768" rIns="95538" bIns="47768" rtlCol="0" anchor="b"/>
          <a:lstStyle>
            <a:lvl1pPr algn="r">
              <a:defRPr sz="1300"/>
            </a:lvl1pPr>
          </a:lstStyle>
          <a:p>
            <a:fld id="{7D1DEA5D-CF83-4A34-B285-6F8EEA98513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714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DEA5D-CF83-4A34-B285-6F8EEA985134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51184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DEA5D-CF83-4A34-B285-6F8EEA985134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08397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DEA5D-CF83-4A34-B285-6F8EEA985134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61304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DEA5D-CF83-4A34-B285-6F8EEA985134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0316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DEA5D-CF83-4A34-B285-6F8EEA985134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88597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DEA5D-CF83-4A34-B285-6F8EEA985134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05381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DEA5D-CF83-4A34-B285-6F8EEA985134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6561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5224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白紙レイアウト-ページ番号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343661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6088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2018/02/21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000364" y="6572272"/>
            <a:ext cx="3643338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ILD Computing needs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307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ts val="1000"/>
              </a:lnSpc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2018/02/21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ILD Computing needs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318654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ts val="1000"/>
              </a:lnSpc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2018/02/21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GB" altLang="ja-JP" smtClean="0"/>
              <a:t>ILD Computing needs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92796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ts val="1000"/>
              </a:lnSpc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2018/02/21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ILD Computing needs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909459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9" r:id="rId2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nearcollider.org/P-D/Working-group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2498354" y="1268760"/>
            <a:ext cx="41472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ILD Computing needs</a:t>
            </a:r>
            <a:endParaRPr kumimoji="1" lang="ja-JP" altLang="en-US" sz="32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312682" y="2505670"/>
            <a:ext cx="251863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Akiya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Miyamoto</a:t>
            </a:r>
          </a:p>
          <a:p>
            <a:pPr algn="ctr"/>
            <a:endParaRPr lang="en-US" altLang="ja-JP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algn="ctr"/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ILD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Ichinoseki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Meeting</a:t>
            </a:r>
          </a:p>
          <a:p>
            <a:pPr algn="ctr"/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algn="ctr"/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21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Feburary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2018</a:t>
            </a:r>
          </a:p>
          <a:p>
            <a:pPr algn="ctr"/>
            <a:endParaRPr kumimoji="1"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815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575299" y="1628800"/>
            <a:ext cx="39934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 A C K U P</a:t>
            </a:r>
            <a:endParaRPr kumimoji="1" lang="ja-JP" altLang="en-US" sz="54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0258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928990" y="188640"/>
            <a:ext cx="3403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 model of ILD data processing</a:t>
            </a:r>
            <a:endParaRPr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9" name="角丸四角形 8"/>
          <p:cNvSpPr/>
          <p:nvPr/>
        </p:nvSpPr>
        <p:spPr bwMode="auto">
          <a:xfrm>
            <a:off x="3472983" y="750483"/>
            <a:ext cx="1111857" cy="360040"/>
          </a:xfrm>
          <a:prstGeom prst="roundRect">
            <a:avLst/>
          </a:prstGeom>
          <a:noFill/>
          <a:ln w="12700" cap="flat" cmpd="sng" algn="ctr">
            <a:solidFill>
              <a:srgbClr val="23346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dirty="0" smtClean="0">
              <a:solidFill>
                <a:prstClr val="black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756366" y="804645"/>
            <a:ext cx="4235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ILD</a:t>
            </a:r>
            <a:endParaRPr lang="ja-JP" altLang="en-US" sz="12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761258" y="1077818"/>
            <a:ext cx="4695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F.E.</a:t>
            </a:r>
            <a:endParaRPr lang="ja-JP" altLang="en-US" sz="12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3796739" y="1112309"/>
            <a:ext cx="385273" cy="211265"/>
          </a:xfrm>
          <a:prstGeom prst="rect">
            <a:avLst/>
          </a:prstGeom>
          <a:noFill/>
          <a:ln w="12700" cap="flat" cmpd="sng" algn="ctr">
            <a:solidFill>
              <a:srgbClr val="23346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dirty="0" smtClean="0">
              <a:solidFill>
                <a:prstClr val="black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938935" y="3758224"/>
            <a:ext cx="12955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Main Computer</a:t>
            </a:r>
          </a:p>
          <a:p>
            <a:r>
              <a:rPr lang="en-US" altLang="ja-JP" sz="12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@ main campus</a:t>
            </a:r>
            <a:endParaRPr lang="ja-JP" altLang="en-US" sz="12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060949" y="1187349"/>
            <a:ext cx="12362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Online </a:t>
            </a:r>
          </a:p>
          <a:p>
            <a:r>
              <a:rPr lang="en-US" altLang="ja-JP" sz="12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Computer</a:t>
            </a:r>
          </a:p>
          <a:p>
            <a:r>
              <a:rPr lang="en-US" altLang="ja-JP" sz="12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@ control room</a:t>
            </a:r>
            <a:endParaRPr lang="ja-JP" altLang="en-US" sz="12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6" name="角丸四角形 45"/>
          <p:cNvSpPr/>
          <p:nvPr/>
        </p:nvSpPr>
        <p:spPr>
          <a:xfrm>
            <a:off x="2022263" y="1796509"/>
            <a:ext cx="4674067" cy="171234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125899" y="1863883"/>
            <a:ext cx="3946914" cy="461665"/>
          </a:xfrm>
          <a:prstGeom prst="rect">
            <a:avLst/>
          </a:prstGeom>
          <a:noFill/>
          <a:ln>
            <a:solidFill>
              <a:srgbClr val="23346C"/>
            </a:solidFill>
          </a:ln>
        </p:spPr>
        <p:txBody>
          <a:bodyPr wrap="none" rtlCol="0">
            <a:spAutoFit/>
          </a:bodyPr>
          <a:lstStyle/>
          <a:p>
            <a:pPr marL="228600" indent="-228600">
              <a:buFontTx/>
              <a:buAutoNum type="arabicPeriod"/>
            </a:pPr>
            <a:r>
              <a:rPr lang="en-US" altLang="ja-JP" sz="1200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</a:t>
            </a:r>
            <a:r>
              <a:rPr lang="en-US" altLang="ja-JP" sz="12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uild a train data</a:t>
            </a:r>
          </a:p>
          <a:p>
            <a:pPr marL="228600" indent="-228600">
              <a:buFontTx/>
              <a:buAutoNum type="arabicPeriod"/>
            </a:pPr>
            <a:r>
              <a:rPr lang="en-US" altLang="ja-JP" sz="12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send data to Main Computer and monitor processes</a:t>
            </a:r>
          </a:p>
        </p:txBody>
      </p:sp>
      <p:cxnSp>
        <p:nvCxnSpPr>
          <p:cNvPr id="48" name="直線矢印コネクタ 47"/>
          <p:cNvCxnSpPr/>
          <p:nvPr/>
        </p:nvCxnSpPr>
        <p:spPr bwMode="auto">
          <a:xfrm>
            <a:off x="2741187" y="2360388"/>
            <a:ext cx="12236" cy="2063089"/>
          </a:xfrm>
          <a:prstGeom prst="straightConnector1">
            <a:avLst/>
          </a:prstGeom>
          <a:noFill/>
          <a:ln w="57150" cap="flat" cmpd="sng" algn="ctr">
            <a:solidFill>
              <a:srgbClr val="8094D6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9" name="テキスト ボックス 48"/>
          <p:cNvSpPr txBox="1"/>
          <p:nvPr/>
        </p:nvSpPr>
        <p:spPr>
          <a:xfrm>
            <a:off x="2901587" y="2545455"/>
            <a:ext cx="2439778" cy="830997"/>
          </a:xfrm>
          <a:prstGeom prst="rect">
            <a:avLst/>
          </a:prstGeom>
          <a:noFill/>
          <a:ln>
            <a:solidFill>
              <a:srgbClr val="23346C"/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buFontTx/>
              <a:buAutoNum type="arabicPeriod"/>
            </a:pPr>
            <a:r>
              <a:rPr lang="en-US" altLang="ja-JP" sz="12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Data sample and </a:t>
            </a:r>
            <a:br>
              <a:rPr lang="en-US" altLang="ja-JP" sz="12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sz="12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reconstruction for monitoring</a:t>
            </a:r>
          </a:p>
          <a:p>
            <a:pPr marL="228600" indent="-228600">
              <a:buFontTx/>
              <a:buAutoNum type="arabicPeriod"/>
            </a:pPr>
            <a:r>
              <a:rPr lang="en-US" altLang="ja-JP" sz="12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Temporary data storage </a:t>
            </a:r>
            <a:br>
              <a:rPr lang="en-US" altLang="ja-JP" sz="12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sz="12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for emergency</a:t>
            </a:r>
          </a:p>
        </p:txBody>
      </p:sp>
      <p:cxnSp>
        <p:nvCxnSpPr>
          <p:cNvPr id="50" name="直線矢印コネクタ 49"/>
          <p:cNvCxnSpPr>
            <a:stCxn id="11" idx="2"/>
          </p:cNvCxnSpPr>
          <p:nvPr/>
        </p:nvCxnSpPr>
        <p:spPr bwMode="auto">
          <a:xfrm>
            <a:off x="3996020" y="1354817"/>
            <a:ext cx="0" cy="441691"/>
          </a:xfrm>
          <a:prstGeom prst="straightConnector1">
            <a:avLst/>
          </a:prstGeom>
          <a:noFill/>
          <a:ln w="57150" cap="flat" cmpd="sng" algn="ctr">
            <a:solidFill>
              <a:srgbClr val="8094D6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1" name="直線矢印コネクタ 50"/>
          <p:cNvCxnSpPr/>
          <p:nvPr/>
        </p:nvCxnSpPr>
        <p:spPr bwMode="auto">
          <a:xfrm>
            <a:off x="4352148" y="2325548"/>
            <a:ext cx="0" cy="219907"/>
          </a:xfrm>
          <a:prstGeom prst="straightConnector1">
            <a:avLst/>
          </a:prstGeom>
          <a:noFill/>
          <a:ln w="57150" cap="flat" cmpd="sng" algn="ctr">
            <a:solidFill>
              <a:srgbClr val="8094D6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2" name="円柱 51"/>
          <p:cNvSpPr/>
          <p:nvPr/>
        </p:nvSpPr>
        <p:spPr bwMode="auto">
          <a:xfrm>
            <a:off x="5711634" y="2829324"/>
            <a:ext cx="780939" cy="549113"/>
          </a:xfrm>
          <a:prstGeom prst="can">
            <a:avLst/>
          </a:prstGeom>
          <a:noFill/>
          <a:ln w="12700" cap="flat" cmpd="sng" algn="ctr">
            <a:solidFill>
              <a:srgbClr val="8094D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dirty="0" smtClean="0">
              <a:solidFill>
                <a:prstClr val="black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5770901" y="2920458"/>
            <a:ext cx="7216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200" dirty="0" smtClean="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Temp.</a:t>
            </a:r>
          </a:p>
          <a:p>
            <a:pPr algn="ctr"/>
            <a:r>
              <a:rPr lang="en-US" altLang="ja-JP" sz="1200" dirty="0" smtClean="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Storage</a:t>
            </a:r>
            <a:endParaRPr lang="ja-JP" altLang="en-US" sz="1200" dirty="0" smtClean="0">
              <a:solidFill>
                <a:srgbClr val="8094D6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2754972" y="3660206"/>
            <a:ext cx="977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prstClr val="black"/>
                </a:solidFill>
              </a:rPr>
              <a:t>~1GB/sec</a:t>
            </a:r>
            <a:endParaRPr lang="ja-JP" altLang="en-US" sz="1600" dirty="0">
              <a:solidFill>
                <a:prstClr val="black"/>
              </a:solidFill>
            </a:endParaRPr>
          </a:p>
        </p:txBody>
      </p:sp>
      <p:cxnSp>
        <p:nvCxnSpPr>
          <p:cNvPr id="55" name="直線矢印コネクタ 54"/>
          <p:cNvCxnSpPr/>
          <p:nvPr/>
        </p:nvCxnSpPr>
        <p:spPr bwMode="auto">
          <a:xfrm>
            <a:off x="4873005" y="3179002"/>
            <a:ext cx="868052" cy="9150"/>
          </a:xfrm>
          <a:prstGeom prst="straightConnector1">
            <a:avLst/>
          </a:prstGeom>
          <a:noFill/>
          <a:ln w="57150" cap="flat" cmpd="sng" algn="ctr">
            <a:solidFill>
              <a:srgbClr val="8094D6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" name="直線コネクタ 4"/>
          <p:cNvCxnSpPr/>
          <p:nvPr/>
        </p:nvCxnSpPr>
        <p:spPr>
          <a:xfrm>
            <a:off x="938935" y="3660206"/>
            <a:ext cx="6657167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6680607" y="3643606"/>
            <a:ext cx="818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prstClr val="black"/>
                </a:solidFill>
              </a:rPr>
              <a:t>Offline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715932" y="3037298"/>
            <a:ext cx="8018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prstClr val="black"/>
                </a:solidFill>
              </a:rPr>
              <a:t>DAQ/</a:t>
            </a:r>
            <a:br>
              <a:rPr lang="en-US" altLang="ja-JP" dirty="0" smtClean="0">
                <a:solidFill>
                  <a:prstClr val="black"/>
                </a:solidFill>
              </a:rPr>
            </a:br>
            <a:r>
              <a:rPr lang="en-US" altLang="ja-JP" dirty="0" smtClean="0">
                <a:solidFill>
                  <a:prstClr val="black"/>
                </a:solidFill>
              </a:rPr>
              <a:t>Online</a:t>
            </a:r>
            <a:endParaRPr lang="ja-JP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87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6" name="グループ化 125"/>
          <p:cNvGrpSpPr/>
          <p:nvPr/>
        </p:nvGrpSpPr>
        <p:grpSpPr>
          <a:xfrm>
            <a:off x="827584" y="54887"/>
            <a:ext cx="6696510" cy="6639467"/>
            <a:chOff x="1135221" y="1453122"/>
            <a:chExt cx="6696510" cy="6639467"/>
          </a:xfrm>
        </p:grpSpPr>
        <p:sp>
          <p:nvSpPr>
            <p:cNvPr id="13" name="テキスト ボックス 12"/>
            <p:cNvSpPr txBox="1"/>
            <p:nvPr/>
          </p:nvSpPr>
          <p:spPr>
            <a:xfrm>
              <a:off x="1174564" y="2174048"/>
              <a:ext cx="129554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Main Computer</a:t>
              </a:r>
            </a:p>
            <a:p>
              <a:r>
                <a:rPr lang="en-US" altLang="ja-JP" sz="1200" dirty="0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@ main campus</a:t>
              </a:r>
              <a:endParaRPr lang="ja-JP" altLang="en-US" sz="12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4" name="角丸四角形 13"/>
            <p:cNvSpPr/>
            <p:nvPr/>
          </p:nvSpPr>
          <p:spPr bwMode="auto">
            <a:xfrm>
              <a:off x="1963407" y="2610690"/>
              <a:ext cx="4968552" cy="2736304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 cap="flat" cmpd="sng" algn="ctr">
              <a:solidFill>
                <a:srgbClr val="23346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dirty="0" smtClean="0">
                <a:solidFill>
                  <a:prstClr val="black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2216332" y="2826301"/>
              <a:ext cx="3526928" cy="1384995"/>
            </a:xfrm>
            <a:prstGeom prst="rect">
              <a:avLst/>
            </a:prstGeom>
            <a:noFill/>
            <a:ln>
              <a:solidFill>
                <a:srgbClr val="23346C"/>
              </a:solidFill>
            </a:ln>
          </p:spPr>
          <p:txBody>
            <a:bodyPr wrap="none" rtlCol="0">
              <a:spAutoFit/>
            </a:bodyPr>
            <a:lstStyle/>
            <a:p>
              <a:pPr marL="228600" indent="-228600">
                <a:buFontTx/>
                <a:buAutoNum type="arabicPeriod"/>
              </a:pPr>
              <a:r>
                <a:rPr lang="en-US" altLang="ja-JP" sz="1200" dirty="0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Write  data</a:t>
              </a:r>
            </a:p>
            <a:p>
              <a:pPr marL="228600" indent="-228600">
                <a:buFontTx/>
                <a:buAutoNum type="arabicPeriod"/>
              </a:pPr>
              <a:r>
                <a:rPr lang="en-US" altLang="ja-JP" sz="1200" dirty="0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sub-detector based preliminary reconstruction</a:t>
              </a:r>
            </a:p>
            <a:p>
              <a:pPr marL="228600" indent="-228600">
                <a:buFontTx/>
                <a:buAutoNum type="arabicPeriod"/>
              </a:pPr>
              <a:r>
                <a:rPr lang="en-US" altLang="ja-JP" sz="1200" dirty="0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identify bunches of interest</a:t>
              </a:r>
            </a:p>
            <a:p>
              <a:pPr marL="228600" indent="-228600">
                <a:buFontTx/>
                <a:buAutoNum type="arabicPeriod"/>
              </a:pPr>
              <a:r>
                <a:rPr lang="en-US" altLang="ja-JP" sz="1200" dirty="0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calibration and alignment</a:t>
              </a:r>
            </a:p>
            <a:p>
              <a:pPr marL="228600" indent="-228600">
                <a:buFontTx/>
                <a:buAutoNum type="arabicPeriod"/>
              </a:pPr>
              <a:r>
                <a:rPr lang="en-US" altLang="ja-JP" sz="1200" dirty="0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background hit rejection</a:t>
              </a:r>
            </a:p>
            <a:p>
              <a:pPr marL="228600" indent="-228600">
                <a:buFontTx/>
                <a:buAutoNum type="arabicPeriod"/>
              </a:pPr>
              <a:r>
                <a:rPr lang="en-US" altLang="ja-JP" sz="1200" dirty="0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full event reconstruction</a:t>
              </a:r>
            </a:p>
            <a:p>
              <a:pPr marL="228600" indent="-228600">
                <a:buFontTx/>
                <a:buAutoNum type="arabicPeriod"/>
              </a:pPr>
              <a:r>
                <a:rPr lang="en-US" altLang="ja-JP" sz="1200" dirty="0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event classification</a:t>
              </a:r>
              <a:endParaRPr lang="ja-JP" altLang="en-US" sz="12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16" name="グループ化 15"/>
            <p:cNvGrpSpPr/>
            <p:nvPr/>
          </p:nvGrpSpPr>
          <p:grpSpPr>
            <a:xfrm>
              <a:off x="4066921" y="4593327"/>
              <a:ext cx="1128653" cy="530144"/>
              <a:chOff x="755576" y="2924944"/>
              <a:chExt cx="1144891" cy="530144"/>
            </a:xfrm>
          </p:grpSpPr>
          <p:sp>
            <p:nvSpPr>
              <p:cNvPr id="62" name="円柱 61"/>
              <p:cNvSpPr/>
              <p:nvPr/>
            </p:nvSpPr>
            <p:spPr bwMode="auto">
              <a:xfrm>
                <a:off x="755576" y="2924944"/>
                <a:ext cx="1144891" cy="504056"/>
              </a:xfrm>
              <a:prstGeom prst="can">
                <a:avLst/>
              </a:prstGeom>
              <a:noFill/>
              <a:ln w="12700" cap="flat" cmpd="sng" algn="ctr">
                <a:solidFill>
                  <a:srgbClr val="8094D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0000" tIns="46800" rIns="90000" bIns="4680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dirty="0" smtClean="0">
                  <a:solidFill>
                    <a:prstClr val="black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63" name="テキスト ボックス 62"/>
              <p:cNvSpPr txBox="1"/>
              <p:nvPr/>
            </p:nvSpPr>
            <p:spPr>
              <a:xfrm>
                <a:off x="755576" y="2993423"/>
                <a:ext cx="105670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1200" dirty="0" smtClean="0">
                    <a:solidFill>
                      <a:srgbClr val="8094D6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Fast Physics</a:t>
                </a:r>
              </a:p>
              <a:p>
                <a:pPr algn="ctr"/>
                <a:r>
                  <a:rPr lang="en-US" altLang="ja-JP" sz="1200" dirty="0" smtClean="0">
                    <a:solidFill>
                      <a:srgbClr val="8094D6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Data (FPD)</a:t>
                </a:r>
                <a:endParaRPr lang="ja-JP" altLang="en-US" sz="1200" dirty="0" smtClean="0">
                  <a:solidFill>
                    <a:srgbClr val="8094D6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sp>
          <p:nvSpPr>
            <p:cNvPr id="17" name="テキスト ボックス 16"/>
            <p:cNvSpPr txBox="1"/>
            <p:nvPr/>
          </p:nvSpPr>
          <p:spPr>
            <a:xfrm>
              <a:off x="3991995" y="2602881"/>
              <a:ext cx="204254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Online reconstruction chain</a:t>
              </a:r>
              <a:endParaRPr lang="ja-JP" altLang="en-US" sz="12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8" name="円柱 17"/>
            <p:cNvSpPr/>
            <p:nvPr/>
          </p:nvSpPr>
          <p:spPr bwMode="auto">
            <a:xfrm>
              <a:off x="6034542" y="2879880"/>
              <a:ext cx="780939" cy="549113"/>
            </a:xfrm>
            <a:prstGeom prst="can">
              <a:avLst/>
            </a:prstGeom>
            <a:noFill/>
            <a:ln w="12700" cap="flat" cmpd="sng" algn="ctr">
              <a:solidFill>
                <a:srgbClr val="8094D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dirty="0" smtClean="0">
                <a:solidFill>
                  <a:prstClr val="black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6006530" y="2967328"/>
              <a:ext cx="8755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200" dirty="0" smtClean="0">
                  <a:solidFill>
                    <a:srgbClr val="8094D6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Raw </a:t>
              </a:r>
              <a:br>
                <a:rPr lang="en-US" altLang="ja-JP" sz="1200" dirty="0" smtClean="0">
                  <a:solidFill>
                    <a:srgbClr val="8094D6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</a:br>
              <a:r>
                <a:rPr lang="en-US" altLang="ja-JP" sz="1200" dirty="0" smtClean="0">
                  <a:solidFill>
                    <a:srgbClr val="8094D6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Data (RD)</a:t>
              </a:r>
              <a:endParaRPr lang="ja-JP" altLang="en-US" sz="1200" dirty="0" smtClean="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20" name="直線矢印コネクタ 19"/>
            <p:cNvCxnSpPr/>
            <p:nvPr/>
          </p:nvCxnSpPr>
          <p:spPr bwMode="auto">
            <a:xfrm>
              <a:off x="3766468" y="2987299"/>
              <a:ext cx="2268074" cy="0"/>
            </a:xfrm>
            <a:prstGeom prst="straightConnector1">
              <a:avLst/>
            </a:prstGeom>
            <a:noFill/>
            <a:ln w="57150" cap="flat" cmpd="sng" algn="ctr">
              <a:solidFill>
                <a:srgbClr val="8094D6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1" name="直線矢印コネクタ 20"/>
            <p:cNvCxnSpPr>
              <a:endCxn id="63" idx="0"/>
            </p:cNvCxnSpPr>
            <p:nvPr/>
          </p:nvCxnSpPr>
          <p:spPr bwMode="auto">
            <a:xfrm>
              <a:off x="4205382" y="4167436"/>
              <a:ext cx="382396" cy="494370"/>
            </a:xfrm>
            <a:prstGeom prst="straightConnector1">
              <a:avLst/>
            </a:prstGeom>
            <a:noFill/>
            <a:ln w="57150" cap="flat" cmpd="sng" algn="ctr">
              <a:solidFill>
                <a:srgbClr val="8094D6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pSp>
          <p:nvGrpSpPr>
            <p:cNvPr id="22" name="グループ化 21"/>
            <p:cNvGrpSpPr/>
            <p:nvPr/>
          </p:nvGrpSpPr>
          <p:grpSpPr>
            <a:xfrm>
              <a:off x="2740906" y="4451612"/>
              <a:ext cx="1144891" cy="809763"/>
              <a:chOff x="2629912" y="2924944"/>
              <a:chExt cx="1144891" cy="809763"/>
            </a:xfrm>
          </p:grpSpPr>
          <p:sp>
            <p:nvSpPr>
              <p:cNvPr id="60" name="円柱 59"/>
              <p:cNvSpPr/>
              <p:nvPr/>
            </p:nvSpPr>
            <p:spPr bwMode="auto">
              <a:xfrm>
                <a:off x="2629912" y="2924944"/>
                <a:ext cx="1144891" cy="792088"/>
              </a:xfrm>
              <a:prstGeom prst="can">
                <a:avLst/>
              </a:prstGeom>
              <a:noFill/>
              <a:ln w="12700" cap="flat" cmpd="sng" algn="ctr">
                <a:solidFill>
                  <a:srgbClr val="8094D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0000" tIns="46800" rIns="90000" bIns="4680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dirty="0" smtClean="0">
                  <a:solidFill>
                    <a:prstClr val="black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61" name="テキスト ボックス 60"/>
              <p:cNvSpPr txBox="1"/>
              <p:nvPr/>
            </p:nvSpPr>
            <p:spPr>
              <a:xfrm>
                <a:off x="2756976" y="3088376"/>
                <a:ext cx="101782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200" dirty="0" smtClean="0">
                    <a:solidFill>
                      <a:srgbClr val="8094D6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Online Processed Data (OPD)</a:t>
                </a:r>
                <a:endParaRPr lang="ja-JP" altLang="en-US" sz="1200" dirty="0" smtClean="0">
                  <a:solidFill>
                    <a:srgbClr val="8094D6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cxnSp>
          <p:nvCxnSpPr>
            <p:cNvPr id="23" name="直線矢印コネクタ 22"/>
            <p:cNvCxnSpPr/>
            <p:nvPr/>
          </p:nvCxnSpPr>
          <p:spPr bwMode="auto">
            <a:xfrm flipH="1">
              <a:off x="3313351" y="4238797"/>
              <a:ext cx="307370" cy="312072"/>
            </a:xfrm>
            <a:prstGeom prst="straightConnector1">
              <a:avLst/>
            </a:prstGeom>
            <a:noFill/>
            <a:ln w="57150" cap="flat" cmpd="sng" algn="ctr">
              <a:solidFill>
                <a:srgbClr val="8094D6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4" name="角丸四角形 23"/>
            <p:cNvSpPr/>
            <p:nvPr/>
          </p:nvSpPr>
          <p:spPr bwMode="auto">
            <a:xfrm>
              <a:off x="1769976" y="6004357"/>
              <a:ext cx="5883956" cy="20882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 cap="flat" cmpd="sng" algn="ctr">
              <a:solidFill>
                <a:srgbClr val="23346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dirty="0" smtClean="0">
                <a:solidFill>
                  <a:prstClr val="black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2193274" y="6095677"/>
              <a:ext cx="1334256" cy="830997"/>
            </a:xfrm>
            <a:prstGeom prst="rect">
              <a:avLst/>
            </a:prstGeom>
            <a:noFill/>
            <a:ln w="12700">
              <a:solidFill>
                <a:srgbClr val="23346C"/>
              </a:solidFill>
              <a:prstDash val="sys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200" dirty="0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JOB-A</a:t>
              </a:r>
            </a:p>
            <a:p>
              <a:pPr algn="ctr"/>
              <a:r>
                <a:rPr lang="en-US" altLang="ja-JP" sz="1200" dirty="0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Re-processing </a:t>
              </a:r>
            </a:p>
            <a:p>
              <a:pPr algn="ctr"/>
              <a:r>
                <a:rPr lang="en-US" altLang="ja-JP" sz="1200" dirty="0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with better </a:t>
              </a:r>
              <a:br>
                <a:rPr lang="en-US" altLang="ja-JP" sz="1200" dirty="0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</a:br>
              <a:r>
                <a:rPr lang="en-US" altLang="ja-JP" sz="1200" dirty="0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constants</a:t>
              </a:r>
            </a:p>
          </p:txBody>
        </p:sp>
        <p:sp>
          <p:nvSpPr>
            <p:cNvPr id="26" name="円柱 25"/>
            <p:cNvSpPr/>
            <p:nvPr/>
          </p:nvSpPr>
          <p:spPr bwMode="auto">
            <a:xfrm>
              <a:off x="2046437" y="7112871"/>
              <a:ext cx="1152691" cy="867554"/>
            </a:xfrm>
            <a:prstGeom prst="can">
              <a:avLst/>
            </a:prstGeom>
            <a:noFill/>
            <a:ln w="12700" cap="flat" cmpd="sng" algn="ctr">
              <a:solidFill>
                <a:srgbClr val="8094D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dirty="0" smtClean="0">
                <a:solidFill>
                  <a:prstClr val="black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2009134" y="7325886"/>
              <a:ext cx="11676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200" dirty="0" smtClean="0">
                  <a:solidFill>
                    <a:srgbClr val="8094D6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Offline</a:t>
              </a:r>
            </a:p>
            <a:p>
              <a:pPr algn="ctr"/>
              <a:r>
                <a:rPr lang="en-US" altLang="ja-JP" sz="1200" dirty="0" err="1" smtClean="0">
                  <a:solidFill>
                    <a:srgbClr val="8094D6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ReconstructedData</a:t>
              </a:r>
              <a:r>
                <a:rPr lang="en-US" altLang="ja-JP" sz="1200" dirty="0" smtClean="0">
                  <a:solidFill>
                    <a:srgbClr val="8094D6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 (ORD)</a:t>
              </a:r>
              <a:endParaRPr lang="ja-JP" altLang="en-US" sz="1200" dirty="0" smtClean="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28" name="円柱 27"/>
            <p:cNvSpPr/>
            <p:nvPr/>
          </p:nvSpPr>
          <p:spPr bwMode="auto">
            <a:xfrm>
              <a:off x="3710588" y="7133955"/>
              <a:ext cx="1152691" cy="792088"/>
            </a:xfrm>
            <a:prstGeom prst="can">
              <a:avLst/>
            </a:prstGeom>
            <a:noFill/>
            <a:ln w="12700" cap="flat" cmpd="sng" algn="ctr">
              <a:solidFill>
                <a:srgbClr val="8094D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dirty="0" smtClean="0">
                <a:solidFill>
                  <a:prstClr val="black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3695669" y="7289438"/>
              <a:ext cx="11676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200" dirty="0" smtClean="0">
                  <a:solidFill>
                    <a:srgbClr val="8094D6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DST</a:t>
              </a:r>
              <a:endParaRPr lang="ja-JP" altLang="en-US" sz="1200" dirty="0" smtClean="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30" name="円柱 29"/>
            <p:cNvSpPr/>
            <p:nvPr/>
          </p:nvSpPr>
          <p:spPr bwMode="auto">
            <a:xfrm>
              <a:off x="5259345" y="7068341"/>
              <a:ext cx="1152691" cy="792088"/>
            </a:xfrm>
            <a:prstGeom prst="can">
              <a:avLst/>
            </a:prstGeom>
            <a:noFill/>
            <a:ln w="12700" cap="flat" cmpd="sng" algn="ctr">
              <a:solidFill>
                <a:srgbClr val="8094D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dirty="0" smtClean="0">
                <a:solidFill>
                  <a:prstClr val="black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5255309" y="7325886"/>
              <a:ext cx="11676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200" dirty="0" smtClean="0">
                  <a:solidFill>
                    <a:srgbClr val="8094D6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MC data</a:t>
              </a:r>
              <a:endParaRPr lang="ja-JP" altLang="en-US" sz="1200" dirty="0" smtClean="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32" name="直線矢印コネクタ 31"/>
            <p:cNvCxnSpPr/>
            <p:nvPr/>
          </p:nvCxnSpPr>
          <p:spPr bwMode="auto">
            <a:xfrm flipH="1">
              <a:off x="3094090" y="5261375"/>
              <a:ext cx="219261" cy="799462"/>
            </a:xfrm>
            <a:prstGeom prst="straightConnector1">
              <a:avLst/>
            </a:prstGeom>
            <a:noFill/>
            <a:ln w="57150" cap="flat" cmpd="sng" algn="ctr">
              <a:solidFill>
                <a:srgbClr val="8094D6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33" name="テキスト ボックス 32"/>
            <p:cNvSpPr txBox="1"/>
            <p:nvPr/>
          </p:nvSpPr>
          <p:spPr>
            <a:xfrm>
              <a:off x="5195574" y="6129412"/>
              <a:ext cx="1334256" cy="461665"/>
            </a:xfrm>
            <a:prstGeom prst="rect">
              <a:avLst/>
            </a:prstGeom>
            <a:noFill/>
            <a:ln w="12700">
              <a:solidFill>
                <a:srgbClr val="23346C"/>
              </a:solidFill>
              <a:prstDash val="sys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200" dirty="0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JOB-C</a:t>
              </a:r>
            </a:p>
            <a:p>
              <a:pPr algn="ctr"/>
              <a:r>
                <a:rPr lang="en-US" altLang="ja-JP" sz="1200" dirty="0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MC-Production</a:t>
              </a:r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3673453" y="6095676"/>
              <a:ext cx="1334256" cy="830997"/>
            </a:xfrm>
            <a:prstGeom prst="rect">
              <a:avLst/>
            </a:prstGeom>
            <a:noFill/>
            <a:ln w="12700">
              <a:solidFill>
                <a:srgbClr val="23346C"/>
              </a:solidFill>
              <a:prstDash val="sys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200" dirty="0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JOB-B</a:t>
              </a:r>
            </a:p>
            <a:p>
              <a:pPr algn="ctr"/>
              <a:r>
                <a:rPr lang="en-US" altLang="ja-JP" sz="1200" dirty="0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Produce</a:t>
              </a:r>
            </a:p>
            <a:p>
              <a:pPr algn="ctr"/>
              <a:r>
                <a:rPr lang="en-US" altLang="ja-JP" sz="1200" dirty="0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condensed</a:t>
              </a:r>
            </a:p>
            <a:p>
              <a:pPr algn="ctr"/>
              <a:r>
                <a:rPr lang="en-US" altLang="ja-JP" sz="1200" dirty="0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data sample</a:t>
              </a:r>
            </a:p>
          </p:txBody>
        </p:sp>
        <p:cxnSp>
          <p:nvCxnSpPr>
            <p:cNvPr id="35" name="直線矢印コネクタ 34"/>
            <p:cNvCxnSpPr/>
            <p:nvPr/>
          </p:nvCxnSpPr>
          <p:spPr bwMode="auto">
            <a:xfrm>
              <a:off x="3632325" y="5255376"/>
              <a:ext cx="577632" cy="804509"/>
            </a:xfrm>
            <a:prstGeom prst="straightConnector1">
              <a:avLst/>
            </a:prstGeom>
            <a:noFill/>
            <a:ln w="57150" cap="flat" cmpd="sng" algn="ctr">
              <a:solidFill>
                <a:srgbClr val="8094D6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6" name="直線矢印コネクタ 35"/>
            <p:cNvCxnSpPr/>
            <p:nvPr/>
          </p:nvCxnSpPr>
          <p:spPr bwMode="auto">
            <a:xfrm flipH="1">
              <a:off x="2665560" y="6908946"/>
              <a:ext cx="14919" cy="337614"/>
            </a:xfrm>
            <a:prstGeom prst="straightConnector1">
              <a:avLst/>
            </a:prstGeom>
            <a:noFill/>
            <a:ln w="57150" cap="flat" cmpd="sng" algn="ctr">
              <a:solidFill>
                <a:srgbClr val="8094D6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7" name="直線矢印コネクタ 36"/>
            <p:cNvCxnSpPr/>
            <p:nvPr/>
          </p:nvCxnSpPr>
          <p:spPr bwMode="auto">
            <a:xfrm flipH="1">
              <a:off x="4364962" y="6916983"/>
              <a:ext cx="14919" cy="337614"/>
            </a:xfrm>
            <a:prstGeom prst="straightConnector1">
              <a:avLst/>
            </a:prstGeom>
            <a:noFill/>
            <a:ln w="57150" cap="flat" cmpd="sng" algn="ctr">
              <a:solidFill>
                <a:srgbClr val="8094D6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8" name="直線矢印コネクタ 37"/>
            <p:cNvCxnSpPr/>
            <p:nvPr/>
          </p:nvCxnSpPr>
          <p:spPr bwMode="auto">
            <a:xfrm>
              <a:off x="3145827" y="6961514"/>
              <a:ext cx="848899" cy="240390"/>
            </a:xfrm>
            <a:prstGeom prst="straightConnector1">
              <a:avLst/>
            </a:prstGeom>
            <a:noFill/>
            <a:ln w="57150" cap="flat" cmpd="sng" algn="ctr">
              <a:solidFill>
                <a:srgbClr val="8094D6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39" name="テキスト ボックス 38"/>
            <p:cNvSpPr txBox="1"/>
            <p:nvPr/>
          </p:nvSpPr>
          <p:spPr>
            <a:xfrm>
              <a:off x="1135221" y="5544292"/>
              <a:ext cx="137890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GRID based</a:t>
              </a:r>
            </a:p>
            <a:p>
              <a:r>
                <a:rPr lang="en-US" altLang="ja-JP" sz="1200" dirty="0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Offline computing</a:t>
              </a:r>
              <a:endParaRPr lang="ja-JP" altLang="en-US" sz="12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40" name="直線矢印コネクタ 39"/>
            <p:cNvCxnSpPr/>
            <p:nvPr/>
          </p:nvCxnSpPr>
          <p:spPr bwMode="auto">
            <a:xfrm flipH="1">
              <a:off x="5835690" y="6592365"/>
              <a:ext cx="22168" cy="609539"/>
            </a:xfrm>
            <a:prstGeom prst="straightConnector1">
              <a:avLst/>
            </a:prstGeom>
            <a:noFill/>
            <a:ln w="57150" cap="flat" cmpd="sng" algn="ctr">
              <a:solidFill>
                <a:srgbClr val="8094D6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41" name="テキスト ボックス 40"/>
            <p:cNvSpPr txBox="1"/>
            <p:nvPr/>
          </p:nvSpPr>
          <p:spPr>
            <a:xfrm>
              <a:off x="6000601" y="4703401"/>
              <a:ext cx="9156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200" dirty="0" smtClean="0">
                  <a:solidFill>
                    <a:srgbClr val="8094D6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Calibration</a:t>
              </a:r>
              <a:br>
                <a:rPr lang="en-US" altLang="ja-JP" sz="1200" dirty="0" smtClean="0">
                  <a:solidFill>
                    <a:srgbClr val="8094D6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</a:br>
              <a:r>
                <a:rPr lang="en-US" altLang="ja-JP" sz="1200" dirty="0" smtClean="0">
                  <a:solidFill>
                    <a:srgbClr val="8094D6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Data (CD)</a:t>
              </a:r>
              <a:endParaRPr lang="ja-JP" altLang="en-US" sz="1200" dirty="0" smtClean="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42" name="円柱 41"/>
            <p:cNvSpPr/>
            <p:nvPr/>
          </p:nvSpPr>
          <p:spPr bwMode="auto">
            <a:xfrm>
              <a:off x="6053839" y="4619631"/>
              <a:ext cx="780939" cy="549113"/>
            </a:xfrm>
            <a:prstGeom prst="can">
              <a:avLst/>
            </a:prstGeom>
            <a:noFill/>
            <a:ln w="12700" cap="flat" cmpd="sng" algn="ctr">
              <a:solidFill>
                <a:srgbClr val="8094D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dirty="0" smtClean="0">
                <a:solidFill>
                  <a:prstClr val="black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43" name="直線矢印コネクタ 42"/>
            <p:cNvCxnSpPr/>
            <p:nvPr/>
          </p:nvCxnSpPr>
          <p:spPr bwMode="auto">
            <a:xfrm flipH="1" flipV="1">
              <a:off x="5428219" y="4211296"/>
              <a:ext cx="567966" cy="450510"/>
            </a:xfrm>
            <a:prstGeom prst="straightConnector1">
              <a:avLst/>
            </a:prstGeom>
            <a:noFill/>
            <a:ln w="57150" cap="flat" cmpd="sng" algn="ctr">
              <a:solidFill>
                <a:srgbClr val="8094D6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4" name="直線矢印コネクタ 43"/>
            <p:cNvCxnSpPr/>
            <p:nvPr/>
          </p:nvCxnSpPr>
          <p:spPr bwMode="auto">
            <a:xfrm flipH="1">
              <a:off x="3376886" y="5097383"/>
              <a:ext cx="2629644" cy="931837"/>
            </a:xfrm>
            <a:prstGeom prst="straightConnector1">
              <a:avLst/>
            </a:prstGeom>
            <a:noFill/>
            <a:ln w="57150" cap="flat" cmpd="sng" algn="ctr">
              <a:solidFill>
                <a:srgbClr val="8094D6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8" name="直線矢印コネクタ 47"/>
            <p:cNvCxnSpPr/>
            <p:nvPr/>
          </p:nvCxnSpPr>
          <p:spPr bwMode="auto">
            <a:xfrm>
              <a:off x="2982834" y="1790852"/>
              <a:ext cx="6218" cy="1048449"/>
            </a:xfrm>
            <a:prstGeom prst="straightConnector1">
              <a:avLst/>
            </a:prstGeom>
            <a:noFill/>
            <a:ln w="57150" cap="flat" cmpd="sng" algn="ctr">
              <a:solidFill>
                <a:srgbClr val="8094D6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54" name="テキスト ボックス 53"/>
            <p:cNvSpPr txBox="1"/>
            <p:nvPr/>
          </p:nvSpPr>
          <p:spPr>
            <a:xfrm>
              <a:off x="2990601" y="2076030"/>
              <a:ext cx="9774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solidFill>
                    <a:prstClr val="black"/>
                  </a:solidFill>
                </a:rPr>
                <a:t>~1GB/sec</a:t>
              </a:r>
              <a:endParaRPr lang="ja-JP" altLang="en-US" sz="1600" dirty="0">
                <a:solidFill>
                  <a:prstClr val="black"/>
                </a:solidFill>
              </a:endParaRPr>
            </a:p>
          </p:txBody>
        </p:sp>
        <p:cxnSp>
          <p:nvCxnSpPr>
            <p:cNvPr id="56" name="直線矢印コネクタ 55"/>
            <p:cNvCxnSpPr/>
            <p:nvPr/>
          </p:nvCxnSpPr>
          <p:spPr bwMode="auto">
            <a:xfrm flipH="1">
              <a:off x="7120531" y="3154436"/>
              <a:ext cx="24830" cy="3958435"/>
            </a:xfrm>
            <a:prstGeom prst="straightConnector1">
              <a:avLst/>
            </a:prstGeom>
            <a:noFill/>
            <a:ln w="57150" cap="flat" cmpd="sng" algn="ctr">
              <a:solidFill>
                <a:srgbClr val="8094D6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57" name="円柱 56"/>
            <p:cNvSpPr/>
            <p:nvPr/>
          </p:nvSpPr>
          <p:spPr bwMode="auto">
            <a:xfrm>
              <a:off x="6705032" y="7033680"/>
              <a:ext cx="780939" cy="549113"/>
            </a:xfrm>
            <a:prstGeom prst="can">
              <a:avLst/>
            </a:prstGeom>
            <a:noFill/>
            <a:ln w="12700" cap="flat" cmpd="sng" algn="ctr">
              <a:solidFill>
                <a:srgbClr val="8094D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dirty="0" smtClean="0">
                <a:solidFill>
                  <a:prstClr val="black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58" name="テキスト ボックス 57"/>
            <p:cNvSpPr txBox="1"/>
            <p:nvPr/>
          </p:nvSpPr>
          <p:spPr>
            <a:xfrm>
              <a:off x="6685839" y="7121128"/>
              <a:ext cx="85792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200" dirty="0" smtClean="0">
                  <a:solidFill>
                    <a:srgbClr val="8094D6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Raw Data</a:t>
              </a:r>
            </a:p>
            <a:p>
              <a:pPr algn="ctr"/>
              <a:r>
                <a:rPr lang="en-US" altLang="ja-JP" sz="1200" dirty="0" smtClean="0">
                  <a:solidFill>
                    <a:srgbClr val="8094D6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Copy</a:t>
              </a:r>
            </a:p>
            <a:p>
              <a:pPr algn="ctr"/>
              <a:endParaRPr lang="en-US" altLang="ja-JP" sz="1200" dirty="0" smtClean="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59" name="直線矢印コネクタ 58"/>
            <p:cNvCxnSpPr/>
            <p:nvPr/>
          </p:nvCxnSpPr>
          <p:spPr bwMode="auto">
            <a:xfrm>
              <a:off x="6815481" y="3154436"/>
              <a:ext cx="355850" cy="9328"/>
            </a:xfrm>
            <a:prstGeom prst="straightConnector1">
              <a:avLst/>
            </a:prstGeom>
            <a:noFill/>
            <a:ln w="57150" cap="flat" cmpd="sng" algn="ctr">
              <a:solidFill>
                <a:srgbClr val="8094D6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5" name="直線コネクタ 4"/>
            <p:cNvCxnSpPr/>
            <p:nvPr/>
          </p:nvCxnSpPr>
          <p:spPr>
            <a:xfrm>
              <a:off x="1174564" y="2076030"/>
              <a:ext cx="6657167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テキスト ボックス 5"/>
            <p:cNvSpPr txBox="1"/>
            <p:nvPr/>
          </p:nvSpPr>
          <p:spPr>
            <a:xfrm>
              <a:off x="6916236" y="2059430"/>
              <a:ext cx="8188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solidFill>
                    <a:prstClr val="black"/>
                  </a:solidFill>
                </a:rPr>
                <a:t>Offline</a:t>
              </a: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6951561" y="1453122"/>
              <a:ext cx="80182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solidFill>
                    <a:prstClr val="black"/>
                  </a:solidFill>
                </a:rPr>
                <a:t>DAQ/</a:t>
              </a:r>
              <a:br>
                <a:rPr lang="en-US" altLang="ja-JP" dirty="0" smtClean="0">
                  <a:solidFill>
                    <a:prstClr val="black"/>
                  </a:solidFill>
                </a:rPr>
              </a:br>
              <a:r>
                <a:rPr lang="en-US" altLang="ja-JP" dirty="0" smtClean="0">
                  <a:solidFill>
                    <a:prstClr val="black"/>
                  </a:solidFill>
                </a:rPr>
                <a:t>Online</a:t>
              </a:r>
              <a:endParaRPr lang="ja-JP" altLang="en-US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666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Introduction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ILD LOI and DBD did not describe the computing cost, because</a:t>
            </a:r>
          </a:p>
          <a:p>
            <a:pPr lvl="1"/>
            <a:r>
              <a:rPr lang="en-US" altLang="ja-JP" dirty="0" smtClean="0"/>
              <a:t>Hardware performance would improve</a:t>
            </a:r>
          </a:p>
          <a:p>
            <a:pPr lvl="1"/>
            <a:r>
              <a:rPr lang="en-US" altLang="ja-JP" dirty="0" smtClean="0"/>
              <a:t>Software evolution would require more resources</a:t>
            </a:r>
          </a:p>
          <a:p>
            <a:r>
              <a:rPr lang="en-US" altLang="ja-JP" dirty="0" smtClean="0"/>
              <a:t>TDR</a:t>
            </a:r>
            <a:endParaRPr lang="en-US" altLang="ja-JP" dirty="0"/>
          </a:p>
          <a:p>
            <a:pPr lvl="1"/>
            <a:r>
              <a:rPr lang="en-US" altLang="ja-JP" dirty="0"/>
              <a:t>A building for the data analysis was included. </a:t>
            </a:r>
            <a:br>
              <a:rPr lang="en-US" altLang="ja-JP" dirty="0"/>
            </a:br>
            <a:r>
              <a:rPr lang="en-US" altLang="ja-JP" dirty="0"/>
              <a:t>Base on the estimation in LOI era. FNAL LHC facility as a bases.</a:t>
            </a:r>
          </a:p>
          <a:p>
            <a:pPr lvl="1"/>
            <a:r>
              <a:rPr lang="en-US" altLang="ja-JP" dirty="0"/>
              <a:t>Computing hardware itself, human resources for operation, network </a:t>
            </a:r>
            <a:br>
              <a:rPr lang="en-US" altLang="ja-JP" dirty="0"/>
            </a:br>
            <a:r>
              <a:rPr lang="en-US" altLang="ja-JP" dirty="0"/>
              <a:t>were not </a:t>
            </a:r>
            <a:r>
              <a:rPr lang="en-US" altLang="ja-JP" dirty="0" smtClean="0"/>
              <a:t>included</a:t>
            </a:r>
            <a:endParaRPr kumimoji="1" lang="en-US" altLang="ja-JP" dirty="0" smtClean="0"/>
          </a:p>
          <a:p>
            <a:r>
              <a:rPr lang="en-US" altLang="ja-JP" dirty="0" smtClean="0"/>
              <a:t>After DBD, LCC “Yamada” committee made a request</a:t>
            </a:r>
          </a:p>
          <a:p>
            <a:pPr lvl="1"/>
            <a:r>
              <a:rPr lang="en-US" altLang="ja-JP" dirty="0"/>
              <a:t>ILD Study: presented at ILD Workshop 2014.</a:t>
            </a:r>
            <a:r>
              <a:rPr lang="ja-JP" altLang="en-US" dirty="0"/>
              <a:t>　</a:t>
            </a:r>
            <a:r>
              <a:rPr lang="en-US" altLang="ja-JP" dirty="0"/>
              <a:t>H20 </a:t>
            </a:r>
            <a:r>
              <a:rPr lang="en-US" altLang="ja-JP" dirty="0" smtClean="0"/>
              <a:t>Scenario, DBD experience</a:t>
            </a:r>
            <a:endParaRPr lang="en-US" altLang="ja-JP" dirty="0"/>
          </a:p>
          <a:p>
            <a:pPr lvl="1"/>
            <a:r>
              <a:rPr lang="en-US" altLang="ja-JP" dirty="0" smtClean="0"/>
              <a:t>LCC Software </a:t>
            </a:r>
            <a:r>
              <a:rPr lang="en-US" altLang="ja-JP" dirty="0"/>
              <a:t>and Computing WG report</a:t>
            </a:r>
            <a:br>
              <a:rPr lang="en-US" altLang="ja-JP" dirty="0"/>
            </a:br>
            <a:r>
              <a:rPr lang="en-US" altLang="ja-JP" dirty="0">
                <a:hlinkClick r:id="rId3"/>
              </a:rPr>
              <a:t>http://</a:t>
            </a:r>
            <a:r>
              <a:rPr lang="en-US" altLang="ja-JP" dirty="0" smtClean="0">
                <a:hlinkClick r:id="rId3"/>
              </a:rPr>
              <a:t>www.linearcollider.org/P-D/Working-groups</a:t>
            </a:r>
            <a:endParaRPr lang="en-US" altLang="ja-JP" dirty="0" smtClean="0"/>
          </a:p>
          <a:p>
            <a:r>
              <a:rPr lang="en-US" altLang="ja-JP" dirty="0" smtClean="0"/>
              <a:t>Last fall, a request by LCC and KEK</a:t>
            </a:r>
          </a:p>
          <a:p>
            <a:pPr lvl="1"/>
            <a:r>
              <a:rPr lang="en-US" altLang="ja-JP" dirty="0" smtClean="0"/>
              <a:t>Preparation for a query about cost and infrastructure required.</a:t>
            </a:r>
          </a:p>
          <a:p>
            <a:pPr lvl="1"/>
            <a:r>
              <a:rPr lang="en-US" altLang="ja-JP" dirty="0" smtClean="0"/>
              <a:t>250 GeV staging in mind.</a:t>
            </a:r>
          </a:p>
          <a:p>
            <a:pPr marL="457200" lvl="1" indent="0">
              <a:buNone/>
            </a:pPr>
            <a:r>
              <a:rPr lang="en-US" altLang="ja-JP" dirty="0"/>
              <a:t/>
            </a:r>
            <a:br>
              <a:rPr lang="en-US" altLang="ja-JP" dirty="0"/>
            </a:br>
            <a:endParaRPr kumimoji="1" lang="en-US" altLang="ja-JP" dirty="0" smtClean="0"/>
          </a:p>
          <a:p>
            <a:endParaRPr kumimoji="1" lang="en-US" altLang="ja-JP" dirty="0"/>
          </a:p>
          <a:p>
            <a:pPr lvl="1"/>
            <a:endParaRPr kumimoji="1" lang="en-US" altLang="ja-JP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2018/02/21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ILD Computing needs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2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708012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Computing concept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4800" y="3138858"/>
            <a:ext cx="8482042" cy="3337326"/>
          </a:xfrm>
        </p:spPr>
        <p:txBody>
          <a:bodyPr/>
          <a:lstStyle/>
          <a:p>
            <a:r>
              <a:rPr lang="en-US" altLang="ja-JP" dirty="0" smtClean="0"/>
              <a:t>Role of each computing facility:</a:t>
            </a:r>
          </a:p>
          <a:p>
            <a:pPr lvl="1"/>
            <a:r>
              <a:rPr lang="en-US" altLang="ja-JP" dirty="0" smtClean="0">
                <a:solidFill>
                  <a:srgbClr val="C00000"/>
                </a:solidFill>
              </a:rPr>
              <a:t>IP Campus </a:t>
            </a:r>
            <a:r>
              <a:rPr lang="en-US" altLang="ja-JP" dirty="0" smtClean="0"/>
              <a:t>: Event building, Fast </a:t>
            </a:r>
            <a:r>
              <a:rPr lang="en-US" altLang="ja-JP" dirty="0"/>
              <a:t>D</a:t>
            </a:r>
            <a:r>
              <a:rPr lang="en-US" altLang="ja-JP" dirty="0" smtClean="0"/>
              <a:t>ata </a:t>
            </a:r>
            <a:r>
              <a:rPr lang="en-US" altLang="ja-JP" dirty="0"/>
              <a:t>M</a:t>
            </a:r>
            <a:r>
              <a:rPr lang="en-US" altLang="ja-JP" dirty="0" smtClean="0"/>
              <a:t>onitor</a:t>
            </a:r>
          </a:p>
          <a:p>
            <a:pPr lvl="1"/>
            <a:r>
              <a:rPr lang="en-US" altLang="ja-JP" dirty="0" smtClean="0">
                <a:solidFill>
                  <a:srgbClr val="C00000"/>
                </a:solidFill>
              </a:rPr>
              <a:t>Main Campus </a:t>
            </a:r>
            <a:r>
              <a:rPr lang="en-US" altLang="ja-JP" dirty="0" smtClean="0"/>
              <a:t>: Data storage, Event(BX) selection, Quick </a:t>
            </a:r>
            <a:r>
              <a:rPr lang="en-US" altLang="ja-JP" dirty="0"/>
              <a:t>d</a:t>
            </a:r>
            <a:r>
              <a:rPr lang="en-US" altLang="ja-JP" dirty="0" smtClean="0"/>
              <a:t>ata analysis</a:t>
            </a:r>
          </a:p>
          <a:p>
            <a:pPr lvl="1"/>
            <a:r>
              <a:rPr lang="en-US" altLang="ja-JP" dirty="0" smtClean="0">
                <a:solidFill>
                  <a:srgbClr val="C00000"/>
                </a:solidFill>
              </a:rPr>
              <a:t>GRID Computing</a:t>
            </a:r>
            <a:r>
              <a:rPr lang="en-US" altLang="ja-JP" dirty="0" smtClean="0"/>
              <a:t>: Secondary Data Analysis, User Analysis, Simulation</a:t>
            </a:r>
          </a:p>
          <a:p>
            <a:r>
              <a:rPr lang="en-US" altLang="ja-JP" dirty="0"/>
              <a:t>Computing at IP Campus: DAQ of the experimental group</a:t>
            </a:r>
            <a:endParaRPr lang="ja-JP" altLang="en-US" dirty="0"/>
          </a:p>
          <a:p>
            <a:r>
              <a:rPr lang="en-US" altLang="ja-JP" dirty="0" smtClean="0">
                <a:solidFill>
                  <a:srgbClr val="00B050"/>
                </a:solidFill>
              </a:rPr>
              <a:t>Role of the computing in ILC Lab. Main </a:t>
            </a:r>
            <a:r>
              <a:rPr lang="en-US" altLang="ja-JP" dirty="0">
                <a:solidFill>
                  <a:srgbClr val="00B050"/>
                </a:solidFill>
              </a:rPr>
              <a:t>C</a:t>
            </a:r>
            <a:r>
              <a:rPr lang="en-US" altLang="ja-JP" dirty="0" smtClean="0">
                <a:solidFill>
                  <a:srgbClr val="00B050"/>
                </a:solidFill>
              </a:rPr>
              <a:t>ampus</a:t>
            </a:r>
          </a:p>
          <a:p>
            <a:pPr lvl="1"/>
            <a:r>
              <a:rPr lang="en-US" altLang="ja-JP" dirty="0" smtClean="0"/>
              <a:t>Trigger less readout. </a:t>
            </a:r>
            <a:r>
              <a:rPr lang="en-US" altLang="ja-JP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Remove background</a:t>
            </a:r>
            <a:r>
              <a:rPr lang="en-US" altLang="ja-JP" dirty="0" smtClean="0"/>
              <a:t> data at early stage of analysis</a:t>
            </a:r>
          </a:p>
          <a:p>
            <a:pPr lvl="1"/>
            <a:r>
              <a:rPr lang="en-US" altLang="ja-JP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Share </a:t>
            </a:r>
            <a:r>
              <a:rPr lang="en-US" altLang="ja-JP" dirty="0" smtClean="0"/>
              <a:t>among ILD and SiD. Lab. wide uniform support of mail, security, …</a:t>
            </a:r>
          </a:p>
          <a:p>
            <a:pPr lvl="1"/>
            <a:r>
              <a:rPr lang="en-US" altLang="ja-JP" dirty="0" smtClean="0"/>
              <a:t>Follows the past tradition, basic resource </a:t>
            </a:r>
            <a:r>
              <a:rPr lang="en-US" altLang="ja-JP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being supported by the lab.</a:t>
            </a:r>
            <a:br>
              <a:rPr lang="en-US" altLang="ja-JP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altLang="ja-JP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as a part of running cost.</a:t>
            </a:r>
          </a:p>
        </p:txBody>
      </p:sp>
      <p:sp>
        <p:nvSpPr>
          <p:cNvPr id="4" name="角丸四角形 3"/>
          <p:cNvSpPr/>
          <p:nvPr/>
        </p:nvSpPr>
        <p:spPr bwMode="auto">
          <a:xfrm>
            <a:off x="304800" y="1228630"/>
            <a:ext cx="6768752" cy="180613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rgbClr val="23346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752" y="1422467"/>
            <a:ext cx="1349113" cy="1032814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665535" y="2464452"/>
            <a:ext cx="861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Detector</a:t>
            </a:r>
            <a:endParaRPr kumimoji="1" lang="ja-JP" altLang="en-US" sz="14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335877" y="2515539"/>
            <a:ext cx="10711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IP </a:t>
            </a:r>
            <a:r>
              <a:rPr lang="en-US" altLang="ja-JP" sz="1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Campus</a:t>
            </a:r>
            <a:endParaRPr kumimoji="1" lang="ja-JP" altLang="en-US" sz="14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763844" y="2539354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Main Campus</a:t>
            </a:r>
            <a:endParaRPr kumimoji="1" lang="ja-JP" altLang="en-US" sz="14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2353" y="1325516"/>
            <a:ext cx="936104" cy="936104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7458699" y="2539354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GRID</a:t>
            </a:r>
            <a:r>
              <a:rPr lang="ja-JP" altLang="en-US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World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0" t="32237" r="6688" b="7368"/>
          <a:stretch/>
        </p:blipFill>
        <p:spPr>
          <a:xfrm>
            <a:off x="4799193" y="1505536"/>
            <a:ext cx="1253786" cy="576064"/>
          </a:xfrm>
          <a:prstGeom prst="rect">
            <a:avLst/>
          </a:prstGeom>
        </p:spPr>
      </p:pic>
      <p:sp>
        <p:nvSpPr>
          <p:cNvPr id="12" name="円柱 11"/>
          <p:cNvSpPr/>
          <p:nvPr/>
        </p:nvSpPr>
        <p:spPr bwMode="auto">
          <a:xfrm>
            <a:off x="2687310" y="2268403"/>
            <a:ext cx="288032" cy="247136"/>
          </a:xfrm>
          <a:prstGeom prst="can">
            <a:avLst/>
          </a:prstGeom>
          <a:noFill/>
          <a:ln w="12700" cap="flat" cmpd="sng" algn="ctr">
            <a:solidFill>
              <a:srgbClr val="23346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3" name="右矢印 12"/>
          <p:cNvSpPr/>
          <p:nvPr/>
        </p:nvSpPr>
        <p:spPr bwMode="auto">
          <a:xfrm>
            <a:off x="1917952" y="1731085"/>
            <a:ext cx="445337" cy="288032"/>
          </a:xfrm>
          <a:prstGeom prst="rightArrow">
            <a:avLst/>
          </a:prstGeom>
          <a:noFill/>
          <a:ln w="12700" cap="flat" cmpd="sng" algn="ctr">
            <a:solidFill>
              <a:srgbClr val="23346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4" name="右矢印 13"/>
          <p:cNvSpPr/>
          <p:nvPr/>
        </p:nvSpPr>
        <p:spPr bwMode="auto">
          <a:xfrm>
            <a:off x="3655577" y="1671289"/>
            <a:ext cx="969703" cy="347827"/>
          </a:xfrm>
          <a:prstGeom prst="rightArrow">
            <a:avLst/>
          </a:prstGeom>
          <a:noFill/>
          <a:ln w="12700" cap="flat" cmpd="sng" algn="ctr">
            <a:solidFill>
              <a:srgbClr val="23346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" name="左右矢印 14"/>
          <p:cNvSpPr/>
          <p:nvPr/>
        </p:nvSpPr>
        <p:spPr bwMode="auto">
          <a:xfrm>
            <a:off x="6285995" y="1611368"/>
            <a:ext cx="1250938" cy="470232"/>
          </a:xfrm>
          <a:prstGeom prst="leftRightArrow">
            <a:avLst/>
          </a:prstGeom>
          <a:noFill/>
          <a:ln w="12700" cap="flat" cmpd="sng" algn="ctr">
            <a:solidFill>
              <a:srgbClr val="23346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692" y="1597291"/>
            <a:ext cx="801961" cy="567014"/>
          </a:xfrm>
          <a:prstGeom prst="rect">
            <a:avLst/>
          </a:prstGeom>
        </p:spPr>
      </p:pic>
      <p:grpSp>
        <p:nvGrpSpPr>
          <p:cNvPr id="17" name="グループ化 16"/>
          <p:cNvGrpSpPr/>
          <p:nvPr/>
        </p:nvGrpSpPr>
        <p:grpSpPr>
          <a:xfrm>
            <a:off x="4802763" y="2142084"/>
            <a:ext cx="497417" cy="337251"/>
            <a:chOff x="4745913" y="2360727"/>
            <a:chExt cx="497417" cy="337251"/>
          </a:xfrm>
        </p:grpSpPr>
        <p:sp>
          <p:nvSpPr>
            <p:cNvPr id="18" name="円柱 17"/>
            <p:cNvSpPr/>
            <p:nvPr/>
          </p:nvSpPr>
          <p:spPr bwMode="auto">
            <a:xfrm>
              <a:off x="4745913" y="2360727"/>
              <a:ext cx="288032" cy="247136"/>
            </a:xfrm>
            <a:prstGeom prst="ca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 cap="flat" cmpd="sng" algn="ctr">
              <a:solidFill>
                <a:srgbClr val="23346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9" name="円柱 18"/>
            <p:cNvSpPr/>
            <p:nvPr/>
          </p:nvSpPr>
          <p:spPr bwMode="auto">
            <a:xfrm>
              <a:off x="4834702" y="2401809"/>
              <a:ext cx="288032" cy="247136"/>
            </a:xfrm>
            <a:prstGeom prst="ca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 cap="flat" cmpd="sng" algn="ctr">
              <a:solidFill>
                <a:srgbClr val="23346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20" name="円柱 19"/>
            <p:cNvSpPr/>
            <p:nvPr/>
          </p:nvSpPr>
          <p:spPr bwMode="auto">
            <a:xfrm>
              <a:off x="4955298" y="2450842"/>
              <a:ext cx="288032" cy="247136"/>
            </a:xfrm>
            <a:prstGeom prst="ca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 cap="flat" cmpd="sng" algn="ctr">
              <a:solidFill>
                <a:srgbClr val="23346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5510261" y="2143042"/>
            <a:ext cx="467220" cy="336293"/>
            <a:chOff x="5437716" y="1322405"/>
            <a:chExt cx="467220" cy="336293"/>
          </a:xfrm>
        </p:grpSpPr>
        <p:grpSp>
          <p:nvGrpSpPr>
            <p:cNvPr id="22" name="グループ化 21"/>
            <p:cNvGrpSpPr/>
            <p:nvPr/>
          </p:nvGrpSpPr>
          <p:grpSpPr>
            <a:xfrm>
              <a:off x="5437716" y="1322405"/>
              <a:ext cx="314439" cy="288032"/>
              <a:chOff x="5406083" y="2602514"/>
              <a:chExt cx="314439" cy="288032"/>
            </a:xfrm>
          </p:grpSpPr>
          <p:sp>
            <p:nvSpPr>
              <p:cNvPr id="29" name="円/楕円 28"/>
              <p:cNvSpPr/>
              <p:nvPr/>
            </p:nvSpPr>
            <p:spPr bwMode="auto">
              <a:xfrm>
                <a:off x="5406083" y="2602514"/>
                <a:ext cx="288032" cy="288032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2700" cap="flat" cmpd="sng" algn="ctr">
                <a:solidFill>
                  <a:srgbClr val="23346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0000" tIns="46800" rIns="90000" bIns="4680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cxnSp>
            <p:nvCxnSpPr>
              <p:cNvPr id="30" name="直線コネクタ 29"/>
              <p:cNvCxnSpPr>
                <a:stCxn id="29" idx="4"/>
              </p:cNvCxnSpPr>
              <p:nvPr/>
            </p:nvCxnSpPr>
            <p:spPr bwMode="auto">
              <a:xfrm flipV="1">
                <a:off x="5550099" y="2888974"/>
                <a:ext cx="170423" cy="1572"/>
              </a:xfrm>
              <a:prstGeom prst="line">
                <a:avLst/>
              </a:prstGeom>
              <a:noFill/>
              <a:ln w="12700" cap="flat" cmpd="sng" algn="ctr">
                <a:solidFill>
                  <a:srgbClr val="23346C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</p:grpSp>
        <p:grpSp>
          <p:nvGrpSpPr>
            <p:cNvPr id="23" name="グループ化 22"/>
            <p:cNvGrpSpPr/>
            <p:nvPr/>
          </p:nvGrpSpPr>
          <p:grpSpPr>
            <a:xfrm>
              <a:off x="5509723" y="1347892"/>
              <a:ext cx="314439" cy="288032"/>
              <a:chOff x="5406083" y="2602514"/>
              <a:chExt cx="314439" cy="288032"/>
            </a:xfrm>
          </p:grpSpPr>
          <p:sp>
            <p:nvSpPr>
              <p:cNvPr id="27" name="円/楕円 26"/>
              <p:cNvSpPr/>
              <p:nvPr/>
            </p:nvSpPr>
            <p:spPr bwMode="auto">
              <a:xfrm>
                <a:off x="5406083" y="2602514"/>
                <a:ext cx="288032" cy="288032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2700" cap="flat" cmpd="sng" algn="ctr">
                <a:solidFill>
                  <a:srgbClr val="23346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0000" tIns="46800" rIns="90000" bIns="4680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cxnSp>
            <p:nvCxnSpPr>
              <p:cNvPr id="28" name="直線コネクタ 27"/>
              <p:cNvCxnSpPr>
                <a:stCxn id="27" idx="4"/>
              </p:cNvCxnSpPr>
              <p:nvPr/>
            </p:nvCxnSpPr>
            <p:spPr bwMode="auto">
              <a:xfrm flipV="1">
                <a:off x="5550099" y="2888974"/>
                <a:ext cx="170423" cy="1572"/>
              </a:xfrm>
              <a:prstGeom prst="line">
                <a:avLst/>
              </a:prstGeom>
              <a:noFill/>
              <a:ln w="12700" cap="flat" cmpd="sng" algn="ctr">
                <a:solidFill>
                  <a:srgbClr val="23346C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</p:grpSp>
        <p:grpSp>
          <p:nvGrpSpPr>
            <p:cNvPr id="24" name="グループ化 23"/>
            <p:cNvGrpSpPr/>
            <p:nvPr/>
          </p:nvGrpSpPr>
          <p:grpSpPr>
            <a:xfrm>
              <a:off x="5590497" y="1370666"/>
              <a:ext cx="314439" cy="288032"/>
              <a:chOff x="5406083" y="2602514"/>
              <a:chExt cx="314439" cy="288032"/>
            </a:xfrm>
          </p:grpSpPr>
          <p:sp>
            <p:nvSpPr>
              <p:cNvPr id="25" name="円/楕円 24"/>
              <p:cNvSpPr/>
              <p:nvPr/>
            </p:nvSpPr>
            <p:spPr bwMode="auto">
              <a:xfrm>
                <a:off x="5406083" y="2602514"/>
                <a:ext cx="288032" cy="288032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2700" cap="flat" cmpd="sng" algn="ctr">
                <a:solidFill>
                  <a:srgbClr val="23346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0000" tIns="46800" rIns="90000" bIns="4680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cxnSp>
            <p:nvCxnSpPr>
              <p:cNvPr id="26" name="直線コネクタ 25"/>
              <p:cNvCxnSpPr>
                <a:stCxn id="25" idx="4"/>
              </p:cNvCxnSpPr>
              <p:nvPr/>
            </p:nvCxnSpPr>
            <p:spPr bwMode="auto">
              <a:xfrm flipV="1">
                <a:off x="5550099" y="2888974"/>
                <a:ext cx="170423" cy="1572"/>
              </a:xfrm>
              <a:prstGeom prst="line">
                <a:avLst/>
              </a:prstGeom>
              <a:noFill/>
              <a:ln w="12700" cap="flat" cmpd="sng" algn="ctr">
                <a:solidFill>
                  <a:srgbClr val="23346C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</p:grpSp>
      </p:grpSp>
      <p:sp>
        <p:nvSpPr>
          <p:cNvPr id="31" name="角丸四角形 30"/>
          <p:cNvSpPr/>
          <p:nvPr/>
        </p:nvSpPr>
        <p:spPr bwMode="auto">
          <a:xfrm>
            <a:off x="2986543" y="1011320"/>
            <a:ext cx="1338068" cy="37758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rgbClr val="23346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800" b="0" i="0" u="none" strike="noStrike" cap="none" normalizeH="0" baseline="0" dirty="0" smtClean="0">
                <a:ln>
                  <a:noFill/>
                </a:ln>
                <a:solidFill>
                  <a:srgbClr val="23346C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</a:t>
            </a:r>
            <a:r>
              <a:rPr kumimoji="1" lang="ja-JP" altLang="en-US" sz="1800" b="0" i="0" u="none" strike="noStrike" cap="none" normalizeH="0" baseline="0" dirty="0" smtClean="0">
                <a:ln>
                  <a:noFill/>
                </a:ln>
                <a:solidFill>
                  <a:srgbClr val="23346C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kumimoji="1" lang="en-US" altLang="ja-JP" sz="1800" b="0" i="0" u="none" strike="noStrike" cap="none" normalizeH="0" baseline="0" dirty="0" smtClean="0">
                <a:ln>
                  <a:noFill/>
                </a:ln>
                <a:solidFill>
                  <a:srgbClr val="23346C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Lab.</a:t>
            </a: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rgbClr val="23346C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32" name="グループ化 31"/>
          <p:cNvGrpSpPr/>
          <p:nvPr/>
        </p:nvGrpSpPr>
        <p:grpSpPr>
          <a:xfrm>
            <a:off x="8512238" y="1400750"/>
            <a:ext cx="280242" cy="201711"/>
            <a:chOff x="5437716" y="1322405"/>
            <a:chExt cx="467220" cy="336293"/>
          </a:xfrm>
        </p:grpSpPr>
        <p:grpSp>
          <p:nvGrpSpPr>
            <p:cNvPr id="33" name="グループ化 32"/>
            <p:cNvGrpSpPr/>
            <p:nvPr/>
          </p:nvGrpSpPr>
          <p:grpSpPr>
            <a:xfrm>
              <a:off x="5437716" y="1322405"/>
              <a:ext cx="314439" cy="288032"/>
              <a:chOff x="5406083" y="2602514"/>
              <a:chExt cx="314439" cy="288032"/>
            </a:xfrm>
          </p:grpSpPr>
          <p:sp>
            <p:nvSpPr>
              <p:cNvPr id="40" name="円/楕円 39"/>
              <p:cNvSpPr/>
              <p:nvPr/>
            </p:nvSpPr>
            <p:spPr bwMode="auto">
              <a:xfrm>
                <a:off x="5406083" y="2602514"/>
                <a:ext cx="288032" cy="288032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2700" cap="flat" cmpd="sng" algn="ctr">
                <a:solidFill>
                  <a:srgbClr val="23346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0000" tIns="46800" rIns="90000" bIns="4680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cxnSp>
            <p:nvCxnSpPr>
              <p:cNvPr id="41" name="直線コネクタ 40"/>
              <p:cNvCxnSpPr>
                <a:stCxn id="40" idx="4"/>
              </p:cNvCxnSpPr>
              <p:nvPr/>
            </p:nvCxnSpPr>
            <p:spPr bwMode="auto">
              <a:xfrm flipV="1">
                <a:off x="5550099" y="2888974"/>
                <a:ext cx="170423" cy="1572"/>
              </a:xfrm>
              <a:prstGeom prst="line">
                <a:avLst/>
              </a:prstGeom>
              <a:noFill/>
              <a:ln w="12700" cap="flat" cmpd="sng" algn="ctr">
                <a:solidFill>
                  <a:srgbClr val="23346C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</p:grpSp>
        <p:grpSp>
          <p:nvGrpSpPr>
            <p:cNvPr id="34" name="グループ化 33"/>
            <p:cNvGrpSpPr/>
            <p:nvPr/>
          </p:nvGrpSpPr>
          <p:grpSpPr>
            <a:xfrm>
              <a:off x="5509723" y="1347892"/>
              <a:ext cx="314439" cy="288032"/>
              <a:chOff x="5406083" y="2602514"/>
              <a:chExt cx="314439" cy="288032"/>
            </a:xfrm>
          </p:grpSpPr>
          <p:sp>
            <p:nvSpPr>
              <p:cNvPr id="38" name="円/楕円 37"/>
              <p:cNvSpPr/>
              <p:nvPr/>
            </p:nvSpPr>
            <p:spPr bwMode="auto">
              <a:xfrm>
                <a:off x="5406083" y="2602514"/>
                <a:ext cx="288032" cy="288032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2700" cap="flat" cmpd="sng" algn="ctr">
                <a:solidFill>
                  <a:srgbClr val="23346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0000" tIns="46800" rIns="90000" bIns="4680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cxnSp>
            <p:nvCxnSpPr>
              <p:cNvPr id="39" name="直線コネクタ 38"/>
              <p:cNvCxnSpPr>
                <a:stCxn id="38" idx="4"/>
              </p:cNvCxnSpPr>
              <p:nvPr/>
            </p:nvCxnSpPr>
            <p:spPr bwMode="auto">
              <a:xfrm flipV="1">
                <a:off x="5550099" y="2888974"/>
                <a:ext cx="170423" cy="1572"/>
              </a:xfrm>
              <a:prstGeom prst="line">
                <a:avLst/>
              </a:prstGeom>
              <a:noFill/>
              <a:ln w="12700" cap="flat" cmpd="sng" algn="ctr">
                <a:solidFill>
                  <a:srgbClr val="23346C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</p:grpSp>
        <p:grpSp>
          <p:nvGrpSpPr>
            <p:cNvPr id="35" name="グループ化 34"/>
            <p:cNvGrpSpPr/>
            <p:nvPr/>
          </p:nvGrpSpPr>
          <p:grpSpPr>
            <a:xfrm>
              <a:off x="5590497" y="1370666"/>
              <a:ext cx="314439" cy="288032"/>
              <a:chOff x="5406083" y="2602514"/>
              <a:chExt cx="314439" cy="288032"/>
            </a:xfrm>
          </p:grpSpPr>
          <p:sp>
            <p:nvSpPr>
              <p:cNvPr id="36" name="円/楕円 35"/>
              <p:cNvSpPr/>
              <p:nvPr/>
            </p:nvSpPr>
            <p:spPr bwMode="auto">
              <a:xfrm>
                <a:off x="5406083" y="2602514"/>
                <a:ext cx="288032" cy="288032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2700" cap="flat" cmpd="sng" algn="ctr">
                <a:solidFill>
                  <a:srgbClr val="23346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0000" tIns="46800" rIns="90000" bIns="4680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cxnSp>
            <p:nvCxnSpPr>
              <p:cNvPr id="37" name="直線コネクタ 36"/>
              <p:cNvCxnSpPr>
                <a:stCxn id="36" idx="4"/>
              </p:cNvCxnSpPr>
              <p:nvPr/>
            </p:nvCxnSpPr>
            <p:spPr bwMode="auto">
              <a:xfrm flipV="1">
                <a:off x="5550099" y="2888974"/>
                <a:ext cx="170423" cy="1572"/>
              </a:xfrm>
              <a:prstGeom prst="line">
                <a:avLst/>
              </a:prstGeom>
              <a:noFill/>
              <a:ln w="12700" cap="flat" cmpd="sng" algn="ctr">
                <a:solidFill>
                  <a:srgbClr val="23346C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</p:grpSp>
      </p:grpSp>
      <p:grpSp>
        <p:nvGrpSpPr>
          <p:cNvPr id="42" name="グループ化 41"/>
          <p:cNvGrpSpPr/>
          <p:nvPr/>
        </p:nvGrpSpPr>
        <p:grpSpPr>
          <a:xfrm>
            <a:off x="8560224" y="1828652"/>
            <a:ext cx="335958" cy="227781"/>
            <a:chOff x="4745913" y="2360727"/>
            <a:chExt cx="497417" cy="337251"/>
          </a:xfrm>
        </p:grpSpPr>
        <p:sp>
          <p:nvSpPr>
            <p:cNvPr id="43" name="円柱 42"/>
            <p:cNvSpPr/>
            <p:nvPr/>
          </p:nvSpPr>
          <p:spPr bwMode="auto">
            <a:xfrm>
              <a:off x="4745913" y="2360727"/>
              <a:ext cx="288032" cy="247136"/>
            </a:xfrm>
            <a:prstGeom prst="ca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 cap="flat" cmpd="sng" algn="ctr">
              <a:solidFill>
                <a:srgbClr val="23346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44" name="円柱 43"/>
            <p:cNvSpPr/>
            <p:nvPr/>
          </p:nvSpPr>
          <p:spPr bwMode="auto">
            <a:xfrm>
              <a:off x="4834702" y="2401809"/>
              <a:ext cx="288032" cy="247136"/>
            </a:xfrm>
            <a:prstGeom prst="ca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 cap="flat" cmpd="sng" algn="ctr">
              <a:solidFill>
                <a:srgbClr val="23346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45" name="円柱 44"/>
            <p:cNvSpPr/>
            <p:nvPr/>
          </p:nvSpPr>
          <p:spPr bwMode="auto">
            <a:xfrm>
              <a:off x="4955298" y="2450842"/>
              <a:ext cx="288032" cy="247136"/>
            </a:xfrm>
            <a:prstGeom prst="ca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 cap="flat" cmpd="sng" algn="ctr">
              <a:solidFill>
                <a:srgbClr val="23346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p:sp>
        <p:nvSpPr>
          <p:cNvPr id="46" name="日付プレースホルダー 4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2018/02/21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7" name="フッター プレースホルダー 4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ILD Computing needs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8" name="スライド番号プレースホルダー 4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3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626901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181184" y="125249"/>
            <a:ext cx="83663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Bases of estimation: ILD raw data size in TDR ( @500 GeV)</a:t>
            </a:r>
            <a:endParaRPr lang="ja-JP" altLang="en-US" sz="24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7" y="957927"/>
            <a:ext cx="6645654" cy="4689655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851942" y="5805900"/>
            <a:ext cx="7392466" cy="33855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ja-JP" sz="1600" dirty="0" smtClean="0">
                <a:solidFill>
                  <a:srgbClr val="23346C"/>
                </a:solidFill>
                <a:sym typeface="Wingdings" panose="05000000000000000000" pitchFamily="2" charset="2"/>
              </a:rPr>
              <a:t>Total data size : ~180 MB/Train, ~0.9GB/sec, ~7.1 PB/year(0.8x10</a:t>
            </a:r>
            <a:r>
              <a:rPr lang="en-US" altLang="ja-JP" sz="1600" baseline="30000" dirty="0" smtClean="0">
                <a:solidFill>
                  <a:srgbClr val="23346C"/>
                </a:solidFill>
                <a:sym typeface="Wingdings" panose="05000000000000000000" pitchFamily="2" charset="2"/>
              </a:rPr>
              <a:t>7</a:t>
            </a:r>
            <a:r>
              <a:rPr lang="en-US" altLang="ja-JP" sz="1600" dirty="0" smtClean="0">
                <a:solidFill>
                  <a:srgbClr val="23346C"/>
                </a:solidFill>
                <a:sym typeface="Wingdings" panose="05000000000000000000" pitchFamily="2" charset="2"/>
              </a:rPr>
              <a:t>sec)</a:t>
            </a:r>
            <a:endParaRPr lang="en-US" altLang="ja-JP" sz="1600" dirty="0">
              <a:solidFill>
                <a:srgbClr val="23346C"/>
              </a:solidFill>
              <a:sym typeface="Wingdings" panose="05000000000000000000" pitchFamily="2" charset="2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6696454" y="1300243"/>
            <a:ext cx="2411238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23346C"/>
                </a:solidFill>
              </a:rPr>
              <a:t>VXD : </a:t>
            </a:r>
            <a:r>
              <a:rPr lang="en-US" altLang="ja-JP" dirty="0" smtClean="0">
                <a:solidFill>
                  <a:srgbClr val="23346C"/>
                </a:solidFill>
              </a:rPr>
              <a:t>~ </a:t>
            </a:r>
            <a:r>
              <a:rPr lang="en-US" altLang="ja-JP" dirty="0" smtClean="0">
                <a:solidFill>
                  <a:srgbClr val="C00000"/>
                </a:solidFill>
              </a:rPr>
              <a:t>100MB</a:t>
            </a:r>
          </a:p>
          <a:p>
            <a:r>
              <a:rPr lang="en-US" altLang="ja-JP" dirty="0" err="1">
                <a:solidFill>
                  <a:srgbClr val="23346C"/>
                </a:solidFill>
              </a:rPr>
              <a:t>BeamCal</a:t>
            </a:r>
            <a:r>
              <a:rPr lang="en-US" altLang="ja-JP" dirty="0">
                <a:solidFill>
                  <a:srgbClr val="23346C"/>
                </a:solidFill>
              </a:rPr>
              <a:t> : 126 MB</a:t>
            </a:r>
            <a:r>
              <a:rPr lang="en-US" altLang="ja-JP" dirty="0">
                <a:solidFill>
                  <a:srgbClr val="23346C"/>
                </a:solidFill>
                <a:sym typeface="Wingdings" panose="05000000000000000000" pitchFamily="2" charset="2"/>
              </a:rPr>
              <a:t> </a:t>
            </a:r>
            <a:r>
              <a:rPr lang="en-US" altLang="ja-JP" dirty="0" smtClean="0">
                <a:solidFill>
                  <a:srgbClr val="23346C"/>
                </a:solidFill>
                <a:sym typeface="Wingdings" panose="05000000000000000000" pitchFamily="2" charset="2"/>
              </a:rPr>
              <a:t/>
            </a:r>
            <a:br>
              <a:rPr lang="en-US" altLang="ja-JP" dirty="0" smtClean="0">
                <a:solidFill>
                  <a:srgbClr val="23346C"/>
                </a:solidFill>
                <a:sym typeface="Wingdings" panose="05000000000000000000" pitchFamily="2" charset="2"/>
              </a:rPr>
            </a:br>
            <a:r>
              <a:rPr lang="en-US" altLang="ja-JP" dirty="0" smtClean="0">
                <a:solidFill>
                  <a:srgbClr val="23346C"/>
                </a:solidFill>
                <a:sym typeface="Wingdings" panose="05000000000000000000" pitchFamily="2" charset="2"/>
              </a:rPr>
              <a:t>reduced </a:t>
            </a:r>
            <a:r>
              <a:rPr lang="en-US" altLang="ja-JP" dirty="0">
                <a:solidFill>
                  <a:srgbClr val="23346C"/>
                </a:solidFill>
                <a:sym typeface="Wingdings" panose="05000000000000000000" pitchFamily="2" charset="2"/>
              </a:rPr>
              <a:t>to 5% = </a:t>
            </a:r>
            <a:r>
              <a:rPr lang="en-US" altLang="ja-JP" dirty="0">
                <a:solidFill>
                  <a:srgbClr val="FF0000"/>
                </a:solidFill>
                <a:sym typeface="Wingdings" panose="05000000000000000000" pitchFamily="2" charset="2"/>
              </a:rPr>
              <a:t>6MB</a:t>
            </a:r>
          </a:p>
          <a:p>
            <a:r>
              <a:rPr lang="en-US" altLang="ja-JP" dirty="0">
                <a:solidFill>
                  <a:srgbClr val="23346C"/>
                </a:solidFill>
                <a:sym typeface="Wingdings" panose="05000000000000000000" pitchFamily="2" charset="2"/>
              </a:rPr>
              <a:t>Others &lt; </a:t>
            </a:r>
            <a:r>
              <a:rPr lang="en-US" altLang="ja-JP" dirty="0">
                <a:solidFill>
                  <a:srgbClr val="FF0000"/>
                </a:solidFill>
                <a:sym typeface="Wingdings" panose="05000000000000000000" pitchFamily="2" charset="2"/>
              </a:rPr>
              <a:t>40MB</a:t>
            </a:r>
          </a:p>
          <a:p>
            <a:endParaRPr lang="en-US" altLang="ja-JP" dirty="0">
              <a:solidFill>
                <a:srgbClr val="C0000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83568" y="691324"/>
            <a:ext cx="4791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raw data size per train estimated @ 500 GeV</a:t>
            </a:r>
            <a:endParaRPr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 bwMode="auto">
          <a:xfrm>
            <a:off x="50800" y="1696616"/>
            <a:ext cx="6651861" cy="57606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dirty="0" smtClean="0">
              <a:solidFill>
                <a:prstClr val="black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 bwMode="auto">
          <a:xfrm>
            <a:off x="82468" y="5229199"/>
            <a:ext cx="6620194" cy="22670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dirty="0" smtClean="0">
              <a:solidFill>
                <a:prstClr val="black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651861" y="2977845"/>
            <a:ext cx="24160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Dominated by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lowE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/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e+/e- background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due to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beamstrahlung</a:t>
            </a:r>
            <a:endParaRPr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696454" y="586914"/>
            <a:ext cx="697627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2014</a:t>
            </a:r>
            <a:endParaRPr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17" name="直線コネクタ 16"/>
          <p:cNvCxnSpPr/>
          <p:nvPr/>
        </p:nvCxnSpPr>
        <p:spPr bwMode="auto">
          <a:xfrm>
            <a:off x="6193883" y="4272539"/>
            <a:ext cx="216024" cy="0"/>
          </a:xfrm>
          <a:prstGeom prst="line">
            <a:avLst/>
          </a:prstGeom>
          <a:noFill/>
          <a:ln w="25400" cap="flat" cmpd="sng" algn="ctr">
            <a:solidFill>
              <a:srgbClr val="B7DEE8"/>
            </a:solidFill>
            <a:prstDash val="solid"/>
            <a:round/>
            <a:headEnd type="none" w="med" len="med"/>
            <a:tailEnd type="none"/>
          </a:ln>
          <a:effectLst/>
        </p:spPr>
      </p:cxnSp>
      <p:grpSp>
        <p:nvGrpSpPr>
          <p:cNvPr id="4" name="グループ化 3"/>
          <p:cNvGrpSpPr/>
          <p:nvPr/>
        </p:nvGrpSpPr>
        <p:grpSpPr>
          <a:xfrm>
            <a:off x="2195736" y="4087873"/>
            <a:ext cx="5976664" cy="2449096"/>
            <a:chOff x="2195736" y="4087873"/>
            <a:chExt cx="5976664" cy="2449096"/>
          </a:xfrm>
        </p:grpSpPr>
        <p:sp>
          <p:nvSpPr>
            <p:cNvPr id="12" name="右矢印 11"/>
            <p:cNvSpPr/>
            <p:nvPr/>
          </p:nvSpPr>
          <p:spPr bwMode="auto">
            <a:xfrm>
              <a:off x="6519639" y="4167778"/>
              <a:ext cx="360040" cy="216024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dirty="0" smtClean="0">
                <a:solidFill>
                  <a:prstClr val="black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6879679" y="4087873"/>
              <a:ext cx="569387" cy="369332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130</a:t>
              </a:r>
              <a:endParaRPr lang="ja-JP" altLang="en-US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2195736" y="6167637"/>
              <a:ext cx="5976664" cy="369332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altLang="ja-JP" dirty="0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~277MB/Train, ~1.4GB/sec, ~11.1 PB/year</a:t>
              </a:r>
              <a:endParaRPr lang="ja-JP" altLang="en-US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8967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Storage estimation (ILD)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 txBox="1">
            <a:spLocks noGrp="1"/>
          </p:cNvSpPr>
          <p:nvPr>
            <p:ph idx="1"/>
          </p:nvPr>
        </p:nvSpPr>
        <p:spPr>
          <a:xfrm>
            <a:off x="304800" y="1142984"/>
            <a:ext cx="7763664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sz="1800" dirty="0" smtClean="0"/>
              <a:t>Running scenario: 1</a:t>
            </a:r>
            <a:r>
              <a:rPr lang="en-US" altLang="ja-JP" sz="1800" baseline="30000" dirty="0" smtClean="0"/>
              <a:t>st</a:t>
            </a:r>
            <a:r>
              <a:rPr lang="en-US" altLang="ja-JP" sz="1800" dirty="0" smtClean="0"/>
              <a:t> stage 250 GeV.  Total int. </a:t>
            </a:r>
            <a:r>
              <a:rPr lang="en-US" altLang="ja-JP" sz="1800" dirty="0" err="1" smtClean="0"/>
              <a:t>lumi</a:t>
            </a:r>
            <a:r>
              <a:rPr lang="en-US" altLang="ja-JP" sz="1800" dirty="0" smtClean="0"/>
              <a:t> H20</a:t>
            </a: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sz="1800" dirty="0" smtClean="0"/>
              <a:t>Raw data size:</a:t>
            </a:r>
          </a:p>
          <a:p>
            <a:pPr marL="685800" lvl="1">
              <a:buFont typeface="Wingdings" panose="05000000000000000000" pitchFamily="2" charset="2"/>
              <a:buChar char="n"/>
            </a:pPr>
            <a:r>
              <a:rPr lang="en-US" altLang="ja-JP" dirty="0" smtClean="0"/>
              <a:t>TDR 500 GeV </a:t>
            </a:r>
            <a:r>
              <a:rPr lang="en-US" altLang="ja-JP" i="1" dirty="0" smtClean="0">
                <a:solidFill>
                  <a:srgbClr val="C00000"/>
                </a:solidFill>
              </a:rPr>
              <a:t>with AHCAL corr. </a:t>
            </a:r>
            <a:r>
              <a:rPr lang="en-US" altLang="ja-JP" dirty="0" smtClean="0"/>
              <a:t>:  </a:t>
            </a:r>
            <a:r>
              <a:rPr lang="en-US" altLang="ja-JP" dirty="0" smtClean="0">
                <a:solidFill>
                  <a:srgbClr val="00B0F0"/>
                </a:solidFill>
              </a:rPr>
              <a:t>~ </a:t>
            </a:r>
            <a:r>
              <a:rPr lang="en-US" altLang="ja-JP" dirty="0" smtClean="0">
                <a:solidFill>
                  <a:srgbClr val="00B0F0"/>
                </a:solidFill>
              </a:rPr>
              <a:t>11PB/year</a:t>
            </a:r>
            <a:endParaRPr lang="en-US" altLang="ja-JP" dirty="0" smtClean="0">
              <a:solidFill>
                <a:srgbClr val="00B0F0"/>
              </a:solidFill>
            </a:endParaRPr>
          </a:p>
          <a:p>
            <a:pPr marL="685800" lvl="1">
              <a:buFont typeface="Wingdings" panose="05000000000000000000" pitchFamily="2" charset="2"/>
              <a:buChar char="n"/>
            </a:pPr>
            <a:r>
              <a:rPr lang="en-US" altLang="ja-JP" dirty="0" smtClean="0"/>
              <a:t>250 GeV nominal : </a:t>
            </a:r>
            <a:r>
              <a:rPr lang="en-US" altLang="ja-JP" i="1" dirty="0" smtClean="0"/>
              <a:t>Same as 500 GeV </a:t>
            </a:r>
            <a:r>
              <a:rPr lang="en-US" altLang="ja-JP" dirty="0" smtClean="0"/>
              <a:t>(</a:t>
            </a:r>
            <a:r>
              <a:rPr lang="en-US" altLang="ja-JP" dirty="0" err="1" smtClean="0"/>
              <a:t>bkg</a:t>
            </a:r>
            <a:r>
              <a:rPr lang="en-US" altLang="ja-JP" dirty="0" smtClean="0"/>
              <a:t> would be similar )</a:t>
            </a:r>
          </a:p>
          <a:p>
            <a:pPr marL="685800" lvl="1">
              <a:buFont typeface="Wingdings" panose="05000000000000000000" pitchFamily="2" charset="2"/>
              <a:buChar char="n"/>
            </a:pPr>
            <a:r>
              <a:rPr lang="en-US" altLang="ja-JP" dirty="0" smtClean="0"/>
              <a:t>Run with x2 luminosity: </a:t>
            </a:r>
            <a:r>
              <a:rPr lang="en-US" altLang="ja-JP" dirty="0" smtClean="0">
                <a:solidFill>
                  <a:srgbClr val="00B0F0"/>
                </a:solidFill>
              </a:rPr>
              <a:t>x2</a:t>
            </a:r>
            <a:r>
              <a:rPr lang="en-US" altLang="ja-JP" dirty="0" smtClean="0"/>
              <a:t> of nominal</a:t>
            </a:r>
          </a:p>
          <a:p>
            <a:pPr marL="685800" lvl="1">
              <a:buFont typeface="Wingdings" panose="05000000000000000000" pitchFamily="2" charset="2"/>
              <a:buChar char="n"/>
            </a:pPr>
            <a:r>
              <a:rPr lang="en-US" altLang="ja-JP" dirty="0" smtClean="0">
                <a:solidFill>
                  <a:srgbClr val="00B0F0"/>
                </a:solidFill>
              </a:rPr>
              <a:t>2 raw data set</a:t>
            </a:r>
            <a:r>
              <a:rPr lang="en-US" altLang="ja-JP" dirty="0" smtClean="0"/>
              <a:t>: one set at Lab, another set somewhere in the world.</a:t>
            </a:r>
          </a:p>
          <a:p>
            <a:pPr marL="285750"/>
            <a:r>
              <a:rPr lang="en-US" altLang="ja-JP" sz="1800" dirty="0" smtClean="0"/>
              <a:t>Filtered/analyzed data.</a:t>
            </a:r>
          </a:p>
          <a:p>
            <a:pPr marL="685800" lvl="1"/>
            <a:r>
              <a:rPr lang="en-US" altLang="ja-JP" dirty="0" smtClean="0"/>
              <a:t>A fraction of signal BX ( DBD signal samples + ) : </a:t>
            </a:r>
            <a:r>
              <a:rPr lang="en-US" altLang="ja-JP" dirty="0" smtClean="0">
                <a:solidFill>
                  <a:srgbClr val="00B0F0"/>
                </a:solidFill>
              </a:rPr>
              <a:t>~ 1%.  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Assume </a:t>
            </a:r>
            <a:r>
              <a:rPr lang="en-US" altLang="ja-JP" i="1" dirty="0" smtClean="0">
                <a:solidFill>
                  <a:srgbClr val="00B0F0"/>
                </a:solidFill>
              </a:rPr>
              <a:t>3% of BXs remains after filtering</a:t>
            </a:r>
            <a:r>
              <a:rPr lang="en-US" altLang="ja-JP" dirty="0" smtClean="0"/>
              <a:t>.</a:t>
            </a:r>
          </a:p>
          <a:p>
            <a:pPr marL="685800" lvl="1"/>
            <a:r>
              <a:rPr lang="en-US" altLang="ja-JP" dirty="0" smtClean="0"/>
              <a:t>Event size per BX would be </a:t>
            </a:r>
            <a:r>
              <a:rPr lang="en-US" altLang="ja-JP" i="1" dirty="0" smtClean="0">
                <a:solidFill>
                  <a:srgbClr val="00B0F0"/>
                </a:solidFill>
              </a:rPr>
              <a:t>x2 after filtering </a:t>
            </a:r>
            <a:r>
              <a:rPr lang="en-US" altLang="ja-JP" dirty="0" smtClean="0"/>
              <a:t>and initial analysis </a:t>
            </a:r>
            <a:br>
              <a:rPr lang="en-US" altLang="ja-JP" dirty="0" smtClean="0"/>
            </a:br>
            <a:r>
              <a:rPr lang="en-US" altLang="ja-JP" dirty="0" smtClean="0"/>
              <a:t>( REC/SIM ratio of DBD samples )</a:t>
            </a:r>
          </a:p>
          <a:p>
            <a:pPr marL="685800" lvl="1"/>
            <a:r>
              <a:rPr lang="en-US" altLang="ja-JP" dirty="0" smtClean="0"/>
              <a:t>After reanalysis on GRID, event size would be </a:t>
            </a:r>
            <a:r>
              <a:rPr lang="en-US" altLang="ja-JP" dirty="0" smtClean="0">
                <a:solidFill>
                  <a:srgbClr val="00B0F0"/>
                </a:solidFill>
              </a:rPr>
              <a:t>x3</a:t>
            </a:r>
            <a:r>
              <a:rPr lang="en-US" altLang="ja-JP" dirty="0" smtClean="0"/>
              <a:t> of raw event.</a:t>
            </a:r>
          </a:p>
          <a:p>
            <a:pPr marL="685800" lvl="1"/>
            <a:r>
              <a:rPr lang="en-US" altLang="ja-JP" dirty="0" smtClean="0"/>
              <a:t>DST files would be replicated to 10 sites world side.</a:t>
            </a:r>
          </a:p>
          <a:p>
            <a:pPr marL="285750"/>
            <a:r>
              <a:rPr lang="en-US" altLang="ja-JP" sz="1800" dirty="0" smtClean="0"/>
              <a:t>Simulation data</a:t>
            </a:r>
          </a:p>
          <a:p>
            <a:pPr marL="685800" lvl="1"/>
            <a:r>
              <a:rPr lang="en-US" altLang="ja-JP" dirty="0" smtClean="0"/>
              <a:t>Produce </a:t>
            </a:r>
            <a:r>
              <a:rPr lang="en-US" altLang="ja-JP" dirty="0" smtClean="0">
                <a:solidFill>
                  <a:srgbClr val="00B0F0"/>
                </a:solidFill>
              </a:rPr>
              <a:t>x10</a:t>
            </a:r>
            <a:r>
              <a:rPr lang="en-US" altLang="ja-JP" dirty="0" smtClean="0"/>
              <a:t> luminosity than real data on GRID</a:t>
            </a:r>
          </a:p>
          <a:p>
            <a:pPr marL="685800" lvl="1"/>
            <a:r>
              <a:rPr lang="en-US" altLang="ja-JP" dirty="0" smtClean="0"/>
              <a:t>Event data size : adapt DBD data size.</a:t>
            </a:r>
            <a:endParaRPr lang="en-US" altLang="ja-JP" dirty="0"/>
          </a:p>
          <a:p>
            <a:pPr marL="0" indent="0">
              <a:buNone/>
            </a:pPr>
            <a:endParaRPr lang="en-US" altLang="ja-JP" sz="1800" dirty="0" smtClean="0">
              <a:solidFill>
                <a:srgbClr val="23346C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n"/>
            </a:pPr>
            <a:endParaRPr lang="en-US" altLang="ja-JP" dirty="0" smtClean="0">
              <a:solidFill>
                <a:srgbClr val="23346C"/>
              </a:solidFill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2018/02/21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ILD Computing needs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5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17769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CPU needs</a:t>
            </a:r>
            <a:endParaRPr kumimoji="1" lang="ja-JP" altLang="en-US" dirty="0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idx="1"/>
          </p:nvPr>
        </p:nvSpPr>
        <p:spPr>
          <a:xfrm>
            <a:off x="357158" y="1063595"/>
            <a:ext cx="8482042" cy="5257816"/>
          </a:xfrm>
        </p:spPr>
        <p:txBody>
          <a:bodyPr/>
          <a:lstStyle/>
          <a:p>
            <a:r>
              <a:rPr lang="en-US" altLang="ja-JP" dirty="0" smtClean="0">
                <a:solidFill>
                  <a:srgbClr val="00B050"/>
                </a:solidFill>
              </a:rPr>
              <a:t>MC Simulation (on GRID)</a:t>
            </a:r>
          </a:p>
          <a:p>
            <a:pPr lvl="1"/>
            <a:r>
              <a:rPr lang="en-US" altLang="ja-JP" dirty="0" smtClean="0"/>
              <a:t>x10 real data</a:t>
            </a:r>
            <a:r>
              <a:rPr lang="en-US" altLang="ja-JP" dirty="0"/>
              <a:t> </a:t>
            </a:r>
            <a:r>
              <a:rPr lang="en-US" altLang="ja-JP" dirty="0" smtClean="0"/>
              <a:t>statistics</a:t>
            </a:r>
          </a:p>
          <a:p>
            <a:pPr lvl="1"/>
            <a:r>
              <a:rPr lang="en-US" altLang="ja-JP" dirty="0" smtClean="0"/>
              <a:t>CPU time: DBD signal + </a:t>
            </a:r>
            <a:r>
              <a:rPr lang="en-US" altLang="ja-JP" dirty="0" err="1" smtClean="0"/>
              <a:t>bhabha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etc</a:t>
            </a:r>
            <a:r>
              <a:rPr lang="en-US" altLang="ja-JP" dirty="0" smtClean="0"/>
              <a:t> + Reconstruction</a:t>
            </a:r>
            <a:br>
              <a:rPr lang="en-US" altLang="ja-JP" dirty="0" smtClean="0"/>
            </a:br>
            <a:r>
              <a:rPr lang="en-US" altLang="ja-JP" dirty="0" smtClean="0"/>
              <a:t>	  Assume </a:t>
            </a:r>
            <a:r>
              <a:rPr lang="en-US" altLang="ja-JP" dirty="0" err="1" smtClean="0"/>
              <a:t>bhabha</a:t>
            </a:r>
            <a:r>
              <a:rPr lang="en-US" altLang="ja-JP" dirty="0"/>
              <a:t> </a:t>
            </a:r>
            <a:r>
              <a:rPr lang="en-US" altLang="ja-JP" dirty="0" err="1" smtClean="0"/>
              <a:t>etc</a:t>
            </a:r>
            <a:r>
              <a:rPr lang="en-US" altLang="ja-JP" dirty="0" smtClean="0"/>
              <a:t> = DBD signal</a:t>
            </a:r>
            <a:br>
              <a:rPr lang="en-US" altLang="ja-JP" dirty="0" smtClean="0"/>
            </a:br>
            <a:r>
              <a:rPr lang="en-US" altLang="ja-JP" dirty="0" smtClean="0"/>
              <a:t>                   reconstruction = 0.5 x DBD signal sim.</a:t>
            </a:r>
          </a:p>
          <a:p>
            <a:pPr lvl="1"/>
            <a:endParaRPr lang="en-US" altLang="ja-JP" dirty="0"/>
          </a:p>
          <a:p>
            <a:r>
              <a:rPr lang="en-US" altLang="ja-JP" dirty="0" smtClean="0">
                <a:solidFill>
                  <a:srgbClr val="00B050"/>
                </a:solidFill>
              </a:rPr>
              <a:t>Real data processing</a:t>
            </a:r>
            <a:r>
              <a:rPr lang="en-US" altLang="ja-JP" dirty="0" smtClean="0"/>
              <a:t>:</a:t>
            </a:r>
          </a:p>
          <a:p>
            <a:pPr lvl="1"/>
            <a:r>
              <a:rPr lang="en-US" altLang="ja-JP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Data filtering: all BXs, same CPU time as data reconstruction</a:t>
            </a:r>
            <a:br>
              <a:rPr lang="en-US" altLang="ja-JP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altLang="ja-JP" dirty="0" smtClean="0">
                <a:sym typeface="Wingdings" panose="05000000000000000000" pitchFamily="2" charset="2"/>
              </a:rPr>
              <a:t> Major part of CPU demands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Reconstruction : Filtered event ( </a:t>
            </a:r>
            <a:r>
              <a:rPr lang="en-US" altLang="ja-JP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3 %</a:t>
            </a:r>
            <a:r>
              <a:rPr lang="en-US" altLang="ja-JP" dirty="0" smtClean="0"/>
              <a:t> of all BXs ). Same CPU time as Sim.</a:t>
            </a:r>
          </a:p>
          <a:p>
            <a:pPr lvl="1"/>
            <a:r>
              <a:rPr lang="en-US" altLang="ja-JP" dirty="0" smtClean="0"/>
              <a:t>CPU capacity enough to analyze 1 year of data in </a:t>
            </a:r>
            <a:r>
              <a:rPr lang="en-US" altLang="ja-JP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240 days</a:t>
            </a:r>
            <a:r>
              <a:rPr lang="en-US" altLang="ja-JP" dirty="0" smtClean="0"/>
              <a:t>.</a:t>
            </a:r>
          </a:p>
          <a:p>
            <a:pPr lvl="1"/>
            <a:r>
              <a:rPr lang="en-US" altLang="ja-JP" dirty="0" smtClean="0"/>
              <a:t>Another reconstruction after re-calibration, on GRID</a:t>
            </a:r>
          </a:p>
          <a:p>
            <a:pPr lvl="1"/>
            <a:endParaRPr lang="en-US" altLang="ja-JP" dirty="0" smtClean="0"/>
          </a:p>
          <a:p>
            <a:pPr lvl="1"/>
            <a:endParaRPr lang="en-US" altLang="ja-JP" dirty="0"/>
          </a:p>
          <a:p>
            <a:r>
              <a:rPr lang="en-US" altLang="ja-JP" dirty="0" smtClean="0"/>
              <a:t>User analysis, detector calibration, are not counted.</a:t>
            </a: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2018/02/21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ILD Computing needs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6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111325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67346" y="214290"/>
            <a:ext cx="8969150" cy="606425"/>
          </a:xfrm>
        </p:spPr>
        <p:txBody>
          <a:bodyPr/>
          <a:lstStyle/>
          <a:p>
            <a:r>
              <a:rPr lang="en-US" altLang="ja-JP" dirty="0" smtClean="0"/>
              <a:t>Year by Year evolution</a:t>
            </a:r>
            <a:endParaRPr kumimoji="1" lang="ja-JP" altLang="en-US" dirty="0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idx="1"/>
          </p:nvPr>
        </p:nvSpPr>
        <p:spPr>
          <a:xfrm>
            <a:off x="67346" y="980728"/>
            <a:ext cx="8839200" cy="5479210"/>
          </a:xfrm>
        </p:spPr>
        <p:txBody>
          <a:bodyPr/>
          <a:lstStyle/>
          <a:p>
            <a:r>
              <a:rPr lang="en-US" altLang="ja-JP" sz="1800" dirty="0" smtClean="0"/>
              <a:t>Assume SiD = ILD </a:t>
            </a:r>
          </a:p>
          <a:p>
            <a:r>
              <a:rPr lang="en-US" altLang="ja-JP" sz="1800" dirty="0" smtClean="0"/>
              <a:t>Luminosity ramp up scenario is included.</a:t>
            </a:r>
          </a:p>
          <a:p>
            <a:r>
              <a:rPr lang="en-US" altLang="ja-JP" sz="1800" dirty="0" smtClean="0"/>
              <a:t>Only on site estimation is shown below.</a:t>
            </a:r>
          </a:p>
          <a:p>
            <a:endParaRPr lang="en-US" altLang="ja-JP" sz="1800" dirty="0" smtClean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421" y="2276872"/>
            <a:ext cx="8685157" cy="3756507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888072" y="5960237"/>
            <a:ext cx="6511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250GeV</a:t>
            </a:r>
            <a:endParaRPr kumimoji="1" lang="ja-JP" altLang="en-US" sz="10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586356" y="5899813"/>
            <a:ext cx="6511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250GeV</a:t>
            </a:r>
          </a:p>
          <a:p>
            <a:r>
              <a:rPr lang="en-US" altLang="ja-JP" sz="1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2xLumi</a:t>
            </a:r>
            <a:endParaRPr kumimoji="1" lang="ja-JP" altLang="en-US" sz="10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266675" y="5896454"/>
            <a:ext cx="6511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500</a:t>
            </a:r>
            <a:r>
              <a:rPr kumimoji="1" lang="en-US" altLang="ja-JP" sz="1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GeV</a:t>
            </a:r>
            <a:endParaRPr kumimoji="1" lang="ja-JP" altLang="en-US" sz="10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430936" y="5989904"/>
            <a:ext cx="6511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500</a:t>
            </a:r>
            <a:r>
              <a:rPr kumimoji="1" lang="en-US" altLang="ja-JP" sz="1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GeV</a:t>
            </a:r>
          </a:p>
          <a:p>
            <a:r>
              <a:rPr lang="en-US" altLang="ja-JP" sz="1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2xLumi</a:t>
            </a:r>
            <a:endParaRPr kumimoji="1" lang="ja-JP" altLang="en-US" sz="10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779796" y="6155891"/>
            <a:ext cx="6511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350</a:t>
            </a:r>
            <a:r>
              <a:rPr kumimoji="1" lang="en-US" altLang="ja-JP" sz="1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GeV</a:t>
            </a:r>
            <a:endParaRPr kumimoji="1" lang="ja-JP" altLang="en-US" sz="10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5" name="直線矢印コネクタ 4"/>
          <p:cNvCxnSpPr>
            <a:stCxn id="3" idx="0"/>
          </p:cNvCxnSpPr>
          <p:nvPr/>
        </p:nvCxnSpPr>
        <p:spPr bwMode="auto">
          <a:xfrm flipV="1">
            <a:off x="1213642" y="5590201"/>
            <a:ext cx="246384" cy="370036"/>
          </a:xfrm>
          <a:prstGeom prst="straightConnector1">
            <a:avLst/>
          </a:prstGeom>
          <a:noFill/>
          <a:ln w="9525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直線矢印コネクタ 12"/>
          <p:cNvCxnSpPr/>
          <p:nvPr/>
        </p:nvCxnSpPr>
        <p:spPr bwMode="auto">
          <a:xfrm flipV="1">
            <a:off x="1879994" y="5590201"/>
            <a:ext cx="182452" cy="341284"/>
          </a:xfrm>
          <a:prstGeom prst="straightConnector1">
            <a:avLst/>
          </a:prstGeom>
          <a:noFill/>
          <a:ln w="9525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直線矢印コネクタ 14"/>
          <p:cNvCxnSpPr>
            <a:stCxn id="9" idx="0"/>
          </p:cNvCxnSpPr>
          <p:nvPr/>
        </p:nvCxnSpPr>
        <p:spPr bwMode="auto">
          <a:xfrm flipV="1">
            <a:off x="2592245" y="5445224"/>
            <a:ext cx="65219" cy="451230"/>
          </a:xfrm>
          <a:prstGeom prst="straightConnector1">
            <a:avLst/>
          </a:prstGeom>
          <a:noFill/>
          <a:ln w="9525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直線矢印コネクタ 18"/>
          <p:cNvCxnSpPr/>
          <p:nvPr/>
        </p:nvCxnSpPr>
        <p:spPr bwMode="auto">
          <a:xfrm flipH="1" flipV="1">
            <a:off x="2917815" y="5445224"/>
            <a:ext cx="96856" cy="697451"/>
          </a:xfrm>
          <a:prstGeom prst="straightConnector1">
            <a:avLst/>
          </a:prstGeom>
          <a:noFill/>
          <a:ln w="9525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直線矢印コネクタ 20"/>
          <p:cNvCxnSpPr/>
          <p:nvPr/>
        </p:nvCxnSpPr>
        <p:spPr bwMode="auto">
          <a:xfrm flipH="1" flipV="1">
            <a:off x="3369716" y="5445225"/>
            <a:ext cx="350527" cy="532581"/>
          </a:xfrm>
          <a:prstGeom prst="straightConnector1">
            <a:avLst/>
          </a:prstGeom>
          <a:noFill/>
          <a:ln w="9525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4" name="テキスト ボックス 23"/>
          <p:cNvSpPr txBox="1"/>
          <p:nvPr/>
        </p:nvSpPr>
        <p:spPr>
          <a:xfrm rot="16200000">
            <a:off x="2780991" y="3577543"/>
            <a:ext cx="253627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FC64F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Annual Integrated Luminosity (fb</a:t>
            </a:r>
            <a:r>
              <a:rPr kumimoji="1" lang="en-US" altLang="ja-JP" sz="1200" baseline="30000" dirty="0" smtClean="0">
                <a:solidFill>
                  <a:srgbClr val="FC64F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-1</a:t>
            </a:r>
            <a:r>
              <a:rPr kumimoji="1" lang="en-US" altLang="ja-JP" sz="1200" dirty="0" smtClean="0">
                <a:solidFill>
                  <a:srgbClr val="FC64F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endParaRPr kumimoji="1" lang="ja-JP" altLang="en-US" sz="1200" dirty="0" smtClean="0">
              <a:solidFill>
                <a:srgbClr val="FC64F1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 rot="16200000">
            <a:off x="7609022" y="3450610"/>
            <a:ext cx="257795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FC64F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Annual Integrated Luminosity (ab</a:t>
            </a:r>
            <a:r>
              <a:rPr kumimoji="1" lang="en-US" altLang="ja-JP" sz="1200" baseline="30000" dirty="0" smtClean="0">
                <a:solidFill>
                  <a:srgbClr val="FC64F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-1</a:t>
            </a:r>
            <a:r>
              <a:rPr kumimoji="1" lang="en-US" altLang="ja-JP" sz="1200" dirty="0" smtClean="0">
                <a:solidFill>
                  <a:srgbClr val="FC64F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endParaRPr kumimoji="1" lang="ja-JP" altLang="en-US" sz="1200" dirty="0" smtClean="0">
              <a:solidFill>
                <a:srgbClr val="FC64F1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6" name="日付プレースホルダー 2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2018/02/21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7" name="フッター プレースホルダー 2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ILD Computing needs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8" name="スライド番号プレースホルダー 2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7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63117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Computing cost in Lab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2018/02/21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ILD Computing needs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コンテンツ プレースホルダー 5"/>
          <p:cNvSpPr txBox="1">
            <a:spLocks noGrp="1"/>
          </p:cNvSpPr>
          <p:nvPr>
            <p:ph idx="1"/>
          </p:nvPr>
        </p:nvSpPr>
        <p:spPr>
          <a:xfrm>
            <a:off x="61467" y="980728"/>
            <a:ext cx="7829387" cy="2634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sz="1400" dirty="0" smtClean="0"/>
              <a:t>Assumption</a:t>
            </a:r>
          </a:p>
          <a:p>
            <a:pPr marL="685800" lvl="1">
              <a:buFont typeface="Wingdings" panose="05000000000000000000" pitchFamily="2" charset="2"/>
              <a:buChar char="n"/>
            </a:pPr>
            <a:r>
              <a:rPr lang="en-US" altLang="ja-JP" sz="1400" dirty="0" smtClean="0">
                <a:solidFill>
                  <a:schemeClr val="accent3">
                    <a:lumMod val="75000"/>
                  </a:schemeClr>
                </a:solidFill>
              </a:rPr>
              <a:t>Rental</a:t>
            </a:r>
            <a:r>
              <a:rPr lang="en-US" altLang="ja-JP" sz="1400" dirty="0" smtClean="0"/>
              <a:t>.  4 year service + 0.5 year for replacement</a:t>
            </a:r>
          </a:p>
          <a:p>
            <a:pPr marL="685800" lvl="1">
              <a:buFont typeface="Wingdings" panose="05000000000000000000" pitchFamily="2" charset="2"/>
              <a:buChar char="n"/>
            </a:pPr>
            <a:r>
              <a:rPr lang="en-US" altLang="ja-JP" sz="1400" dirty="0" smtClean="0"/>
              <a:t>10% of year0 system, before year 0</a:t>
            </a:r>
          </a:p>
          <a:p>
            <a:pPr marL="285750"/>
            <a:r>
              <a:rPr lang="en-US" altLang="ja-JP" sz="1400" dirty="0" smtClean="0"/>
              <a:t>Additional cost to be added to the TDR value would be</a:t>
            </a:r>
          </a:p>
          <a:p>
            <a:pPr marL="685800" lvl="1"/>
            <a:r>
              <a:rPr lang="en-US" altLang="ja-JP" sz="1400" dirty="0" smtClean="0"/>
              <a:t>Hardware to support ILD and SiD needs at Lab.</a:t>
            </a:r>
          </a:p>
          <a:p>
            <a:pPr marL="1085850" lvl="2"/>
            <a:r>
              <a:rPr lang="en-US" altLang="ja-JP" sz="1400" dirty="0" smtClean="0"/>
              <a:t>Includes </a:t>
            </a:r>
            <a:r>
              <a:rPr lang="en-US" altLang="ja-JP" sz="1400" dirty="0" smtClean="0">
                <a:solidFill>
                  <a:srgbClr val="00B0F0"/>
                </a:solidFill>
              </a:rPr>
              <a:t>CPU, Tape robot, disk, software, UPS, cooling</a:t>
            </a:r>
            <a:r>
              <a:rPr lang="en-US" altLang="ja-JP" sz="1400" dirty="0" smtClean="0"/>
              <a:t>.  Tape media not included.</a:t>
            </a:r>
          </a:p>
          <a:p>
            <a:pPr marL="1085850" lvl="2"/>
            <a:r>
              <a:rPr lang="en-US" altLang="ja-JP" sz="1400" dirty="0" smtClean="0"/>
              <a:t>Base on KEKCC 2017, assume cost reduction of CPU(2%/y), Storage(10%/y)</a:t>
            </a:r>
          </a:p>
          <a:p>
            <a:pPr marL="685800" lvl="1"/>
            <a:r>
              <a:rPr lang="en-US" altLang="ja-JP" sz="1400" dirty="0" smtClean="0"/>
              <a:t>Network and human resources for operation of scientific system</a:t>
            </a:r>
            <a:endParaRPr lang="en-US" altLang="ja-JP" sz="1400" dirty="0"/>
          </a:p>
          <a:p>
            <a:pPr marL="685800" lvl="1"/>
            <a:r>
              <a:rPr lang="en-US" altLang="ja-JP" sz="1400" dirty="0" smtClean="0"/>
              <a:t>Support by running cost</a:t>
            </a:r>
            <a:endParaRPr lang="en-US" altLang="ja-JP" sz="1400" dirty="0"/>
          </a:p>
          <a:p>
            <a:pPr marL="285750"/>
            <a:r>
              <a:rPr lang="en-US" altLang="ja-JP" sz="1400" dirty="0" smtClean="0"/>
              <a:t>A building space for the computing system ~ a space in TDR.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 rotWithShape="1">
          <a:blip r:embed="rId2"/>
          <a:srcRect l="7554" t="8620" r="8475" b="6821"/>
          <a:stretch/>
        </p:blipFill>
        <p:spPr>
          <a:xfrm>
            <a:off x="5652120" y="3546659"/>
            <a:ext cx="2952328" cy="3049659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867" y="3743247"/>
            <a:ext cx="3251173" cy="3006186"/>
          </a:xfrm>
          <a:prstGeom prst="rect">
            <a:avLst/>
          </a:prstGeom>
        </p:spPr>
      </p:pic>
      <p:sp>
        <p:nvSpPr>
          <p:cNvPr id="9" name="スライド番号プレースホルダー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8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83353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Computing resources for ILD data analysis was revised.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The estimated resources at the lab was used to estimate a building space and an operational cost for the lab.</a:t>
            </a:r>
          </a:p>
          <a:p>
            <a:endParaRPr lang="en-US" altLang="ja-JP" dirty="0"/>
          </a:p>
          <a:p>
            <a:r>
              <a:rPr lang="en-US" altLang="ja-JP" i="1" dirty="0" smtClean="0">
                <a:solidFill>
                  <a:srgbClr val="00B050"/>
                </a:solidFill>
              </a:rPr>
              <a:t>The estimation is based  on many assumptions</a:t>
            </a:r>
            <a:r>
              <a:rPr lang="en-US" altLang="ja-JP" dirty="0" smtClean="0"/>
              <a:t>.</a:t>
            </a:r>
            <a:br>
              <a:rPr lang="en-US" altLang="ja-JP" dirty="0" smtClean="0"/>
            </a:br>
            <a:r>
              <a:rPr lang="en-US" altLang="ja-JP" dirty="0" smtClean="0"/>
              <a:t>- Raw data size with the latest beam parameters ?</a:t>
            </a:r>
            <a:br>
              <a:rPr lang="en-US" altLang="ja-JP" dirty="0" smtClean="0"/>
            </a:br>
            <a:r>
              <a:rPr lang="en-US" altLang="ja-JP" dirty="0" smtClean="0"/>
              <a:t>- Efficiency to remove backgrounds ?</a:t>
            </a:r>
            <a:br>
              <a:rPr lang="en-US" altLang="ja-JP" dirty="0" smtClean="0"/>
            </a:br>
            <a:r>
              <a:rPr lang="en-US" altLang="ja-JP" dirty="0" smtClean="0"/>
              <a:t>- CPU time for background removal ?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 </a:t>
            </a:r>
            <a:r>
              <a:rPr lang="en-US" altLang="ja-JP" dirty="0" smtClean="0">
                <a:sym typeface="Wingdings" panose="05000000000000000000" pitchFamily="2" charset="2"/>
              </a:rPr>
              <a:t> Timely update of these estimation is desirable.</a:t>
            </a:r>
            <a:endParaRPr lang="en-US" altLang="ja-JP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2018/02/21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ILD Computing needs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9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69660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miyamoto-EnglishTal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miyamoto-EnglishTal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miyamoto-EnglishTal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4274</TotalTime>
  <Words>682</Words>
  <Application>Microsoft Office PowerPoint</Application>
  <PresentationFormat>画面に合わせる (4:3)</PresentationFormat>
  <Paragraphs>186</Paragraphs>
  <Slides>12</Slides>
  <Notes>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12</vt:i4>
      </vt:variant>
    </vt:vector>
  </HeadingPairs>
  <TitlesOfParts>
    <vt:vector size="22" baseType="lpstr">
      <vt:lpstr>Arial Unicode MS</vt:lpstr>
      <vt:lpstr>ＭＳ Ｐゴシック</vt:lpstr>
      <vt:lpstr>Arial</vt:lpstr>
      <vt:lpstr>Calibri</vt:lpstr>
      <vt:lpstr>Comic Sans MS</vt:lpstr>
      <vt:lpstr>Times New Roman</vt:lpstr>
      <vt:lpstr>Wingdings</vt:lpstr>
      <vt:lpstr>3_miyamoto-EnglishTalk</vt:lpstr>
      <vt:lpstr>4_miyamoto-EnglishTalk</vt:lpstr>
      <vt:lpstr>1_miyamoto-EnglishTalk</vt:lpstr>
      <vt:lpstr>PowerPoint プレゼンテーション</vt:lpstr>
      <vt:lpstr>Introduction</vt:lpstr>
      <vt:lpstr>Computing concept</vt:lpstr>
      <vt:lpstr>PowerPoint プレゼンテーション</vt:lpstr>
      <vt:lpstr>Storage estimation (ILD)</vt:lpstr>
      <vt:lpstr>CPU needs</vt:lpstr>
      <vt:lpstr>Year by Year evolution</vt:lpstr>
      <vt:lpstr>Computing cost in Lab</vt:lpstr>
      <vt:lpstr>Summary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日米分散計算処理体制による ＩＬＣ測定器の最適化と物理研究の推進  Acceleration of ILC detector optimization and physics studies by a distributed computing between US and Japan</dc:title>
  <dc:creator>miyamoto</dc:creator>
  <cp:lastModifiedBy>miyamoto</cp:lastModifiedBy>
  <cp:revision>346</cp:revision>
  <cp:lastPrinted>2017-02-22T06:37:07Z</cp:lastPrinted>
  <dcterms:created xsi:type="dcterms:W3CDTF">2015-01-22T06:48:33Z</dcterms:created>
  <dcterms:modified xsi:type="dcterms:W3CDTF">2018-02-21T05:05:17Z</dcterms:modified>
</cp:coreProperties>
</file>