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8" r:id="rId2"/>
    <p:sldMasterId id="2147484025" r:id="rId3"/>
    <p:sldMasterId id="2147484048" r:id="rId4"/>
    <p:sldMasterId id="2147484097" r:id="rId5"/>
    <p:sldMasterId id="2147484260" r:id="rId6"/>
    <p:sldMasterId id="2147484272" r:id="rId7"/>
    <p:sldMasterId id="2147484284" r:id="rId8"/>
    <p:sldMasterId id="2147484320" r:id="rId9"/>
  </p:sldMasterIdLst>
  <p:notesMasterIdLst>
    <p:notesMasterId r:id="rId44"/>
  </p:notesMasterIdLst>
  <p:handoutMasterIdLst>
    <p:handoutMasterId r:id="rId45"/>
  </p:handoutMasterIdLst>
  <p:sldIdLst>
    <p:sldId id="257" r:id="rId10"/>
    <p:sldId id="345" r:id="rId11"/>
    <p:sldId id="516" r:id="rId12"/>
    <p:sldId id="500" r:id="rId13"/>
    <p:sldId id="350" r:id="rId14"/>
    <p:sldId id="469" r:id="rId15"/>
    <p:sldId id="401" r:id="rId16"/>
    <p:sldId id="506" r:id="rId17"/>
    <p:sldId id="427" r:id="rId18"/>
    <p:sldId id="428" r:id="rId19"/>
    <p:sldId id="474" r:id="rId20"/>
    <p:sldId id="507" r:id="rId21"/>
    <p:sldId id="515" r:id="rId22"/>
    <p:sldId id="487" r:id="rId23"/>
    <p:sldId id="445" r:id="rId24"/>
    <p:sldId id="451" r:id="rId25"/>
    <p:sldId id="452" r:id="rId26"/>
    <p:sldId id="462" r:id="rId27"/>
    <p:sldId id="478" r:id="rId28"/>
    <p:sldId id="509" r:id="rId29"/>
    <p:sldId id="510" r:id="rId30"/>
    <p:sldId id="511" r:id="rId31"/>
    <p:sldId id="456" r:id="rId32"/>
    <p:sldId id="457" r:id="rId33"/>
    <p:sldId id="514" r:id="rId34"/>
    <p:sldId id="485" r:id="rId35"/>
    <p:sldId id="400" r:id="rId36"/>
    <p:sldId id="463" r:id="rId37"/>
    <p:sldId id="482" r:id="rId38"/>
    <p:sldId id="498" r:id="rId39"/>
    <p:sldId id="438" r:id="rId40"/>
    <p:sldId id="471" r:id="rId41"/>
    <p:sldId id="490" r:id="rId42"/>
    <p:sldId id="399" r:id="rId43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FF"/>
    <a:srgbClr val="66FFFF"/>
    <a:srgbClr val="00FFFF"/>
    <a:srgbClr val="FFFFFF"/>
    <a:srgbClr val="CCFFFF"/>
    <a:srgbClr val="FF9900"/>
    <a:srgbClr val="99FF66"/>
    <a:srgbClr val="CCFF9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8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26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presProps" Target="presProps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143" cy="511649"/>
          </a:xfrm>
          <a:prstGeom prst="rect">
            <a:avLst/>
          </a:prstGeom>
        </p:spPr>
        <p:txBody>
          <a:bodyPr vert="horz" lIns="94632" tIns="47316" rIns="94632" bIns="473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504" y="0"/>
            <a:ext cx="3076143" cy="511649"/>
          </a:xfrm>
          <a:prstGeom prst="rect">
            <a:avLst/>
          </a:prstGeom>
        </p:spPr>
        <p:txBody>
          <a:bodyPr vert="horz" lIns="94632" tIns="47316" rIns="94632" bIns="47316" rtlCol="0"/>
          <a:lstStyle>
            <a:lvl1pPr algn="r">
              <a:defRPr sz="1200"/>
            </a:lvl1pPr>
          </a:lstStyle>
          <a:p>
            <a:fld id="{2249F2D2-7DD5-4143-A806-92AD5589212D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721330"/>
            <a:ext cx="3076143" cy="511648"/>
          </a:xfrm>
          <a:prstGeom prst="rect">
            <a:avLst/>
          </a:prstGeom>
        </p:spPr>
        <p:txBody>
          <a:bodyPr vert="horz" lIns="94632" tIns="47316" rIns="94632" bIns="473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504" y="9721330"/>
            <a:ext cx="3076143" cy="511648"/>
          </a:xfrm>
          <a:prstGeom prst="rect">
            <a:avLst/>
          </a:prstGeom>
        </p:spPr>
        <p:txBody>
          <a:bodyPr vert="horz" lIns="94632" tIns="47316" rIns="94632" bIns="47316" rtlCol="0" anchor="b"/>
          <a:lstStyle>
            <a:lvl1pPr algn="r">
              <a:defRPr sz="1200"/>
            </a:lvl1pPr>
          </a:lstStyle>
          <a:p>
            <a:fld id="{DB6E7038-442D-4B9D-9BC2-90F50594DC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226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6364" cy="513508"/>
          </a:xfrm>
          <a:prstGeom prst="rect">
            <a:avLst/>
          </a:prstGeom>
        </p:spPr>
        <p:txBody>
          <a:bodyPr vert="horz" lIns="94632" tIns="47316" rIns="94632" bIns="473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2"/>
            <a:ext cx="3076364" cy="513508"/>
          </a:xfrm>
          <a:prstGeom prst="rect">
            <a:avLst/>
          </a:prstGeom>
        </p:spPr>
        <p:txBody>
          <a:bodyPr vert="horz" lIns="94632" tIns="47316" rIns="94632" bIns="47316" rtlCol="0"/>
          <a:lstStyle>
            <a:lvl1pPr algn="r">
              <a:defRPr sz="1200"/>
            </a:lvl1pPr>
          </a:lstStyle>
          <a:p>
            <a:fld id="{9831EACF-AE4E-4EA1-8D2C-5B6BF829E488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32" tIns="47316" rIns="94632" bIns="473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9"/>
            <a:ext cx="5679440" cy="4029879"/>
          </a:xfrm>
          <a:prstGeom prst="rect">
            <a:avLst/>
          </a:prstGeom>
        </p:spPr>
        <p:txBody>
          <a:bodyPr vert="horz" lIns="94632" tIns="47316" rIns="94632" bIns="4731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4" cy="513507"/>
          </a:xfrm>
          <a:prstGeom prst="rect">
            <a:avLst/>
          </a:prstGeom>
        </p:spPr>
        <p:txBody>
          <a:bodyPr vert="horz" lIns="94632" tIns="47316" rIns="94632" bIns="473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4" cy="513507"/>
          </a:xfrm>
          <a:prstGeom prst="rect">
            <a:avLst/>
          </a:prstGeom>
        </p:spPr>
        <p:txBody>
          <a:bodyPr vert="horz" lIns="94632" tIns="47316" rIns="94632" bIns="47316" rtlCol="0" anchor="b"/>
          <a:lstStyle>
            <a:lvl1pPr algn="r">
              <a:defRPr sz="1200"/>
            </a:lvl1pPr>
          </a:lstStyle>
          <a:p>
            <a:fld id="{958107AC-E3B7-44F8-AE03-5E98C341C0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80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487D33-36E3-4488-A30B-ECC4EC2493AF}" type="slidenum">
              <a:rPr lang="en-US" altLang="ja-JP" smtClean="0">
                <a:solidFill>
                  <a:prstClr val="black"/>
                </a:solidFill>
                <a:latin typeface="Arial" pitchFamily="34" charset="0"/>
              </a:rPr>
              <a:pPr/>
              <a:t>31</a:t>
            </a:fld>
            <a:endParaRPr lang="en-US" altLang="ja-JP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ja-JP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969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487D33-36E3-4488-A30B-ECC4EC2493AF}" type="slidenum">
              <a:rPr lang="en-US" altLang="ja-JP" smtClean="0">
                <a:solidFill>
                  <a:prstClr val="black"/>
                </a:solidFill>
                <a:latin typeface="Arial" pitchFamily="34" charset="0"/>
              </a:rPr>
              <a:pPr/>
              <a:t>32</a:t>
            </a:fld>
            <a:endParaRPr lang="en-US" altLang="ja-JP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ja-JP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615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55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94796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380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613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359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070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418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96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451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473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3237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427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9833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5474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178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166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700"/>
            <a:ext cx="7481455" cy="50030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27/05/2013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ECFA LC 2013 - DESY, Hamburg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/>
              </a:defRPr>
            </a:lvl1pPr>
          </a:lstStyle>
          <a:p>
            <a:pPr>
              <a:defRPr/>
            </a:pPr>
            <a:fld id="{918BEB9F-570E-4E38-9C27-7ABA510FA1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0446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93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2E3EF-7CAE-400A-955C-1C1567260A7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94113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9702-4C0C-44EC-9A9C-BA59935D8EA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9531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6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5C3E-C9B1-48AB-8232-9934BABA474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9763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9F9A-5410-41E3-BE37-3215D15F3AE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314892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5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5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0A6DA-FCD3-4ACC-9881-8F4BFD7C807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9873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55F0-66F9-48D3-9BF7-1B59AD9D558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9021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977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2FC1E-0C66-475F-AD0F-37B4EBAE3B9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13133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394D5-33AF-47F5-8CE3-7D3FA39ABCA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45406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ED170-865F-4053-9BC2-0A3E24B6309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3629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7829A-2447-4C2E-8187-9E52FF96F62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41872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7D0C-13ED-4214-80CE-40221532E39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33102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0E30F-1114-4A6A-8AC2-D512CA9FD6E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7413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EA68F-3963-4160-8B67-A24F9A1FC1E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0770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A245-2B50-41EA-AA6D-0DFAB4F8A09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4213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195A-6C7D-41E8-B48F-48984DB0FC4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0136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A7A6-7D8D-443E-8D90-521D542DEB1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991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894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0220-15EA-4E7A-BDD7-EB9616F3855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0973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F01A-72C4-4AC4-8D84-571B9696CCE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8053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D83C-30A6-4D99-A871-215228EE8E7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2850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1ABC-64D6-43EF-8749-7DEADF110C8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4518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F6C-C21E-456E-AB9C-BE71948B567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8504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F023-C353-4861-9219-270818FF423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5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A633-72FA-4B88-8745-C622F301E5E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043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3234C-85D7-45E1-8D90-E186BF333F4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4431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AFC96-9B82-4CA4-B050-902058B898B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4124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3029-AD8E-4333-9ADC-4F1618387F7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27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1401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54B92-0C11-4BB6-8400-DE4F7301561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3484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0E50B-FC60-4ABC-987F-8CDBAD93AAF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894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4646-D254-422F-92B2-F434490BC82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8173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691F2-67D3-49C0-BB13-BA4991005CC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5273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7AE7-EF6F-4760-8748-FFD66B9F567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5005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DF926-C184-4B1E-BD45-2579B2DA930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6768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A071-1CFD-4AC4-B381-E01CEAB01AC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9810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832F-0EFA-4EE1-A292-DDA2697C14C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392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39CA-E123-4325-B3B1-9AEC01DB6CD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6579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F30D-650D-46FD-8CB3-FE92E0E1134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12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8716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A566-E56F-48D9-B932-AD6514DAA29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5180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4D254-8C9E-4954-B3A0-8048E773194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9266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F4B37-3CD6-4E18-B0A5-FF9BDF9A5A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5803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CA41E-620C-485D-B4AF-1CA8CBCB6DD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86765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2E003-ABC4-4C2F-9A4D-8529156BAC4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51109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961D-6441-425E-8E4D-9228214A44E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20725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2DDB-CB15-478A-8902-52B3B0B3EC0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77505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66DF0-BD6F-489E-98E9-4E4E813D415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2253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0E30F-1114-4A6A-8AC2-D512CA9FD6E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70895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EA68F-3963-4160-8B67-A24F9A1FC1E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406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5132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CA245-2B50-41EA-AA6D-0DFAB4F8A09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28187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195A-6C7D-41E8-B48F-48984DB0FC4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2557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7A7A6-7D8D-443E-8D90-521D542DEB1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65138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0220-15EA-4E7A-BDD7-EB9616F3855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06926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BF01A-72C4-4AC4-8D84-571B9696CCE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60103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D83C-30A6-4D99-A871-215228EE8E7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75813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91ABC-64D6-43EF-8749-7DEADF110C8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03731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60F6C-C21E-456E-AB9C-BE71948B567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32345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1F023-C353-4861-9219-270818FF423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80346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94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2791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106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51421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71116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033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19008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8662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86414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0461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5229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77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49246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34442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3834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51845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2797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97627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51677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78420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68219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13797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6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44320-6073-4609-9E9D-22DF3C77FCC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5ED80-0D78-4D67-86F6-B88E2769A2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015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6D4EA-F79D-4196-A66E-48E32564DB0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EB09D-6800-40EE-85A5-5F4AD3D72B1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9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4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29412-CB41-4922-9D18-AA418DAFC0E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41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4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704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0B3BC-DD94-4874-BCE6-7AA0EBF0248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61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50" r:id="rId2"/>
    <p:sldLayoutId id="2147484051" r:id="rId3"/>
    <p:sldLayoutId id="2147484052" r:id="rId4"/>
    <p:sldLayoutId id="2147484053" r:id="rId5"/>
    <p:sldLayoutId id="2147484054" r:id="rId6"/>
    <p:sldLayoutId id="2147484055" r:id="rId7"/>
    <p:sldLayoutId id="2147484056" r:id="rId8"/>
    <p:sldLayoutId id="2147484057" r:id="rId9"/>
    <p:sldLayoutId id="2147484058" r:id="rId10"/>
    <p:sldLayoutId id="21474840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5E136-6345-445A-8EBA-FF82B0E487E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5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D6406-4238-4176-A5EF-CDDC7BC9CD4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9B74C-8DB9-45D3-B960-9D154A3F545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45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0B3BC-DD94-4874-BCE6-7AA0EBF0248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64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hf hdr="0" ftr="0" dt="0"/>
  <p:txStyles>
    <p:titleStyle>
      <a:lvl1pPr algn="ctr" defTabSz="514350" rtl="0" eaLnBrk="1" latinLnBrk="0" hangingPunct="1"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2881" indent="-192881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7910" indent="-160735" algn="l" defTabSz="51435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E6A8F-43B9-4264-BA41-C0D808E28F9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1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3399B-C2A8-0742-8594-1559E4BF9F3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F8197-964E-4A4B-AE3D-22582080D80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559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40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8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46.jp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emf"/><Relationship Id="rId7" Type="http://schemas.openxmlformats.org/officeDocument/2006/relationships/image" Target="../media/image52.jp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51.jpg"/><Relationship Id="rId5" Type="http://schemas.openxmlformats.org/officeDocument/2006/relationships/image" Target="../media/image50.jpg"/><Relationship Id="rId4" Type="http://schemas.openxmlformats.org/officeDocument/2006/relationships/image" Target="../media/image49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5.jpeg"/><Relationship Id="rId7" Type="http://schemas.openxmlformats.org/officeDocument/2006/relationships/image" Target="../media/image58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57.jpeg"/><Relationship Id="rId5" Type="http://schemas.microsoft.com/office/2007/relationships/hdphoto" Target="../media/hdphoto3.wdp"/><Relationship Id="rId10" Type="http://schemas.openxmlformats.org/officeDocument/2006/relationships/image" Target="../media/image61.emf"/><Relationship Id="rId4" Type="http://schemas.openxmlformats.org/officeDocument/2006/relationships/image" Target="../media/image56.png"/><Relationship Id="rId9" Type="http://schemas.openxmlformats.org/officeDocument/2006/relationships/image" Target="../media/image6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5.xml"/><Relationship Id="rId6" Type="http://schemas.microsoft.com/office/2007/relationships/hdphoto" Target="../media/hdphoto5.wdp"/><Relationship Id="rId5" Type="http://schemas.openxmlformats.org/officeDocument/2006/relationships/image" Target="../media/image68.png"/><Relationship Id="rId4" Type="http://schemas.openxmlformats.org/officeDocument/2006/relationships/image" Target="../media/image67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John_M._Dawson" TargetMode="External"/><Relationship Id="rId3" Type="http://schemas.microsoft.com/office/2007/relationships/hdphoto" Target="../media/hdphoto6.wdp"/><Relationship Id="rId7" Type="http://schemas.openxmlformats.org/officeDocument/2006/relationships/hyperlink" Target="https://en.wikipedia.org/w/index.php?title=Toshiki_Tajima&amp;action=edit&amp;redlink=1" TargetMode="Externa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5.xml"/><Relationship Id="rId6" Type="http://schemas.microsoft.com/office/2007/relationships/hdphoto" Target="../media/hdphoto7.wdp"/><Relationship Id="rId5" Type="http://schemas.openxmlformats.org/officeDocument/2006/relationships/image" Target="../media/image71.png"/><Relationship Id="rId10" Type="http://schemas.openxmlformats.org/officeDocument/2006/relationships/hyperlink" Target="https://en.wikipedia.org/wiki/Plasma_acceleration#cite_note-1" TargetMode="External"/><Relationship Id="rId4" Type="http://schemas.openxmlformats.org/officeDocument/2006/relationships/image" Target="../media/image70.emf"/><Relationship Id="rId9" Type="http://schemas.openxmlformats.org/officeDocument/2006/relationships/hyperlink" Target="https://en.wikipedia.org/wiki/UCLA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13" Type="http://schemas.openxmlformats.org/officeDocument/2006/relationships/image" Target="../media/image93.png"/><Relationship Id="rId3" Type="http://schemas.openxmlformats.org/officeDocument/2006/relationships/image" Target="../media/image84.jpeg"/><Relationship Id="rId7" Type="http://schemas.openxmlformats.org/officeDocument/2006/relationships/hyperlink" Target="http://lcws2016.sgk.iwate-u.ac.jp/5.jpg" TargetMode="External"/><Relationship Id="rId12" Type="http://schemas.openxmlformats.org/officeDocument/2006/relationships/image" Target="../media/image92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7.png"/><Relationship Id="rId11" Type="http://schemas.openxmlformats.org/officeDocument/2006/relationships/image" Target="../media/image91.jpeg"/><Relationship Id="rId5" Type="http://schemas.openxmlformats.org/officeDocument/2006/relationships/image" Target="../media/image86.jpeg"/><Relationship Id="rId15" Type="http://schemas.openxmlformats.org/officeDocument/2006/relationships/image" Target="../media/image95.jpeg"/><Relationship Id="rId10" Type="http://schemas.openxmlformats.org/officeDocument/2006/relationships/image" Target="../media/image90.jpeg"/><Relationship Id="rId4" Type="http://schemas.openxmlformats.org/officeDocument/2006/relationships/image" Target="../media/image85.jpeg"/><Relationship Id="rId9" Type="http://schemas.openxmlformats.org/officeDocument/2006/relationships/image" Target="../media/image89.jpeg"/><Relationship Id="rId14" Type="http://schemas.openxmlformats.org/officeDocument/2006/relationships/image" Target="../media/image94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jpg"/><Relationship Id="rId7" Type="http://schemas.openxmlformats.org/officeDocument/2006/relationships/image" Target="../media/image101.jpeg"/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106.png"/><Relationship Id="rId4" Type="http://schemas.openxmlformats.org/officeDocument/2006/relationships/image" Target="../media/image105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jpeg"/><Relationship Id="rId7" Type="http://schemas.openxmlformats.org/officeDocument/2006/relationships/image" Target="../media/image112.jp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11.png"/><Relationship Id="rId5" Type="http://schemas.openxmlformats.org/officeDocument/2006/relationships/image" Target="../media/image110.jpeg"/><Relationship Id="rId4" Type="http://schemas.openxmlformats.org/officeDocument/2006/relationships/image" Target="../media/image109.jpg"/><Relationship Id="rId9" Type="http://schemas.openxmlformats.org/officeDocument/2006/relationships/image" Target="../media/image114.jp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jpg"/><Relationship Id="rId3" Type="http://schemas.openxmlformats.org/officeDocument/2006/relationships/image" Target="../media/image9.jpg"/><Relationship Id="rId7" Type="http://schemas.openxmlformats.org/officeDocument/2006/relationships/image" Target="../media/image118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17.jpeg"/><Relationship Id="rId11" Type="http://schemas.openxmlformats.org/officeDocument/2006/relationships/image" Target="../media/image122.jpeg"/><Relationship Id="rId5" Type="http://schemas.openxmlformats.org/officeDocument/2006/relationships/image" Target="../media/image116.jpeg"/><Relationship Id="rId10" Type="http://schemas.openxmlformats.org/officeDocument/2006/relationships/image" Target="../media/image121.jpeg"/><Relationship Id="rId4" Type="http://schemas.openxmlformats.org/officeDocument/2006/relationships/image" Target="../media/image79.jpeg"/><Relationship Id="rId9" Type="http://schemas.openxmlformats.org/officeDocument/2006/relationships/image" Target="../media/image12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26.jpeg"/><Relationship Id="rId4" Type="http://schemas.openxmlformats.org/officeDocument/2006/relationships/image" Target="../media/image12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g"/><Relationship Id="rId2" Type="http://schemas.openxmlformats.org/officeDocument/2006/relationships/image" Target="../media/image127.jp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7" Type="http://schemas.openxmlformats.org/officeDocument/2006/relationships/image" Target="../media/image1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131.jpg"/><Relationship Id="rId5" Type="http://schemas.microsoft.com/office/2007/relationships/hdphoto" Target="../media/hdphoto8.wdp"/><Relationship Id="rId4" Type="http://schemas.openxmlformats.org/officeDocument/2006/relationships/image" Target="../media/image1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2.xml"/><Relationship Id="rId5" Type="http://schemas.openxmlformats.org/officeDocument/2006/relationships/hyperlink" Target="http://yamaoyazi.asablo.jp/blog/2015/05/21/7638582" TargetMode="External"/><Relationship Id="rId4" Type="http://schemas.openxmlformats.org/officeDocument/2006/relationships/image" Target="../media/image13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jpeg"/><Relationship Id="rId3" Type="http://schemas.openxmlformats.org/officeDocument/2006/relationships/image" Target="../media/image136.jpeg"/><Relationship Id="rId7" Type="http://schemas.openxmlformats.org/officeDocument/2006/relationships/image" Target="../media/image140.pn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139.jpeg"/><Relationship Id="rId5" Type="http://schemas.openxmlformats.org/officeDocument/2006/relationships/image" Target="../media/image138.jpeg"/><Relationship Id="rId4" Type="http://schemas.openxmlformats.org/officeDocument/2006/relationships/image" Target="../media/image13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jpg"/><Relationship Id="rId1" Type="http://schemas.openxmlformats.org/officeDocument/2006/relationships/slideLayout" Target="../slideLayouts/slideLayout6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1744561" y="2206631"/>
            <a:ext cx="5688180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206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3200" dirty="0" smtClean="0"/>
              <a:t>Progress </a:t>
            </a:r>
            <a:r>
              <a:rPr lang="en-US" altLang="ja-JP" sz="3200" dirty="0"/>
              <a:t>and </a:t>
            </a:r>
            <a:r>
              <a:rPr lang="en-US" altLang="ja-JP" sz="3200" dirty="0" smtClean="0"/>
              <a:t>Actions for the ILC</a:t>
            </a:r>
          </a:p>
          <a:p>
            <a:pPr algn="ctr"/>
            <a:r>
              <a:rPr lang="en-US" altLang="ja-JP" sz="3200" dirty="0" smtClean="0"/>
              <a:t>in </a:t>
            </a:r>
            <a:r>
              <a:rPr lang="en-US" altLang="ja-JP" sz="3200" dirty="0"/>
              <a:t>Tohoku District</a:t>
            </a:r>
            <a:r>
              <a:rPr lang="en-US" altLang="ja-JP" sz="32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 </a:t>
            </a:r>
            <a:endParaRPr lang="ja-JP" altLang="en-US" sz="3200" b="1" dirty="0">
              <a:ln w="9525">
                <a:solidFill>
                  <a:prstClr val="white"/>
                </a:solidFill>
                <a:prstDash val="solid"/>
              </a:ln>
              <a:solidFill>
                <a:srgbClr val="000066"/>
              </a:solidFill>
              <a:effectLst>
                <a:outerShdw blurRad="12700" dist="38100" dir="2700000" algn="tl" rotWithShape="0">
                  <a:srgbClr val="4472C4">
                    <a:lumMod val="60000"/>
                    <a:lumOff val="40000"/>
                  </a:srgbClr>
                </a:outerShdw>
              </a:effectLst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432548" y="3950866"/>
            <a:ext cx="2278899" cy="400110"/>
          </a:xfrm>
          <a:prstGeom prst="rect">
            <a:avLst/>
          </a:prstGeom>
          <a:solidFill>
            <a:schemeClr val="accent1">
              <a:lumMod val="20000"/>
              <a:lumOff val="80000"/>
              <a:alpha val="58824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sz="20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Atsuto </a:t>
            </a:r>
            <a:r>
              <a:rPr lang="en-US" altLang="ja-JP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Suzuki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69630" y="4626024"/>
            <a:ext cx="3004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Tohoku</a:t>
            </a:r>
            <a:r>
              <a:rPr lang="ja-JP" altLang="en-US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ILC Planning</a:t>
            </a:r>
            <a:r>
              <a:rPr kumimoji="1" lang="en-US" altLang="ja-JP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Office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3840199" y="5017993"/>
            <a:ext cx="1463594" cy="1463594"/>
            <a:chOff x="3856854" y="5161028"/>
            <a:chExt cx="1463594" cy="1463594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6854" y="5161028"/>
              <a:ext cx="1463594" cy="1463594"/>
            </a:xfrm>
            <a:prstGeom prst="rect">
              <a:avLst/>
            </a:prstGeom>
          </p:spPr>
        </p:pic>
        <p:sp>
          <p:nvSpPr>
            <p:cNvPr id="3" name="テキスト ボックス 2"/>
            <p:cNvSpPr txBox="1"/>
            <p:nvPr/>
          </p:nvSpPr>
          <p:spPr>
            <a:xfrm>
              <a:off x="3860022" y="6101402"/>
              <a:ext cx="145725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Iwate Prefectural</a:t>
              </a:r>
            </a:p>
            <a:p>
              <a:pPr algn="ctr"/>
              <a:r>
                <a:rPr lang="en-US" altLang="ja-JP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University</a:t>
              </a:r>
              <a:endParaRPr kumimoji="1" lang="ja-JP" altLang="en-US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0"/>
          <a:stretch/>
        </p:blipFill>
        <p:spPr>
          <a:xfrm>
            <a:off x="5505171" y="56287"/>
            <a:ext cx="3575524" cy="128327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9" y="56287"/>
            <a:ext cx="5306084" cy="82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8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421999" y="182584"/>
            <a:ext cx="629298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B.</a:t>
            </a:r>
            <a:r>
              <a:rPr lang="ja-JP" alt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　</a:t>
            </a:r>
            <a:r>
              <a:rPr lang="en-US" altLang="ja-JP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Visualizing the process of construction, maintenance </a:t>
            </a:r>
          </a:p>
          <a:p>
            <a:r>
              <a:rPr lang="en-US" altLang="ja-JP" sz="2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	</a:t>
            </a:r>
            <a:r>
              <a:rPr lang="en-US" altLang="ja-JP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and storage for accelerator components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451" y="1095857"/>
            <a:ext cx="3469874" cy="1247451"/>
          </a:xfrm>
          <a:prstGeom prst="rect">
            <a:avLst/>
          </a:prstGeom>
        </p:spPr>
      </p:pic>
      <p:grpSp>
        <p:nvGrpSpPr>
          <p:cNvPr id="39" name="グループ化 38"/>
          <p:cNvGrpSpPr/>
          <p:nvPr/>
        </p:nvGrpSpPr>
        <p:grpSpPr>
          <a:xfrm>
            <a:off x="212003" y="1397381"/>
            <a:ext cx="8960612" cy="5130111"/>
            <a:chOff x="212003" y="1397381"/>
            <a:chExt cx="8960612" cy="5130111"/>
          </a:xfrm>
        </p:grpSpPr>
        <p:sp>
          <p:nvSpPr>
            <p:cNvPr id="5" name="テキスト ボックス 4"/>
            <p:cNvSpPr txBox="1"/>
            <p:nvPr/>
          </p:nvSpPr>
          <p:spPr>
            <a:xfrm>
              <a:off x="395484" y="1397381"/>
              <a:ext cx="44592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indent="-214313" algn="just">
                <a:buFont typeface="Wingdings" panose="05000000000000000000" pitchFamily="2" charset="2"/>
                <a:buChar char="Ø"/>
              </a:pPr>
              <a:r>
                <a:rPr lang="en-US" altLang="ja-JP" dirty="0" err="1" smtClean="0">
                  <a:solidFill>
                    <a:srgbClr val="002060"/>
                  </a:solidFill>
                </a:rPr>
                <a:t>Cryomodule</a:t>
              </a:r>
              <a:r>
                <a:rPr lang="en-US" altLang="ja-JP" dirty="0" smtClean="0">
                  <a:solidFill>
                    <a:srgbClr val="002060"/>
                  </a:solidFill>
                </a:rPr>
                <a:t>-processes from manufacturing to installing inside the ILC tunnel</a:t>
              </a:r>
              <a:endParaRPr lang="ja-JP" altLang="en-US" dirty="0">
                <a:solidFill>
                  <a:srgbClr val="002060"/>
                </a:solidFill>
              </a:endParaRPr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212003" y="2549894"/>
              <a:ext cx="8960612" cy="3977598"/>
              <a:chOff x="212003" y="2549894"/>
              <a:chExt cx="8960612" cy="3977598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692309" y="2598483"/>
                <a:ext cx="4451691" cy="3903814"/>
                <a:chOff x="4586067" y="2798471"/>
                <a:chExt cx="4451691" cy="3903814"/>
              </a:xfrm>
            </p:grpSpPr>
            <p:sp>
              <p:nvSpPr>
                <p:cNvPr id="7" name="テキスト ボックス 6"/>
                <p:cNvSpPr txBox="1"/>
                <p:nvPr/>
              </p:nvSpPr>
              <p:spPr>
                <a:xfrm>
                  <a:off x="6202085" y="2798471"/>
                  <a:ext cx="10823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ja-JP" altLang="en-US" sz="1400" dirty="0">
                      <a:solidFill>
                        <a:prstClr val="black"/>
                      </a:solidFill>
                    </a:rPr>
                    <a:t>海外の場合</a:t>
                  </a:r>
                </a:p>
              </p:txBody>
            </p:sp>
            <p:pic>
              <p:nvPicPr>
                <p:cNvPr id="8" name="図 7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86067" y="3152283"/>
                  <a:ext cx="4451691" cy="3550002"/>
                </a:xfrm>
                <a:prstGeom prst="rect">
                  <a:avLst/>
                </a:prstGeom>
              </p:spPr>
            </p:pic>
            <p:sp>
              <p:nvSpPr>
                <p:cNvPr id="9" name="テキスト ボックス 8"/>
                <p:cNvSpPr txBox="1"/>
                <p:nvPr/>
              </p:nvSpPr>
              <p:spPr>
                <a:xfrm>
                  <a:off x="8134947" y="5775935"/>
                  <a:ext cx="902811" cy="307777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ja-JP" altLang="en-US" sz="1400" dirty="0" smtClean="0">
                      <a:solidFill>
                        <a:srgbClr val="FF0000"/>
                      </a:solidFill>
                    </a:rPr>
                    <a:t>港湾</a:t>
                  </a:r>
                  <a:r>
                    <a:rPr lang="ja-JP" altLang="en-US" sz="1400" dirty="0">
                      <a:solidFill>
                        <a:srgbClr val="FF0000"/>
                      </a:solidFill>
                    </a:rPr>
                    <a:t>施設</a:t>
                  </a:r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212003" y="2561543"/>
                <a:ext cx="4451691" cy="3896316"/>
                <a:chOff x="240618" y="2570020"/>
                <a:chExt cx="4451691" cy="3896316"/>
              </a:xfrm>
            </p:grpSpPr>
            <p:grpSp>
              <p:nvGrpSpPr>
                <p:cNvPr id="10" name="グループ化 9"/>
                <p:cNvGrpSpPr/>
                <p:nvPr/>
              </p:nvGrpSpPr>
              <p:grpSpPr>
                <a:xfrm>
                  <a:off x="240618" y="2608557"/>
                  <a:ext cx="4451691" cy="3857779"/>
                  <a:chOff x="134376" y="2798471"/>
                  <a:chExt cx="4451691" cy="3857779"/>
                </a:xfrm>
              </p:grpSpPr>
              <p:grpSp>
                <p:nvGrpSpPr>
                  <p:cNvPr id="11" name="グループ化 10"/>
                  <p:cNvGrpSpPr/>
                  <p:nvPr/>
                </p:nvGrpSpPr>
                <p:grpSpPr>
                  <a:xfrm>
                    <a:off x="271682" y="2798471"/>
                    <a:ext cx="4314385" cy="3857779"/>
                    <a:chOff x="271682" y="2798471"/>
                    <a:chExt cx="4314385" cy="3857779"/>
                  </a:xfrm>
                </p:grpSpPr>
                <p:sp>
                  <p:nvSpPr>
                    <p:cNvPr id="13" name="テキスト ボックス 12"/>
                    <p:cNvSpPr txBox="1"/>
                    <p:nvPr/>
                  </p:nvSpPr>
                  <p:spPr>
                    <a:xfrm>
                      <a:off x="1887700" y="2798471"/>
                      <a:ext cx="1082348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ja-JP" altLang="en-US" sz="1400" dirty="0">
                          <a:solidFill>
                            <a:prstClr val="black"/>
                          </a:solidFill>
                        </a:rPr>
                        <a:t>日本の場合</a:t>
                      </a:r>
                    </a:p>
                  </p:txBody>
                </p:sp>
                <p:pic>
                  <p:nvPicPr>
                    <p:cNvPr id="14" name="図 13"/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71682" y="3152283"/>
                      <a:ext cx="4314385" cy="3503967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2" name="テキスト ボックス 11"/>
                  <p:cNvSpPr txBox="1"/>
                  <p:nvPr/>
                </p:nvSpPr>
                <p:spPr>
                  <a:xfrm>
                    <a:off x="134376" y="4873884"/>
                    <a:ext cx="1229504" cy="307777"/>
                  </a:xfrm>
                  <a:prstGeom prst="rect">
                    <a:avLst/>
                  </a:prstGeom>
                  <a:noFill/>
                  <a:ln>
                    <a:solidFill>
                      <a:srgbClr val="FF0000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400" dirty="0" smtClean="0">
                        <a:solidFill>
                          <a:srgbClr val="FF0000"/>
                        </a:solidFill>
                      </a:rPr>
                      <a:t>ILC</a:t>
                    </a:r>
                    <a:r>
                      <a:rPr lang="ja-JP" altLang="en-US" sz="1400" dirty="0" smtClean="0">
                        <a:solidFill>
                          <a:srgbClr val="FF0000"/>
                        </a:solidFill>
                      </a:rPr>
                      <a:t>キャンパス</a:t>
                    </a:r>
                    <a:endParaRPr lang="ja-JP" altLang="en-US" sz="14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3" name="テキスト ボックス 2"/>
                <p:cNvSpPr txBox="1"/>
                <p:nvPr/>
              </p:nvSpPr>
              <p:spPr>
                <a:xfrm>
                  <a:off x="1470122" y="2570020"/>
                  <a:ext cx="207338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b="1" u="sng" dirty="0" smtClean="0">
                      <a:solidFill>
                        <a:srgbClr val="7030A0"/>
                      </a:solidFill>
                    </a:rPr>
                    <a:t>Production in Japan</a:t>
                  </a:r>
                  <a:endParaRPr kumimoji="1" lang="ja-JP" altLang="en-US" b="1" u="sng" dirty="0">
                    <a:solidFill>
                      <a:srgbClr val="7030A0"/>
                    </a:solidFill>
                  </a:endParaRPr>
                </a:p>
              </p:txBody>
            </p:sp>
          </p:grpSp>
          <p:sp>
            <p:nvSpPr>
              <p:cNvPr id="17" name="テキスト ボックス 16"/>
              <p:cNvSpPr txBox="1"/>
              <p:nvPr/>
            </p:nvSpPr>
            <p:spPr>
              <a:xfrm>
                <a:off x="5675301" y="2549894"/>
                <a:ext cx="239065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u="sng" dirty="0" smtClean="0">
                    <a:solidFill>
                      <a:srgbClr val="7030A0"/>
                    </a:solidFill>
                  </a:rPr>
                  <a:t>Production in Overseas</a:t>
                </a:r>
                <a:endParaRPr kumimoji="1" lang="ja-JP" altLang="en-US" b="1" u="sng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7270787" y="4906659"/>
                <a:ext cx="906017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smtClean="0">
                    <a:solidFill>
                      <a:srgbClr val="0000FF"/>
                    </a:solidFill>
                  </a:rPr>
                  <a:t>shipping</a:t>
                </a:r>
                <a:endParaRPr kumimoji="1" lang="ja-JP" altLang="en-US" sz="16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6053140" y="3538871"/>
                <a:ext cx="1665350" cy="1696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6293098" y="3439629"/>
                <a:ext cx="1136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 smtClean="0">
                    <a:solidFill>
                      <a:srgbClr val="0000FF"/>
                    </a:solidFill>
                  </a:rPr>
                  <a:t>assembling</a:t>
                </a:r>
                <a:endParaRPr kumimoji="1" lang="ja-JP" altLang="en-US" sz="16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5602238" y="3885229"/>
                <a:ext cx="2494525" cy="1668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テキスト ボックス 18"/>
              <p:cNvSpPr txBox="1"/>
              <p:nvPr/>
            </p:nvSpPr>
            <p:spPr>
              <a:xfrm>
                <a:off x="5576331" y="3785273"/>
                <a:ext cx="26178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srgbClr val="0000FF"/>
                    </a:solidFill>
                  </a:rPr>
                  <a:t>h</a:t>
                </a:r>
                <a:r>
                  <a:rPr lang="en-US" altLang="ja-JP" sz="1600" b="1" dirty="0" smtClean="0">
                    <a:solidFill>
                      <a:srgbClr val="0000FF"/>
                    </a:solidFill>
                  </a:rPr>
                  <a:t>igh-pressure-gas </a:t>
                </a:r>
                <a:r>
                  <a:rPr lang="en-US" altLang="ja-JP" sz="1600" b="1" dirty="0">
                    <a:solidFill>
                      <a:srgbClr val="0000FF"/>
                    </a:solidFill>
                  </a:rPr>
                  <a:t>i</a:t>
                </a:r>
                <a:r>
                  <a:rPr lang="en-US" altLang="ja-JP" sz="1600" b="1" dirty="0" smtClean="0">
                    <a:solidFill>
                      <a:srgbClr val="0000FF"/>
                    </a:solidFill>
                  </a:rPr>
                  <a:t>nspection</a:t>
                </a:r>
                <a:endParaRPr kumimoji="1" lang="ja-JP" altLang="en-US" sz="16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5602238" y="4265517"/>
                <a:ext cx="2463717" cy="1721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>
                <a:off x="5824490" y="4189592"/>
                <a:ext cx="19513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srgbClr val="0000FF"/>
                    </a:solidFill>
                  </a:rPr>
                  <a:t>c</a:t>
                </a:r>
                <a:r>
                  <a:rPr lang="en-US" altLang="ja-JP" sz="1600" b="1" dirty="0" smtClean="0">
                    <a:solidFill>
                      <a:srgbClr val="0000FF"/>
                    </a:solidFill>
                  </a:rPr>
                  <a:t>ooling &amp; power test</a:t>
                </a:r>
                <a:endParaRPr kumimoji="1" lang="ja-JP" altLang="en-US" sz="16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5754909" y="4641603"/>
                <a:ext cx="2213228" cy="2005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5747050" y="4566212"/>
                <a:ext cx="22764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srgbClr val="0000FF"/>
                    </a:solidFill>
                  </a:rPr>
                  <a:t>p</a:t>
                </a:r>
                <a:r>
                  <a:rPr lang="en-US" altLang="ja-JP" sz="1600" b="1" dirty="0" smtClean="0">
                    <a:solidFill>
                      <a:srgbClr val="0000FF"/>
                    </a:solidFill>
                  </a:rPr>
                  <a:t>ackaging into container</a:t>
                </a:r>
                <a:endParaRPr kumimoji="1" lang="ja-JP" altLang="en-US" sz="16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5522196" y="5435603"/>
                <a:ext cx="2654608" cy="1819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5465878" y="5356189"/>
                <a:ext cx="28488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srgbClr val="009900"/>
                    </a:solidFill>
                  </a:rPr>
                  <a:t>i</a:t>
                </a:r>
                <a:r>
                  <a:rPr lang="en-US" altLang="ja-JP" sz="1600" b="1" dirty="0" smtClean="0">
                    <a:solidFill>
                      <a:srgbClr val="009900"/>
                    </a:solidFill>
                  </a:rPr>
                  <a:t>mport procedure &amp; unpacking </a:t>
                </a:r>
                <a:endParaRPr kumimoji="1" lang="ja-JP" altLang="en-US" sz="1600" b="1" dirty="0">
                  <a:solidFill>
                    <a:srgbClr val="009900"/>
                  </a:solidFill>
                </a:endParaRPr>
              </a:p>
            </p:txBody>
          </p:sp>
          <p:sp>
            <p:nvSpPr>
              <p:cNvPr id="30" name="正方形/長方形 29"/>
              <p:cNvSpPr/>
              <p:nvPr/>
            </p:nvSpPr>
            <p:spPr>
              <a:xfrm>
                <a:off x="5443051" y="5841325"/>
                <a:ext cx="2812905" cy="191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>
                <a:off x="5346908" y="5781334"/>
                <a:ext cx="307674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600" b="1" dirty="0" smtClean="0">
                    <a:solidFill>
                      <a:srgbClr val="009900"/>
                    </a:solidFill>
                  </a:rPr>
                  <a:t>inspection, assembling &amp;  storage </a:t>
                </a:r>
                <a:endParaRPr kumimoji="1" lang="ja-JP" altLang="en-US" sz="1600" b="1" dirty="0">
                  <a:solidFill>
                    <a:srgbClr val="009900"/>
                  </a:solidFill>
                </a:endParaRPr>
              </a:p>
            </p:txBody>
          </p:sp>
          <p:sp>
            <p:nvSpPr>
              <p:cNvPr id="31" name="正方形/長方形 30"/>
              <p:cNvSpPr/>
              <p:nvPr/>
            </p:nvSpPr>
            <p:spPr>
              <a:xfrm>
                <a:off x="8212574" y="5486885"/>
                <a:ext cx="960041" cy="4376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5985145" y="6264701"/>
                <a:ext cx="1982991" cy="1838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6318359" y="6188938"/>
                <a:ext cx="11338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smtClean="0">
                    <a:solidFill>
                      <a:srgbClr val="7030A0"/>
                    </a:solidFill>
                  </a:rPr>
                  <a:t>installation</a:t>
                </a:r>
                <a:endParaRPr kumimoji="1" lang="ja-JP" altLang="en-US" sz="1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36" name="テキスト ボックス 35"/>
              <p:cNvSpPr txBox="1"/>
              <p:nvPr/>
            </p:nvSpPr>
            <p:spPr>
              <a:xfrm>
                <a:off x="212003" y="4635886"/>
                <a:ext cx="1245854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i="1" dirty="0" smtClean="0">
                    <a:solidFill>
                      <a:srgbClr val="FF0000"/>
                    </a:solidFill>
                  </a:rPr>
                  <a:t>ILC campus</a:t>
                </a:r>
                <a:endParaRPr kumimoji="1" lang="ja-JP" altLang="en-US" b="1" i="1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>
                <a:off x="4854742" y="3013544"/>
                <a:ext cx="3890864" cy="338554"/>
                <a:chOff x="4835778" y="522611"/>
                <a:chExt cx="3890864" cy="338554"/>
              </a:xfrm>
            </p:grpSpPr>
            <p:sp>
              <p:nvSpPr>
                <p:cNvPr id="40" name="正方形/長方形 39"/>
                <p:cNvSpPr/>
                <p:nvPr/>
              </p:nvSpPr>
              <p:spPr>
                <a:xfrm>
                  <a:off x="4859123" y="567076"/>
                  <a:ext cx="3844174" cy="2496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テキスト ボックス 36"/>
                <p:cNvSpPr txBox="1"/>
                <p:nvPr/>
              </p:nvSpPr>
              <p:spPr>
                <a:xfrm>
                  <a:off x="4835778" y="522611"/>
                  <a:ext cx="389086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600" b="1" dirty="0" smtClean="0">
                      <a:solidFill>
                        <a:srgbClr val="0000FF"/>
                      </a:solidFill>
                    </a:rPr>
                    <a:t>manufacturing, composition, inspection</a:t>
                  </a:r>
                  <a:r>
                    <a:rPr lang="ja-JP" altLang="en-US" sz="1600" b="1" dirty="0" smtClean="0">
                      <a:solidFill>
                        <a:srgbClr val="0000FF"/>
                      </a:solidFill>
                    </a:rPr>
                    <a:t>・・・</a:t>
                  </a:r>
                  <a:r>
                    <a:rPr lang="en-US" altLang="ja-JP" sz="1600" b="1" dirty="0" smtClean="0">
                      <a:solidFill>
                        <a:srgbClr val="0000FF"/>
                      </a:solidFill>
                    </a:rPr>
                    <a:t> </a:t>
                  </a:r>
                  <a:endParaRPr kumimoji="1" lang="ja-JP" altLang="en-US" sz="1600" b="1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2" name="テキスト ボックス 1"/>
              <p:cNvSpPr txBox="1"/>
              <p:nvPr/>
            </p:nvSpPr>
            <p:spPr>
              <a:xfrm>
                <a:off x="8125936" y="4536998"/>
                <a:ext cx="915635" cy="338554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/>
                  <a:t>overseas</a:t>
                </a:r>
                <a:endParaRPr kumimoji="1" lang="ja-JP" altLang="en-US" sz="1600" dirty="0"/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>
                <a:off x="5221575" y="5296671"/>
                <a:ext cx="3861117" cy="832749"/>
                <a:chOff x="5235388" y="5287139"/>
                <a:chExt cx="3861117" cy="832749"/>
              </a:xfrm>
            </p:grpSpPr>
            <p:sp>
              <p:nvSpPr>
                <p:cNvPr id="32" name="正方形/長方形 31"/>
                <p:cNvSpPr/>
                <p:nvPr/>
              </p:nvSpPr>
              <p:spPr>
                <a:xfrm>
                  <a:off x="5235388" y="5287139"/>
                  <a:ext cx="3374040" cy="832749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8234986" y="5315768"/>
                  <a:ext cx="861519" cy="6463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b="1" i="1" dirty="0">
                      <a:solidFill>
                        <a:srgbClr val="FF0000"/>
                      </a:solidFill>
                    </a:rPr>
                    <a:t>P</a:t>
                  </a:r>
                  <a:r>
                    <a:rPr kumimoji="1" lang="en-US" altLang="ja-JP" b="1" i="1" dirty="0" smtClean="0">
                      <a:solidFill>
                        <a:srgbClr val="FF0000"/>
                      </a:solidFill>
                    </a:rPr>
                    <a:t>ort </a:t>
                  </a:r>
                </a:p>
                <a:p>
                  <a:pPr algn="ctr"/>
                  <a:r>
                    <a:rPr lang="en-US" altLang="ja-JP" b="1" i="1" dirty="0">
                      <a:solidFill>
                        <a:srgbClr val="FF0000"/>
                      </a:solidFill>
                    </a:rPr>
                    <a:t>F</a:t>
                  </a:r>
                  <a:r>
                    <a:rPr kumimoji="1" lang="en-US" altLang="ja-JP" b="1" i="1" dirty="0" smtClean="0">
                      <a:solidFill>
                        <a:srgbClr val="FF0000"/>
                      </a:solidFill>
                    </a:rPr>
                    <a:t>acility</a:t>
                  </a:r>
                  <a:endParaRPr kumimoji="1" lang="ja-JP" altLang="en-US" b="1" i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219122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4"/>
          <a:stretch/>
        </p:blipFill>
        <p:spPr>
          <a:xfrm>
            <a:off x="330590" y="400110"/>
            <a:ext cx="8454684" cy="5960332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" name="テキスト ボックス 3"/>
          <p:cNvSpPr txBox="1"/>
          <p:nvPr/>
        </p:nvSpPr>
        <p:spPr>
          <a:xfrm>
            <a:off x="0" y="0"/>
            <a:ext cx="3497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u="sng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Example of Port-Facility</a:t>
            </a:r>
            <a:endParaRPr kumimoji="1" lang="ja-JP" altLang="en-US" sz="2000" b="1" u="sng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0590" y="494144"/>
            <a:ext cx="977705" cy="30948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1410" y="4469136"/>
            <a:ext cx="3607021" cy="224115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7427741" y="2229730"/>
            <a:ext cx="112351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Euro-XFEL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274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298282" y="989421"/>
            <a:ext cx="3997350" cy="1994011"/>
            <a:chOff x="346050" y="928046"/>
            <a:chExt cx="3997350" cy="1994011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1913966" y="928046"/>
              <a:ext cx="861519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i="1" dirty="0">
                  <a:solidFill>
                    <a:srgbClr val="FF0000"/>
                  </a:solidFill>
                </a:rPr>
                <a:t>P</a:t>
              </a:r>
              <a:r>
                <a:rPr kumimoji="1" lang="en-US" altLang="ja-JP" b="1" i="1" dirty="0" smtClean="0">
                  <a:solidFill>
                    <a:srgbClr val="FF0000"/>
                  </a:solidFill>
                </a:rPr>
                <a:t>ort </a:t>
              </a:r>
            </a:p>
            <a:p>
              <a:pPr algn="ctr"/>
              <a:r>
                <a:rPr lang="en-US" altLang="ja-JP" b="1" i="1" dirty="0">
                  <a:solidFill>
                    <a:srgbClr val="FF0000"/>
                  </a:solidFill>
                </a:rPr>
                <a:t>F</a:t>
              </a:r>
              <a:r>
                <a:rPr kumimoji="1" lang="en-US" altLang="ja-JP" b="1" i="1" dirty="0" smtClean="0">
                  <a:solidFill>
                    <a:srgbClr val="FF0000"/>
                  </a:solidFill>
                </a:rPr>
                <a:t>acility</a:t>
              </a:r>
              <a:endParaRPr kumimoji="1" lang="ja-JP" altLang="en-US" b="1" i="1" dirty="0">
                <a:solidFill>
                  <a:srgbClr val="FF0000"/>
                </a:solidFill>
              </a:endParaRPr>
            </a:p>
          </p:txBody>
        </p:sp>
        <p:sp>
          <p:nvSpPr>
            <p:cNvPr id="5" name="右矢印 4"/>
            <p:cNvSpPr/>
            <p:nvPr/>
          </p:nvSpPr>
          <p:spPr>
            <a:xfrm rot="5400000">
              <a:off x="2135168" y="1624867"/>
              <a:ext cx="419114" cy="62045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346050" y="2275726"/>
              <a:ext cx="399735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i="1" dirty="0" smtClean="0">
                  <a:solidFill>
                    <a:srgbClr val="002060"/>
                  </a:solidFill>
                </a:rPr>
                <a:t>Technology R&amp;D and Innovation Center </a:t>
              </a:r>
            </a:p>
            <a:p>
              <a:pPr algn="ctr"/>
              <a:r>
                <a:rPr lang="en-US" altLang="ja-JP" b="1" i="1" dirty="0" smtClean="0">
                  <a:solidFill>
                    <a:srgbClr val="002060"/>
                  </a:solidFill>
                </a:rPr>
                <a:t>for Advanced Accelerator/Detector  </a:t>
              </a:r>
              <a:endParaRPr kumimoji="1" lang="en-US" altLang="ja-JP" b="1" i="1" dirty="0" smtClean="0">
                <a:solidFill>
                  <a:srgbClr val="002060"/>
                </a:solidFill>
              </a:endParaRPr>
            </a:p>
          </p:txBody>
        </p:sp>
      </p:grpSp>
      <p:sp>
        <p:nvSpPr>
          <p:cNvPr id="14" name="正方形/長方形 13"/>
          <p:cNvSpPr/>
          <p:nvPr/>
        </p:nvSpPr>
        <p:spPr bwMode="auto">
          <a:xfrm>
            <a:off x="1213718" y="131211"/>
            <a:ext cx="6716564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00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How to Encourage Technology Innovation in ILC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0" y="829521"/>
            <a:ext cx="9047650" cy="6028479"/>
            <a:chOff x="0" y="829521"/>
            <a:chExt cx="9047650" cy="6028479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72929" y="4348681"/>
              <a:ext cx="4074721" cy="2342438"/>
            </a:xfrm>
            <a:prstGeom prst="rect">
              <a:avLst/>
            </a:prstGeom>
          </p:spPr>
        </p:pic>
        <p:sp>
          <p:nvSpPr>
            <p:cNvPr id="65" name="テキスト ボックス 64"/>
            <p:cNvSpPr txBox="1"/>
            <p:nvPr/>
          </p:nvSpPr>
          <p:spPr>
            <a:xfrm>
              <a:off x="900332" y="3441532"/>
              <a:ext cx="7343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Possible Scheme of Industry-Academia Collaboration</a:t>
              </a:r>
              <a:endParaRPr lang="ja-JP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809586"/>
              <a:ext cx="4689449" cy="3048414"/>
            </a:xfrm>
            <a:prstGeom prst="rect">
              <a:avLst/>
            </a:prstGeom>
          </p:spPr>
        </p:pic>
        <p:pic>
          <p:nvPicPr>
            <p:cNvPr id="66" name="図 6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5672" y="829521"/>
              <a:ext cx="4177189" cy="25229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149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471" y="796526"/>
            <a:ext cx="3235362" cy="215690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0" b="7206"/>
          <a:stretch/>
        </p:blipFill>
        <p:spPr>
          <a:xfrm>
            <a:off x="6352074" y="768001"/>
            <a:ext cx="2629247" cy="2114717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4" y="796525"/>
            <a:ext cx="2754731" cy="215690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85" y="3199499"/>
            <a:ext cx="4634779" cy="3459336"/>
          </a:xfrm>
          <a:prstGeom prst="rect">
            <a:avLst/>
          </a:prstGeom>
        </p:spPr>
      </p:pic>
      <p:grpSp>
        <p:nvGrpSpPr>
          <p:cNvPr id="7" name="グループ化 6"/>
          <p:cNvGrpSpPr/>
          <p:nvPr/>
        </p:nvGrpSpPr>
        <p:grpSpPr>
          <a:xfrm>
            <a:off x="5306307" y="3425073"/>
            <a:ext cx="3585256" cy="3098413"/>
            <a:chOff x="5285836" y="3916392"/>
            <a:chExt cx="3585256" cy="3098413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5836" y="3916392"/>
              <a:ext cx="3543257" cy="2356547"/>
            </a:xfrm>
            <a:prstGeom prst="rect">
              <a:avLst/>
            </a:prstGeom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5631038" y="6368474"/>
              <a:ext cx="32400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</a:rPr>
                <a:t>CERN Computer Looks to Future</a:t>
              </a:r>
            </a:p>
            <a:p>
              <a:r>
                <a:rPr lang="en-US" altLang="ja-JP" b="1" dirty="0" smtClean="0">
                  <a:solidFill>
                    <a:srgbClr val="FF0000"/>
                  </a:solidFill>
                </a:rPr>
                <a:t>ILC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正方形/長方形 10"/>
          <p:cNvSpPr/>
          <p:nvPr/>
        </p:nvSpPr>
        <p:spPr>
          <a:xfrm>
            <a:off x="197473" y="150348"/>
            <a:ext cx="3027171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2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C</a:t>
            </a:r>
            <a:r>
              <a:rPr lang="en-US" altLang="ja-JP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.</a:t>
            </a:r>
            <a:r>
              <a:rPr lang="ja-JP" alt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　</a:t>
            </a:r>
            <a:r>
              <a:rPr lang="en-US" altLang="ja-JP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Data-Analysis Network</a:t>
            </a:r>
          </a:p>
        </p:txBody>
      </p:sp>
    </p:spTree>
    <p:extLst>
      <p:ext uri="{BB962C8B-B14F-4D97-AF65-F5344CB8AC3E}">
        <p14:creationId xmlns:p14="http://schemas.microsoft.com/office/powerpoint/2010/main" val="110404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53" y="902049"/>
            <a:ext cx="6987540" cy="349758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 bwMode="auto">
          <a:xfrm>
            <a:off x="1982406" y="233124"/>
            <a:ext cx="5179189" cy="5155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en-US" altLang="ja-JP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00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Improving Data Communication-Line</a:t>
            </a:r>
            <a:endParaRPr lang="en-US" altLang="ja-JP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rgbClr val="0000FF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5617" y="4867531"/>
            <a:ext cx="4112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0000FF"/>
                </a:solidFill>
              </a:rPr>
              <a:t>Require New Submarine-Cables </a:t>
            </a:r>
          </a:p>
          <a:p>
            <a:pPr algn="ctr"/>
            <a:r>
              <a:rPr lang="en-US" altLang="ja-JP" b="1" dirty="0" smtClean="0">
                <a:solidFill>
                  <a:srgbClr val="0000FF"/>
                </a:solidFill>
              </a:rPr>
              <a:t>from US/Canada to the ILC Site</a:t>
            </a:r>
          </a:p>
          <a:p>
            <a:pPr algn="ctr"/>
            <a:r>
              <a:rPr lang="en-US" altLang="ja-JP" b="1" dirty="0" smtClean="0">
                <a:solidFill>
                  <a:srgbClr val="0000FF"/>
                </a:solidFill>
              </a:rPr>
              <a:t>and </a:t>
            </a:r>
          </a:p>
          <a:p>
            <a:pPr algn="ctr"/>
            <a:r>
              <a:rPr lang="en-US" altLang="ja-JP" b="1" dirty="0">
                <a:solidFill>
                  <a:srgbClr val="0000FF"/>
                </a:solidFill>
              </a:rPr>
              <a:t>f</a:t>
            </a:r>
            <a:r>
              <a:rPr lang="en-US" altLang="ja-JP" b="1" dirty="0" smtClean="0">
                <a:solidFill>
                  <a:srgbClr val="0000FF"/>
                </a:solidFill>
              </a:rPr>
              <a:t>rom Kyusyu to Taiwan (Tier-1 : LHC)</a:t>
            </a:r>
            <a:endParaRPr lang="en-US" altLang="ja-JP" b="1" dirty="0">
              <a:solidFill>
                <a:srgbClr val="0000FF"/>
              </a:solidFill>
            </a:endParaRPr>
          </a:p>
        </p:txBody>
      </p:sp>
      <p:cxnSp>
        <p:nvCxnSpPr>
          <p:cNvPr id="9" name="直線コネクタ 8"/>
          <p:cNvCxnSpPr>
            <a:stCxn id="10" idx="3"/>
          </p:cNvCxnSpPr>
          <p:nvPr/>
        </p:nvCxnSpPr>
        <p:spPr>
          <a:xfrm>
            <a:off x="3698623" y="1547933"/>
            <a:ext cx="2390588" cy="151914"/>
          </a:xfrm>
          <a:prstGeom prst="line">
            <a:avLst/>
          </a:prstGeom>
          <a:ln w="57150">
            <a:solidFill>
              <a:srgbClr val="66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241254" y="1363267"/>
            <a:ext cx="45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</a:t>
            </a:r>
            <a:endParaRPr lang="ja-JP" altLang="en-US" b="1" i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H="1">
            <a:off x="1427099" y="2180116"/>
            <a:ext cx="752622" cy="640194"/>
          </a:xfrm>
          <a:prstGeom prst="line">
            <a:avLst/>
          </a:prstGeom>
          <a:ln w="57150">
            <a:solidFill>
              <a:srgbClr val="66FF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6550915" y="1584283"/>
            <a:ext cx="50366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/>
              <a:t>US  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76570" y="916859"/>
            <a:ext cx="80182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Canada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81864" y="939730"/>
            <a:ext cx="70884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Russia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69825" y="1530570"/>
            <a:ext cx="66717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Korea</a:t>
            </a:r>
            <a:endParaRPr kumimoji="1" lang="ja-JP" altLang="en-US" sz="1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27344" y="2330936"/>
            <a:ext cx="65274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China</a:t>
            </a:r>
            <a:endParaRPr kumimoji="1" lang="ja-JP" altLang="en-US" sz="16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45776" y="2680493"/>
            <a:ext cx="762645" cy="338554"/>
          </a:xfrm>
          <a:prstGeom prst="rect">
            <a:avLst/>
          </a:prstGeom>
          <a:solidFill>
            <a:srgbClr val="FFFFFF">
              <a:alpha val="41961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Taiwan</a:t>
            </a:r>
            <a:endParaRPr kumimoji="1" lang="ja-JP" altLang="en-US" sz="1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63331" y="3461751"/>
            <a:ext cx="74520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Hawaii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15604" y="4004710"/>
            <a:ext cx="6832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Guam</a:t>
            </a:r>
            <a:endParaRPr kumimoji="1" lang="ja-JP" altLang="en-US" sz="16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075703" y="1847614"/>
            <a:ext cx="851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Kyusyu</a:t>
            </a:r>
            <a:endParaRPr lang="ja-JP" altLang="en-US" b="1" i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5022166" y="3019047"/>
            <a:ext cx="4121834" cy="3696968"/>
            <a:chOff x="5022166" y="3019047"/>
            <a:chExt cx="4121834" cy="3696968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2166" y="3019047"/>
              <a:ext cx="4121834" cy="3696968"/>
            </a:xfrm>
            <a:prstGeom prst="rect">
              <a:avLst/>
            </a:prstGeom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8080870" y="4158598"/>
              <a:ext cx="457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i="1" dirty="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ILC</a:t>
              </a:r>
              <a:endParaRPr lang="ja-JP" altLang="en-US" b="1" i="1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461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04512" y="149864"/>
            <a:ext cx="450407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D</a:t>
            </a:r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.</a:t>
            </a:r>
            <a:r>
              <a:rPr lang="ja-JP" altLang="en-US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　</a:t>
            </a:r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Possible Cooling Water</a:t>
            </a:r>
            <a:r>
              <a:rPr lang="en-US" altLang="ja-JP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</a:t>
            </a:r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Supply</a:t>
            </a:r>
          </a:p>
        </p:txBody>
      </p:sp>
      <p:grpSp>
        <p:nvGrpSpPr>
          <p:cNvPr id="27" name="グループ化 26"/>
          <p:cNvGrpSpPr/>
          <p:nvPr/>
        </p:nvGrpSpPr>
        <p:grpSpPr>
          <a:xfrm>
            <a:off x="21101" y="215441"/>
            <a:ext cx="9144000" cy="4804855"/>
            <a:chOff x="81888" y="1087953"/>
            <a:chExt cx="9144000" cy="4804855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88" y="1945211"/>
              <a:ext cx="9144000" cy="3914001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1408" y="1087953"/>
              <a:ext cx="1880928" cy="137972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7" name="直線矢印コネクタ 6"/>
            <p:cNvCxnSpPr/>
            <p:nvPr/>
          </p:nvCxnSpPr>
          <p:spPr>
            <a:xfrm>
              <a:off x="5873053" y="2390900"/>
              <a:ext cx="1995277" cy="1082631"/>
            </a:xfrm>
            <a:prstGeom prst="straightConnector1">
              <a:avLst/>
            </a:prstGeom>
            <a:ln w="571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/>
          </p:nvSpPr>
          <p:spPr>
            <a:xfrm>
              <a:off x="5128316" y="1764741"/>
              <a:ext cx="1524456" cy="338554"/>
            </a:xfrm>
            <a:prstGeom prst="rect">
              <a:avLst/>
            </a:prstGeom>
            <a:solidFill>
              <a:srgbClr val="0000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err="1" smtClean="0">
                  <a:solidFill>
                    <a:prstClr val="white"/>
                  </a:solidFill>
                </a:rPr>
                <a:t>Banshouji</a:t>
              </a:r>
              <a:r>
                <a:rPr lang="en-US" altLang="ja-JP" sz="1600" b="1" dirty="0" smtClean="0">
                  <a:solidFill>
                    <a:prstClr val="white"/>
                  </a:solidFill>
                </a:rPr>
                <a:t> point</a:t>
              </a:r>
              <a:endParaRPr lang="ja-JP" altLang="en-US" sz="1600" b="1" dirty="0">
                <a:solidFill>
                  <a:prstClr val="white"/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281539" y="5432695"/>
              <a:ext cx="4612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>
                  <a:solidFill>
                    <a:srgbClr val="FF0000"/>
                  </a:solidFill>
                </a:rPr>
                <a:t>ILC</a:t>
              </a:r>
              <a:endParaRPr lang="ja-JP" altLang="en-US">
                <a:solidFill>
                  <a:srgbClr val="FF0000"/>
                </a:solidFill>
              </a:endParaRPr>
            </a:p>
          </p:txBody>
        </p:sp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40" y="1950884"/>
              <a:ext cx="2770614" cy="207796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102240" y="3645551"/>
              <a:ext cx="1232325" cy="369332"/>
            </a:xfrm>
            <a:prstGeom prst="rect">
              <a:avLst/>
            </a:prstGeom>
            <a:solidFill>
              <a:srgbClr val="0000FF">
                <a:alpha val="52157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prstClr val="white"/>
                  </a:solidFill>
                </a:rPr>
                <a:t>Isawa Dam</a:t>
              </a:r>
              <a:endParaRPr lang="ja-JP" altLang="en-US" b="1" dirty="0">
                <a:solidFill>
                  <a:prstClr val="white"/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 rot="1640070">
              <a:off x="6223756" y="2975682"/>
              <a:ext cx="8322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00FF"/>
                  </a:solidFill>
                </a:rPr>
                <a:t>~13km</a:t>
              </a:r>
              <a:endParaRPr lang="ja-JP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5645289" y="2173110"/>
              <a:ext cx="279133" cy="27379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5344284" y="2214471"/>
              <a:ext cx="308930" cy="26422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5336359" y="3942019"/>
              <a:ext cx="308930" cy="26422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3400376" y="2192693"/>
              <a:ext cx="1889970" cy="338554"/>
            </a:xfrm>
            <a:prstGeom prst="rect">
              <a:avLst/>
            </a:prstGeom>
            <a:solidFill>
              <a:srgbClr val="000000">
                <a:alpha val="4902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b="1" dirty="0">
                  <a:solidFill>
                    <a:schemeClr val="bg1"/>
                  </a:solidFill>
                </a:rPr>
                <a:t>Frontier </a:t>
              </a:r>
              <a:r>
                <a:rPr lang="en-US" altLang="ja-JP" sz="1600" b="1" dirty="0" smtClean="0">
                  <a:solidFill>
                    <a:schemeClr val="bg1"/>
                  </a:solidFill>
                </a:rPr>
                <a:t>Park</a:t>
              </a:r>
              <a:r>
                <a:rPr lang="ja-JP" altLang="en-US" sz="16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ja-JP" sz="1600" b="1" dirty="0" smtClean="0">
                  <a:solidFill>
                    <a:schemeClr val="bg1"/>
                  </a:solidFill>
                </a:rPr>
                <a:t>point</a:t>
              </a:r>
              <a:endParaRPr lang="ja-JP" altLang="en-U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直線矢印コネクタ 17"/>
            <p:cNvCxnSpPr/>
            <p:nvPr/>
          </p:nvCxnSpPr>
          <p:spPr>
            <a:xfrm>
              <a:off x="5645289" y="4125056"/>
              <a:ext cx="2471855" cy="108259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6460279" y="4800137"/>
              <a:ext cx="10253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Option-C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直線コネクタ 19"/>
            <p:cNvCxnSpPr/>
            <p:nvPr/>
          </p:nvCxnSpPr>
          <p:spPr>
            <a:xfrm flipV="1">
              <a:off x="7574139" y="3408596"/>
              <a:ext cx="482508" cy="17611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8052881" y="3408596"/>
              <a:ext cx="749877" cy="239273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7586227" y="3584707"/>
              <a:ext cx="714387" cy="230810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>
              <a:stCxn id="11" idx="2"/>
            </p:cNvCxnSpPr>
            <p:nvPr/>
          </p:nvCxnSpPr>
          <p:spPr>
            <a:xfrm>
              <a:off x="718403" y="4014883"/>
              <a:ext cx="91739" cy="518526"/>
            </a:xfrm>
            <a:prstGeom prst="straightConnector1">
              <a:avLst/>
            </a:prstGeom>
            <a:ln w="57150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1974114" y="5231911"/>
              <a:ext cx="4486165" cy="369332"/>
            </a:xfrm>
            <a:prstGeom prst="rect">
              <a:avLst/>
            </a:prstGeom>
            <a:solidFill>
              <a:srgbClr val="99FF66">
                <a:alpha val="56863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2060"/>
                  </a:solidFill>
                </a:rPr>
                <a:t>Pipe-line : enough capacity for 10,000m</a:t>
              </a:r>
              <a:r>
                <a:rPr lang="en-US" altLang="ja-JP" b="1" baseline="30000" dirty="0" smtClean="0">
                  <a:solidFill>
                    <a:srgbClr val="002060"/>
                  </a:solidFill>
                </a:rPr>
                <a:t>3</a:t>
              </a:r>
              <a:r>
                <a:rPr lang="en-US" altLang="ja-JP" b="1" dirty="0" smtClean="0">
                  <a:solidFill>
                    <a:srgbClr val="002060"/>
                  </a:solidFill>
                </a:rPr>
                <a:t>/day</a:t>
              </a:r>
              <a:endParaRPr lang="ja-JP" altLang="en-US" b="1" dirty="0">
                <a:solidFill>
                  <a:srgbClr val="002060"/>
                </a:solidFill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3941019" y="4343231"/>
              <a:ext cx="1889970" cy="338554"/>
            </a:xfrm>
            <a:prstGeom prst="rect">
              <a:avLst/>
            </a:prstGeom>
            <a:solidFill>
              <a:srgbClr val="000000">
                <a:alpha val="4902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b="1" dirty="0" smtClean="0">
                  <a:solidFill>
                    <a:schemeClr val="bg1"/>
                  </a:solidFill>
                </a:rPr>
                <a:t>Sakura-</a:t>
              </a:r>
              <a:r>
                <a:rPr lang="en-US" altLang="ja-JP" sz="1600" b="1" dirty="0" err="1" smtClean="0">
                  <a:solidFill>
                    <a:schemeClr val="bg1"/>
                  </a:solidFill>
                </a:rPr>
                <a:t>yashiki</a:t>
              </a:r>
              <a:r>
                <a:rPr lang="ja-JP" altLang="en-US" sz="1600" b="1" dirty="0" smtClean="0">
                  <a:solidFill>
                    <a:schemeClr val="bg1"/>
                  </a:solidFill>
                </a:rPr>
                <a:t> </a:t>
              </a:r>
              <a:r>
                <a:rPr lang="en-US" altLang="ja-JP" sz="1600" b="1" dirty="0" smtClean="0">
                  <a:solidFill>
                    <a:schemeClr val="bg1"/>
                  </a:solidFill>
                </a:rPr>
                <a:t>point</a:t>
              </a:r>
              <a:endParaRPr lang="ja-JP" altLang="en-US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5"/>
          <a:stretch/>
        </p:blipFill>
        <p:spPr>
          <a:xfrm>
            <a:off x="554288" y="5217869"/>
            <a:ext cx="8187683" cy="138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10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7499" y="1"/>
            <a:ext cx="2702487" cy="1835624"/>
          </a:xfrm>
          <a:prstGeom prst="rect">
            <a:avLst/>
          </a:prstGeom>
        </p:spPr>
      </p:pic>
      <p:grpSp>
        <p:nvGrpSpPr>
          <p:cNvPr id="15" name="グループ化 14"/>
          <p:cNvGrpSpPr/>
          <p:nvPr/>
        </p:nvGrpSpPr>
        <p:grpSpPr>
          <a:xfrm>
            <a:off x="4890566" y="1969538"/>
            <a:ext cx="2098233" cy="1565883"/>
            <a:chOff x="5164052" y="1969538"/>
            <a:chExt cx="2098233" cy="1565883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64052" y="1969538"/>
              <a:ext cx="2098233" cy="1565883"/>
            </a:xfrm>
            <a:prstGeom prst="rect">
              <a:avLst/>
            </a:prstGeom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6273791" y="3133741"/>
              <a:ext cx="8040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b="1" dirty="0" smtClean="0">
                  <a:solidFill>
                    <a:srgbClr val="FFFF00"/>
                  </a:solidFill>
                </a:rPr>
                <a:t>J-PARC </a:t>
              </a:r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04512" y="149864"/>
            <a:ext cx="5247769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E</a:t>
            </a:r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.</a:t>
            </a:r>
            <a:r>
              <a:rPr lang="ja-JP" altLang="en-US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　</a:t>
            </a:r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Design Study of Electric Power Flow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7746" y="933131"/>
            <a:ext cx="211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1. Surface Facility</a:t>
            </a:r>
            <a:endParaRPr kumimoji="1" lang="ja-JP" altLang="en-US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9905" y="1439399"/>
            <a:ext cx="550977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 smtClean="0"/>
              <a:t>Input : Tohoku Electric Co., </a:t>
            </a:r>
            <a:r>
              <a:rPr kumimoji="1" lang="en-US" altLang="ja-JP" dirty="0" err="1" smtClean="0"/>
              <a:t>Mizusawa</a:t>
            </a:r>
            <a:r>
              <a:rPr kumimoji="1" lang="en-US" altLang="ja-JP" dirty="0" smtClean="0"/>
              <a:t> Station (154 kV)</a:t>
            </a: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 smtClean="0"/>
              <a:t>Receiving : ILC Extra-high Voltage Substation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</a:t>
            </a:r>
            <a:r>
              <a:rPr kumimoji="1" lang="en-US" altLang="ja-JP" dirty="0" smtClean="0"/>
              <a:t> (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66kV)</a:t>
            </a:r>
            <a:r>
              <a:rPr lang="en-US" altLang="ja-JP" dirty="0" smtClean="0">
                <a:sym typeface="Wingdings" panose="05000000000000000000" pitchFamily="2" charset="2"/>
              </a:rPr>
              <a:t> identical design with J-PARC</a:t>
            </a:r>
            <a:endParaRPr kumimoji="1" lang="en-US" altLang="ja-JP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 smtClean="0">
                <a:sym typeface="Wingdings" panose="05000000000000000000" pitchFamily="2" charset="2"/>
              </a:rPr>
              <a:t>Generation : Cogeneration System (LNG)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       </a:t>
            </a:r>
            <a:r>
              <a:rPr lang="ja-JP" altLang="en-US" dirty="0">
                <a:sym typeface="Wingdings" panose="05000000000000000000" pitchFamily="2" charset="2"/>
              </a:rPr>
              <a:t>～</a:t>
            </a:r>
            <a:r>
              <a:rPr lang="en-US" altLang="ja-JP" dirty="0" smtClean="0">
                <a:sym typeface="Wingdings" panose="05000000000000000000" pitchFamily="2" charset="2"/>
              </a:rPr>
              <a:t>3% of 164 MW (ILC peak power)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       identical design with RIKEN-CGS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269202" y="1228563"/>
            <a:ext cx="1690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err="1">
                <a:solidFill>
                  <a:srgbClr val="FFFF00"/>
                </a:solidFill>
              </a:rPr>
              <a:t>Mizusawa</a:t>
            </a:r>
            <a:r>
              <a:rPr lang="en-US" altLang="ja-JP" sz="1600" b="1" dirty="0">
                <a:solidFill>
                  <a:srgbClr val="FFFF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FF00"/>
                </a:solidFill>
              </a:rPr>
              <a:t>Station</a:t>
            </a:r>
          </a:p>
          <a:p>
            <a:pPr algn="ctr"/>
            <a:r>
              <a:rPr lang="en-US" altLang="ja-JP" sz="1600" b="1" dirty="0" smtClean="0">
                <a:solidFill>
                  <a:srgbClr val="FFFF00"/>
                </a:solidFill>
              </a:rPr>
              <a:t>(</a:t>
            </a:r>
            <a:r>
              <a:rPr lang="ja-JP" altLang="en-US" sz="1600" dirty="0">
                <a:solidFill>
                  <a:srgbClr val="FFFF00"/>
                </a:solidFill>
              </a:rPr>
              <a:t>～</a:t>
            </a:r>
            <a:r>
              <a:rPr lang="en-US" altLang="ja-JP" sz="1600" dirty="0">
                <a:solidFill>
                  <a:srgbClr val="FFFF00"/>
                </a:solidFill>
              </a:rPr>
              <a:t>15 km</a:t>
            </a:r>
            <a:r>
              <a:rPr lang="en-US" altLang="ja-JP" sz="1600" b="1" dirty="0" smtClean="0">
                <a:solidFill>
                  <a:srgbClr val="FFFF00"/>
                </a:solidFill>
              </a:rPr>
              <a:t>)</a:t>
            </a:r>
            <a:endParaRPr lang="ja-JP" altLang="en-US" sz="1600" b="1" dirty="0">
              <a:solidFill>
                <a:srgbClr val="FFFF00"/>
              </a:solidFill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3359" y="1969538"/>
            <a:ext cx="2205231" cy="1619823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7163908" y="3196867"/>
            <a:ext cx="1130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FFFF00"/>
                </a:solidFill>
              </a:rPr>
              <a:t>RIKEN CGS 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321107" y="4258801"/>
            <a:ext cx="2062332" cy="11115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-79985" y="3357479"/>
            <a:ext cx="9223985" cy="3432283"/>
            <a:chOff x="-79985" y="3357479"/>
            <a:chExt cx="9223985" cy="3432283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307746" y="3357479"/>
              <a:ext cx="2749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2060"/>
                  </a:solidFill>
                  <a:latin typeface="Century Gothic" panose="020B0502020202020204" pitchFamily="34" charset="0"/>
                </a:rPr>
                <a:t>2</a:t>
              </a:r>
              <a:r>
                <a:rPr kumimoji="1" lang="en-US" altLang="ja-JP" b="1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. </a:t>
              </a:r>
              <a:r>
                <a:rPr lang="en-US" altLang="ja-JP" b="1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Underground</a:t>
              </a:r>
              <a:r>
                <a:rPr kumimoji="1" lang="en-US" altLang="ja-JP" b="1" dirty="0" smtClean="0">
                  <a:solidFill>
                    <a:srgbClr val="002060"/>
                  </a:solidFill>
                  <a:latin typeface="Century Gothic" panose="020B0502020202020204" pitchFamily="34" charset="0"/>
                </a:rPr>
                <a:t> Facility</a:t>
              </a:r>
              <a:endParaRPr kumimoji="1" lang="ja-JP" altLang="en-US" b="1" dirty="0">
                <a:solidFill>
                  <a:srgbClr val="002060"/>
                </a:solidFill>
                <a:latin typeface="Century Gothic" panose="020B0502020202020204" pitchFamily="34" charset="0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-79985" y="4613998"/>
              <a:ext cx="5856525" cy="2073437"/>
              <a:chOff x="553620" y="6693078"/>
              <a:chExt cx="5635249" cy="1896617"/>
            </a:xfrm>
          </p:grpSpPr>
          <p:pic>
            <p:nvPicPr>
              <p:cNvPr id="23" name="図 22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" b="49644"/>
              <a:stretch/>
            </p:blipFill>
            <p:spPr>
              <a:xfrm>
                <a:off x="669131" y="6749280"/>
                <a:ext cx="5519738" cy="961706"/>
              </a:xfrm>
              <a:prstGeom prst="rect">
                <a:avLst/>
              </a:prstGeom>
            </p:spPr>
          </p:pic>
          <p:grpSp>
            <p:nvGrpSpPr>
              <p:cNvPr id="24" name="グループ化 23"/>
              <p:cNvGrpSpPr/>
              <p:nvPr/>
            </p:nvGrpSpPr>
            <p:grpSpPr>
              <a:xfrm>
                <a:off x="2919789" y="6693078"/>
                <a:ext cx="857927" cy="276473"/>
                <a:chOff x="295234" y="3257177"/>
                <a:chExt cx="857927" cy="276473"/>
              </a:xfrm>
            </p:grpSpPr>
            <p:sp>
              <p:nvSpPr>
                <p:cNvPr id="26" name="円/楕円 25"/>
                <p:cNvSpPr/>
                <p:nvPr/>
              </p:nvSpPr>
              <p:spPr>
                <a:xfrm>
                  <a:off x="365944" y="3257177"/>
                  <a:ext cx="716507" cy="2764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テキスト ボックス 26"/>
                <p:cNvSpPr txBox="1"/>
                <p:nvPr/>
              </p:nvSpPr>
              <p:spPr>
                <a:xfrm>
                  <a:off x="295234" y="3268455"/>
                  <a:ext cx="857927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1050" dirty="0" smtClean="0"/>
                    <a:t>中央変電所</a:t>
                  </a:r>
                  <a:endParaRPr kumimoji="1" lang="ja-JP" altLang="en-US" sz="1050" dirty="0"/>
                </a:p>
              </p:txBody>
            </p:sp>
          </p:grpSp>
          <p:pic>
            <p:nvPicPr>
              <p:cNvPr id="25" name="図 24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783"/>
              <a:stretch/>
            </p:blipFill>
            <p:spPr>
              <a:xfrm>
                <a:off x="553620" y="7710986"/>
                <a:ext cx="5239855" cy="878709"/>
              </a:xfrm>
              <a:prstGeom prst="rect">
                <a:avLst/>
              </a:prstGeom>
            </p:spPr>
          </p:pic>
        </p:grpSp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1107" y="4327020"/>
              <a:ext cx="3822893" cy="2462742"/>
            </a:xfrm>
            <a:prstGeom prst="rect">
              <a:avLst/>
            </a:prstGeom>
          </p:spPr>
        </p:pic>
        <p:grpSp>
          <p:nvGrpSpPr>
            <p:cNvPr id="32" name="グループ化 31"/>
            <p:cNvGrpSpPr/>
            <p:nvPr/>
          </p:nvGrpSpPr>
          <p:grpSpPr>
            <a:xfrm>
              <a:off x="5501193" y="4192508"/>
              <a:ext cx="1940540" cy="1169383"/>
              <a:chOff x="7163907" y="3564715"/>
              <a:chExt cx="1959454" cy="1430325"/>
            </a:xfrm>
          </p:grpSpPr>
          <p:pic>
            <p:nvPicPr>
              <p:cNvPr id="29" name="図 28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86" t="4524" r="3358"/>
              <a:stretch/>
            </p:blipFill>
            <p:spPr>
              <a:xfrm>
                <a:off x="7163907" y="3564715"/>
                <a:ext cx="1923099" cy="1430325"/>
              </a:xfrm>
              <a:prstGeom prst="rect">
                <a:avLst/>
              </a:prstGeom>
            </p:spPr>
          </p:pic>
          <p:sp>
            <p:nvSpPr>
              <p:cNvPr id="30" name="テキスト ボックス 29"/>
              <p:cNvSpPr txBox="1"/>
              <p:nvPr/>
            </p:nvSpPr>
            <p:spPr>
              <a:xfrm>
                <a:off x="7872890" y="3780709"/>
                <a:ext cx="1250471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dirty="0" smtClean="0">
                    <a:solidFill>
                      <a:srgbClr val="FFFF00"/>
                    </a:solidFill>
                  </a:rPr>
                  <a:t>Access Station</a:t>
                </a:r>
                <a:endParaRPr lang="ja-JP" altLang="en-US" sz="14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>
                <a:off x="7623775" y="4166353"/>
                <a:ext cx="1010213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dirty="0" smtClean="0">
                    <a:solidFill>
                      <a:srgbClr val="FF99FF"/>
                    </a:solidFill>
                  </a:rPr>
                  <a:t>Access Hall</a:t>
                </a:r>
                <a:endParaRPr lang="ja-JP" altLang="en-US" sz="1400" b="1" dirty="0">
                  <a:solidFill>
                    <a:srgbClr val="FF99FF"/>
                  </a:solidFill>
                </a:endParaRPr>
              </a:p>
            </p:txBody>
          </p:sp>
        </p:grpSp>
        <p:sp>
          <p:nvSpPr>
            <p:cNvPr id="20" name="テキスト ボックス 19"/>
            <p:cNvSpPr txBox="1"/>
            <p:nvPr/>
          </p:nvSpPr>
          <p:spPr>
            <a:xfrm>
              <a:off x="429905" y="3803860"/>
              <a:ext cx="64587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kumimoji="1" lang="en-US" altLang="ja-JP" dirty="0" smtClean="0"/>
                <a:t>Receiving : 7 Access Hall</a:t>
              </a:r>
              <a:r>
                <a:rPr lang="en-US" altLang="ja-JP" dirty="0" smtClean="0"/>
                <a:t> </a:t>
              </a:r>
              <a:r>
                <a:rPr kumimoji="1" lang="en-US" altLang="ja-JP" dirty="0" smtClean="0"/>
                <a:t>Voltage Substations (</a:t>
              </a:r>
              <a:r>
                <a:rPr kumimoji="1" lang="en-US" altLang="ja-JP" dirty="0" smtClean="0">
                  <a:sym typeface="Wingdings" panose="05000000000000000000" pitchFamily="2" charset="2"/>
                </a:rPr>
                <a:t> 6.6 kV</a:t>
              </a:r>
              <a:r>
                <a:rPr kumimoji="1" lang="en-US" altLang="ja-JP" dirty="0" smtClean="0"/>
                <a:t>)</a:t>
              </a:r>
              <a:r>
                <a:rPr lang="en-US" altLang="ja-JP" dirty="0" smtClean="0">
                  <a:sym typeface="Wingdings" panose="05000000000000000000" pitchFamily="2" charset="2"/>
                </a:rPr>
                <a:t>                     </a:t>
              </a:r>
              <a:endParaRPr kumimoji="1" lang="en-US" altLang="ja-JP" dirty="0" smtClean="0">
                <a:sym typeface="Wingdings" panose="05000000000000000000" pitchFamily="2" charset="2"/>
              </a:endParaRP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altLang="ja-JP" dirty="0" smtClean="0">
                  <a:sym typeface="Wingdings" panose="05000000000000000000" pitchFamily="2" charset="2"/>
                </a:rPr>
                <a:t>Receiving : 60 Local Voltage Substation ( 400 V)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34629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75407" y="53968"/>
            <a:ext cx="8367037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F</a:t>
            </a:r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.</a:t>
            </a:r>
            <a:r>
              <a:rPr lang="ja-JP" altLang="en-US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　</a:t>
            </a:r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Encouraging Green-ILC : Waste Heat Recovery and Utilization</a:t>
            </a:r>
          </a:p>
        </p:txBody>
      </p:sp>
      <p:sp>
        <p:nvSpPr>
          <p:cNvPr id="18" name="正方形/長方形 17"/>
          <p:cNvSpPr/>
          <p:nvPr/>
        </p:nvSpPr>
        <p:spPr>
          <a:xfrm rot="5400000">
            <a:off x="6468101" y="4694014"/>
            <a:ext cx="466165" cy="269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5" name="グループ化 34"/>
          <p:cNvGrpSpPr/>
          <p:nvPr/>
        </p:nvGrpSpPr>
        <p:grpSpPr>
          <a:xfrm>
            <a:off x="175407" y="2754712"/>
            <a:ext cx="6433188" cy="3681755"/>
            <a:chOff x="175407" y="2754712"/>
            <a:chExt cx="6433188" cy="3681755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1670835" y="2754712"/>
              <a:ext cx="4937760" cy="3681755"/>
              <a:chOff x="123382" y="3829785"/>
              <a:chExt cx="4937760" cy="3681755"/>
            </a:xfrm>
          </p:grpSpPr>
          <p:grpSp>
            <p:nvGrpSpPr>
              <p:cNvPr id="33" name="グループ化 32"/>
              <p:cNvGrpSpPr/>
              <p:nvPr/>
            </p:nvGrpSpPr>
            <p:grpSpPr>
              <a:xfrm>
                <a:off x="123382" y="3829785"/>
                <a:ext cx="4937760" cy="3681755"/>
                <a:chOff x="123382" y="3829785"/>
                <a:chExt cx="4937760" cy="3681755"/>
              </a:xfrm>
            </p:grpSpPr>
            <p:grpSp>
              <p:nvGrpSpPr>
                <p:cNvPr id="8" name="グループ化 7"/>
                <p:cNvGrpSpPr/>
                <p:nvPr/>
              </p:nvGrpSpPr>
              <p:grpSpPr>
                <a:xfrm>
                  <a:off x="123382" y="3829785"/>
                  <a:ext cx="4937760" cy="3681755"/>
                  <a:chOff x="4067944" y="3784460"/>
                  <a:chExt cx="3816424" cy="2991427"/>
                </a:xfrm>
              </p:grpSpPr>
              <p:grpSp>
                <p:nvGrpSpPr>
                  <p:cNvPr id="9" name="グループ化 8"/>
                  <p:cNvGrpSpPr/>
                  <p:nvPr/>
                </p:nvGrpSpPr>
                <p:grpSpPr>
                  <a:xfrm>
                    <a:off x="4067944" y="3876288"/>
                    <a:ext cx="3816424" cy="2899599"/>
                    <a:chOff x="97962" y="3202496"/>
                    <a:chExt cx="4645936" cy="3623658"/>
                  </a:xfrm>
                </p:grpSpPr>
                <p:pic>
                  <p:nvPicPr>
                    <p:cNvPr id="11" name="図 10"/>
                    <p:cNvPicPr>
                      <a:picLocks noChangeAspect="1"/>
                    </p:cNvPicPr>
                    <p:nvPr/>
                  </p:nvPicPr>
                  <p:blipFill rotWithShape="1">
                    <a:blip r:embed="rId2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11382"/>
                    <a:stretch/>
                  </p:blipFill>
                  <p:spPr>
                    <a:xfrm>
                      <a:off x="97962" y="3202496"/>
                      <a:ext cx="4645936" cy="2821533"/>
                    </a:xfrm>
                    <a:prstGeom prst="rect">
                      <a:avLst/>
                    </a:prstGeom>
                    <a:ln>
                      <a:noFill/>
                    </a:ln>
                    <a:effectLst/>
                  </p:spPr>
                </p:pic>
                <p:pic>
                  <p:nvPicPr>
                    <p:cNvPr id="12" name="図 11"/>
                    <p:cNvPicPr>
                      <a:picLocks noChangeAspect="1"/>
                    </p:cNvPicPr>
                    <p:nvPr/>
                  </p:nvPicPr>
                  <p:blipFill rotWithShape="1"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r="7179"/>
                    <a:stretch/>
                  </p:blipFill>
                  <p:spPr>
                    <a:xfrm>
                      <a:off x="346851" y="5354908"/>
                      <a:ext cx="1861904" cy="1471246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0" name="正方形/長方形 9"/>
                  <p:cNvSpPr/>
                  <p:nvPr/>
                </p:nvSpPr>
                <p:spPr>
                  <a:xfrm>
                    <a:off x="5436096" y="3784460"/>
                    <a:ext cx="2304256" cy="19611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3" name="正方形/長方形 12"/>
                <p:cNvSpPr/>
                <p:nvPr/>
              </p:nvSpPr>
              <p:spPr>
                <a:xfrm>
                  <a:off x="515909" y="5291112"/>
                  <a:ext cx="747058" cy="284639"/>
                </a:xfrm>
                <a:prstGeom prst="rect">
                  <a:avLst/>
                </a:prstGeom>
                <a:solidFill>
                  <a:srgbClr val="FF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16"/>
                <p:cNvSpPr/>
                <p:nvPr/>
              </p:nvSpPr>
              <p:spPr>
                <a:xfrm>
                  <a:off x="3974319" y="5332188"/>
                  <a:ext cx="910843" cy="671047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" name="テキスト ボックス 3"/>
              <p:cNvSpPr txBox="1"/>
              <p:nvPr/>
            </p:nvSpPr>
            <p:spPr>
              <a:xfrm>
                <a:off x="204720" y="5272625"/>
                <a:ext cx="13131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 smtClean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 panose="020B0502020202020204" pitchFamily="34" charset="0"/>
                  </a:rPr>
                  <a:t>Waste Heat</a:t>
                </a:r>
                <a:endParaRPr kumimoji="1" lang="ja-JP" altLang="en-US" sz="16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endParaRPr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868529" y="5242104"/>
                <a:ext cx="112242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600" b="1" dirty="0" smtClean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 panose="020B0502020202020204" pitchFamily="34" charset="0"/>
                  </a:rPr>
                  <a:t>Heat</a:t>
                </a:r>
              </a:p>
              <a:p>
                <a:pPr algn="ctr"/>
                <a:r>
                  <a:rPr lang="en-US" altLang="ja-JP" sz="1600" b="1" dirty="0" smtClean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entury Gothic" panose="020B0502020202020204" pitchFamily="34" charset="0"/>
                  </a:rPr>
                  <a:t>Utilization</a:t>
                </a:r>
              </a:p>
            </p:txBody>
          </p:sp>
        </p:grpSp>
        <p:pic>
          <p:nvPicPr>
            <p:cNvPr id="20" name="図 1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830" t="40138" r="5845"/>
            <a:stretch/>
          </p:blipFill>
          <p:spPr>
            <a:xfrm>
              <a:off x="175407" y="4249207"/>
              <a:ext cx="1473688" cy="1235841"/>
            </a:xfrm>
            <a:prstGeom prst="rect">
              <a:avLst/>
            </a:prstGeom>
          </p:spPr>
        </p:pic>
      </p:grpSp>
      <p:grpSp>
        <p:nvGrpSpPr>
          <p:cNvPr id="30" name="グループ化 29"/>
          <p:cNvGrpSpPr/>
          <p:nvPr/>
        </p:nvGrpSpPr>
        <p:grpSpPr>
          <a:xfrm>
            <a:off x="5179133" y="2663364"/>
            <a:ext cx="3964867" cy="4171007"/>
            <a:chOff x="5179133" y="2663364"/>
            <a:chExt cx="3964867" cy="4171007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989" r="10579"/>
            <a:stretch/>
          </p:blipFill>
          <p:spPr>
            <a:xfrm>
              <a:off x="7154039" y="4595842"/>
              <a:ext cx="1967173" cy="975787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111103" y="2682030"/>
              <a:ext cx="1548792" cy="899861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54837" y="5590294"/>
              <a:ext cx="3389163" cy="1244077"/>
            </a:xfrm>
            <a:prstGeom prst="rect">
              <a:avLst/>
            </a:prstGeom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5179133" y="4900273"/>
              <a:ext cx="1931426" cy="58477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r>
                <a:rPr kumimoji="1" lang="en-US" altLang="ja-JP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griculture, Forestry</a:t>
              </a:r>
            </a:p>
            <a:p>
              <a:pPr algn="ctr"/>
              <a:r>
                <a:rPr lang="en-US" altLang="ja-JP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&amp; Fisheries</a:t>
              </a:r>
              <a:r>
                <a:rPr kumimoji="1" lang="en-US" altLang="ja-JP" sz="16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kumimoji="1" lang="ja-JP" altLang="en-US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Rectangle 1"/>
            <p:cNvSpPr>
              <a:spLocks noChangeArrowheads="1"/>
            </p:cNvSpPr>
            <p:nvPr/>
          </p:nvSpPr>
          <p:spPr bwMode="auto">
            <a:xfrm>
              <a:off x="7226369" y="3705802"/>
              <a:ext cx="1732855" cy="830997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anose="020B0604020202020204" pitchFamily="50" charset="-128"/>
                </a:rPr>
                <a:t>s</a:t>
              </a:r>
              <a:r>
                <a:rPr kumimoji="0" lang="en-US" altLang="ja-JP" sz="16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anose="020B0604020202020204" pitchFamily="50" charset="-128"/>
                </a:rPr>
                <a:t>ome projects i</a:t>
              </a:r>
              <a:r>
                <a:rPr kumimoji="0" lang="en-US" altLang="ja-JP" sz="16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anose="020B0604020202020204" pitchFamily="50" charset="-128"/>
                </a:rPr>
                <a:t>n alliance with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6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anose="020B0604020202020204" pitchFamily="50" charset="-128"/>
                </a:rPr>
                <a:t>l</a:t>
              </a:r>
              <a:r>
                <a:rPr kumimoji="0" lang="ja-JP" altLang="ja-JP" sz="16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anose="020B0604020202020204" pitchFamily="50" charset="-128"/>
                </a:rPr>
                <a:t>ocal</a:t>
              </a:r>
              <a:r>
                <a:rPr kumimoji="0" lang="en-US" altLang="ja-JP" sz="16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anose="020B0604020202020204" pitchFamily="50" charset="-128"/>
                </a:rPr>
                <a:t> </a:t>
              </a:r>
              <a:r>
                <a:rPr kumimoji="0" lang="ja-JP" altLang="ja-JP" sz="16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anose="020B0604020202020204" pitchFamily="50" charset="-128"/>
                </a:rPr>
                <a:t>companies</a:t>
              </a:r>
              <a:endParaRPr kumimoji="0" lang="ja-JP" altLang="ja-JP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  <p:pic>
          <p:nvPicPr>
            <p:cNvPr id="28" name="図 27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908"/>
            <a:stretch/>
          </p:blipFill>
          <p:spPr>
            <a:xfrm>
              <a:off x="7720966" y="2663364"/>
              <a:ext cx="1333387" cy="937192"/>
            </a:xfrm>
            <a:prstGeom prst="rect">
              <a:avLst/>
            </a:prstGeom>
          </p:spPr>
        </p:pic>
      </p:grpSp>
      <p:grpSp>
        <p:nvGrpSpPr>
          <p:cNvPr id="32" name="グループ化 31"/>
          <p:cNvGrpSpPr/>
          <p:nvPr/>
        </p:nvGrpSpPr>
        <p:grpSpPr>
          <a:xfrm>
            <a:off x="271154" y="1809188"/>
            <a:ext cx="6440091" cy="2305831"/>
            <a:chOff x="271154" y="1809188"/>
            <a:chExt cx="6440091" cy="2305831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271154" y="2297930"/>
              <a:ext cx="6440091" cy="1817089"/>
              <a:chOff x="271154" y="2297930"/>
              <a:chExt cx="6440091" cy="1817089"/>
            </a:xfrm>
          </p:grpSpPr>
          <p:pic>
            <p:nvPicPr>
              <p:cNvPr id="14" name="図 1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608" t="29667" r="44187"/>
              <a:stretch/>
            </p:blipFill>
            <p:spPr>
              <a:xfrm>
                <a:off x="271154" y="2771858"/>
                <a:ext cx="1474329" cy="1343161"/>
              </a:xfrm>
              <a:prstGeom prst="rect">
                <a:avLst/>
              </a:prstGeom>
            </p:spPr>
          </p:pic>
          <p:sp>
            <p:nvSpPr>
              <p:cNvPr id="16" name="テキスト ボックス 15"/>
              <p:cNvSpPr txBox="1"/>
              <p:nvPr/>
            </p:nvSpPr>
            <p:spPr>
              <a:xfrm>
                <a:off x="1344135" y="2297930"/>
                <a:ext cx="53671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err="1" smtClean="0"/>
                  <a:t>HASClay</a:t>
                </a:r>
                <a:r>
                  <a:rPr kumimoji="1" lang="en-US" altLang="ja-JP" sz="1600" dirty="0" smtClean="0"/>
                  <a:t> : inorganic porous material for low grade heat source </a:t>
                </a:r>
                <a:endParaRPr kumimoji="1" lang="ja-JP" altLang="en-US" sz="1600" dirty="0"/>
              </a:p>
            </p:txBody>
          </p:sp>
        </p:grpSp>
        <p:sp>
          <p:nvSpPr>
            <p:cNvPr id="29" name="テキスト ボックス 28"/>
            <p:cNvSpPr txBox="1"/>
            <p:nvPr/>
          </p:nvSpPr>
          <p:spPr>
            <a:xfrm>
              <a:off x="778701" y="1809188"/>
              <a:ext cx="18800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altLang="ja-JP" dirty="0" smtClean="0"/>
                <a:t> Heat Recovery</a:t>
              </a:r>
              <a:endParaRPr kumimoji="1" lang="ja-JP" altLang="en-US" dirty="0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1344135" y="1223232"/>
            <a:ext cx="325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Cooling Water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Cooling Tower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83849" y="730929"/>
            <a:ext cx="2004040" cy="143199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78701" y="819889"/>
            <a:ext cx="2530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 smtClean="0"/>
              <a:t>Back-end </a:t>
            </a:r>
            <a:r>
              <a:rPr lang="en-US" altLang="ja-JP" dirty="0"/>
              <a:t>E</a:t>
            </a:r>
            <a:r>
              <a:rPr kumimoji="1" lang="en-US" altLang="ja-JP" dirty="0" smtClean="0"/>
              <a:t>nergy </a:t>
            </a:r>
            <a:r>
              <a:rPr lang="en-US" altLang="ja-JP" dirty="0" smtClean="0"/>
              <a:t>F</a:t>
            </a:r>
            <a:r>
              <a:rPr kumimoji="1" lang="en-US" altLang="ja-JP" dirty="0" smtClean="0"/>
              <a:t>low</a:t>
            </a:r>
          </a:p>
        </p:txBody>
      </p:sp>
      <p:grpSp>
        <p:nvGrpSpPr>
          <p:cNvPr id="26" name="グループ化 25"/>
          <p:cNvGrpSpPr/>
          <p:nvPr/>
        </p:nvGrpSpPr>
        <p:grpSpPr>
          <a:xfrm>
            <a:off x="3065353" y="1223232"/>
            <a:ext cx="3198311" cy="369332"/>
            <a:chOff x="3424272" y="739327"/>
            <a:chExt cx="3198311" cy="369332"/>
          </a:xfrm>
        </p:grpSpPr>
        <p:sp>
          <p:nvSpPr>
            <p:cNvPr id="37" name="テキスト ボックス 36"/>
            <p:cNvSpPr txBox="1"/>
            <p:nvPr/>
          </p:nvSpPr>
          <p:spPr>
            <a:xfrm>
              <a:off x="3424272" y="739327"/>
              <a:ext cx="31983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ym typeface="Wingdings" panose="05000000000000000000" pitchFamily="2" charset="2"/>
                </a:rPr>
                <a:t>Heat Recovery </a:t>
              </a:r>
              <a:r>
                <a:rPr lang="ja-JP" altLang="en-US" dirty="0">
                  <a:sym typeface="Wingdings" panose="05000000000000000000" pitchFamily="2" charset="2"/>
                </a:rPr>
                <a:t> </a:t>
              </a:r>
              <a:r>
                <a:rPr lang="en-US" altLang="ja-JP" dirty="0">
                  <a:sym typeface="Wingdings" panose="05000000000000000000" pitchFamily="2" charset="2"/>
                </a:rPr>
                <a:t>Cooling Tower</a:t>
              </a:r>
              <a:endParaRPr kumimoji="1" lang="ja-JP" altLang="en-US" dirty="0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3440975" y="739327"/>
              <a:ext cx="1455089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80017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26"/>
          <a:stretch/>
        </p:blipFill>
        <p:spPr>
          <a:xfrm rot="10800000">
            <a:off x="886405" y="589981"/>
            <a:ext cx="7357124" cy="573990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188720" y="647114"/>
            <a:ext cx="6900203" cy="2602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88720" y="359148"/>
            <a:ext cx="676499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Green ILC City Plan, utilizing ILC Waste Heat </a:t>
            </a:r>
            <a:endParaRPr kumimoji="1" lang="ja-JP" altLang="en-US" sz="24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6179" y="1807699"/>
            <a:ext cx="1152880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FFFF"/>
                </a:solidFill>
              </a:rPr>
              <a:t>C</a:t>
            </a:r>
            <a:r>
              <a:rPr kumimoji="1" lang="en-US" altLang="ja-JP" b="1" dirty="0" smtClean="0">
                <a:solidFill>
                  <a:srgbClr val="00FFFF"/>
                </a:solidFill>
              </a:rPr>
              <a:t>onsumer</a:t>
            </a:r>
            <a:endParaRPr kumimoji="1" lang="ja-JP" altLang="en-US" b="1" dirty="0">
              <a:solidFill>
                <a:srgbClr val="00FFFF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70320" y="1807699"/>
            <a:ext cx="1501501" cy="369332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FF00"/>
                </a:solidFill>
              </a:rPr>
              <a:t>Heat Provider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56544" y="6233131"/>
            <a:ext cx="2761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EMS: element management system</a:t>
            </a:r>
            <a:endParaRPr kumimoji="1" lang="ja-JP" altLang="en-US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43465" y="2238587"/>
            <a:ext cx="1520096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2060"/>
                </a:solidFill>
              </a:rPr>
              <a:t>c</a:t>
            </a:r>
            <a:r>
              <a:rPr kumimoji="1" lang="en-US" altLang="ja-JP" sz="1600" b="1" dirty="0" smtClean="0">
                <a:solidFill>
                  <a:srgbClr val="002060"/>
                </a:solidFill>
              </a:rPr>
              <a:t>ollective farms</a:t>
            </a:r>
            <a:endParaRPr kumimoji="1" lang="ja-JP" altLang="en-US" sz="1600" b="1" dirty="0">
              <a:solidFill>
                <a:srgbClr val="00206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9549" y="3280072"/>
            <a:ext cx="1829603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2060"/>
                </a:solidFill>
              </a:rPr>
              <a:t>g</a:t>
            </a:r>
            <a:r>
              <a:rPr lang="en-US" altLang="ja-JP" sz="1600" b="1" dirty="0" smtClean="0">
                <a:solidFill>
                  <a:srgbClr val="002060"/>
                </a:solidFill>
              </a:rPr>
              <a:t>ardening </a:t>
            </a:r>
            <a:r>
              <a:rPr kumimoji="1" lang="en-US" altLang="ja-JP" sz="1600" b="1" dirty="0" smtClean="0">
                <a:solidFill>
                  <a:srgbClr val="002060"/>
                </a:solidFill>
              </a:rPr>
              <a:t> facilities</a:t>
            </a:r>
            <a:endParaRPr kumimoji="1" lang="ja-JP" altLang="en-US" sz="1600" b="1" dirty="0">
              <a:solidFill>
                <a:srgbClr val="00206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93084" y="4466425"/>
            <a:ext cx="2253309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m</a:t>
            </a:r>
            <a:r>
              <a:rPr lang="en-US" altLang="ja-JP" sz="1600" b="1" dirty="0" smtClean="0"/>
              <a:t>ain/satellite campuses</a:t>
            </a:r>
            <a:endParaRPr kumimoji="1" lang="ja-JP" altLang="en-US" sz="16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38821" y="2099100"/>
            <a:ext cx="165006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7030A0"/>
                </a:solidFill>
              </a:rPr>
              <a:t>ILC energy center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230775" y="5105208"/>
            <a:ext cx="2345770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2060"/>
                </a:solidFill>
              </a:rPr>
              <a:t>h</a:t>
            </a:r>
            <a:r>
              <a:rPr lang="en-US" altLang="ja-JP" sz="1600" b="1" dirty="0" smtClean="0">
                <a:solidFill>
                  <a:srgbClr val="002060"/>
                </a:solidFill>
              </a:rPr>
              <a:t>ospital/welfare facilities</a:t>
            </a:r>
            <a:endParaRPr kumimoji="1" lang="ja-JP" altLang="en-US" sz="1600" b="1" dirty="0">
              <a:solidFill>
                <a:srgbClr val="002060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4479331" y="1173266"/>
            <a:ext cx="1229493" cy="4853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479331" y="1095657"/>
            <a:ext cx="1467068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006600"/>
                </a:solidFill>
                <a:latin typeface="Century Gothic" panose="020B0502020202020204" pitchFamily="34" charset="0"/>
              </a:rPr>
              <a:t>G</a:t>
            </a:r>
            <a:r>
              <a:rPr kumimoji="1" lang="en-US" altLang="ja-JP" sz="1600" b="1" dirty="0" smtClean="0">
                <a:solidFill>
                  <a:srgbClr val="006600"/>
                </a:solidFill>
                <a:latin typeface="Century Gothic" panose="020B0502020202020204" pitchFamily="34" charset="0"/>
              </a:rPr>
              <a:t>reen ILC</a:t>
            </a:r>
          </a:p>
          <a:p>
            <a:pPr algn="ctr"/>
            <a:r>
              <a:rPr kumimoji="1" lang="en-US" altLang="ja-JP" sz="1600" b="1" dirty="0" smtClean="0">
                <a:solidFill>
                  <a:srgbClr val="006600"/>
                </a:solidFill>
                <a:latin typeface="Century Gothic" panose="020B0502020202020204" pitchFamily="34" charset="0"/>
              </a:rPr>
              <a:t>EMS Network</a:t>
            </a:r>
            <a:endParaRPr kumimoji="1" lang="ja-JP" altLang="en-US" sz="1600" b="1" dirty="0">
              <a:solidFill>
                <a:srgbClr val="0066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08824" y="3280072"/>
            <a:ext cx="1322991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7030A0"/>
                </a:solidFill>
              </a:rPr>
              <a:t>Industry park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964014" y="6233130"/>
            <a:ext cx="523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(ICT)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76817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128530" y="1827269"/>
            <a:ext cx="591175" cy="2241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23525" y="309911"/>
            <a:ext cx="261001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More Green ILC </a:t>
            </a:r>
            <a:endParaRPr kumimoji="1" lang="ja-JP" altLang="en-US" sz="24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92370" y="1305497"/>
            <a:ext cx="3110512" cy="485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289165" y="1568548"/>
            <a:ext cx="3967518" cy="5084847"/>
            <a:chOff x="289165" y="1228427"/>
            <a:chExt cx="3516922" cy="4507354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89165" y="1228427"/>
              <a:ext cx="3516922" cy="4507354"/>
            </a:xfrm>
            <a:prstGeom prst="rect">
              <a:avLst/>
            </a:prstGeom>
            <a:ln w="19050">
              <a:solidFill>
                <a:srgbClr val="002060"/>
              </a:solidFill>
            </a:ln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677533" y="1253148"/>
              <a:ext cx="2740185" cy="40923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 err="1" smtClean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Sumita</a:t>
              </a:r>
              <a:r>
                <a:rPr kumimoji="1" lang="en-US" altLang="ja-JP" sz="2400" b="1" dirty="0" smtClean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 Town Office</a:t>
              </a:r>
              <a:endParaRPr kumimoji="1" lang="ja-JP" altLang="en-US" sz="24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4872427" y="7715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4214218" y="391653"/>
            <a:ext cx="4827726" cy="6429240"/>
            <a:chOff x="4214218" y="391653"/>
            <a:chExt cx="4827726" cy="6429240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7617" y="2051387"/>
              <a:ext cx="3731390" cy="4769506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18630" y="391653"/>
              <a:ext cx="2223314" cy="1667486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4214218" y="659166"/>
              <a:ext cx="26468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5 Wind-Power-Generation</a:t>
              </a:r>
            </a:p>
            <a:p>
              <a:r>
                <a:rPr lang="en-US" altLang="ja-JP" dirty="0" smtClean="0"/>
                <a:t>Plans near the ILC site</a:t>
              </a:r>
              <a:endParaRPr kumimoji="1" lang="ja-JP" altLang="en-US" dirty="0"/>
            </a:p>
          </p:txBody>
        </p:sp>
      </p:grpSp>
      <p:sp>
        <p:nvSpPr>
          <p:cNvPr id="14" name="正方形/長方形 13"/>
          <p:cNvSpPr/>
          <p:nvPr/>
        </p:nvSpPr>
        <p:spPr>
          <a:xfrm>
            <a:off x="1624818" y="2009167"/>
            <a:ext cx="1094887" cy="3612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8189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552157" y="506687"/>
            <a:ext cx="8039686" cy="5844627"/>
            <a:chOff x="504679" y="506687"/>
            <a:chExt cx="8039686" cy="5844627"/>
          </a:xfrm>
        </p:grpSpPr>
        <p:sp>
          <p:nvSpPr>
            <p:cNvPr id="4" name="正方形/長方形 3"/>
            <p:cNvSpPr/>
            <p:nvPr/>
          </p:nvSpPr>
          <p:spPr>
            <a:xfrm>
              <a:off x="504679" y="506687"/>
              <a:ext cx="8039686" cy="5844627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778771" y="742028"/>
              <a:ext cx="7491502" cy="5373945"/>
              <a:chOff x="457201" y="742028"/>
              <a:chExt cx="7491502" cy="5373945"/>
            </a:xfrm>
          </p:grpSpPr>
          <p:sp>
            <p:nvSpPr>
              <p:cNvPr id="2" name="正方形/長方形 1"/>
              <p:cNvSpPr/>
              <p:nvPr/>
            </p:nvSpPr>
            <p:spPr bwMode="auto">
              <a:xfrm>
                <a:off x="3025846" y="742028"/>
                <a:ext cx="2354213" cy="58477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514350" indent="-514350" algn="ctr">
                  <a:defRPr/>
                </a:pPr>
                <a:r>
                  <a:rPr lang="en-US" altLang="ja-JP" sz="3200" u="sng" kern="600" spc="16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glow rad="228600">
                        <a:srgbClr val="6666FF">
                          <a:alpha val="40000"/>
                        </a:srgbClr>
                      </a:glow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Arial" pitchFamily="34" charset="0"/>
                    <a:ea typeface="HG丸ｺﾞｼｯｸM-PRO" pitchFamily="50" charset="-128"/>
                    <a:cs typeface="Arial" pitchFamily="34" charset="0"/>
                  </a:rPr>
                  <a:t>Outline</a:t>
                </a:r>
                <a:endParaRPr lang="en-US" altLang="ja-JP" sz="3200" u="sng" kern="600" spc="16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glow rad="228600">
                      <a:srgbClr val="6666FF">
                        <a:alpha val="40000"/>
                      </a:srgbClr>
                    </a:glow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ea typeface="HG丸ｺﾞｼｯｸM-PRO" pitchFamily="50" charset="-128"/>
                  <a:cs typeface="Arial" pitchFamily="34" charset="0"/>
                </a:endParaRPr>
              </a:p>
            </p:txBody>
          </p:sp>
          <p:sp>
            <p:nvSpPr>
              <p:cNvPr id="3" name="テキスト ボックス 2"/>
              <p:cNvSpPr txBox="1"/>
              <p:nvPr/>
            </p:nvSpPr>
            <p:spPr>
              <a:xfrm>
                <a:off x="457201" y="1406992"/>
                <a:ext cx="7491502" cy="470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Report from Academic Expert Committee in </a:t>
                </a: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MEXT (2015)</a:t>
                </a:r>
                <a:endParaRPr lang="en-US" altLang="ja-JP" sz="2000" b="1" dirty="0" smtClean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Tohoku ILC Planning Office (2016)</a:t>
                </a:r>
              </a:p>
              <a:p>
                <a:pPr marL="457200" indent="-457200">
                  <a:lnSpc>
                    <a:spcPct val="150000"/>
                  </a:lnSpc>
                  <a:buFontTx/>
                  <a:buAutoNum type="arabicPeriod"/>
                </a:pP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Activities in Planning Office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ja-JP" sz="2000" b="1" dirty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.1 Underground Facility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ja-JP" sz="2000" b="1" dirty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.2 </a:t>
                </a:r>
                <a:r>
                  <a:rPr lang="en-US" altLang="ja-JP" sz="2000" b="1" dirty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Underground </a:t>
                </a: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Facility &amp; Engineering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ja-JP" sz="2000" b="1" dirty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.3 Engineering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3.4 Regional Master Plan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3.5 Public Relation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3.6 All </a:t>
                </a:r>
              </a:p>
              <a:p>
                <a:pPr marL="457200" indent="-457200">
                  <a:lnSpc>
                    <a:spcPct val="150000"/>
                  </a:lnSpc>
                  <a:buFontTx/>
                  <a:buAutoNum type="arabicPeriod"/>
                </a:pPr>
                <a:r>
                  <a:rPr lang="en-US" altLang="ja-JP" sz="2000" b="1" dirty="0" smtClean="0"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Summary </a:t>
                </a:r>
              </a:p>
            </p:txBody>
          </p:sp>
        </p:grpSp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455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106945" y="571346"/>
            <a:ext cx="4778469" cy="707886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How to Recover Beam Dump Energy </a:t>
            </a:r>
          </a:p>
          <a:p>
            <a:pPr algn="ctr"/>
            <a:r>
              <a:rPr lang="en-US" altLang="ja-JP" sz="20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ja-JP" altLang="en-US" sz="20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～</a:t>
            </a:r>
            <a:r>
              <a:rPr lang="en-US" altLang="ja-JP" sz="20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 MW)</a:t>
            </a:r>
            <a:endParaRPr lang="en-US" altLang="ja-JP" sz="2000" b="1" dirty="0" smtClean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5162" y="1966240"/>
            <a:ext cx="1896808" cy="2314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テキスト ボックス 12"/>
          <p:cNvSpPr txBox="1"/>
          <p:nvPr/>
        </p:nvSpPr>
        <p:spPr>
          <a:xfrm>
            <a:off x="4764302" y="4967323"/>
            <a:ext cx="3794821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ragino Sans GB W3"/>
              </a:rPr>
              <a:t>Recover Beam Energy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2000" b="1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iragino Sans GB W3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iragino Sans GB W3"/>
              </a:rPr>
              <a:t>Reduce Radio-Activation</a:t>
            </a:r>
            <a:endParaRPr lang="ja-JP" altLang="en-US" sz="2000" b="1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iragino Sans GB W3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1713" y="2051715"/>
            <a:ext cx="2133600" cy="2143125"/>
          </a:xfrm>
          <a:prstGeom prst="rect">
            <a:avLst/>
          </a:prstGeom>
        </p:spPr>
      </p:pic>
      <p:grpSp>
        <p:nvGrpSpPr>
          <p:cNvPr id="4" name="グループ化 3"/>
          <p:cNvGrpSpPr/>
          <p:nvPr/>
        </p:nvGrpSpPr>
        <p:grpSpPr>
          <a:xfrm>
            <a:off x="161266" y="1171494"/>
            <a:ext cx="3945679" cy="5616624"/>
            <a:chOff x="165570" y="826835"/>
            <a:chExt cx="3945679" cy="5616624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570" y="826835"/>
              <a:ext cx="3945679" cy="5616624"/>
            </a:xfrm>
            <a:prstGeom prst="rect">
              <a:avLst/>
            </a:prstGeom>
          </p:spPr>
        </p:pic>
        <p:sp>
          <p:nvSpPr>
            <p:cNvPr id="2" name="正方形/長方形 1"/>
            <p:cNvSpPr/>
            <p:nvPr/>
          </p:nvSpPr>
          <p:spPr>
            <a:xfrm>
              <a:off x="2339752" y="2996952"/>
              <a:ext cx="288032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2" name="右矢印 11"/>
          <p:cNvSpPr/>
          <p:nvPr/>
        </p:nvSpPr>
        <p:spPr>
          <a:xfrm rot="20543361">
            <a:off x="3000615" y="3504426"/>
            <a:ext cx="1594338" cy="239817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0732" y="233969"/>
            <a:ext cx="261001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More Green ILC </a:t>
            </a:r>
            <a:endParaRPr kumimoji="1" lang="ja-JP" altLang="en-US" sz="24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右矢印 14"/>
          <p:cNvSpPr/>
          <p:nvPr/>
        </p:nvSpPr>
        <p:spPr>
          <a:xfrm rot="1585711">
            <a:off x="5492285" y="2733840"/>
            <a:ext cx="1164576" cy="19234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右矢印 15"/>
          <p:cNvSpPr/>
          <p:nvPr/>
        </p:nvSpPr>
        <p:spPr>
          <a:xfrm rot="19369951">
            <a:off x="5440720" y="3545964"/>
            <a:ext cx="1285138" cy="172731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02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205" y="447514"/>
            <a:ext cx="6768752" cy="186946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79512" y="28414"/>
            <a:ext cx="3389069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prstClr val="black"/>
                </a:solidFill>
              </a:rPr>
              <a:t>Plasma Deceleration Dumping</a:t>
            </a:r>
            <a:endParaRPr lang="ja-JP" altLang="en-US" sz="2000" b="1" dirty="0">
              <a:solidFill>
                <a:prstClr val="black"/>
              </a:solidFill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467544" y="2388441"/>
            <a:ext cx="8280920" cy="4262758"/>
            <a:chOff x="467544" y="2388441"/>
            <a:chExt cx="8280920" cy="4262758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4" cstate="email">
              <a:lum bright="20000" contrast="-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8614"/>
            <a:stretch/>
          </p:blipFill>
          <p:spPr>
            <a:xfrm>
              <a:off x="643301" y="2803078"/>
              <a:ext cx="4464496" cy="2781867"/>
            </a:xfrm>
            <a:prstGeom prst="rect">
              <a:avLst/>
            </a:prstGeom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467544" y="5727869"/>
              <a:ext cx="82809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altLang="ja-JP" dirty="0" smtClean="0">
                  <a:solidFill>
                    <a:srgbClr val="002060"/>
                  </a:solidFill>
                </a:rPr>
                <a:t>The deceleration distance in the </a:t>
              </a:r>
              <a:r>
                <a:rPr lang="en-US" altLang="ja-JP" dirty="0" err="1" smtClean="0">
                  <a:solidFill>
                    <a:srgbClr val="002060"/>
                  </a:solidFill>
                </a:rPr>
                <a:t>underdense</a:t>
              </a:r>
              <a:r>
                <a:rPr lang="en-US" altLang="ja-JP" dirty="0" smtClean="0">
                  <a:solidFill>
                    <a:srgbClr val="002060"/>
                  </a:solidFill>
                </a:rPr>
                <a:t> plasma is 3 orders of magnitude smaller than the stopping in condensed matter.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altLang="ja-JP" dirty="0" smtClean="0">
                  <a:solidFill>
                    <a:srgbClr val="002060"/>
                  </a:solidFill>
                </a:rPr>
                <a:t>The </a:t>
              </a:r>
              <a:r>
                <a:rPr lang="en-US" altLang="ja-JP" dirty="0" err="1" smtClean="0">
                  <a:solidFill>
                    <a:srgbClr val="002060"/>
                  </a:solidFill>
                </a:rPr>
                <a:t>muon</a:t>
              </a:r>
              <a:r>
                <a:rPr lang="en-US" altLang="ja-JP" dirty="0" smtClean="0">
                  <a:solidFill>
                    <a:srgbClr val="002060"/>
                  </a:solidFill>
                </a:rPr>
                <a:t> </a:t>
              </a:r>
              <a:r>
                <a:rPr lang="en-US" altLang="ja-JP" dirty="0" err="1" smtClean="0">
                  <a:solidFill>
                    <a:srgbClr val="002060"/>
                  </a:solidFill>
                </a:rPr>
                <a:t>fluence</a:t>
              </a:r>
              <a:r>
                <a:rPr lang="en-US" altLang="ja-JP" dirty="0" smtClean="0">
                  <a:solidFill>
                    <a:srgbClr val="002060"/>
                  </a:solidFill>
                </a:rPr>
                <a:t> is highly peaked in the forward direction.  </a:t>
              </a:r>
              <a:endParaRPr lang="ja-JP" altLang="en-US" dirty="0">
                <a:solidFill>
                  <a:srgbClr val="002060"/>
                </a:solidFill>
              </a:endParaRPr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07797" y="2803078"/>
              <a:ext cx="3331081" cy="2831418"/>
            </a:xfrm>
            <a:prstGeom prst="rect">
              <a:avLst/>
            </a:prstGeom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5940152" y="4557578"/>
              <a:ext cx="17477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0000FF"/>
                  </a:solidFill>
                </a:rPr>
                <a:t>10 cm for 100 </a:t>
              </a:r>
              <a:r>
                <a:rPr lang="en-US" altLang="ja-JP" sz="1600" b="1" dirty="0" err="1" smtClean="0">
                  <a:solidFill>
                    <a:srgbClr val="0000FF"/>
                  </a:solidFill>
                </a:rPr>
                <a:t>GeV</a:t>
              </a:r>
              <a:endParaRPr lang="ja-JP" altLang="en-US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1190690" y="2388441"/>
              <a:ext cx="67626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u="sng" dirty="0" smtClean="0">
                  <a:solidFill>
                    <a:srgbClr val="9900FF"/>
                  </a:solidFill>
                  <a:latin typeface="Hiragino Sans GB W3"/>
                </a:rPr>
                <a:t>Use Collective Fields of Plasmas for Deceleration</a:t>
              </a:r>
              <a:endParaRPr lang="ja-JP" altLang="en-US" sz="2000" b="1" u="sng" dirty="0">
                <a:solidFill>
                  <a:srgbClr val="9900FF"/>
                </a:solidFill>
                <a:latin typeface="Hiragino Sans GB W3"/>
              </a:endParaRPr>
            </a:p>
          </p:txBody>
        </p:sp>
      </p:grpSp>
      <p:sp>
        <p:nvSpPr>
          <p:cNvPr id="10" name="正方形/長方形 9"/>
          <p:cNvSpPr/>
          <p:nvPr/>
        </p:nvSpPr>
        <p:spPr>
          <a:xfrm>
            <a:off x="5940152" y="-767904"/>
            <a:ext cx="34879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The basic concepts of plasma acceleration and its possibilities were originally conceived by </a:t>
            </a:r>
            <a:r>
              <a:rPr lang="en-US" altLang="ja-JP" sz="1400" dirty="0" err="1">
                <a:hlinkClick r:id="rId7" tooltip="Toshiki Tajima (page does not exist)"/>
              </a:rPr>
              <a:t>Toshiki</a:t>
            </a:r>
            <a:r>
              <a:rPr lang="en-US" altLang="ja-JP" sz="1400" dirty="0">
                <a:hlinkClick r:id="rId7" tooltip="Toshiki Tajima (page does not exist)"/>
              </a:rPr>
              <a:t> Tajima</a:t>
            </a:r>
            <a:r>
              <a:rPr lang="en-US" altLang="ja-JP" sz="1400" dirty="0"/>
              <a:t> and Prof. </a:t>
            </a:r>
            <a:r>
              <a:rPr lang="en-US" altLang="ja-JP" sz="1400" dirty="0">
                <a:hlinkClick r:id="rId8" tooltip="John M. Dawson"/>
              </a:rPr>
              <a:t>John M. Dawson</a:t>
            </a:r>
            <a:r>
              <a:rPr lang="en-US" altLang="ja-JP" sz="1400" dirty="0"/>
              <a:t> of </a:t>
            </a:r>
            <a:r>
              <a:rPr lang="en-US" altLang="ja-JP" sz="1400" dirty="0">
                <a:hlinkClick r:id="rId9" tooltip="UCLA"/>
              </a:rPr>
              <a:t>UCLA</a:t>
            </a:r>
            <a:r>
              <a:rPr lang="en-US" altLang="ja-JP" sz="1400" dirty="0"/>
              <a:t> in 1979.</a:t>
            </a:r>
            <a:r>
              <a:rPr lang="en-US" altLang="ja-JP" sz="1400" baseline="30000" dirty="0">
                <a:hlinkClick r:id="rId10"/>
              </a:rPr>
              <a:t>[1</a:t>
            </a:r>
            <a:endParaRPr lang="ja-JP" altLang="en-US" sz="1400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1828800" y="859026"/>
            <a:ext cx="7365106" cy="779861"/>
            <a:chOff x="1828800" y="859026"/>
            <a:chExt cx="7365106" cy="779861"/>
          </a:xfrm>
        </p:grpSpPr>
        <p:sp>
          <p:nvSpPr>
            <p:cNvPr id="11" name="正方形/長方形 10"/>
            <p:cNvSpPr/>
            <p:nvPr/>
          </p:nvSpPr>
          <p:spPr>
            <a:xfrm>
              <a:off x="1828800" y="1382247"/>
              <a:ext cx="642257" cy="2566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5425377" y="859026"/>
              <a:ext cx="37685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FF0000"/>
                  </a:solidFill>
                </a:rPr>
                <a:t>T. Tajima : o</a:t>
              </a:r>
              <a:r>
                <a:rPr kumimoji="1" lang="en-US" altLang="ja-JP" sz="1400" dirty="0" smtClean="0">
                  <a:solidFill>
                    <a:srgbClr val="FF0000"/>
                  </a:solidFill>
                </a:rPr>
                <a:t>riginally conceived the basic concept of plasma acceleration  with J. Dawson 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467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4" name="Group 10"/>
          <p:cNvGrpSpPr>
            <a:grpSpLocks/>
          </p:cNvGrpSpPr>
          <p:nvPr/>
        </p:nvGrpSpPr>
        <p:grpSpPr bwMode="auto">
          <a:xfrm>
            <a:off x="1691256" y="1857179"/>
            <a:ext cx="6069311" cy="402853"/>
            <a:chOff x="58" y="0"/>
            <a:chExt cx="4247" cy="281"/>
          </a:xfrm>
        </p:grpSpPr>
        <p:sp>
          <p:nvSpPr>
            <p:cNvPr id="15377" name="Rectangle 6"/>
            <p:cNvSpPr>
              <a:spLocks/>
            </p:cNvSpPr>
            <p:nvPr/>
          </p:nvSpPr>
          <p:spPr bwMode="auto">
            <a:xfrm>
              <a:off x="58" y="31"/>
              <a:ext cx="386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1pPr>
              <a:lvl2pPr marL="742950" indent="-285750" eaLnBrk="0" hangingPunct="0"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2pPr>
              <a:lvl3pPr marL="1143000" indent="-228600" eaLnBrk="0" hangingPunct="0"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3pPr>
              <a:lvl4pPr marL="1600200" indent="-228600" eaLnBrk="0" hangingPunct="0"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4pPr>
              <a:lvl5pPr marL="2057400" indent="-228600" eaLnBrk="0" hangingPunct="0"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9pPr>
            </a:lstStyle>
            <a:p>
              <a:pPr eaLnBrk="1" hangingPunct="1"/>
              <a:r>
                <a:rPr lang="en-US" altLang="ja-JP" sz="2160" i="1" dirty="0" smtClean="0">
                  <a:solidFill>
                    <a:prstClr val="black"/>
                  </a:solidFill>
                  <a:latin typeface="Hiragino Sans GB W3" pitchFamily="-84" charset="-122"/>
                  <a:ea typeface="Hiragino Sans GB W3" pitchFamily="-84" charset="-122"/>
                  <a:sym typeface="Hiragino Sans GB W3" pitchFamily="-84" charset="-122"/>
                </a:rPr>
                <a:t>here</a:t>
              </a:r>
              <a:endParaRPr lang="ja-JP" altLang="en-US" sz="2160" i="1" dirty="0">
                <a:solidFill>
                  <a:prstClr val="black"/>
                </a:solidFill>
                <a:latin typeface="Hiragino Sans GB W3" pitchFamily="-84" charset="-122"/>
                <a:ea typeface="Hiragino Sans GB W3" pitchFamily="-84" charset="-122"/>
                <a:sym typeface="Hiragino Sans GB W3" pitchFamily="-84" charset="-122"/>
              </a:endParaRPr>
            </a:p>
          </p:txBody>
        </p:sp>
        <p:pic>
          <p:nvPicPr>
            <p:cNvPr id="15378" name="Picture 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" y="63"/>
              <a:ext cx="1088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9" name="Picture 8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7" y="0"/>
              <a:ext cx="2128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0" name="Rectangle 9"/>
            <p:cNvSpPr>
              <a:spLocks/>
            </p:cNvSpPr>
            <p:nvPr/>
          </p:nvSpPr>
          <p:spPr bwMode="auto">
            <a:xfrm>
              <a:off x="1824" y="49"/>
              <a:ext cx="96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1pPr>
              <a:lvl2pPr marL="742950" indent="-285750" eaLnBrk="0" hangingPunct="0"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2pPr>
              <a:lvl3pPr marL="1143000" indent="-228600" eaLnBrk="0" hangingPunct="0"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3pPr>
              <a:lvl4pPr marL="1600200" indent="-228600" eaLnBrk="0" hangingPunct="0"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4pPr>
              <a:lvl5pPr marL="2057400" indent="-228600" eaLnBrk="0" hangingPunct="0"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Gill Sans" pitchFamily="-84" charset="0"/>
                  <a:ea typeface="ヒラギノ角ゴ ProN W3" pitchFamily="-84" charset="-128"/>
                  <a:sym typeface="Gill Sans" pitchFamily="-84" charset="0"/>
                </a:defRPr>
              </a:lvl9pPr>
            </a:lstStyle>
            <a:p>
              <a:pPr eaLnBrk="1" hangingPunct="1"/>
              <a:r>
                <a:rPr lang="en-US" altLang="ja-JP" sz="2160">
                  <a:solidFill>
                    <a:prstClr val="black"/>
                  </a:solidFill>
                  <a:latin typeface="Hiragino Sans GB W3" pitchFamily="-84" charset="-122"/>
                  <a:ea typeface="Hiragino Sans GB W3" pitchFamily="-84" charset="-122"/>
                  <a:sym typeface="Hiragino Sans GB W3" pitchFamily="-84" charset="-122"/>
                </a:rPr>
                <a:t>&amp;</a:t>
              </a:r>
            </a:p>
          </p:txBody>
        </p:sp>
      </p:grpSp>
      <p:pic>
        <p:nvPicPr>
          <p:cNvPr id="1536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4550" y="2900997"/>
            <a:ext cx="2457450" cy="434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12"/>
          <p:cNvSpPr>
            <a:spLocks/>
          </p:cNvSpPr>
          <p:nvPr/>
        </p:nvSpPr>
        <p:spPr bwMode="auto">
          <a:xfrm>
            <a:off x="1432239" y="2841407"/>
            <a:ext cx="625171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3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1pPr>
            <a:lvl2pPr marL="742950" indent="-285750" eaLnBrk="0" hangingPunct="0">
              <a:defRPr sz="3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2pPr>
            <a:lvl3pPr marL="1143000" indent="-228600" eaLnBrk="0" hangingPunct="0">
              <a:defRPr sz="3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3pPr>
            <a:lvl4pPr marL="1600200" indent="-228600" eaLnBrk="0" hangingPunct="0">
              <a:defRPr sz="3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4pPr>
            <a:lvl5pPr marL="2057400" indent="-228600" eaLnBrk="0" hangingPunct="0">
              <a:defRPr sz="3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00"/>
                </a:solidFill>
                <a:latin typeface="Gill Sans" pitchFamily="-84" charset="0"/>
                <a:ea typeface="ヒラギノ角ゴ ProN W3" pitchFamily="-84" charset="-128"/>
                <a:sym typeface="Gill Sans" pitchFamily="-84" charset="0"/>
              </a:defRPr>
            </a:lvl9pPr>
          </a:lstStyle>
          <a:p>
            <a:pPr eaLnBrk="1" hangingPunct="1"/>
            <a:r>
              <a:rPr lang="en-US" altLang="ja-JP" sz="3240" b="1" dirty="0">
                <a:solidFill>
                  <a:srgbClr val="0000FF"/>
                </a:solidFill>
                <a:latin typeface="Hiragino Sans GB W3" pitchFamily="-84" charset="-122"/>
                <a:ea typeface="Hiragino Sans GB W3" pitchFamily="-84" charset="-122"/>
                <a:sym typeface="Hiragino Sans GB W3" pitchFamily="-84" charset="-122"/>
              </a:rPr>
              <a:t>ILC</a:t>
            </a:r>
          </a:p>
        </p:txBody>
      </p:sp>
      <p:sp>
        <p:nvSpPr>
          <p:cNvPr id="15367" name="Line 13"/>
          <p:cNvSpPr>
            <a:spLocks noChangeShapeType="1"/>
          </p:cNvSpPr>
          <p:nvPr/>
        </p:nvSpPr>
        <p:spPr bwMode="auto">
          <a:xfrm>
            <a:off x="1307227" y="2459120"/>
            <a:ext cx="6809423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ja-JP" altLang="en-US" sz="1620">
              <a:solidFill>
                <a:prstClr val="black"/>
              </a:solidFill>
            </a:endParaRPr>
          </a:p>
        </p:txBody>
      </p:sp>
      <p:pic>
        <p:nvPicPr>
          <p:cNvPr id="15370" name="Picture 1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1938" y="786510"/>
            <a:ext cx="5557838" cy="76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5532" y="3616410"/>
            <a:ext cx="517779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0630" y="2958147"/>
            <a:ext cx="244602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 flipH="1">
            <a:off x="1924224" y="4338164"/>
            <a:ext cx="5295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 err="1" smtClean="0">
                <a:solidFill>
                  <a:srgbClr val="6600CC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altLang="ja-JP" sz="2800" b="1" i="1" baseline="-25000" dirty="0" err="1" smtClean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</a:t>
            </a:r>
            <a:r>
              <a:rPr lang="en-US" altLang="ja-JP" sz="2800" b="1" i="1" dirty="0" smtClean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≈ 50 </a:t>
            </a:r>
            <a:r>
              <a:rPr lang="en-US" altLang="ja-JP" sz="2800" b="1" i="1" dirty="0" smtClean="0">
                <a:solidFill>
                  <a:srgbClr val="6600CC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m</a:t>
            </a:r>
            <a:r>
              <a:rPr lang="en-US" altLang="ja-JP" sz="2800" b="1" i="1" dirty="0" smtClean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m, </a:t>
            </a:r>
            <a:r>
              <a:rPr lang="en-US" altLang="ja-JP" sz="2800" b="1" i="1" dirty="0" err="1" smtClean="0">
                <a:solidFill>
                  <a:srgbClr val="6600CC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altLang="ja-JP" sz="2800" b="1" i="1" baseline="-25000" dirty="0" err="1" smtClean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</a:t>
            </a:r>
            <a:r>
              <a:rPr lang="en-US" altLang="ja-JP" sz="2800" b="1" i="1" dirty="0" smtClean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ja-JP" sz="2800" b="1" i="1" dirty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≈ </a:t>
            </a:r>
            <a:r>
              <a:rPr lang="en-US" altLang="ja-JP" sz="2800" b="1" i="1" dirty="0" smtClean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en-US" altLang="ja-JP" sz="2800" b="1" i="1" dirty="0">
                <a:solidFill>
                  <a:srgbClr val="6600CC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altLang="ja-JP" sz="2800" b="1" i="1" dirty="0" err="1">
                <a:solidFill>
                  <a:srgbClr val="6600CC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US" altLang="ja-JP" sz="2800" b="1" i="1" baseline="-25000" dirty="0" err="1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</a:t>
            </a:r>
            <a:r>
              <a:rPr lang="en-US" altLang="ja-JP" sz="2800" b="1" i="1" dirty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≈ </a:t>
            </a:r>
            <a:r>
              <a:rPr lang="en-US" altLang="ja-JP" sz="2800" b="1" i="1" dirty="0" smtClean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150 </a:t>
            </a:r>
            <a:r>
              <a:rPr lang="en-US" altLang="ja-JP" sz="2800" b="1" i="1" dirty="0">
                <a:solidFill>
                  <a:srgbClr val="6600CC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m</a:t>
            </a:r>
            <a:r>
              <a:rPr lang="en-US" altLang="ja-JP" sz="2800" b="1" i="1" dirty="0">
                <a:solidFill>
                  <a:srgbClr val="66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 </a:t>
            </a:r>
            <a:endParaRPr lang="ja-JP" altLang="en-US" sz="2800" b="1" i="1" dirty="0">
              <a:solidFill>
                <a:srgbClr val="66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512" y="28414"/>
            <a:ext cx="4389471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prstClr val="black"/>
                </a:solidFill>
              </a:rPr>
              <a:t>Collective Stopping Power for ILC</a:t>
            </a:r>
            <a:endParaRPr lang="ja-JP" alt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75920" y="2567742"/>
            <a:ext cx="1742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(electron bunch)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 flipH="1">
            <a:off x="3480416" y="4952770"/>
            <a:ext cx="389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en-US" altLang="ja-JP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= 10 m for Li gas</a:t>
            </a:r>
            <a:endParaRPr lang="ja-JP" altLang="en-US" sz="2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95880" y="5505164"/>
            <a:ext cx="5714257" cy="12003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Next Trials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400" dirty="0" smtClean="0">
                <a:solidFill>
                  <a:prstClr val="black"/>
                </a:solidFill>
              </a:rPr>
              <a:t>Experiment of Proof-of-Principle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400" dirty="0">
                <a:solidFill>
                  <a:prstClr val="black"/>
                </a:solidFill>
              </a:rPr>
              <a:t> </a:t>
            </a:r>
            <a:r>
              <a:rPr lang="en-US" altLang="ja-JP" sz="2400" dirty="0" smtClean="0">
                <a:solidFill>
                  <a:prstClr val="black"/>
                </a:solidFill>
              </a:rPr>
              <a:t>Deposit mechanism of Wake-Field energy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42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178259" y="2626718"/>
            <a:ext cx="8126128" cy="4332418"/>
            <a:chOff x="967156" y="2525582"/>
            <a:chExt cx="8126128" cy="4332418"/>
          </a:xfrm>
        </p:grpSpPr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7156" y="2525582"/>
              <a:ext cx="8126128" cy="4332418"/>
            </a:xfrm>
            <a:prstGeom prst="rect">
              <a:avLst/>
            </a:prstGeom>
          </p:spPr>
        </p:pic>
        <p:sp>
          <p:nvSpPr>
            <p:cNvPr id="80" name="円/楕円 79"/>
            <p:cNvSpPr/>
            <p:nvPr/>
          </p:nvSpPr>
          <p:spPr>
            <a:xfrm>
              <a:off x="3219569" y="3434678"/>
              <a:ext cx="1815166" cy="531894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9264"/>
              <a:r>
                <a:rPr lang="en-US" altLang="ja-JP" sz="1600" b="1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Capital</a:t>
              </a:r>
            </a:p>
            <a:p>
              <a:pPr algn="ctr" defTabSz="829264"/>
              <a:r>
                <a:rPr lang="en-US" altLang="ja-JP" sz="1600" b="1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Investment</a:t>
              </a:r>
              <a:endParaRPr lang="ja-JP" altLang="en-US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1132594" y="3594862"/>
              <a:ext cx="1272890" cy="486971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9264"/>
              <a:r>
                <a:rPr lang="en-US" altLang="ja-JP" b="1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Brai</a:t>
              </a:r>
              <a:r>
                <a:rPr lang="en-US" altLang="ja-JP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n</a:t>
              </a:r>
              <a:endParaRPr lang="ja-JP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968990" y="5576950"/>
              <a:ext cx="1703123" cy="602708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9264"/>
              <a:r>
                <a:rPr lang="en-US" altLang="ja-JP" sz="1600" b="1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Human</a:t>
              </a:r>
            </a:p>
            <a:p>
              <a:pPr algn="ctr" defTabSz="829264"/>
              <a:r>
                <a:rPr lang="en-US" altLang="ja-JP" sz="1600" b="1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Resource</a:t>
              </a:r>
              <a:endParaRPr lang="ja-JP" altLang="en-US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3140254" y="5723360"/>
              <a:ext cx="2091966" cy="486971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9264"/>
              <a:r>
                <a:rPr lang="en-US" altLang="ja-JP" b="1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Technology</a:t>
              </a:r>
              <a:endParaRPr lang="ja-JP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911530" y="3923135"/>
            <a:ext cx="3181608" cy="1994795"/>
            <a:chOff x="4711730" y="3869900"/>
            <a:chExt cx="3181608" cy="1994795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5953987" y="3869900"/>
              <a:ext cx="1776504" cy="437945"/>
              <a:chOff x="4735413" y="5473648"/>
              <a:chExt cx="1776504" cy="437945"/>
            </a:xfrm>
          </p:grpSpPr>
          <p:sp>
            <p:nvSpPr>
              <p:cNvPr id="64" name="角丸四角形 63"/>
              <p:cNvSpPr/>
              <p:nvPr/>
            </p:nvSpPr>
            <p:spPr>
              <a:xfrm>
                <a:off x="4777706" y="5473648"/>
                <a:ext cx="1679510" cy="437945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テキスト ボックス 35"/>
              <p:cNvSpPr txBox="1"/>
              <p:nvPr/>
            </p:nvSpPr>
            <p:spPr>
              <a:xfrm>
                <a:off x="4735413" y="5517145"/>
                <a:ext cx="17765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="1" dirty="0" smtClean="0">
                    <a:solidFill>
                      <a:srgbClr val="FFFF00"/>
                    </a:solidFill>
                  </a:rPr>
                  <a:t>Primary Industry</a:t>
                </a:r>
                <a:endParaRPr kumimoji="1" lang="ja-JP" altLang="en-US" b="1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70" name="グループ化 69"/>
            <p:cNvGrpSpPr/>
            <p:nvPr/>
          </p:nvGrpSpPr>
          <p:grpSpPr>
            <a:xfrm>
              <a:off x="6628183" y="4336461"/>
              <a:ext cx="1131506" cy="437945"/>
              <a:chOff x="6819373" y="5422361"/>
              <a:chExt cx="1131506" cy="437945"/>
            </a:xfrm>
          </p:grpSpPr>
          <p:sp>
            <p:nvSpPr>
              <p:cNvPr id="65" name="角丸四角形 64"/>
              <p:cNvSpPr/>
              <p:nvPr/>
            </p:nvSpPr>
            <p:spPr>
              <a:xfrm>
                <a:off x="6840295" y="5422361"/>
                <a:ext cx="1089663" cy="437945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6819373" y="5456667"/>
                <a:ext cx="11315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="1" dirty="0" smtClean="0">
                    <a:solidFill>
                      <a:srgbClr val="FFFF00"/>
                    </a:solidFill>
                  </a:rPr>
                  <a:t>Foodstuff</a:t>
                </a:r>
                <a:endParaRPr kumimoji="1" lang="ja-JP" altLang="en-US" b="1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79" name="グループ化 78"/>
            <p:cNvGrpSpPr/>
            <p:nvPr/>
          </p:nvGrpSpPr>
          <p:grpSpPr>
            <a:xfrm>
              <a:off x="4711730" y="4913161"/>
              <a:ext cx="2060552" cy="437945"/>
              <a:chOff x="4727167" y="5377789"/>
              <a:chExt cx="2060552" cy="437945"/>
            </a:xfrm>
          </p:grpSpPr>
          <p:sp>
            <p:nvSpPr>
              <p:cNvPr id="68" name="角丸四角形 67"/>
              <p:cNvSpPr/>
              <p:nvPr/>
            </p:nvSpPr>
            <p:spPr>
              <a:xfrm>
                <a:off x="4752437" y="5377789"/>
                <a:ext cx="2010013" cy="437945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テキスト ボックス 68"/>
              <p:cNvSpPr txBox="1"/>
              <p:nvPr/>
            </p:nvSpPr>
            <p:spPr>
              <a:xfrm>
                <a:off x="4727167" y="5412095"/>
                <a:ext cx="20605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="1" dirty="0" smtClean="0">
                    <a:solidFill>
                      <a:srgbClr val="FFFF00"/>
                    </a:solidFill>
                  </a:rPr>
                  <a:t>Traditional Industry</a:t>
                </a:r>
                <a:endParaRPr kumimoji="1" lang="ja-JP" altLang="en-US" b="1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73" name="グループ化 72"/>
            <p:cNvGrpSpPr/>
            <p:nvPr/>
          </p:nvGrpSpPr>
          <p:grpSpPr>
            <a:xfrm>
              <a:off x="5737500" y="4473399"/>
              <a:ext cx="973540" cy="437945"/>
              <a:chOff x="6553200" y="5064159"/>
              <a:chExt cx="973540" cy="437945"/>
            </a:xfrm>
          </p:grpSpPr>
          <p:sp>
            <p:nvSpPr>
              <p:cNvPr id="71" name="角丸四角形 70"/>
              <p:cNvSpPr/>
              <p:nvPr/>
            </p:nvSpPr>
            <p:spPr>
              <a:xfrm>
                <a:off x="6571959" y="5064159"/>
                <a:ext cx="936023" cy="437945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>
                <a:off x="6553200" y="5098465"/>
                <a:ext cx="9735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="1" dirty="0" smtClean="0">
                    <a:solidFill>
                      <a:srgbClr val="FFFF00"/>
                    </a:solidFill>
                  </a:rPr>
                  <a:t>Tourism</a:t>
                </a:r>
                <a:endParaRPr kumimoji="1" lang="ja-JP" altLang="en-US" b="1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81" name="グループ化 80"/>
            <p:cNvGrpSpPr/>
            <p:nvPr/>
          </p:nvGrpSpPr>
          <p:grpSpPr>
            <a:xfrm>
              <a:off x="4970543" y="5426750"/>
              <a:ext cx="2051473" cy="437945"/>
              <a:chOff x="2465069" y="5768581"/>
              <a:chExt cx="2051473" cy="437945"/>
            </a:xfrm>
          </p:grpSpPr>
          <p:sp>
            <p:nvSpPr>
              <p:cNvPr id="74" name="角丸四角形 73"/>
              <p:cNvSpPr/>
              <p:nvPr/>
            </p:nvSpPr>
            <p:spPr>
              <a:xfrm>
                <a:off x="2547667" y="5768581"/>
                <a:ext cx="1886277" cy="437945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>
                <a:off x="2465069" y="5802887"/>
                <a:ext cx="20514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b="1" dirty="0" smtClean="0">
                    <a:solidFill>
                      <a:srgbClr val="FFFF00"/>
                    </a:solidFill>
                  </a:rPr>
                  <a:t>Existing Companies</a:t>
                </a:r>
                <a:endParaRPr kumimoji="1" lang="ja-JP" altLang="en-US" b="1" dirty="0">
                  <a:solidFill>
                    <a:srgbClr val="FFFF00"/>
                  </a:solidFill>
                </a:endParaRPr>
              </a:p>
            </p:txBody>
          </p:sp>
        </p:grpSp>
        <p:grpSp>
          <p:nvGrpSpPr>
            <p:cNvPr id="78" name="グループ化 77"/>
            <p:cNvGrpSpPr/>
            <p:nvPr/>
          </p:nvGrpSpPr>
          <p:grpSpPr>
            <a:xfrm>
              <a:off x="6729799" y="4784253"/>
              <a:ext cx="1163539" cy="437945"/>
              <a:chOff x="4575345" y="6144439"/>
              <a:chExt cx="1163539" cy="437945"/>
            </a:xfrm>
          </p:grpSpPr>
          <p:sp>
            <p:nvSpPr>
              <p:cNvPr id="76" name="角丸四角形 75"/>
              <p:cNvSpPr/>
              <p:nvPr/>
            </p:nvSpPr>
            <p:spPr>
              <a:xfrm>
                <a:off x="4599593" y="6144439"/>
                <a:ext cx="1115042" cy="437945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>
                <a:off x="4575345" y="6178745"/>
                <a:ext cx="11635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="1" dirty="0" smtClean="0">
                    <a:solidFill>
                      <a:srgbClr val="FFFF00"/>
                    </a:solidFill>
                  </a:rPr>
                  <a:t>Education</a:t>
                </a:r>
                <a:endParaRPr kumimoji="1" lang="ja-JP" altLang="en-US" b="1" dirty="0">
                  <a:solidFill>
                    <a:srgbClr val="FFFF00"/>
                  </a:solidFill>
                </a:endParaRPr>
              </a:p>
            </p:txBody>
          </p:sp>
        </p:grpSp>
      </p:grpSp>
      <p:sp>
        <p:nvSpPr>
          <p:cNvPr id="40" name="テキスト ボックス 39"/>
          <p:cNvSpPr txBox="1"/>
          <p:nvPr/>
        </p:nvSpPr>
        <p:spPr>
          <a:xfrm>
            <a:off x="6116983" y="5315461"/>
            <a:ext cx="273177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/>
              <a:t>New &amp; Venture </a:t>
            </a:r>
            <a:r>
              <a:rPr lang="en-US" altLang="ja-JP" b="1" dirty="0"/>
              <a:t>B</a:t>
            </a:r>
            <a:r>
              <a:rPr lang="en-US" altLang="ja-JP" b="1" dirty="0" smtClean="0"/>
              <a:t>usinesses</a:t>
            </a:r>
            <a:endParaRPr kumimoji="1" lang="ja-JP" altLang="en-US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521250" y="6067628"/>
            <a:ext cx="3529301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002060"/>
                </a:solidFill>
              </a:rPr>
              <a:t>Increasing Export and Inbound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79376" y="156927"/>
            <a:ext cx="651738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2060"/>
            </a:solidFill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</a:t>
            </a:r>
            <a:r>
              <a:rPr lang="en-US" altLang="ja-JP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3</a:t>
            </a:r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.4 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3275053" y="156390"/>
            <a:ext cx="534352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Masterplan </a:t>
            </a:r>
            <a:r>
              <a:rPr lang="en-US" altLang="ja-JP" b="1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: ILC Area </a:t>
            </a:r>
            <a:r>
              <a:rPr lang="en-US" altLang="ja-JP" b="1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sym typeface="Wingdings" panose="05000000000000000000" pitchFamily="2" charset="2"/>
              </a:rPr>
              <a:t> </a:t>
            </a:r>
            <a:r>
              <a:rPr lang="en-US" altLang="ja-JP" b="1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Tohoku </a:t>
            </a:r>
            <a:r>
              <a:rPr lang="en-US" altLang="ja-JP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sym typeface="Wingdings" panose="05000000000000000000" pitchFamily="2" charset="2"/>
              </a:rPr>
              <a:t> Throughout-Japan</a:t>
            </a:r>
            <a:endParaRPr lang="en-US" altLang="ja-JP" b="1" dirty="0" smtClean="0">
              <a:ln w="9525">
                <a:solidFill>
                  <a:prstClr val="white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rgbClr val="4472C4">
                    <a:lumMod val="60000"/>
                    <a:lumOff val="40000"/>
                  </a:srgbClr>
                </a:outerShdw>
              </a:effectLst>
            </a:endParaRPr>
          </a:p>
        </p:txBody>
      </p:sp>
      <p:pic>
        <p:nvPicPr>
          <p:cNvPr id="55" name="図 5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2951" y="156928"/>
            <a:ext cx="2315246" cy="1576338"/>
          </a:xfrm>
          <a:prstGeom prst="rect">
            <a:avLst/>
          </a:prstGeom>
        </p:spPr>
      </p:pic>
      <p:sp>
        <p:nvSpPr>
          <p:cNvPr id="89" name="テキスト ボックス 88"/>
          <p:cNvSpPr txBox="1"/>
          <p:nvPr/>
        </p:nvSpPr>
        <p:spPr>
          <a:xfrm>
            <a:off x="4296167" y="3177281"/>
            <a:ext cx="4228855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2060"/>
                </a:solidFill>
              </a:rPr>
              <a:t>Cultivating Human </a:t>
            </a:r>
            <a:r>
              <a:rPr lang="en-US" altLang="ja-JP" b="1" dirty="0">
                <a:solidFill>
                  <a:srgbClr val="002060"/>
                </a:solidFill>
              </a:rPr>
              <a:t>R</a:t>
            </a:r>
            <a:r>
              <a:rPr lang="en-US" altLang="ja-JP" b="1" dirty="0" smtClean="0">
                <a:solidFill>
                  <a:srgbClr val="002060"/>
                </a:solidFill>
              </a:rPr>
              <a:t>esources </a:t>
            </a:r>
            <a:r>
              <a:rPr lang="en-US" altLang="ja-JP" b="1" dirty="0">
                <a:solidFill>
                  <a:srgbClr val="002060"/>
                </a:solidFill>
              </a:rPr>
              <a:t>R</a:t>
            </a:r>
            <a:r>
              <a:rPr lang="en-US" altLang="ja-JP" b="1" dirty="0" smtClean="0">
                <a:solidFill>
                  <a:srgbClr val="002060"/>
                </a:solidFill>
              </a:rPr>
              <a:t>esponsible for the Next </a:t>
            </a:r>
            <a:r>
              <a:rPr lang="en-US" altLang="ja-JP" b="1" dirty="0">
                <a:solidFill>
                  <a:srgbClr val="002060"/>
                </a:solidFill>
              </a:rPr>
              <a:t>G</a:t>
            </a:r>
            <a:r>
              <a:rPr lang="en-US" altLang="ja-JP" b="1" dirty="0" smtClean="0">
                <a:solidFill>
                  <a:srgbClr val="002060"/>
                </a:solidFill>
              </a:rPr>
              <a:t>eneration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3652901" y="656120"/>
            <a:ext cx="2921900" cy="2171404"/>
            <a:chOff x="3652901" y="656120"/>
            <a:chExt cx="2921900" cy="2171404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3699101" y="656120"/>
              <a:ext cx="2875699" cy="2166886"/>
              <a:chOff x="3745302" y="643257"/>
              <a:chExt cx="2875699" cy="2166886"/>
            </a:xfrm>
          </p:grpSpPr>
          <p:pic>
            <p:nvPicPr>
              <p:cNvPr id="47" name="図 4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519"/>
              <a:stretch/>
            </p:blipFill>
            <p:spPr>
              <a:xfrm>
                <a:off x="3745302" y="643257"/>
                <a:ext cx="1335634" cy="2166886"/>
              </a:xfrm>
              <a:prstGeom prst="rect">
                <a:avLst/>
              </a:prstGeom>
            </p:spPr>
          </p:pic>
          <p:pic>
            <p:nvPicPr>
              <p:cNvPr id="62" name="図 61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037035" y="655119"/>
                <a:ext cx="1583966" cy="2143162"/>
              </a:xfrm>
              <a:prstGeom prst="rect">
                <a:avLst/>
              </a:prstGeom>
            </p:spPr>
          </p:pic>
        </p:grpSp>
        <p:sp>
          <p:nvSpPr>
            <p:cNvPr id="6" name="正方形/長方形 5"/>
            <p:cNvSpPr/>
            <p:nvPr/>
          </p:nvSpPr>
          <p:spPr>
            <a:xfrm>
              <a:off x="3652901" y="694032"/>
              <a:ext cx="2921900" cy="213349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46" name="図 45">
            <a:extLst>
              <a:ext uri="{FF2B5EF4-FFF2-40B4-BE49-F238E27FC236}">
                <a16:creationId xmlns="" xmlns:a16="http://schemas.microsoft.com/office/drawing/2014/main" id="{5A08206F-4CA2-47BC-BA49-D43C20E112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2282" y="648674"/>
            <a:ext cx="2181544" cy="2225436"/>
          </a:xfrm>
          <a:prstGeom prst="rect">
            <a:avLst/>
          </a:prstGeom>
        </p:spPr>
      </p:pic>
      <p:sp>
        <p:nvSpPr>
          <p:cNvPr id="58" name="右矢印 57"/>
          <p:cNvSpPr/>
          <p:nvPr/>
        </p:nvSpPr>
        <p:spPr>
          <a:xfrm rot="264939">
            <a:off x="6396422" y="1678488"/>
            <a:ext cx="795397" cy="348250"/>
          </a:xfrm>
          <a:prstGeom prst="rightArrow">
            <a:avLst/>
          </a:prstGeom>
          <a:solidFill>
            <a:srgbClr val="CCCCFF">
              <a:alpha val="49020"/>
            </a:srgbClr>
          </a:solidFill>
          <a:ln w="1905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22636" y="1888007"/>
            <a:ext cx="3331022" cy="1249523"/>
            <a:chOff x="48735" y="2006951"/>
            <a:chExt cx="3331022" cy="1249523"/>
          </a:xfrm>
        </p:grpSpPr>
        <p:sp>
          <p:nvSpPr>
            <p:cNvPr id="59" name="テキスト ボックス 58">
              <a:extLst>
                <a:ext uri="{FF2B5EF4-FFF2-40B4-BE49-F238E27FC236}">
                  <a16:creationId xmlns="" xmlns:a16="http://schemas.microsoft.com/office/drawing/2014/main" id="{9D3E54CF-6B04-4E36-8060-01126E430A82}"/>
                </a:ext>
              </a:extLst>
            </p:cNvPr>
            <p:cNvSpPr txBox="1"/>
            <p:nvPr/>
          </p:nvSpPr>
          <p:spPr>
            <a:xfrm>
              <a:off x="48735" y="2006951"/>
              <a:ext cx="2114502" cy="276999"/>
            </a:xfrm>
            <a:prstGeom prst="rect">
              <a:avLst/>
            </a:prstGeom>
            <a:noFill/>
          </p:spPr>
          <p:txBody>
            <a:bodyPr wrap="square" lIns="19452" tIns="0" rIns="19452" bIns="0" rtlCol="0">
              <a:spAutoFit/>
            </a:bodyPr>
            <a:lstStyle/>
            <a:p>
              <a:pPr algn="ctr" defTabSz="829264"/>
              <a:r>
                <a:rPr lang="en-US" altLang="ja-JP" b="1" dirty="0" smtClean="0">
                  <a:solidFill>
                    <a:srgbClr val="002060"/>
                  </a:solidFill>
                  <a:latin typeface="Century Gothic" panose="020B0502020202020204" pitchFamily="34" charset="0"/>
                  <a:ea typeface="ＭＳ ゴシック" panose="020B0609070205080204" pitchFamily="49" charset="-128"/>
                  <a:cs typeface="Calibri" panose="020F0502020204030204" pitchFamily="34" charset="0"/>
                </a:rPr>
                <a:t>Key Concept</a:t>
              </a:r>
              <a:r>
                <a:rPr lang="ja-JP" altLang="en-US" b="1" dirty="0" smtClean="0">
                  <a:solidFill>
                    <a:srgbClr val="002060"/>
                  </a:solidFill>
                  <a:latin typeface="Century Gothic" panose="020B0502020202020204" pitchFamily="34" charset="0"/>
                  <a:ea typeface="ＭＳ ゴシック" panose="020B0609070205080204" pitchFamily="49" charset="-128"/>
                  <a:cs typeface="Calibri" panose="020F0502020204030204" pitchFamily="34" charset="0"/>
                </a:rPr>
                <a:t>：</a:t>
              </a:r>
              <a:endParaRPr lang="ja-JP" altLang="en-US" b="1" dirty="0">
                <a:solidFill>
                  <a:srgbClr val="002060"/>
                </a:solidFill>
                <a:latin typeface="Century Gothic" panose="020B0502020202020204" pitchFamily="34" charset="0"/>
                <a:ea typeface="ＭＳ ゴシック" panose="020B0609070205080204" pitchFamily="49" charset="-128"/>
                <a:cs typeface="Calibri" panose="020F0502020204030204" pitchFamily="34" charset="0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184008" y="2333144"/>
              <a:ext cx="319574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ja-JP" b="1" u="sng" dirty="0" smtClean="0">
                  <a:solidFill>
                    <a:srgbClr val="002060"/>
                  </a:solidFill>
                </a:rPr>
                <a:t>A</a:t>
              </a:r>
              <a:r>
                <a:rPr kumimoji="1" lang="en-US" altLang="ja-JP" b="1" u="sng" dirty="0" smtClean="0">
                  <a:solidFill>
                    <a:srgbClr val="002060"/>
                  </a:solidFill>
                </a:rPr>
                <a:t>rea-creation </a:t>
              </a:r>
              <a:r>
                <a:rPr lang="en-US" altLang="ja-JP" b="1" u="sng" dirty="0">
                  <a:solidFill>
                    <a:srgbClr val="002060"/>
                  </a:solidFill>
                </a:rPr>
                <a:t>o</a:t>
              </a:r>
              <a:r>
                <a:rPr kumimoji="1" lang="en-US" altLang="ja-JP" b="1" u="sng" dirty="0" smtClean="0">
                  <a:solidFill>
                    <a:srgbClr val="002060"/>
                  </a:solidFill>
                </a:rPr>
                <a:t>pened to the world, based on local </a:t>
              </a:r>
              <a:r>
                <a:rPr lang="en-US" altLang="ja-JP" b="1" u="sng" dirty="0">
                  <a:solidFill>
                    <a:srgbClr val="002060"/>
                  </a:solidFill>
                </a:rPr>
                <a:t>r</a:t>
              </a:r>
              <a:r>
                <a:rPr kumimoji="1" lang="en-US" altLang="ja-JP" b="1" u="sng" dirty="0" smtClean="0">
                  <a:solidFill>
                    <a:srgbClr val="002060"/>
                  </a:solidFill>
                </a:rPr>
                <a:t>esources &amp; ILC </a:t>
              </a:r>
              <a:r>
                <a:rPr lang="en-US" altLang="ja-JP" b="1" u="sng" dirty="0" smtClean="0">
                  <a:solidFill>
                    <a:srgbClr val="002060"/>
                  </a:solidFill>
                </a:rPr>
                <a:t>t</a:t>
              </a:r>
              <a:r>
                <a:rPr kumimoji="1" lang="en-US" altLang="ja-JP" b="1" u="sng" dirty="0" smtClean="0">
                  <a:solidFill>
                    <a:srgbClr val="002060"/>
                  </a:solidFill>
                </a:rPr>
                <a:t>echnologies</a:t>
              </a:r>
              <a:endParaRPr kumimoji="1" lang="ja-JP" altLang="en-US" b="1" u="sng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86687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8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79376" y="156927"/>
            <a:ext cx="651738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2060"/>
            </a:solidFill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3.5 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293047" y="115214"/>
            <a:ext cx="4180995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A. Information Transmission of Tohoku ILC Activities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362" y="3124670"/>
            <a:ext cx="2632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 smtClean="0">
                <a:solidFill>
                  <a:prstClr val="black"/>
                </a:solidFill>
              </a:rPr>
              <a:t>LCWS2016 (Morioka)</a:t>
            </a:r>
            <a:endParaRPr lang="en-US" altLang="ja-JP" dirty="0">
              <a:solidFill>
                <a:prstClr val="black"/>
              </a:solidFill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34362" y="1033603"/>
            <a:ext cx="9128003" cy="2139710"/>
            <a:chOff x="34362" y="1033603"/>
            <a:chExt cx="9128003" cy="2139710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34362" y="1033603"/>
              <a:ext cx="9128003" cy="2139710"/>
              <a:chOff x="78778" y="-695862"/>
              <a:chExt cx="9128003" cy="2139710"/>
            </a:xfrm>
          </p:grpSpPr>
          <p:sp>
            <p:nvSpPr>
              <p:cNvPr id="8" name="テキスト ボックス 7"/>
              <p:cNvSpPr txBox="1"/>
              <p:nvPr/>
            </p:nvSpPr>
            <p:spPr>
              <a:xfrm>
                <a:off x="78778" y="-695862"/>
                <a:ext cx="64276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altLang="ja-JP" dirty="0">
                    <a:solidFill>
                      <a:prstClr val="black"/>
                    </a:solidFill>
                  </a:rPr>
                  <a:t>Tohoku ILC</a:t>
                </a:r>
                <a:r>
                  <a:rPr lang="ja-JP" alt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altLang="ja-JP" dirty="0" smtClean="0">
                    <a:solidFill>
                      <a:prstClr val="black"/>
                    </a:solidFill>
                  </a:rPr>
                  <a:t>Booth &amp; Presentation at IEEE (Strasbourg, Oct. 2016)</a:t>
                </a:r>
                <a:endParaRPr lang="en-US" altLang="ja-JP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9" name="グループ化 18"/>
              <p:cNvGrpSpPr/>
              <p:nvPr/>
            </p:nvGrpSpPr>
            <p:grpSpPr>
              <a:xfrm>
                <a:off x="286887" y="-526345"/>
                <a:ext cx="8919894" cy="1970193"/>
                <a:chOff x="-238552" y="-553640"/>
                <a:chExt cx="8919894" cy="1970193"/>
              </a:xfrm>
            </p:grpSpPr>
            <p:pic>
              <p:nvPicPr>
                <p:cNvPr id="9" name="図 8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02521" y="-553640"/>
                  <a:ext cx="2778821" cy="1970193"/>
                </a:xfrm>
                <a:prstGeom prst="rect">
                  <a:avLst/>
                </a:prstGeom>
              </p:spPr>
            </p:pic>
            <p:pic>
              <p:nvPicPr>
                <p:cNvPr id="10" name="図 9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238552" y="-259667"/>
                  <a:ext cx="1971533" cy="1478651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812024" y="-259667"/>
                  <a:ext cx="1346880" cy="1556877"/>
                </a:xfrm>
                <a:prstGeom prst="rect">
                  <a:avLst/>
                </a:prstGeom>
              </p:spPr>
            </p:pic>
          </p:grpSp>
        </p:grpSp>
        <p:pic>
          <p:nvPicPr>
            <p:cNvPr id="43" name="図 4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1"/>
            <a:stretch/>
          </p:blipFill>
          <p:spPr>
            <a:xfrm>
              <a:off x="2304364" y="1490327"/>
              <a:ext cx="1790813" cy="1476781"/>
            </a:xfrm>
            <a:prstGeom prst="rect">
              <a:avLst/>
            </a:prstGeom>
          </p:spPr>
        </p:pic>
      </p:grpSp>
      <p:grpSp>
        <p:nvGrpSpPr>
          <p:cNvPr id="14" name="グループ化 13"/>
          <p:cNvGrpSpPr/>
          <p:nvPr/>
        </p:nvGrpSpPr>
        <p:grpSpPr>
          <a:xfrm>
            <a:off x="79376" y="3233634"/>
            <a:ext cx="9061960" cy="3470509"/>
            <a:chOff x="79376" y="3233634"/>
            <a:chExt cx="9061960" cy="3470509"/>
          </a:xfrm>
        </p:grpSpPr>
        <p:pic>
          <p:nvPicPr>
            <p:cNvPr id="26" name="図 2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6" r="7703"/>
            <a:stretch/>
          </p:blipFill>
          <p:spPr>
            <a:xfrm>
              <a:off x="101533" y="5406236"/>
              <a:ext cx="2607553" cy="1272931"/>
            </a:xfrm>
            <a:prstGeom prst="rect">
              <a:avLst/>
            </a:prstGeom>
          </p:spPr>
        </p:pic>
        <p:grpSp>
          <p:nvGrpSpPr>
            <p:cNvPr id="11" name="グループ化 10"/>
            <p:cNvGrpSpPr/>
            <p:nvPr/>
          </p:nvGrpSpPr>
          <p:grpSpPr>
            <a:xfrm>
              <a:off x="79376" y="3550179"/>
              <a:ext cx="6146736" cy="1751201"/>
              <a:chOff x="34362" y="3774601"/>
              <a:chExt cx="6146736" cy="1751201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34362" y="3774601"/>
                <a:ext cx="6146736" cy="1751201"/>
                <a:chOff x="34362" y="3774601"/>
                <a:chExt cx="6146736" cy="1751201"/>
              </a:xfrm>
            </p:grpSpPr>
            <p:pic>
              <p:nvPicPr>
                <p:cNvPr id="42" name="Picture 6" descr="http://lcws2016.sgk.iwate-u.ac.jp/5s.jpg">
                  <a:hlinkClick r:id="rId7"/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715"/>
                <a:stretch/>
              </p:blipFill>
              <p:spPr bwMode="auto">
                <a:xfrm>
                  <a:off x="3774775" y="3774601"/>
                  <a:ext cx="2406323" cy="174481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2" name="図 21"/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668" r="2975"/>
                <a:stretch/>
              </p:blipFill>
              <p:spPr>
                <a:xfrm>
                  <a:off x="34362" y="3783480"/>
                  <a:ext cx="3740413" cy="1742322"/>
                </a:xfrm>
                <a:prstGeom prst="rect">
                  <a:avLst/>
                </a:prstGeom>
              </p:spPr>
            </p:pic>
            <p:pic>
              <p:nvPicPr>
                <p:cNvPr id="4" name="図 3"/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3530" t="13759" r="8906" b="6244"/>
                <a:stretch/>
              </p:blipFill>
              <p:spPr>
                <a:xfrm>
                  <a:off x="3331006" y="3774601"/>
                  <a:ext cx="785479" cy="720022"/>
                </a:xfrm>
                <a:prstGeom prst="rect">
                  <a:avLst/>
                </a:prstGeom>
              </p:spPr>
            </p:pic>
          </p:grpSp>
          <p:pic>
            <p:nvPicPr>
              <p:cNvPr id="24" name="図 2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144" t="22262" r="35820" b="15525"/>
              <a:stretch/>
            </p:blipFill>
            <p:spPr>
              <a:xfrm>
                <a:off x="34362" y="4954595"/>
                <a:ext cx="564815" cy="564816"/>
              </a:xfrm>
              <a:prstGeom prst="rect">
                <a:avLst/>
              </a:prstGeom>
            </p:spPr>
          </p:pic>
        </p:grp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9595" y="5294989"/>
              <a:ext cx="2107123" cy="1395602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1252" y="5414561"/>
              <a:ext cx="1944944" cy="1289582"/>
            </a:xfrm>
            <a:prstGeom prst="rect">
              <a:avLst/>
            </a:prstGeom>
          </p:spPr>
        </p:pic>
        <p:pic>
          <p:nvPicPr>
            <p:cNvPr id="23" name="コンテンツ プレースホルダー 5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4571" y="3233634"/>
              <a:ext cx="2736765" cy="1918681"/>
            </a:xfrm>
            <a:prstGeom prst="rect">
              <a:avLst/>
            </a:prstGeom>
          </p:spPr>
        </p:pic>
        <p:pic>
          <p:nvPicPr>
            <p:cNvPr id="44" name="図 43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98363" y="5422887"/>
              <a:ext cx="2089310" cy="1272931"/>
            </a:xfrm>
            <a:prstGeom prst="rect">
              <a:avLst/>
            </a:prstGeom>
          </p:spPr>
        </p:pic>
      </p:grpSp>
      <p:sp>
        <p:nvSpPr>
          <p:cNvPr id="13" name="テキスト ボックス 12"/>
          <p:cNvSpPr txBox="1"/>
          <p:nvPr/>
        </p:nvSpPr>
        <p:spPr>
          <a:xfrm>
            <a:off x="823107" y="115214"/>
            <a:ext cx="3187412" cy="83099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66FFFF"/>
                </a:solidFill>
              </a:rPr>
              <a:t>Public</a:t>
            </a:r>
            <a:r>
              <a:rPr lang="ja-JP" altLang="en-US" sz="2400" b="1" dirty="0" smtClean="0">
                <a:solidFill>
                  <a:srgbClr val="66FFFF"/>
                </a:solidFill>
              </a:rPr>
              <a:t> </a:t>
            </a:r>
            <a:r>
              <a:rPr lang="en-US" altLang="ja-JP" sz="2400" b="1" dirty="0" smtClean="0">
                <a:solidFill>
                  <a:srgbClr val="66FFFF"/>
                </a:solidFill>
              </a:rPr>
              <a:t>Relation</a:t>
            </a:r>
          </a:p>
          <a:p>
            <a:pPr algn="ctr"/>
            <a:r>
              <a:rPr kumimoji="1" lang="en-US" altLang="ja-JP" sz="2400" b="1" dirty="0" smtClean="0">
                <a:solidFill>
                  <a:srgbClr val="FFFF00"/>
                </a:solidFill>
              </a:rPr>
              <a:t>(S.Narita, E.Nishiyama)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10705" y="2907476"/>
            <a:ext cx="1685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solidFill>
                  <a:srgbClr val="FF0000"/>
                </a:solidFill>
              </a:rPr>
              <a:t>～</a:t>
            </a:r>
            <a:r>
              <a:rPr kumimoji="1" lang="en-US" altLang="ja-JP" sz="1600" b="1" dirty="0" smtClean="0">
                <a:solidFill>
                  <a:srgbClr val="FF0000"/>
                </a:solidFill>
              </a:rPr>
              <a:t>1000 for 3 days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0108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3" y="89970"/>
            <a:ext cx="6022314" cy="1603996"/>
          </a:xfrm>
          <a:prstGeom prst="rect">
            <a:avLst/>
          </a:prstGeom>
        </p:spPr>
      </p:pic>
      <p:grpSp>
        <p:nvGrpSpPr>
          <p:cNvPr id="2" name="グループ化 1"/>
          <p:cNvGrpSpPr/>
          <p:nvPr/>
        </p:nvGrpSpPr>
        <p:grpSpPr>
          <a:xfrm>
            <a:off x="993905" y="1785678"/>
            <a:ext cx="7907258" cy="4986205"/>
            <a:chOff x="993905" y="1785678"/>
            <a:chExt cx="7907258" cy="4986205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3905" y="1785678"/>
              <a:ext cx="5089837" cy="2078350"/>
            </a:xfrm>
            <a:prstGeom prst="rect">
              <a:avLst/>
            </a:prstGeom>
          </p:spPr>
        </p:pic>
        <p:pic>
          <p:nvPicPr>
            <p:cNvPr id="21" name="図 20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8812" y="5216248"/>
              <a:ext cx="2072351" cy="1555635"/>
            </a:xfrm>
            <a:prstGeom prst="rect">
              <a:avLst/>
            </a:prstGeom>
          </p:spPr>
        </p:pic>
        <p:pic>
          <p:nvPicPr>
            <p:cNvPr id="22" name="図 21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6565" y="5216248"/>
              <a:ext cx="2008051" cy="1505263"/>
            </a:xfrm>
            <a:prstGeom prst="rect">
              <a:avLst/>
            </a:prstGeom>
          </p:spPr>
        </p:pic>
      </p:grpSp>
      <p:grpSp>
        <p:nvGrpSpPr>
          <p:cNvPr id="23" name="グループ化 22"/>
          <p:cNvGrpSpPr/>
          <p:nvPr/>
        </p:nvGrpSpPr>
        <p:grpSpPr>
          <a:xfrm>
            <a:off x="50683" y="3955740"/>
            <a:ext cx="4776258" cy="2918994"/>
            <a:chOff x="104465" y="3566510"/>
            <a:chExt cx="4776258" cy="2918994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465" y="3566510"/>
              <a:ext cx="4776258" cy="2521013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1047687" y="6023839"/>
              <a:ext cx="2702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 smtClean="0">
                  <a:solidFill>
                    <a:srgbClr val="0000FF"/>
                  </a:solidFill>
                  <a:ea typeface="HGP創英角ｺﾞｼｯｸUB" panose="020B0900000000000000" pitchFamily="50" charset="-128"/>
                </a:rPr>
                <a:t>Members of </a:t>
              </a:r>
              <a:r>
                <a:rPr lang="en-US" altLang="ja-JP" sz="1200" b="1" dirty="0">
                  <a:solidFill>
                    <a:srgbClr val="0000FF"/>
                  </a:solidFill>
                  <a:ea typeface="HGP創英角ｺﾞｼｯｸUB" panose="020B0900000000000000" pitchFamily="50" charset="-128"/>
                </a:rPr>
                <a:t>Tohoku ILC and </a:t>
              </a:r>
              <a:r>
                <a:rPr lang="en-US" altLang="ja-JP" sz="1200" b="1" dirty="0" smtClean="0">
                  <a:solidFill>
                    <a:srgbClr val="0000FF"/>
                  </a:solidFill>
                  <a:ea typeface="HGP創英角ｺﾞｼｯｸUB" panose="020B0900000000000000" pitchFamily="50" charset="-128"/>
                </a:rPr>
                <a:t>AAA</a:t>
              </a:r>
            </a:p>
            <a:p>
              <a:pPr algn="ctr"/>
              <a:r>
                <a:rPr lang="en-US" altLang="ja-JP" sz="1200" b="1" dirty="0" smtClean="0">
                  <a:solidFill>
                    <a:srgbClr val="0000FF"/>
                  </a:solidFill>
                  <a:ea typeface="HGP創英角ｺﾞｼｯｸUB" panose="020B0900000000000000" pitchFamily="50" charset="-128"/>
                </a:rPr>
                <a:t> at  Tohoku Booth</a:t>
              </a:r>
              <a:endParaRPr lang="en-US" altLang="ja-JP" sz="1200" b="1" dirty="0">
                <a:solidFill>
                  <a:srgbClr val="0000FF"/>
                </a:solidFill>
                <a:ea typeface="HGP創英角ｺﾞｼｯｸUB" panose="020B0900000000000000" pitchFamily="50" charset="-128"/>
              </a:endParaRPr>
            </a:p>
          </p:txBody>
        </p:sp>
      </p:grp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31"/>
          <a:stretch/>
        </p:blipFill>
        <p:spPr>
          <a:xfrm rot="5400000">
            <a:off x="6773559" y="2915884"/>
            <a:ext cx="2302297" cy="2060182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26008" y="3184944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ja-JP" altLang="en-US" sz="1200" b="1" dirty="0">
              <a:solidFill>
                <a:srgbClr val="FFFF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445" y="89970"/>
            <a:ext cx="2527186" cy="253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73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C118B-63FB-4F41-A81A-E283DDD9545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74"/>
          <a:stretch/>
        </p:blipFill>
        <p:spPr>
          <a:xfrm rot="5400000">
            <a:off x="-219520" y="3373847"/>
            <a:ext cx="3473183" cy="2489221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70088" y="129447"/>
            <a:ext cx="7097401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B. System to Realize Comfortable Multicultural Society</a:t>
            </a:r>
          </a:p>
        </p:txBody>
      </p:sp>
      <p:grpSp>
        <p:nvGrpSpPr>
          <p:cNvPr id="38" name="グループ化 37"/>
          <p:cNvGrpSpPr/>
          <p:nvPr/>
        </p:nvGrpSpPr>
        <p:grpSpPr>
          <a:xfrm>
            <a:off x="853502" y="934258"/>
            <a:ext cx="1277850" cy="1940938"/>
            <a:chOff x="853502" y="933119"/>
            <a:chExt cx="1277850" cy="1940938"/>
          </a:xfrm>
        </p:grpSpPr>
        <p:cxnSp>
          <p:nvCxnSpPr>
            <p:cNvPr id="8" name="直線矢印コネクタ 7"/>
            <p:cNvCxnSpPr/>
            <p:nvPr/>
          </p:nvCxnSpPr>
          <p:spPr>
            <a:xfrm rot="5400000">
              <a:off x="1132281" y="1592864"/>
              <a:ext cx="678359" cy="1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/>
            <p:cNvSpPr txBox="1"/>
            <p:nvPr/>
          </p:nvSpPr>
          <p:spPr>
            <a:xfrm>
              <a:off x="853502" y="933119"/>
              <a:ext cx="1277850" cy="4001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0000FF"/>
                  </a:solidFill>
                </a:rPr>
                <a:t>F</a:t>
              </a:r>
              <a:r>
                <a:rPr kumimoji="1" lang="en-US" altLang="ja-JP" sz="2000" dirty="0" smtClean="0">
                  <a:solidFill>
                    <a:srgbClr val="0000FF"/>
                  </a:solidFill>
                </a:rPr>
                <a:t>oreigners</a:t>
              </a:r>
              <a:endParaRPr kumimoji="1" lang="ja-JP" alt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880616" y="1858394"/>
              <a:ext cx="1181688" cy="10156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b="1" dirty="0" smtClean="0">
                  <a:solidFill>
                    <a:srgbClr val="FF0000"/>
                  </a:solidFill>
                </a:rPr>
                <a:t>O</a:t>
              </a:r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ne-Stop </a:t>
              </a:r>
            </a:p>
            <a:p>
              <a:pPr algn="ctr"/>
              <a:r>
                <a:rPr lang="en-US" altLang="ja-JP" sz="2000" b="1" dirty="0">
                  <a:solidFill>
                    <a:srgbClr val="FF0000"/>
                  </a:solidFill>
                </a:rPr>
                <a:t>T</a:t>
              </a:r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otal </a:t>
              </a:r>
            </a:p>
            <a:p>
              <a:pPr algn="ctr"/>
              <a:r>
                <a:rPr lang="en-US" altLang="ja-JP" sz="2000" b="1" dirty="0">
                  <a:solidFill>
                    <a:srgbClr val="FF0000"/>
                  </a:solidFill>
                </a:rPr>
                <a:t>S</a:t>
              </a:r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ervice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2010736" y="5910619"/>
            <a:ext cx="816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7030A0"/>
                </a:solidFill>
              </a:rPr>
              <a:t>schools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3202" y="3278456"/>
            <a:ext cx="12581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7030A0"/>
                </a:solidFill>
              </a:rPr>
              <a:t>prefecture/</a:t>
            </a:r>
          </a:p>
          <a:p>
            <a:pPr algn="ctr"/>
            <a:r>
              <a:rPr lang="en-US" altLang="ja-JP" sz="1600" b="1" dirty="0" smtClean="0">
                <a:solidFill>
                  <a:srgbClr val="7030A0"/>
                </a:solidFill>
              </a:rPr>
              <a:t>city/town/</a:t>
            </a:r>
          </a:p>
          <a:p>
            <a:pPr algn="ctr"/>
            <a:r>
              <a:rPr lang="en-US" altLang="ja-JP" sz="1600" b="1" dirty="0" smtClean="0">
                <a:solidFill>
                  <a:srgbClr val="7030A0"/>
                </a:solidFill>
              </a:rPr>
              <a:t>village office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67950" y="5933915"/>
            <a:ext cx="1103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7030A0"/>
                </a:solidFill>
              </a:rPr>
              <a:t>companies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89418" y="3688387"/>
            <a:ext cx="948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7030A0"/>
                </a:solidFill>
              </a:rPr>
              <a:t>hospitals</a:t>
            </a:r>
          </a:p>
        </p:txBody>
      </p:sp>
      <p:grpSp>
        <p:nvGrpSpPr>
          <p:cNvPr id="18" name="グループ化 17"/>
          <p:cNvGrpSpPr/>
          <p:nvPr/>
        </p:nvGrpSpPr>
        <p:grpSpPr>
          <a:xfrm>
            <a:off x="2806276" y="1539061"/>
            <a:ext cx="6312565" cy="4126235"/>
            <a:chOff x="171442" y="2777625"/>
            <a:chExt cx="6312565" cy="4126235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763260" y="3246830"/>
              <a:ext cx="5422804" cy="3546733"/>
              <a:chOff x="9054756" y="2892639"/>
              <a:chExt cx="7742906" cy="4841928"/>
            </a:xfrm>
          </p:grpSpPr>
          <p:grpSp>
            <p:nvGrpSpPr>
              <p:cNvPr id="37" name="グループ化 36"/>
              <p:cNvGrpSpPr/>
              <p:nvPr/>
            </p:nvGrpSpPr>
            <p:grpSpPr>
              <a:xfrm>
                <a:off x="9054756" y="3209577"/>
                <a:ext cx="7742906" cy="4524990"/>
                <a:chOff x="9054756" y="3209577"/>
                <a:chExt cx="7742906" cy="4524990"/>
              </a:xfrm>
            </p:grpSpPr>
            <p:pic>
              <p:nvPicPr>
                <p:cNvPr id="49" name="図 48"/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54756" y="3209577"/>
                  <a:ext cx="7742906" cy="4524990"/>
                </a:xfrm>
                <a:prstGeom prst="rect">
                  <a:avLst/>
                </a:prstGeom>
              </p:spPr>
            </p:pic>
            <p:sp>
              <p:nvSpPr>
                <p:cNvPr id="50" name="円/楕円 49"/>
                <p:cNvSpPr/>
                <p:nvPr/>
              </p:nvSpPr>
              <p:spPr>
                <a:xfrm>
                  <a:off x="12477690" y="6457618"/>
                  <a:ext cx="978258" cy="989317"/>
                </a:xfrm>
                <a:prstGeom prst="ellipse">
                  <a:avLst/>
                </a:prstGeom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013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12426681" y="5687542"/>
                  <a:ext cx="1113378" cy="770076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ja-JP" altLang="en-US" sz="1400" dirty="0">
                      <a:solidFill>
                        <a:prstClr val="black"/>
                      </a:solidFill>
                    </a:rPr>
                    <a:t>外国人</a:t>
                  </a:r>
                  <a:endParaRPr lang="en-US" altLang="ja-JP" sz="1400" dirty="0">
                    <a:solidFill>
                      <a:prstClr val="black"/>
                    </a:solidFill>
                  </a:endParaRPr>
                </a:p>
                <a:p>
                  <a:pPr algn="ctr"/>
                  <a:r>
                    <a:rPr lang="ja-JP" altLang="en-US" sz="1400" dirty="0">
                      <a:solidFill>
                        <a:prstClr val="black"/>
                      </a:solidFill>
                    </a:rPr>
                    <a:t>家族</a:t>
                  </a:r>
                </a:p>
              </p:txBody>
            </p:sp>
          </p:grpSp>
          <p:pic>
            <p:nvPicPr>
              <p:cNvPr id="39" name="図 38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3335960" y="2892639"/>
                <a:ext cx="1970832" cy="633875"/>
              </a:xfrm>
              <a:prstGeom prst="rect">
                <a:avLst/>
              </a:prstGeom>
            </p:spPr>
          </p:pic>
        </p:grpSp>
        <p:sp>
          <p:nvSpPr>
            <p:cNvPr id="2" name="テキスト ボックス 1"/>
            <p:cNvSpPr txBox="1"/>
            <p:nvPr/>
          </p:nvSpPr>
          <p:spPr>
            <a:xfrm>
              <a:off x="3082492" y="4588291"/>
              <a:ext cx="864404" cy="5232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solidFill>
                    <a:srgbClr val="002060"/>
                  </a:solidFill>
                </a:rPr>
                <a:t>Daily Life</a:t>
              </a:r>
            </a:p>
            <a:p>
              <a:pPr algn="ctr"/>
              <a:r>
                <a:rPr lang="en-US" altLang="ja-JP" sz="1400" b="1" dirty="0" smtClean="0">
                  <a:solidFill>
                    <a:srgbClr val="002060"/>
                  </a:solidFill>
                </a:rPr>
                <a:t>Support</a:t>
              </a:r>
              <a:endParaRPr kumimoji="1" lang="ja-JP" altLang="en-US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414059" y="6059651"/>
              <a:ext cx="615873" cy="52322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400" b="1" dirty="0" smtClean="0">
                  <a:solidFill>
                    <a:srgbClr val="002060"/>
                  </a:solidFill>
                </a:rPr>
                <a:t>Living</a:t>
              </a:r>
            </a:p>
            <a:p>
              <a:pPr algn="ctr"/>
              <a:r>
                <a:rPr kumimoji="1" lang="en-US" altLang="ja-JP" sz="1400" b="1" dirty="0" smtClean="0">
                  <a:solidFill>
                    <a:srgbClr val="002060"/>
                  </a:solidFill>
                </a:rPr>
                <a:t>Risks</a:t>
              </a: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880146" y="6165196"/>
              <a:ext cx="1143262" cy="73866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400" b="1" dirty="0" smtClean="0">
                  <a:solidFill>
                    <a:srgbClr val="002060"/>
                  </a:solidFill>
                </a:rPr>
                <a:t>Living</a:t>
              </a:r>
            </a:p>
            <a:p>
              <a:pPr algn="ctr"/>
              <a:r>
                <a:rPr lang="en-US" altLang="ja-JP" sz="1400" b="1" dirty="0" smtClean="0">
                  <a:solidFill>
                    <a:srgbClr val="002060"/>
                  </a:solidFill>
                </a:rPr>
                <a:t>Environment</a:t>
              </a:r>
            </a:p>
            <a:p>
              <a:pPr algn="ctr"/>
              <a:r>
                <a:rPr kumimoji="1" lang="en-US" altLang="ja-JP" sz="1400" b="1" dirty="0" smtClean="0">
                  <a:solidFill>
                    <a:srgbClr val="002060"/>
                  </a:solidFill>
                </a:rPr>
                <a:t>Support</a:t>
              </a: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2419643" y="6538912"/>
              <a:ext cx="604911" cy="12214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934770" y="5308218"/>
              <a:ext cx="1079783" cy="5232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b="1" dirty="0" smtClean="0"/>
                <a:t>Foreign</a:t>
              </a:r>
            </a:p>
            <a:p>
              <a:pPr algn="ctr"/>
              <a:r>
                <a:rPr lang="en-US" altLang="ja-JP" sz="1400" b="1" dirty="0" smtClean="0"/>
                <a:t>Researchers</a:t>
              </a:r>
              <a:endParaRPr kumimoji="1" lang="ja-JP" altLang="en-US" sz="1400" b="1" dirty="0"/>
            </a:p>
          </p:txBody>
        </p:sp>
        <p:sp>
          <p:nvSpPr>
            <p:cNvPr id="11" name="フローチャート: 代替処理 10"/>
            <p:cNvSpPr/>
            <p:nvPr/>
          </p:nvSpPr>
          <p:spPr>
            <a:xfrm>
              <a:off x="541606" y="3448678"/>
              <a:ext cx="1846318" cy="988418"/>
            </a:xfrm>
            <a:prstGeom prst="flowChartAlternateProcess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b="1" dirty="0">
                  <a:solidFill>
                    <a:srgbClr val="002060"/>
                  </a:solidFill>
                </a:rPr>
                <a:t>Support with</a:t>
              </a:r>
            </a:p>
            <a:p>
              <a:pPr algn="ctr"/>
              <a:r>
                <a:rPr lang="en-US" altLang="ja-JP" sz="1600" b="1" dirty="0">
                  <a:solidFill>
                    <a:srgbClr val="002060"/>
                  </a:solidFill>
                </a:rPr>
                <a:t>starting life here,</a:t>
              </a:r>
            </a:p>
            <a:p>
              <a:pPr algn="ctr"/>
              <a:r>
                <a:rPr lang="en-US" altLang="ja-JP" sz="1600" b="1" dirty="0">
                  <a:solidFill>
                    <a:srgbClr val="002060"/>
                  </a:solidFill>
                </a:rPr>
                <a:t>daily life,</a:t>
              </a:r>
            </a:p>
            <a:p>
              <a:pPr algn="ctr"/>
              <a:r>
                <a:rPr lang="en-US" altLang="ja-JP" sz="1600" b="1" dirty="0" smtClean="0">
                  <a:solidFill>
                    <a:srgbClr val="002060"/>
                  </a:solidFill>
                </a:rPr>
                <a:t>Info. </a:t>
              </a:r>
              <a:r>
                <a:rPr lang="en-US" altLang="ja-JP" sz="1600" b="1" dirty="0">
                  <a:solidFill>
                    <a:srgbClr val="002060"/>
                  </a:solidFill>
                </a:rPr>
                <a:t>distribution</a:t>
              </a:r>
              <a:endParaRPr lang="ja-JP" altLang="en-US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27" name="フローチャート: 代替処理 26"/>
            <p:cNvSpPr/>
            <p:nvPr/>
          </p:nvSpPr>
          <p:spPr>
            <a:xfrm>
              <a:off x="171442" y="5906021"/>
              <a:ext cx="1925296" cy="632891"/>
            </a:xfrm>
            <a:prstGeom prst="flowChartAlternateProcess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b="1" dirty="0" smtClean="0">
                  <a:solidFill>
                    <a:srgbClr val="002060"/>
                  </a:solidFill>
                </a:rPr>
                <a:t>Other emergency,</a:t>
              </a:r>
            </a:p>
            <a:p>
              <a:pPr algn="ctr"/>
              <a:r>
                <a:rPr lang="en-US" altLang="ja-JP" sz="1600" b="1" dirty="0">
                  <a:solidFill>
                    <a:srgbClr val="002060"/>
                  </a:solidFill>
                </a:rPr>
                <a:t>m</a:t>
              </a:r>
              <a:r>
                <a:rPr lang="en-US" altLang="ja-JP" sz="1600" b="1" dirty="0" smtClean="0">
                  <a:solidFill>
                    <a:srgbClr val="002060"/>
                  </a:solidFill>
                </a:rPr>
                <a:t>edical services</a:t>
              </a:r>
            </a:p>
          </p:txBody>
        </p:sp>
        <p:sp>
          <p:nvSpPr>
            <p:cNvPr id="12" name="フローチャート: 処理 11"/>
            <p:cNvSpPr/>
            <p:nvPr/>
          </p:nvSpPr>
          <p:spPr>
            <a:xfrm>
              <a:off x="936759" y="4536831"/>
              <a:ext cx="1451165" cy="1032997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ローチャート: 代替処理 25"/>
            <p:cNvSpPr/>
            <p:nvPr/>
          </p:nvSpPr>
          <p:spPr>
            <a:xfrm>
              <a:off x="944237" y="4770596"/>
              <a:ext cx="1422287" cy="789215"/>
            </a:xfrm>
            <a:prstGeom prst="flowChartAlternateProcess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1600" b="1" dirty="0" smtClean="0">
                <a:solidFill>
                  <a:srgbClr val="002060"/>
                </a:solidFill>
              </a:endParaRPr>
            </a:p>
            <a:p>
              <a:pPr algn="ctr"/>
              <a:r>
                <a:rPr lang="en-US" altLang="ja-JP" sz="1600" b="1" dirty="0" smtClean="0">
                  <a:solidFill>
                    <a:srgbClr val="002060"/>
                  </a:solidFill>
                </a:rPr>
                <a:t>Insurance</a:t>
              </a:r>
            </a:p>
            <a:p>
              <a:pPr algn="ctr"/>
              <a:r>
                <a:rPr lang="en-US" altLang="ja-JP" sz="1600" b="1" dirty="0" smtClean="0">
                  <a:solidFill>
                    <a:srgbClr val="002060"/>
                  </a:solidFill>
                </a:rPr>
                <a:t>(fire/car/life/etc.)</a:t>
              </a:r>
            </a:p>
            <a:p>
              <a:pPr algn="ctr"/>
              <a:endParaRPr lang="en-US" altLang="ja-JP" sz="1600" b="1" dirty="0">
                <a:solidFill>
                  <a:srgbClr val="002060"/>
                </a:solidFill>
              </a:endParaRPr>
            </a:p>
          </p:txBody>
        </p:sp>
        <p:sp>
          <p:nvSpPr>
            <p:cNvPr id="35" name="フローチャート: 代替処理 34"/>
            <p:cNvSpPr/>
            <p:nvPr/>
          </p:nvSpPr>
          <p:spPr>
            <a:xfrm>
              <a:off x="4482812" y="5165203"/>
              <a:ext cx="2001195" cy="988418"/>
            </a:xfrm>
            <a:prstGeom prst="flowChartAlternateProcess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b="1" dirty="0" smtClean="0">
                  <a:solidFill>
                    <a:srgbClr val="002060"/>
                  </a:solidFill>
                </a:rPr>
                <a:t>Finding place to live, rental insurance, </a:t>
              </a:r>
              <a:r>
                <a:rPr lang="en-US" altLang="ja-JP" sz="1600" b="1" dirty="0">
                  <a:solidFill>
                    <a:srgbClr val="002060"/>
                  </a:solidFill>
                </a:rPr>
                <a:t>f</a:t>
              </a:r>
              <a:r>
                <a:rPr lang="en-US" altLang="ja-JP" sz="1600" b="1" dirty="0" smtClean="0">
                  <a:solidFill>
                    <a:srgbClr val="002060"/>
                  </a:solidFill>
                </a:rPr>
                <a:t>urniture rental</a:t>
              </a:r>
              <a:endParaRPr lang="en-US" altLang="ja-JP" sz="1600" b="1" dirty="0">
                <a:solidFill>
                  <a:srgbClr val="002060"/>
                </a:solidFill>
              </a:endParaRPr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3520775" y="3857341"/>
              <a:ext cx="1163075" cy="559149"/>
              <a:chOff x="420785" y="1396260"/>
              <a:chExt cx="1163075" cy="559149"/>
            </a:xfrm>
          </p:grpSpPr>
          <p:sp>
            <p:nvSpPr>
              <p:cNvPr id="13" name="右矢印 12"/>
              <p:cNvSpPr/>
              <p:nvPr/>
            </p:nvSpPr>
            <p:spPr>
              <a:xfrm>
                <a:off x="457199" y="1396260"/>
                <a:ext cx="1090246" cy="559149"/>
              </a:xfrm>
              <a:prstGeom prst="rightArrow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420785" y="1506557"/>
                <a:ext cx="11630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 smtClean="0">
                    <a:solidFill>
                      <a:srgbClr val="002060"/>
                    </a:solidFill>
                  </a:rPr>
                  <a:t>Meet locals</a:t>
                </a:r>
                <a:endParaRPr kumimoji="1" lang="ja-JP" altLang="en-US" sz="1600" b="1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40" name="フローチャート: 代替処理 39"/>
            <p:cNvSpPr/>
            <p:nvPr/>
          </p:nvSpPr>
          <p:spPr>
            <a:xfrm>
              <a:off x="3363835" y="2777625"/>
              <a:ext cx="1846318" cy="988418"/>
            </a:xfrm>
            <a:prstGeom prst="flowChartAlternateProcess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b="1" dirty="0" smtClean="0">
                  <a:solidFill>
                    <a:srgbClr val="002060"/>
                  </a:solidFill>
                </a:rPr>
                <a:t>Learn about JPN culture through interactions with local people</a:t>
              </a:r>
              <a:endParaRPr lang="en-US" altLang="ja-JP" sz="1600" b="1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010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" y="2218256"/>
            <a:ext cx="2357385" cy="1712017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4493" y="43326"/>
            <a:ext cx="2642231" cy="387238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507" y="43326"/>
            <a:ext cx="3263900" cy="20955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279077"/>
            <a:ext cx="3263900" cy="216152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727" y="4440600"/>
            <a:ext cx="2010898" cy="227036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45" y="4361469"/>
            <a:ext cx="2933700" cy="23495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37" y="4606555"/>
            <a:ext cx="3173870" cy="2104414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1C55E-DC22-4F4A-A96C-8B5A2F551AD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503435" y="3961256"/>
            <a:ext cx="6908037" cy="800425"/>
            <a:chOff x="1150373" y="3539098"/>
            <a:chExt cx="6908037" cy="800425"/>
          </a:xfrm>
        </p:grpSpPr>
        <p:sp>
          <p:nvSpPr>
            <p:cNvPr id="4" name="正方形/長方形 3"/>
            <p:cNvSpPr/>
            <p:nvPr/>
          </p:nvSpPr>
          <p:spPr>
            <a:xfrm>
              <a:off x="1150373" y="3539098"/>
              <a:ext cx="6843254" cy="400110"/>
            </a:xfrm>
            <a:prstGeom prst="rect">
              <a:avLst/>
            </a:prstGeom>
            <a:solidFill>
              <a:srgbClr val="002060">
                <a:alpha val="56078"/>
              </a:srgb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2000" b="1" i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Realizing Multicultural </a:t>
              </a:r>
              <a:r>
                <a:rPr lang="en-US" altLang="ja-JP" sz="2000" b="1" i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Coexistence Society in </a:t>
              </a:r>
              <a:r>
                <a:rPr lang="en-US" altLang="ja-JP" sz="2000" b="1" i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On-Site Region</a:t>
              </a:r>
              <a:endParaRPr lang="ja-JP" altLang="en-US" sz="2000" b="1" i="1" dirty="0">
                <a:solidFill>
                  <a:srgbClr val="FFFF00"/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499422" y="3970191"/>
              <a:ext cx="3558988" cy="369332"/>
            </a:xfrm>
            <a:prstGeom prst="rect">
              <a:avLst/>
            </a:prstGeom>
            <a:solidFill>
              <a:srgbClr val="CCCCFF">
                <a:alpha val="7098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i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r>
                <a:rPr lang="en-US" altLang="ja-JP" i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 Iwate foreign resident supporters</a:t>
              </a:r>
              <a:endParaRPr lang="ja-JP" altLang="en-US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3" name="図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" y="131667"/>
            <a:ext cx="2690007" cy="200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0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79376" y="156927"/>
            <a:ext cx="651738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2060"/>
            </a:solidFill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3.6 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90978" y="107938"/>
            <a:ext cx="924285" cy="844117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" t="30115" r="50557" b="7440"/>
          <a:stretch/>
        </p:blipFill>
        <p:spPr>
          <a:xfrm>
            <a:off x="879752" y="107938"/>
            <a:ext cx="1247115" cy="84411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6867" y="107938"/>
            <a:ext cx="1239797" cy="844117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2037" y="107785"/>
            <a:ext cx="1156545" cy="48533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7983" y="107785"/>
            <a:ext cx="725541" cy="596457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91894" y="107785"/>
            <a:ext cx="991772" cy="485336"/>
          </a:xfrm>
          <a:prstGeom prst="rect">
            <a:avLst/>
          </a:prstGeom>
        </p:spPr>
      </p:pic>
      <p:grpSp>
        <p:nvGrpSpPr>
          <p:cNvPr id="19" name="グループ化 18"/>
          <p:cNvGrpSpPr/>
          <p:nvPr/>
        </p:nvGrpSpPr>
        <p:grpSpPr>
          <a:xfrm>
            <a:off x="300680" y="1347981"/>
            <a:ext cx="8613267" cy="5391164"/>
            <a:chOff x="321781" y="1333231"/>
            <a:chExt cx="8613267" cy="5391164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321781" y="1489588"/>
              <a:ext cx="8613267" cy="5234807"/>
              <a:chOff x="305879" y="2966769"/>
              <a:chExt cx="8613267" cy="5234807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>
                <a:off x="305879" y="2966769"/>
                <a:ext cx="8613267" cy="5234807"/>
                <a:chOff x="311995" y="1559265"/>
                <a:chExt cx="8613267" cy="5234807"/>
              </a:xfrm>
            </p:grpSpPr>
            <p:pic>
              <p:nvPicPr>
                <p:cNvPr id="2" name="図 1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7896" y="1559265"/>
                  <a:ext cx="7605713" cy="5195888"/>
                </a:xfrm>
                <a:prstGeom prst="rect">
                  <a:avLst/>
                </a:prstGeom>
              </p:spPr>
            </p:pic>
            <p:pic>
              <p:nvPicPr>
                <p:cNvPr id="30" name="図 29"/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311995" y="5036234"/>
                  <a:ext cx="4292626" cy="1718919"/>
                </a:xfrm>
                <a:prstGeom prst="rect">
                  <a:avLst/>
                </a:prstGeom>
              </p:spPr>
            </p:pic>
            <p:pic>
              <p:nvPicPr>
                <p:cNvPr id="31" name="図 30"/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4751896" y="5176912"/>
                  <a:ext cx="4173366" cy="1617160"/>
                </a:xfrm>
                <a:prstGeom prst="rect">
                  <a:avLst/>
                </a:prstGeom>
              </p:spPr>
            </p:pic>
          </p:grpSp>
          <p:grpSp>
            <p:nvGrpSpPr>
              <p:cNvPr id="6" name="グループ化 5"/>
              <p:cNvGrpSpPr/>
              <p:nvPr/>
            </p:nvGrpSpPr>
            <p:grpSpPr>
              <a:xfrm>
                <a:off x="1250742" y="5624499"/>
                <a:ext cx="2979814" cy="338554"/>
                <a:chOff x="1295053" y="4104454"/>
                <a:chExt cx="2979814" cy="338554"/>
              </a:xfrm>
            </p:grpSpPr>
            <p:sp>
              <p:nvSpPr>
                <p:cNvPr id="5" name="正方形/長方形 4"/>
                <p:cNvSpPr/>
                <p:nvPr/>
              </p:nvSpPr>
              <p:spPr>
                <a:xfrm>
                  <a:off x="1295053" y="4168223"/>
                  <a:ext cx="2979814" cy="211017"/>
                </a:xfrm>
                <a:prstGeom prst="rect">
                  <a:avLst/>
                </a:prstGeom>
                <a:solidFill>
                  <a:srgbClr val="CC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" name="テキスト ボックス 3"/>
                <p:cNvSpPr txBox="1"/>
                <p:nvPr/>
              </p:nvSpPr>
              <p:spPr>
                <a:xfrm>
                  <a:off x="1438021" y="4104454"/>
                  <a:ext cx="275421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600" b="1" dirty="0" smtClean="0">
                      <a:solidFill>
                        <a:srgbClr val="006600"/>
                      </a:solidFill>
                    </a:rPr>
                    <a:t>International Competitiveness</a:t>
                  </a:r>
                  <a:endParaRPr kumimoji="1" lang="ja-JP" altLang="en-US" sz="1600" b="1" dirty="0">
                    <a:solidFill>
                      <a:srgbClr val="006600"/>
                    </a:solidFill>
                  </a:endParaRPr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5018120" y="5624499"/>
                <a:ext cx="1814343" cy="338554"/>
                <a:chOff x="5826095" y="3878441"/>
                <a:chExt cx="1814343" cy="338554"/>
              </a:xfrm>
            </p:grpSpPr>
            <p:sp>
              <p:nvSpPr>
                <p:cNvPr id="28" name="正方形/長方形 27"/>
                <p:cNvSpPr/>
                <p:nvPr/>
              </p:nvSpPr>
              <p:spPr>
                <a:xfrm>
                  <a:off x="5826095" y="3956278"/>
                  <a:ext cx="1814343" cy="182880"/>
                </a:xfrm>
                <a:prstGeom prst="rect">
                  <a:avLst/>
                </a:prstGeom>
                <a:solidFill>
                  <a:srgbClr val="CCFF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テキスト ボックス 28"/>
                <p:cNvSpPr txBox="1"/>
                <p:nvPr/>
              </p:nvSpPr>
              <p:spPr>
                <a:xfrm>
                  <a:off x="5826095" y="3878441"/>
                  <a:ext cx="181434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b="1" dirty="0" smtClean="0">
                      <a:solidFill>
                        <a:srgbClr val="006600"/>
                      </a:solidFill>
                    </a:rPr>
                    <a:t>Local Revitalization</a:t>
                  </a:r>
                  <a:endParaRPr kumimoji="1" lang="ja-JP" altLang="en-US" sz="1600" b="1" dirty="0">
                    <a:solidFill>
                      <a:srgbClr val="006600"/>
                    </a:solidFill>
                  </a:endParaRPr>
                </a:p>
              </p:txBody>
            </p:sp>
          </p:grpSp>
        </p:grpSp>
        <p:grpSp>
          <p:nvGrpSpPr>
            <p:cNvPr id="15" name="グループ化 14"/>
            <p:cNvGrpSpPr/>
            <p:nvPr/>
          </p:nvGrpSpPr>
          <p:grpSpPr>
            <a:xfrm>
              <a:off x="887703" y="1333231"/>
              <a:ext cx="7999013" cy="1370057"/>
              <a:chOff x="840913" y="2599775"/>
              <a:chExt cx="7999013" cy="1370057"/>
            </a:xfrm>
          </p:grpSpPr>
          <p:grpSp>
            <p:nvGrpSpPr>
              <p:cNvPr id="11" name="グループ化 10"/>
              <p:cNvGrpSpPr/>
              <p:nvPr/>
            </p:nvGrpSpPr>
            <p:grpSpPr>
              <a:xfrm>
                <a:off x="916043" y="3323501"/>
                <a:ext cx="7538041" cy="646331"/>
                <a:chOff x="979510" y="1817042"/>
                <a:chExt cx="7538041" cy="646331"/>
              </a:xfrm>
            </p:grpSpPr>
            <p:pic>
              <p:nvPicPr>
                <p:cNvPr id="43" name="図 42"/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1073074" y="1913948"/>
                  <a:ext cx="7370952" cy="504834"/>
                </a:xfrm>
                <a:prstGeom prst="rect">
                  <a:avLst/>
                </a:prstGeom>
              </p:spPr>
            </p:pic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979510" y="1817042"/>
                  <a:ext cx="753804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dirty="0" smtClean="0">
                      <a:solidFill>
                        <a:srgbClr val="00206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Concentration of National and Regional Policy Resources in Special Zones with High </a:t>
                  </a:r>
                  <a:r>
                    <a:rPr lang="en-US" altLang="ja-JP" dirty="0" smtClean="0">
                      <a:solidFill>
                        <a:srgbClr val="00206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Potential for Realizing Pioneering Initiatives</a:t>
                  </a:r>
                  <a:endParaRPr kumimoji="1" lang="ja-JP" altLang="en-US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3" name="正方形/長方形 12"/>
              <p:cNvSpPr/>
              <p:nvPr/>
            </p:nvSpPr>
            <p:spPr>
              <a:xfrm>
                <a:off x="840913" y="2599775"/>
                <a:ext cx="7999013" cy="6043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2360520" y="1100169"/>
            <a:ext cx="4466744" cy="790672"/>
            <a:chOff x="2647651" y="1102333"/>
            <a:chExt cx="4422960" cy="788507"/>
          </a:xfrm>
        </p:grpSpPr>
        <p:sp>
          <p:nvSpPr>
            <p:cNvPr id="17" name="角丸四角形 16"/>
            <p:cNvSpPr/>
            <p:nvPr/>
          </p:nvSpPr>
          <p:spPr>
            <a:xfrm>
              <a:off x="2647651" y="1102333"/>
              <a:ext cx="4422960" cy="78850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2712553" y="1142643"/>
              <a:ext cx="429315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Government-Special Feature-Budget : </a:t>
              </a:r>
            </a:p>
            <a:p>
              <a:pPr algn="ctr"/>
              <a:r>
                <a:rPr kumimoji="1" lang="en-US" altLang="ja-JP" sz="200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Comprehensive Special Zones</a:t>
              </a:r>
              <a:endParaRPr kumimoji="1" lang="ja-JP" alt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07099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715" y="2024379"/>
            <a:ext cx="2314356" cy="3460408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12635" y="1112308"/>
            <a:ext cx="7475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 smtClean="0">
                <a:solidFill>
                  <a:srgbClr val="0000FF"/>
                </a:solidFill>
              </a:rPr>
              <a:t>Brief reports on the ILC Tohoku activities for </a:t>
            </a:r>
            <a:r>
              <a:rPr lang="en-US" altLang="ja-JP" dirty="0" smtClean="0">
                <a:solidFill>
                  <a:srgbClr val="0000FF"/>
                </a:solidFill>
              </a:rPr>
              <a:t>non-experts </a:t>
            </a:r>
            <a:r>
              <a:rPr kumimoji="1" lang="en-US" altLang="ja-JP" dirty="0" smtClean="0">
                <a:solidFill>
                  <a:srgbClr val="0000FF"/>
                </a:solidFill>
              </a:rPr>
              <a:t>are summarized as a form of ILC Guideline-Series.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992" y="2142618"/>
            <a:ext cx="2166719" cy="325368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833" y="2142618"/>
            <a:ext cx="2170883" cy="326884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0" y="2142619"/>
            <a:ext cx="2269852" cy="325369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653559" y="5718192"/>
            <a:ext cx="7976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7030A0"/>
                </a:solidFill>
              </a:rPr>
              <a:t>[</a:t>
            </a:r>
            <a:r>
              <a:rPr lang="en-US" altLang="ja-JP" sz="1600" b="1" dirty="0" smtClean="0">
                <a:solidFill>
                  <a:srgbClr val="7030A0"/>
                </a:solidFill>
              </a:rPr>
              <a:t>Masterplan], </a:t>
            </a:r>
            <a:r>
              <a:rPr lang="en-US" altLang="ja-JP" sz="1600" b="1" dirty="0">
                <a:solidFill>
                  <a:srgbClr val="7030A0"/>
                </a:solidFill>
              </a:rPr>
              <a:t>[</a:t>
            </a:r>
            <a:r>
              <a:rPr kumimoji="1" lang="en-US" altLang="ja-JP" sz="1600" b="1" dirty="0" smtClean="0">
                <a:solidFill>
                  <a:srgbClr val="7030A0"/>
                </a:solidFill>
              </a:rPr>
              <a:t>ILC Economic</a:t>
            </a:r>
            <a:r>
              <a:rPr lang="en-US" altLang="ja-JP" sz="1600" b="1" dirty="0" smtClean="0">
                <a:solidFill>
                  <a:srgbClr val="7030A0"/>
                </a:solidFill>
              </a:rPr>
              <a:t> </a:t>
            </a:r>
            <a:r>
              <a:rPr kumimoji="1" lang="en-US" altLang="ja-JP" sz="1600" b="1" dirty="0" smtClean="0">
                <a:solidFill>
                  <a:srgbClr val="7030A0"/>
                </a:solidFill>
              </a:rPr>
              <a:t>Domino Effect],</a:t>
            </a:r>
            <a:r>
              <a:rPr lang="ja-JP" altLang="en-US" sz="1600" b="1" dirty="0">
                <a:solidFill>
                  <a:srgbClr val="7030A0"/>
                </a:solidFill>
              </a:rPr>
              <a:t> </a:t>
            </a:r>
            <a:r>
              <a:rPr lang="en-US" altLang="ja-JP" sz="1600" b="1" dirty="0" smtClean="0">
                <a:solidFill>
                  <a:srgbClr val="7030A0"/>
                </a:solidFill>
              </a:rPr>
              <a:t>[</a:t>
            </a:r>
            <a:r>
              <a:rPr kumimoji="1" lang="en-US" altLang="ja-JP" sz="1600" b="1" dirty="0" smtClean="0">
                <a:solidFill>
                  <a:srgbClr val="7030A0"/>
                </a:solidFill>
              </a:rPr>
              <a:t>ILC</a:t>
            </a:r>
            <a:r>
              <a:rPr lang="ja-JP" altLang="en-US" sz="1600" b="1" dirty="0" smtClean="0">
                <a:solidFill>
                  <a:srgbClr val="7030A0"/>
                </a:solidFill>
              </a:rPr>
              <a:t> </a:t>
            </a:r>
            <a:r>
              <a:rPr kumimoji="1" lang="en-US" altLang="ja-JP" sz="1600" b="1" dirty="0" smtClean="0">
                <a:solidFill>
                  <a:srgbClr val="7030A0"/>
                </a:solidFill>
              </a:rPr>
              <a:t>Q&amp;A], [Kitakami-Site Specific CFS Design], [Realizing Multicultural Society]</a:t>
            </a:r>
            <a:r>
              <a:rPr lang="en-US" altLang="ja-JP" sz="1600" b="1" dirty="0">
                <a:solidFill>
                  <a:srgbClr val="7030A0"/>
                </a:solidFill>
              </a:rPr>
              <a:t> </a:t>
            </a:r>
            <a:r>
              <a:rPr lang="ja-JP" altLang="en-US" sz="1600" b="1" dirty="0" smtClean="0">
                <a:solidFill>
                  <a:srgbClr val="7030A0"/>
                </a:solidFill>
              </a:rPr>
              <a:t>・・・・</a:t>
            </a:r>
            <a:r>
              <a:rPr lang="ja-JP" altLang="en-US" sz="1600" b="1" dirty="0">
                <a:solidFill>
                  <a:srgbClr val="7030A0"/>
                </a:solidFill>
              </a:rPr>
              <a:t>・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37238" y="2651482"/>
            <a:ext cx="2158679" cy="5845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 smtClean="0">
                <a:solidFill>
                  <a:srgbClr val="002060"/>
                </a:solidFill>
              </a:rPr>
              <a:t>Governance Model of ILC Lab. </a:t>
            </a:r>
            <a:endParaRPr kumimoji="1" lang="ja-JP" altLang="en-US" sz="1400" b="1" dirty="0">
              <a:solidFill>
                <a:srgbClr val="00206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14397" y="2659524"/>
            <a:ext cx="2045752" cy="5845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002060"/>
                </a:solidFill>
              </a:rPr>
              <a:t>Flows of Electricity and Water in ILC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459663" y="2536305"/>
            <a:ext cx="209358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002060"/>
                </a:solidFill>
              </a:rPr>
              <a:t>One-Stop Facility for Accelerator Components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37238" y="303108"/>
            <a:ext cx="443095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Booklet of Tohoku ILC Activities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65530" y="2797915"/>
            <a:ext cx="20457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002060"/>
                </a:solidFill>
              </a:rPr>
              <a:t>Green ILC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6921305" y="2142618"/>
            <a:ext cx="2103120" cy="3268841"/>
          </a:xfrm>
          <a:prstGeom prst="rect">
            <a:avLst/>
          </a:prstGeom>
          <a:noFill/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708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86207" y="190698"/>
            <a:ext cx="8171586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206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8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1. Report from  Academic Expert Committee in MEXT</a:t>
            </a:r>
          </a:p>
          <a:p>
            <a:pPr algn="ctr"/>
            <a:r>
              <a:rPr lang="en-US" altLang="ja-JP" sz="28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(2014-2015) </a:t>
            </a:r>
            <a:endParaRPr lang="ja-JP" altLang="en-US" sz="2800" b="1" dirty="0">
              <a:ln w="9525">
                <a:solidFill>
                  <a:prstClr val="white"/>
                </a:solidFill>
                <a:prstDash val="solid"/>
              </a:ln>
              <a:solidFill>
                <a:srgbClr val="000066"/>
              </a:solidFill>
              <a:effectLst>
                <a:outerShdw blurRad="12700" dist="38100" dir="2700000" algn="tl" rotWithShape="0">
                  <a:srgbClr val="4472C4">
                    <a:lumMod val="60000"/>
                    <a:lumOff val="40000"/>
                  </a:srgbClr>
                </a:outerShdw>
              </a:effectLst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88726" y="1207041"/>
            <a:ext cx="3606979" cy="2608083"/>
            <a:chOff x="390281" y="4883269"/>
            <a:chExt cx="3445657" cy="2144639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0281" y="4883269"/>
              <a:ext cx="3445657" cy="214463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859561" y="5520997"/>
              <a:ext cx="2401326" cy="528190"/>
            </a:xfrm>
            <a:prstGeom prst="rect">
              <a:avLst/>
            </a:prstGeom>
            <a:solidFill>
              <a:srgbClr val="FFFFFF">
                <a:alpha val="72157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u="sng" dirty="0" smtClean="0">
                  <a:solidFill>
                    <a:srgbClr val="002060"/>
                  </a:solidFill>
                </a:rPr>
                <a:t>Review by </a:t>
              </a:r>
            </a:p>
            <a:p>
              <a:pPr algn="ctr"/>
              <a:r>
                <a:rPr lang="en-US" altLang="ja-JP" sz="2000" b="1" u="sng" dirty="0" smtClean="0">
                  <a:solidFill>
                    <a:srgbClr val="002060"/>
                  </a:solidFill>
                </a:rPr>
                <a:t>Science Council of Japan</a:t>
              </a:r>
              <a:endParaRPr lang="ja-JP" altLang="en-US" sz="2000" b="1" u="sng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120959" y="3559126"/>
            <a:ext cx="4569143" cy="3281685"/>
            <a:chOff x="120959" y="3559126"/>
            <a:chExt cx="4569143" cy="3281685"/>
          </a:xfrm>
        </p:grpSpPr>
        <p:sp>
          <p:nvSpPr>
            <p:cNvPr id="28" name="右矢印 27"/>
            <p:cNvSpPr/>
            <p:nvPr/>
          </p:nvSpPr>
          <p:spPr>
            <a:xfrm rot="5400000">
              <a:off x="1862464" y="3550652"/>
              <a:ext cx="573998" cy="590945"/>
            </a:xfrm>
            <a:prstGeom prst="rightArrow">
              <a:avLst/>
            </a:prstGeom>
            <a:solidFill>
              <a:srgbClr val="9999FF"/>
            </a:solidFill>
            <a:ln w="28575">
              <a:solidFill>
                <a:srgbClr val="7030A0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ja-JP" altLang="en-US">
                <a:solidFill>
                  <a:prstClr val="white"/>
                </a:solidFill>
              </a:endParaRPr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120959" y="4140280"/>
              <a:ext cx="4569143" cy="2700531"/>
              <a:chOff x="4535944" y="169883"/>
              <a:chExt cx="4569143" cy="2700531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30" name="正方形/長方形 29"/>
              <p:cNvSpPr/>
              <p:nvPr/>
            </p:nvSpPr>
            <p:spPr>
              <a:xfrm>
                <a:off x="4535944" y="169883"/>
                <a:ext cx="4569143" cy="2700531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4695219" y="594934"/>
                <a:ext cx="4250593" cy="2119473"/>
                <a:chOff x="4657060" y="370625"/>
                <a:chExt cx="4250593" cy="2119473"/>
              </a:xfrm>
              <a:grpFill/>
            </p:grpSpPr>
            <p:grpSp>
              <p:nvGrpSpPr>
                <p:cNvPr id="33" name="グループ化 32"/>
                <p:cNvGrpSpPr/>
                <p:nvPr/>
              </p:nvGrpSpPr>
              <p:grpSpPr>
                <a:xfrm>
                  <a:off x="4657060" y="370625"/>
                  <a:ext cx="4250593" cy="2099640"/>
                  <a:chOff x="4657060" y="503377"/>
                  <a:chExt cx="4250593" cy="2099640"/>
                </a:xfrm>
                <a:grpFill/>
              </p:grpSpPr>
              <p:cxnSp>
                <p:nvCxnSpPr>
                  <p:cNvPr id="36" name="直線コネクタ 35"/>
                  <p:cNvCxnSpPr/>
                  <p:nvPr/>
                </p:nvCxnSpPr>
                <p:spPr>
                  <a:xfrm>
                    <a:off x="5528150" y="772650"/>
                    <a:ext cx="0" cy="820365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6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" name="角丸四角形 36"/>
                  <p:cNvSpPr/>
                  <p:nvPr/>
                </p:nvSpPr>
                <p:spPr>
                  <a:xfrm>
                    <a:off x="4657060" y="503377"/>
                    <a:ext cx="1754373" cy="442357"/>
                  </a:xfrm>
                  <a:prstGeom prst="roundRect">
                    <a:avLst/>
                  </a:prstGeom>
                  <a:grpFill/>
                  <a:ln w="28575"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r>
                      <a:rPr lang="en-US" altLang="ja-JP" sz="2000" b="1" dirty="0" smtClean="0">
                        <a:solidFill>
                          <a:srgbClr val="0000FF"/>
                        </a:solidFill>
                      </a:rPr>
                      <a:t>Task Force</a:t>
                    </a:r>
                    <a:endParaRPr lang="ja-JP" altLang="en-US" sz="2000" b="1" dirty="0">
                      <a:solidFill>
                        <a:srgbClr val="0000FF"/>
                      </a:solidFill>
                    </a:endParaRPr>
                  </a:p>
                </p:txBody>
              </p:sp>
              <p:grpSp>
                <p:nvGrpSpPr>
                  <p:cNvPr id="38" name="グループ化 37"/>
                  <p:cNvGrpSpPr/>
                  <p:nvPr/>
                </p:nvGrpSpPr>
                <p:grpSpPr>
                  <a:xfrm>
                    <a:off x="4657060" y="1213172"/>
                    <a:ext cx="4250593" cy="1389845"/>
                    <a:chOff x="4694925" y="1213172"/>
                    <a:chExt cx="4250593" cy="1389845"/>
                  </a:xfrm>
                  <a:grpFill/>
                </p:grpSpPr>
                <p:cxnSp>
                  <p:nvCxnSpPr>
                    <p:cNvPr id="39" name="直線コネクタ 38"/>
                    <p:cNvCxnSpPr/>
                    <p:nvPr/>
                  </p:nvCxnSpPr>
                  <p:spPr>
                    <a:xfrm>
                      <a:off x="6272784" y="1520872"/>
                      <a:ext cx="603504" cy="0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006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0" name="角丸四角形 39"/>
                    <p:cNvSpPr/>
                    <p:nvPr/>
                  </p:nvSpPr>
                  <p:spPr>
                    <a:xfrm>
                      <a:off x="6798063" y="1213172"/>
                      <a:ext cx="2147455" cy="610923"/>
                    </a:xfrm>
                    <a:prstGeom prst="roundRect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457200"/>
                      <a:r>
                        <a:rPr lang="en-US" altLang="ja-JP" b="1" dirty="0" smtClean="0">
                          <a:solidFill>
                            <a:srgbClr val="0000FF"/>
                          </a:solidFill>
                        </a:rPr>
                        <a:t>Particle</a:t>
                      </a:r>
                      <a:r>
                        <a:rPr lang="ja-JP" altLang="en-US" b="1" dirty="0" smtClean="0">
                          <a:solidFill>
                            <a:srgbClr val="0000FF"/>
                          </a:solidFill>
                        </a:rPr>
                        <a:t>・</a:t>
                      </a:r>
                      <a:r>
                        <a:rPr lang="en-US" altLang="ja-JP" b="1" dirty="0" smtClean="0">
                          <a:solidFill>
                            <a:srgbClr val="0000FF"/>
                          </a:solidFill>
                        </a:rPr>
                        <a:t>Nuclear Physics WG</a:t>
                      </a:r>
                      <a:endParaRPr lang="ja-JP" altLang="en-US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cxnSp>
                  <p:nvCxnSpPr>
                    <p:cNvPr id="41" name="直線コネクタ 40"/>
                    <p:cNvCxnSpPr/>
                    <p:nvPr/>
                  </p:nvCxnSpPr>
                  <p:spPr>
                    <a:xfrm>
                      <a:off x="6662928" y="2348394"/>
                      <a:ext cx="603504" cy="0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006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2" name="角丸四角形 41"/>
                    <p:cNvSpPr/>
                    <p:nvPr/>
                  </p:nvSpPr>
                  <p:spPr>
                    <a:xfrm>
                      <a:off x="4694925" y="1213172"/>
                      <a:ext cx="1754373" cy="995918"/>
                    </a:xfrm>
                    <a:prstGeom prst="roundRect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457200"/>
                      <a:r>
                        <a:rPr lang="en-US" altLang="ja-JP" b="1" dirty="0" smtClean="0">
                          <a:solidFill>
                            <a:srgbClr val="0000FF"/>
                          </a:solidFill>
                        </a:rPr>
                        <a:t>Academic Experts Committee</a:t>
                      </a:r>
                      <a:endParaRPr lang="ja-JP" altLang="en-US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43" name="角丸四角形 42"/>
                    <p:cNvSpPr/>
                    <p:nvPr/>
                  </p:nvSpPr>
                  <p:spPr>
                    <a:xfrm>
                      <a:off x="6798063" y="2093771"/>
                      <a:ext cx="2147455" cy="509246"/>
                    </a:xfrm>
                    <a:prstGeom prst="roundRect">
                      <a:avLst/>
                    </a:prstGeom>
                    <a:grpFill/>
                    <a:ln w="28575">
                      <a:solidFill>
                        <a:schemeClr val="accent6">
                          <a:lumMod val="50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457200"/>
                      <a:r>
                        <a:rPr lang="en-US" altLang="ja-JP" b="1" dirty="0" smtClean="0">
                          <a:solidFill>
                            <a:srgbClr val="0000FF"/>
                          </a:solidFill>
                        </a:rPr>
                        <a:t>TDR Validation WG</a:t>
                      </a:r>
                      <a:endParaRPr lang="ja-JP" altLang="en-US" b="1" dirty="0">
                        <a:solidFill>
                          <a:srgbClr val="0000FF"/>
                        </a:solidFill>
                      </a:endParaRPr>
                    </a:p>
                  </p:txBody>
                </p:sp>
                <p:cxnSp>
                  <p:nvCxnSpPr>
                    <p:cNvPr id="44" name="直線コネクタ 43"/>
                    <p:cNvCxnSpPr/>
                    <p:nvPr/>
                  </p:nvCxnSpPr>
                  <p:spPr>
                    <a:xfrm>
                      <a:off x="6662928" y="1528029"/>
                      <a:ext cx="0" cy="820365"/>
                    </a:xfrm>
                    <a:prstGeom prst="line">
                      <a:avLst/>
                    </a:prstGeom>
                    <a:grpFill/>
                    <a:ln w="28575">
                      <a:solidFill>
                        <a:srgbClr val="000066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4" name="テキスト ボックス 33"/>
                <p:cNvSpPr txBox="1"/>
                <p:nvPr/>
              </p:nvSpPr>
              <p:spPr>
                <a:xfrm>
                  <a:off x="6511129" y="390801"/>
                  <a:ext cx="1770998" cy="36933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defTabSz="457200"/>
                  <a:r>
                    <a:rPr lang="en-US" altLang="ja-JP" b="1" dirty="0" smtClean="0">
                      <a:solidFill>
                        <a:srgbClr val="FF0000"/>
                      </a:solidFill>
                    </a:rPr>
                    <a:t>February 6, 2014</a:t>
                  </a:r>
                  <a:endParaRPr lang="ja-JP" altLang="en-US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5" name="テキスト ボックス 34"/>
                <p:cNvSpPr txBox="1"/>
                <p:nvPr/>
              </p:nvSpPr>
              <p:spPr>
                <a:xfrm>
                  <a:off x="4945977" y="2120766"/>
                  <a:ext cx="1355499" cy="36933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 defTabSz="457200"/>
                  <a:r>
                    <a:rPr lang="en-US" altLang="ja-JP" b="1" dirty="0" smtClean="0">
                      <a:solidFill>
                        <a:srgbClr val="FF0000"/>
                      </a:solidFill>
                    </a:rPr>
                    <a:t>May 8, 2014</a:t>
                  </a:r>
                  <a:endParaRPr lang="ja-JP" altLang="en-US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32" name="テキスト ボックス 31"/>
              <p:cNvSpPr txBox="1"/>
              <p:nvPr/>
            </p:nvSpPr>
            <p:spPr>
              <a:xfrm>
                <a:off x="6457274" y="180792"/>
                <a:ext cx="926857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defTabSz="457200"/>
                <a:r>
                  <a:rPr lang="en-US" altLang="ja-JP" sz="2400" b="1" u="sng" dirty="0" smtClean="0">
                    <a:solidFill>
                      <a:prstClr val="black"/>
                    </a:solidFill>
                  </a:rPr>
                  <a:t>MEXT</a:t>
                </a:r>
                <a:endParaRPr lang="ja-JP" altLang="en-US" sz="2400" b="1" u="sng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3727938" y="1407614"/>
            <a:ext cx="5352395" cy="2453240"/>
            <a:chOff x="3727938" y="1407614"/>
            <a:chExt cx="5352395" cy="2453240"/>
          </a:xfrm>
        </p:grpSpPr>
        <p:pic>
          <p:nvPicPr>
            <p:cNvPr id="47" name="図 4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4448" y="2187527"/>
              <a:ext cx="1477109" cy="323556"/>
            </a:xfrm>
            <a:prstGeom prst="rect">
              <a:avLst/>
            </a:prstGeom>
            <a:ln>
              <a:noFill/>
            </a:ln>
            <a:effectLst/>
          </p:spPr>
        </p:pic>
        <p:grpSp>
          <p:nvGrpSpPr>
            <p:cNvPr id="6" name="グループ化 5"/>
            <p:cNvGrpSpPr/>
            <p:nvPr/>
          </p:nvGrpSpPr>
          <p:grpSpPr>
            <a:xfrm>
              <a:off x="3727938" y="1407614"/>
              <a:ext cx="5352395" cy="2453240"/>
              <a:chOff x="3727938" y="1407614"/>
              <a:chExt cx="5352395" cy="2453240"/>
            </a:xfrm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3727938" y="1407614"/>
                <a:ext cx="5352395" cy="1818300"/>
                <a:chOff x="3727938" y="1407614"/>
                <a:chExt cx="5352395" cy="1818300"/>
              </a:xfrm>
            </p:grpSpPr>
            <p:pic>
              <p:nvPicPr>
                <p:cNvPr id="46" name="図 45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27938" y="1407614"/>
                  <a:ext cx="5352395" cy="786585"/>
                </a:xfrm>
                <a:prstGeom prst="rect">
                  <a:avLst/>
                </a:prstGeom>
                <a:ln>
                  <a:noFill/>
                </a:ln>
                <a:effectLst/>
              </p:spPr>
            </p:pic>
            <p:sp>
              <p:nvSpPr>
                <p:cNvPr id="48" name="テキスト ボックス 47"/>
                <p:cNvSpPr txBox="1"/>
                <p:nvPr/>
              </p:nvSpPr>
              <p:spPr>
                <a:xfrm>
                  <a:off x="4236192" y="2518028"/>
                  <a:ext cx="4234522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2000" dirty="0" smtClean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Government Decision in 2017</a:t>
                  </a:r>
                  <a:r>
                    <a:rPr lang="ja-JP" altLang="en-US" sz="2000" dirty="0" smtClean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～</a:t>
                  </a:r>
                  <a:r>
                    <a:rPr lang="en-US" altLang="ja-JP" sz="2000" dirty="0" smtClean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2018</a:t>
                  </a:r>
                </a:p>
                <a:p>
                  <a:pPr algn="ctr"/>
                  <a:r>
                    <a:rPr lang="en-US" altLang="ja-JP" sz="2000" dirty="0" smtClean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after finalizing the cost sharing </a:t>
                  </a:r>
                  <a:endParaRPr lang="ja-JP" altLang="en-US" sz="20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0" name="右矢印 49"/>
              <p:cNvSpPr/>
              <p:nvPr/>
            </p:nvSpPr>
            <p:spPr>
              <a:xfrm rot="19015768">
                <a:off x="3998949" y="3269909"/>
                <a:ext cx="705725" cy="590945"/>
              </a:xfrm>
              <a:prstGeom prst="rightArrow">
                <a:avLst/>
              </a:prstGeom>
              <a:solidFill>
                <a:srgbClr val="9999FF"/>
              </a:solidFill>
              <a:ln w="28575">
                <a:solidFill>
                  <a:srgbClr val="7030A0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6934200" y="2602998"/>
            <a:ext cx="1371600" cy="284364"/>
            <a:chOff x="6939191" y="2412149"/>
            <a:chExt cx="1371600" cy="629376"/>
          </a:xfrm>
        </p:grpSpPr>
        <p:sp>
          <p:nvSpPr>
            <p:cNvPr id="11" name="正方形/長方形 10"/>
            <p:cNvSpPr/>
            <p:nvPr/>
          </p:nvSpPr>
          <p:spPr>
            <a:xfrm>
              <a:off x="6939191" y="2449851"/>
              <a:ext cx="1371600" cy="5916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6941856" y="241214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ja-JP" altLang="en-US" b="1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5211138" y="2766480"/>
            <a:ext cx="3416423" cy="3504564"/>
            <a:chOff x="5211138" y="2766480"/>
            <a:chExt cx="3416423" cy="3504564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1138" y="3186861"/>
              <a:ext cx="3416423" cy="3084183"/>
            </a:xfrm>
            <a:prstGeom prst="rect">
              <a:avLst/>
            </a:prstGeom>
          </p:spPr>
        </p:pic>
        <p:sp>
          <p:nvSpPr>
            <p:cNvPr id="49" name="左カーブ矢印 48"/>
            <p:cNvSpPr/>
            <p:nvPr/>
          </p:nvSpPr>
          <p:spPr>
            <a:xfrm rot="851902">
              <a:off x="8066370" y="2766480"/>
              <a:ext cx="376201" cy="1715153"/>
            </a:xfrm>
            <a:prstGeom prst="curvedLeftArrow">
              <a:avLst/>
            </a:prstGeom>
            <a:solidFill>
              <a:srgbClr val="FFFF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左カーブ矢印 51"/>
            <p:cNvSpPr/>
            <p:nvPr/>
          </p:nvSpPr>
          <p:spPr>
            <a:xfrm rot="18055697" flipH="1">
              <a:off x="6407260" y="2470746"/>
              <a:ext cx="435543" cy="2256822"/>
            </a:xfrm>
            <a:prstGeom prst="curvedLeftArrow">
              <a:avLst/>
            </a:prstGeom>
            <a:solidFill>
              <a:srgbClr val="FFFF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5558855" y="5646775"/>
            <a:ext cx="2750689" cy="1038029"/>
            <a:chOff x="5558855" y="5646775"/>
            <a:chExt cx="2750689" cy="1038029"/>
          </a:xfrm>
        </p:grpSpPr>
        <p:sp>
          <p:nvSpPr>
            <p:cNvPr id="53" name="右矢印 52"/>
            <p:cNvSpPr/>
            <p:nvPr/>
          </p:nvSpPr>
          <p:spPr>
            <a:xfrm rot="5400000">
              <a:off x="6647200" y="5638301"/>
              <a:ext cx="573998" cy="590945"/>
            </a:xfrm>
            <a:prstGeom prst="rightArrow">
              <a:avLst/>
            </a:prstGeom>
            <a:solidFill>
              <a:srgbClr val="9999FF"/>
            </a:solidFill>
            <a:ln w="28575">
              <a:solidFill>
                <a:srgbClr val="7030A0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5558855" y="6315472"/>
              <a:ext cx="2750689" cy="3693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ja-JP" b="1" dirty="0" smtClean="0">
                  <a:ln w="9525">
                    <a:solidFill>
                      <a:prstClr val="white"/>
                    </a:solidFill>
                    <a:prstDash val="solid"/>
                  </a:ln>
                  <a:solidFill>
                    <a:srgbClr val="000066"/>
                  </a:solidFill>
                  <a:effectLst>
                    <a:outerShdw blurRad="12700" dist="38100" dir="2700000" algn="tl" rotWithShape="0">
                      <a:srgbClr val="4472C4">
                        <a:lumMod val="60000"/>
                        <a:lumOff val="40000"/>
                      </a:srgbClr>
                    </a:outerShdw>
                  </a:effectLst>
                </a:rPr>
                <a:t>Tohoku ILC Planning Office</a:t>
              </a:r>
              <a:endParaRPr lang="ja-JP" altLang="en-US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02162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576" y="360524"/>
            <a:ext cx="4093698" cy="642766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54" y="360524"/>
            <a:ext cx="4081370" cy="639548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35983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87674" y="446193"/>
            <a:ext cx="201689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ILC</a:t>
            </a:r>
            <a:r>
              <a:rPr lang="ja-JP" altLang="en-US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in </a:t>
            </a:r>
            <a:r>
              <a:rPr lang="en-US" altLang="ja-JP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Kitakami </a:t>
            </a:r>
            <a:endParaRPr lang="ja-JP" altLang="en-US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210702" y="1991259"/>
            <a:ext cx="2180451" cy="4146955"/>
            <a:chOff x="226616" y="936182"/>
            <a:chExt cx="2180451" cy="4146955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9" t="8718" r="7450"/>
            <a:stretch/>
          </p:blipFill>
          <p:spPr>
            <a:xfrm>
              <a:off x="245820" y="936182"/>
              <a:ext cx="2161247" cy="3406725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488938" y="3743525"/>
              <a:ext cx="167501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b="1" dirty="0" smtClean="0">
                  <a:solidFill>
                    <a:srgbClr val="00FFFF"/>
                  </a:solidFill>
                </a:rPr>
                <a:t>Kenji Miyazawa</a:t>
              </a:r>
            </a:p>
            <a:p>
              <a:pPr algn="ctr"/>
              <a:r>
                <a:rPr lang="en-US" altLang="ja-JP" b="1" dirty="0" smtClean="0">
                  <a:solidFill>
                    <a:srgbClr val="00FFFF"/>
                  </a:solidFill>
                </a:rPr>
                <a:t>(1896-1933)</a:t>
              </a:r>
              <a:endParaRPr kumimoji="1" lang="ja-JP" altLang="en-US" b="1" dirty="0">
                <a:solidFill>
                  <a:srgbClr val="00FFFF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26616" y="4436806"/>
              <a:ext cx="21715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b="1" dirty="0" smtClean="0">
                  <a:solidFill>
                    <a:srgbClr val="0000FF"/>
                  </a:solidFill>
                </a:rPr>
                <a:t>Writer for Children’s </a:t>
              </a:r>
            </a:p>
            <a:p>
              <a:pPr algn="ctr"/>
              <a:r>
                <a:rPr kumimoji="1" lang="en-US" altLang="ja-JP" b="1" dirty="0" smtClean="0">
                  <a:solidFill>
                    <a:srgbClr val="0000FF"/>
                  </a:solidFill>
                </a:rPr>
                <a:t>Story</a:t>
              </a:r>
              <a:r>
                <a:rPr lang="en-US" altLang="ja-JP" b="1" dirty="0">
                  <a:solidFill>
                    <a:srgbClr val="0000FF"/>
                  </a:solidFill>
                </a:rPr>
                <a:t> </a:t>
              </a:r>
              <a:r>
                <a:rPr lang="en-US" altLang="ja-JP" b="1" dirty="0" smtClean="0">
                  <a:solidFill>
                    <a:srgbClr val="0000FF"/>
                  </a:solidFill>
                </a:rPr>
                <a:t>&amp; Poem</a:t>
              </a:r>
              <a:endParaRPr kumimoji="1" lang="ja-JP" altLang="en-US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5149130" y="363221"/>
            <a:ext cx="3376194" cy="1547556"/>
            <a:chOff x="5149130" y="363221"/>
            <a:chExt cx="3376194" cy="1547556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149130" y="363221"/>
              <a:ext cx="3376194" cy="1547556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5332854" y="1415806"/>
              <a:ext cx="24111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Scientific World by K. M</a:t>
              </a:r>
              <a:endParaRPr kumimoji="1" lang="ja-JP" altLang="en-US" dirty="0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566961" y="1223115"/>
            <a:ext cx="6433940" cy="5634121"/>
            <a:chOff x="2566961" y="1223115"/>
            <a:chExt cx="6433940" cy="5634121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0185" y="2190724"/>
              <a:ext cx="6350716" cy="4666512"/>
            </a:xfrm>
            <a:prstGeom prst="rect">
              <a:avLst/>
            </a:prstGeom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6367751" y="2879233"/>
              <a:ext cx="1734577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/>
                <a:t>Atom</a:t>
              </a:r>
              <a:r>
                <a:rPr kumimoji="1" lang="ja-JP" altLang="en-US" dirty="0" smtClean="0"/>
                <a:t>・</a:t>
              </a:r>
              <a:r>
                <a:rPr kumimoji="1" lang="en-US" altLang="ja-JP" dirty="0" smtClean="0"/>
                <a:t>Molecule</a:t>
              </a:r>
            </a:p>
            <a:p>
              <a:pPr algn="ctr"/>
              <a:r>
                <a:rPr lang="en-US" altLang="ja-JP" dirty="0"/>
                <a:t>a</a:t>
              </a:r>
              <a:r>
                <a:rPr lang="en-US" altLang="ja-JP" dirty="0" smtClean="0"/>
                <a:t>nd</a:t>
              </a:r>
            </a:p>
            <a:p>
              <a:pPr algn="ctr"/>
              <a:r>
                <a:rPr kumimoji="1" lang="en-US" altLang="ja-JP" dirty="0" smtClean="0"/>
                <a:t>Iwate Prefecture</a:t>
              </a:r>
              <a:endParaRPr kumimoji="1" lang="ja-JP" altLang="en-US" dirty="0"/>
            </a:p>
          </p:txBody>
        </p:sp>
        <p:pic>
          <p:nvPicPr>
            <p:cNvPr id="15" name="図 1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566961" y="1223115"/>
              <a:ext cx="2406361" cy="1257652"/>
            </a:xfrm>
            <a:prstGeom prst="rect">
              <a:avLst/>
            </a:prstGeom>
          </p:spPr>
        </p:pic>
        <p:cxnSp>
          <p:nvCxnSpPr>
            <p:cNvPr id="17" name="直線矢印コネクタ 16"/>
            <p:cNvCxnSpPr/>
            <p:nvPr/>
          </p:nvCxnSpPr>
          <p:spPr>
            <a:xfrm flipH="1" flipV="1">
              <a:off x="4340832" y="2288769"/>
              <a:ext cx="385913" cy="813157"/>
            </a:xfrm>
            <a:prstGeom prst="straightConnector1">
              <a:avLst/>
            </a:prstGeom>
            <a:ln w="28575">
              <a:solidFill>
                <a:srgbClr val="FFFFCC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正方形/長方形 18"/>
          <p:cNvSpPr/>
          <p:nvPr/>
        </p:nvSpPr>
        <p:spPr>
          <a:xfrm>
            <a:off x="210702" y="363221"/>
            <a:ext cx="1937332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206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6. Summary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49130" y="3207434"/>
            <a:ext cx="1378279" cy="295421"/>
          </a:xfrm>
          <a:prstGeom prst="straightConnector1">
            <a:avLst/>
          </a:prstGeom>
          <a:ln w="12700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46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68" y="291295"/>
            <a:ext cx="8532442" cy="6361908"/>
          </a:xfrm>
          <a:prstGeom prst="rect">
            <a:avLst/>
          </a:prstGeom>
        </p:spPr>
      </p:pic>
      <p:pic>
        <p:nvPicPr>
          <p:cNvPr id="17" name="図 16" descr="ILC2012_地下施設_A2_12080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9980">
            <a:off x="1804047" y="1759513"/>
            <a:ext cx="6414142" cy="4553823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5011118" y="6376612"/>
            <a:ext cx="36724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rgbClr val="FFFF00"/>
                </a:solidFill>
                <a:hlinkClick r:id="rId5"/>
              </a:rPr>
              <a:t>http://yamaoyazi.asablo.jp/blog/2015/05/21/7638582</a:t>
            </a:r>
            <a:endParaRPr lang="ja-JP" altLang="en-US" sz="1200" dirty="0">
              <a:solidFill>
                <a:srgbClr val="FFFF0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 rot="1771617">
            <a:off x="1953912" y="2146364"/>
            <a:ext cx="386239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2000" b="1" i="1" dirty="0" smtClean="0">
                <a:ln w="10160">
                  <a:solidFill>
                    <a:srgbClr val="4BACC6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David" pitchFamily="34" charset="-79"/>
                <a:cs typeface="David" pitchFamily="34" charset="-79"/>
              </a:rPr>
              <a:t>The Galactic Railway  Again!</a:t>
            </a:r>
            <a:endParaRPr lang="en-US" altLang="ja-JP" sz="2000" b="1" i="1" dirty="0">
              <a:ln w="10160">
                <a:solidFill>
                  <a:srgbClr val="4BACC6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David" pitchFamily="34" charset="-79"/>
              <a:cs typeface="David" pitchFamily="34" charset="-79"/>
            </a:endParaRPr>
          </a:p>
        </p:txBody>
      </p:sp>
      <p:sp>
        <p:nvSpPr>
          <p:cNvPr id="9" name="正方形/長方形 8"/>
          <p:cNvSpPr/>
          <p:nvPr/>
        </p:nvSpPr>
        <p:spPr>
          <a:xfrm rot="19764033">
            <a:off x="3052886" y="4331022"/>
            <a:ext cx="5858368" cy="707886"/>
          </a:xfrm>
          <a:prstGeom prst="rect">
            <a:avLst/>
          </a:prstGeom>
          <a:noFill/>
          <a:ln w="12700"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000" b="1" i="1" dirty="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David" pitchFamily="34" charset="-79"/>
                <a:cs typeface="David" pitchFamily="34" charset="-79"/>
              </a:rPr>
              <a:t>C</a:t>
            </a:r>
            <a:r>
              <a:rPr lang="en-US" altLang="ja-JP" sz="2000" b="1" i="1" dirty="0" smtClean="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David" pitchFamily="34" charset="-79"/>
                <a:cs typeface="David" pitchFamily="34" charset="-79"/>
              </a:rPr>
              <a:t>osmic </a:t>
            </a:r>
            <a:r>
              <a:rPr lang="en-US" altLang="ja-JP" sz="2000" b="1" i="1" dirty="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David" pitchFamily="34" charset="-79"/>
                <a:cs typeface="David" pitchFamily="34" charset="-79"/>
              </a:rPr>
              <a:t>J</a:t>
            </a:r>
            <a:r>
              <a:rPr lang="en-US" altLang="ja-JP" sz="2000" b="1" i="1" dirty="0" smtClean="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David" pitchFamily="34" charset="-79"/>
                <a:cs typeface="David" pitchFamily="34" charset="-79"/>
              </a:rPr>
              <a:t>ourney to the Birth of Our Universe by the ILC in Kitakami</a:t>
            </a:r>
            <a:endParaRPr lang="en-US" altLang="ja-JP" sz="2000" b="1" i="1" dirty="0">
              <a:ln w="10160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David" pitchFamily="34" charset="-79"/>
              <a:cs typeface="David" pitchFamily="34" charset="-79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59784" y="528568"/>
            <a:ext cx="4433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u="sng" dirty="0" smtClean="0">
                <a:solidFill>
                  <a:srgbClr val="66FFFF"/>
                </a:solidFill>
              </a:rPr>
              <a:t>Night on the Galactic Railway</a:t>
            </a:r>
            <a:endParaRPr kumimoji="1" lang="ja-JP" altLang="en-US" sz="2800" u="sng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7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1" b="13839"/>
          <a:stretch/>
        </p:blipFill>
        <p:spPr>
          <a:xfrm>
            <a:off x="6503165" y="0"/>
            <a:ext cx="2363372" cy="2384474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4" b="410"/>
          <a:stretch/>
        </p:blipFill>
        <p:spPr>
          <a:xfrm>
            <a:off x="187028" y="8780"/>
            <a:ext cx="3091713" cy="238447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520" y="8780"/>
            <a:ext cx="2862618" cy="238447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616" y="1780886"/>
            <a:ext cx="6686045" cy="5014534"/>
          </a:xfrm>
          <a:prstGeom prst="rect">
            <a:avLst/>
          </a:prstGeom>
        </p:spPr>
      </p:pic>
      <p:grpSp>
        <p:nvGrpSpPr>
          <p:cNvPr id="3" name="グループ化 2"/>
          <p:cNvGrpSpPr/>
          <p:nvPr/>
        </p:nvGrpSpPr>
        <p:grpSpPr>
          <a:xfrm>
            <a:off x="1183392" y="2715709"/>
            <a:ext cx="3311236" cy="871350"/>
            <a:chOff x="1183392" y="2715709"/>
            <a:chExt cx="3311236" cy="871350"/>
          </a:xfrm>
        </p:grpSpPr>
        <p:cxnSp>
          <p:nvCxnSpPr>
            <p:cNvPr id="11" name="直線矢印コネクタ 10"/>
            <p:cNvCxnSpPr>
              <a:endCxn id="12" idx="3"/>
            </p:cNvCxnSpPr>
            <p:nvPr/>
          </p:nvCxnSpPr>
          <p:spPr>
            <a:xfrm flipH="1" flipV="1">
              <a:off x="2387616" y="3151384"/>
              <a:ext cx="2107012" cy="365696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図 1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92" t="28355" r="58668" b="59161"/>
            <a:stretch/>
          </p:blipFill>
          <p:spPr>
            <a:xfrm>
              <a:off x="1183392" y="2715709"/>
              <a:ext cx="1204224" cy="871350"/>
            </a:xfrm>
            <a:prstGeom prst="rect">
              <a:avLst/>
            </a:prstGeom>
            <a:ln>
              <a:solidFill>
                <a:srgbClr val="FFFF00"/>
              </a:solidFill>
            </a:ln>
          </p:spPr>
        </p:pic>
      </p:grpSp>
      <p:grpSp>
        <p:nvGrpSpPr>
          <p:cNvPr id="5" name="グループ化 4"/>
          <p:cNvGrpSpPr/>
          <p:nvPr/>
        </p:nvGrpSpPr>
        <p:grpSpPr>
          <a:xfrm>
            <a:off x="38250" y="3458748"/>
            <a:ext cx="7780052" cy="3371662"/>
            <a:chOff x="38250" y="3458748"/>
            <a:chExt cx="7780052" cy="3371662"/>
          </a:xfrm>
        </p:grpSpPr>
        <p:sp>
          <p:nvSpPr>
            <p:cNvPr id="18" name="テキスト ボックス 17"/>
            <p:cNvSpPr txBox="1"/>
            <p:nvPr/>
          </p:nvSpPr>
          <p:spPr>
            <a:xfrm>
              <a:off x="5423095" y="3458748"/>
              <a:ext cx="23952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Calligraphy" panose="03010101010101010101" pitchFamily="66" charset="0"/>
                </a:rPr>
                <a:t>Staging ILC</a:t>
              </a:r>
              <a:endParaRPr lang="ja-JP" altLang="en-US" sz="2800" dirty="0">
                <a:solidFill>
                  <a:srgbClr val="66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endParaRPr>
            </a:p>
          </p:txBody>
        </p:sp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50" y="4873956"/>
              <a:ext cx="3389270" cy="1956454"/>
            </a:xfrm>
            <a:prstGeom prst="rect">
              <a:avLst/>
            </a:prstGeom>
          </p:spPr>
        </p:pic>
      </p:grpSp>
      <p:grpSp>
        <p:nvGrpSpPr>
          <p:cNvPr id="4" name="グループ化 3"/>
          <p:cNvGrpSpPr/>
          <p:nvPr/>
        </p:nvGrpSpPr>
        <p:grpSpPr>
          <a:xfrm>
            <a:off x="1183392" y="3770779"/>
            <a:ext cx="3416743" cy="1279523"/>
            <a:chOff x="1183392" y="3770779"/>
            <a:chExt cx="3416743" cy="1279523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074" t="60477" r="59404" b="30406"/>
            <a:stretch/>
          </p:blipFill>
          <p:spPr>
            <a:xfrm>
              <a:off x="1183392" y="3770779"/>
              <a:ext cx="1204224" cy="966356"/>
            </a:xfrm>
            <a:prstGeom prst="rect">
              <a:avLst/>
            </a:prstGeom>
            <a:ln>
              <a:solidFill>
                <a:srgbClr val="FFFF00"/>
              </a:solidFill>
            </a:ln>
          </p:spPr>
        </p:pic>
        <p:cxnSp>
          <p:nvCxnSpPr>
            <p:cNvPr id="14" name="直線矢印コネクタ 13"/>
            <p:cNvCxnSpPr/>
            <p:nvPr/>
          </p:nvCxnSpPr>
          <p:spPr>
            <a:xfrm flipH="1" flipV="1">
              <a:off x="2194561" y="4410223"/>
              <a:ext cx="2405574" cy="640079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テキスト ボックス 5"/>
          <p:cNvSpPr txBox="1"/>
          <p:nvPr/>
        </p:nvSpPr>
        <p:spPr>
          <a:xfrm>
            <a:off x="6620698" y="4834696"/>
            <a:ext cx="1264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Mt. Iwate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61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 bwMode="auto">
          <a:xfrm>
            <a:off x="653142" y="92071"/>
            <a:ext cx="7837714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514350" indent="-514350" algn="ctr">
              <a:buFontTx/>
              <a:buAutoNum type="arabicPeriod" startAt="4"/>
              <a:defRPr/>
            </a:pPr>
            <a:r>
              <a:rPr lang="en-US" altLang="ja-JP" sz="2400" kern="600" spc="16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00CC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ILC</a:t>
            </a:r>
            <a:r>
              <a:rPr lang="ja-JP" altLang="en-US" sz="2400" kern="600" spc="16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00CC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：</a:t>
            </a:r>
            <a:r>
              <a:rPr lang="en-US" altLang="ja-JP" sz="2400" kern="600" spc="16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00CC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 Global Initiatives at the Local Level </a:t>
            </a:r>
            <a:r>
              <a:rPr lang="ja-JP" altLang="en-US" sz="2400" kern="600" spc="16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00CC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2400" kern="600" spc="16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00CC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ILC</a:t>
            </a:r>
            <a:r>
              <a:rPr lang="ja-JP" altLang="en-US" sz="2400" kern="600" spc="16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00CC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：地域からの開国</a:t>
            </a:r>
            <a:r>
              <a:rPr lang="ja-JP" altLang="en-US" sz="2400" kern="600" spc="16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00CC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）</a:t>
            </a:r>
            <a:endParaRPr lang="en-US" altLang="ja-JP" sz="2400" kern="600" spc="16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rgbClr val="0000CC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575953" y="1015725"/>
            <a:ext cx="5992093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　</a:t>
            </a:r>
            <a:r>
              <a:rPr lang="en-US" altLang="ja-JP" b="1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ILC : Paving the way of the future of Japan </a:t>
            </a:r>
            <a:r>
              <a:rPr lang="ja-JP" altLang="en-US" b="1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b="1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ILC</a:t>
            </a:r>
            <a:r>
              <a:rPr lang="ja-JP" altLang="en-US" b="1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が拓く日本の未来）</a:t>
            </a:r>
            <a:endParaRPr lang="ja-JP" altLang="en-US" b="1" dirty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794" y="1667671"/>
            <a:ext cx="6756413" cy="519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90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73802" y="1296593"/>
            <a:ext cx="1297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June 14</a:t>
            </a:r>
            <a:r>
              <a:rPr kumimoji="1" lang="en-US" altLang="ja-JP" sz="1400" baseline="30000" dirty="0" smtClean="0"/>
              <a:t>th</a:t>
            </a:r>
            <a:r>
              <a:rPr kumimoji="1" lang="en-US" altLang="ja-JP" sz="1400" dirty="0" smtClean="0"/>
              <a:t>, 2016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3803" y="1338749"/>
            <a:ext cx="36265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dirty="0" smtClean="0">
                <a:solidFill>
                  <a:srgbClr val="002060"/>
                </a:solidFill>
              </a:rPr>
              <a:t>Mission : </a:t>
            </a:r>
          </a:p>
          <a:p>
            <a:pPr algn="just"/>
            <a:r>
              <a:rPr kumimoji="1" lang="en-US" altLang="ja-JP" sz="1600" dirty="0" smtClean="0">
                <a:solidFill>
                  <a:srgbClr val="002060"/>
                </a:solidFill>
              </a:rPr>
              <a:t>to complete key-issues required in the local district before the government decision for hosting the ILC in Japan</a:t>
            </a:r>
            <a:endParaRPr kumimoji="1" lang="ja-JP" altLang="en-US" sz="1600" dirty="0">
              <a:solidFill>
                <a:srgbClr val="002060"/>
              </a:solidFill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4302761" y="169372"/>
            <a:ext cx="4623271" cy="2254969"/>
            <a:chOff x="2182879" y="178804"/>
            <a:chExt cx="4778243" cy="2330556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2879" y="214862"/>
              <a:ext cx="4778243" cy="2258440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>
              <a:off x="2182879" y="178804"/>
              <a:ext cx="4778243" cy="23305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正方形/長方形 29"/>
          <p:cNvSpPr/>
          <p:nvPr/>
        </p:nvSpPr>
        <p:spPr>
          <a:xfrm>
            <a:off x="101052" y="243662"/>
            <a:ext cx="3925276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206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2</a:t>
            </a:r>
            <a:r>
              <a:rPr lang="en-US" altLang="ja-JP" sz="28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. Tohoku ILC Planning Office</a:t>
            </a:r>
            <a:r>
              <a:rPr lang="en-US" altLang="ja-JP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</a:t>
            </a:r>
            <a:r>
              <a:rPr lang="en-US" altLang="ja-JP" sz="28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(2016)</a:t>
            </a:r>
            <a:endParaRPr lang="ja-JP" altLang="en-US" sz="2800" b="1" dirty="0">
              <a:ln w="9525">
                <a:solidFill>
                  <a:prstClr val="white"/>
                </a:solidFill>
                <a:prstDash val="solid"/>
              </a:ln>
              <a:solidFill>
                <a:srgbClr val="000066"/>
              </a:solidFill>
              <a:effectLst>
                <a:outerShdw blurRad="12700" dist="38100" dir="2700000" algn="tl" rotWithShape="0">
                  <a:srgbClr val="4472C4">
                    <a:lumMod val="60000"/>
                    <a:lumOff val="40000"/>
                  </a:srgbClr>
                </a:outerShdw>
              </a:effectLst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12638" y="6193568"/>
            <a:ext cx="8518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T. </a:t>
            </a:r>
            <a:r>
              <a:rPr lang="en-US" altLang="ja-JP" sz="1400" dirty="0" err="1" smtClean="0"/>
              <a:t>Onuki</a:t>
            </a:r>
            <a:r>
              <a:rPr lang="en-US" altLang="ja-JP" sz="1400" dirty="0" smtClean="0"/>
              <a:t>, T. </a:t>
            </a:r>
            <a:r>
              <a:rPr lang="en-US" altLang="ja-JP" sz="1400" dirty="0" err="1" smtClean="0"/>
              <a:t>Sarukawa</a:t>
            </a:r>
            <a:r>
              <a:rPr lang="en-US" altLang="ja-JP" sz="1400" dirty="0" smtClean="0"/>
              <a:t>, H. </a:t>
            </a:r>
            <a:r>
              <a:rPr lang="en-US" altLang="ja-JP" sz="1400" dirty="0" err="1" smtClean="0"/>
              <a:t>Musya</a:t>
            </a:r>
            <a:r>
              <a:rPr lang="en-US" altLang="ja-JP" sz="1400" dirty="0" smtClean="0"/>
              <a:t>, Y. </a:t>
            </a:r>
            <a:r>
              <a:rPr lang="en-US" altLang="ja-JP" sz="1400" dirty="0" err="1" smtClean="0"/>
              <a:t>Shiraiwa</a:t>
            </a:r>
            <a:r>
              <a:rPr lang="en-US" altLang="ja-JP" sz="1400" dirty="0" smtClean="0"/>
              <a:t>, T. </a:t>
            </a:r>
            <a:r>
              <a:rPr lang="en-US" altLang="ja-JP" sz="1400" dirty="0" err="1" smtClean="0"/>
              <a:t>Yajima</a:t>
            </a:r>
            <a:r>
              <a:rPr lang="en-US" altLang="ja-JP" sz="1400" dirty="0" smtClean="0"/>
              <a:t>, Y. </a:t>
            </a:r>
            <a:r>
              <a:rPr lang="en-US" altLang="ja-JP" sz="1400" dirty="0" err="1" smtClean="0"/>
              <a:t>Kamata</a:t>
            </a:r>
            <a:r>
              <a:rPr lang="en-US" altLang="ja-JP" sz="1400" dirty="0" smtClean="0"/>
              <a:t>, </a:t>
            </a:r>
            <a:r>
              <a:rPr lang="en-US" altLang="ja-JP" sz="1400" dirty="0"/>
              <a:t>I</a:t>
            </a:r>
            <a:r>
              <a:rPr lang="en-US" altLang="ja-JP" sz="1400" dirty="0" smtClean="0"/>
              <a:t>. </a:t>
            </a:r>
            <a:r>
              <a:rPr lang="en-US" altLang="ja-JP" sz="1400" dirty="0" err="1" smtClean="0"/>
              <a:t>Kumagai</a:t>
            </a:r>
            <a:r>
              <a:rPr lang="en-US" altLang="ja-JP" sz="1400" dirty="0" smtClean="0"/>
              <a:t>, Y.  Fujita, K. Shige, A. </a:t>
            </a:r>
            <a:r>
              <a:rPr lang="en-US" altLang="ja-JP" sz="1400" dirty="0" err="1" smtClean="0"/>
              <a:t>Wayama</a:t>
            </a:r>
            <a:r>
              <a:rPr lang="en-US" altLang="ja-JP" sz="1400" dirty="0" smtClean="0"/>
              <a:t>, K. </a:t>
            </a:r>
            <a:r>
              <a:rPr lang="en-US" altLang="ja-JP" sz="1400" dirty="0" err="1" smtClean="0"/>
              <a:t>Kon</a:t>
            </a:r>
            <a:r>
              <a:rPr lang="en-US" altLang="ja-JP" sz="1400" dirty="0" smtClean="0"/>
              <a:t>, Y. Takano, K. </a:t>
            </a:r>
            <a:r>
              <a:rPr lang="en-US" altLang="ja-JP" sz="1400" dirty="0" err="1" smtClean="0"/>
              <a:t>Norita</a:t>
            </a:r>
            <a:r>
              <a:rPr lang="en-US" altLang="ja-JP" sz="1400" dirty="0" smtClean="0"/>
              <a:t>, Y. Abe, H. Ohuchi, T. </a:t>
            </a:r>
            <a:r>
              <a:rPr lang="en-US" altLang="ja-JP" sz="1400" dirty="0" err="1" smtClean="0"/>
              <a:t>Shiraiwa</a:t>
            </a:r>
            <a:r>
              <a:rPr lang="en-US" altLang="ja-JP" sz="1400" dirty="0" smtClean="0"/>
              <a:t>, T. Takahashi, Y. Inomata, Y. </a:t>
            </a:r>
            <a:r>
              <a:rPr lang="en-US" altLang="ja-JP" sz="1400" dirty="0" err="1" smtClean="0"/>
              <a:t>Ejiri</a:t>
            </a:r>
            <a:r>
              <a:rPr lang="en-US" altLang="ja-JP" sz="1400" dirty="0" smtClean="0"/>
              <a:t>, Y. </a:t>
            </a:r>
            <a:r>
              <a:rPr lang="en-US" altLang="ja-JP" sz="1400" dirty="0" err="1" smtClean="0"/>
              <a:t>Kumazawa</a:t>
            </a:r>
            <a:endParaRPr kumimoji="1"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1526345" y="1906172"/>
            <a:ext cx="682283" cy="2391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3" name="グループ化 42"/>
          <p:cNvGrpSpPr/>
          <p:nvPr/>
        </p:nvGrpSpPr>
        <p:grpSpPr>
          <a:xfrm>
            <a:off x="373124" y="2566314"/>
            <a:ext cx="8376489" cy="3558426"/>
            <a:chOff x="373124" y="2566314"/>
            <a:chExt cx="8376489" cy="3558426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373124" y="3355675"/>
              <a:ext cx="8376489" cy="2769065"/>
              <a:chOff x="572848" y="1614013"/>
              <a:chExt cx="8376489" cy="2769065"/>
            </a:xfrm>
          </p:grpSpPr>
          <p:cxnSp>
            <p:nvCxnSpPr>
              <p:cNvPr id="52" name="直線コネクタ 51"/>
              <p:cNvCxnSpPr>
                <a:endCxn id="65" idx="0"/>
              </p:cNvCxnSpPr>
              <p:nvPr/>
            </p:nvCxnSpPr>
            <p:spPr>
              <a:xfrm>
                <a:off x="4410501" y="1614013"/>
                <a:ext cx="1" cy="303964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3" name="図 5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2848" y="2618445"/>
                <a:ext cx="3519897" cy="1745914"/>
              </a:xfrm>
              <a:prstGeom prst="rect">
                <a:avLst/>
              </a:prstGeom>
            </p:spPr>
          </p:pic>
          <p:cxnSp>
            <p:nvCxnSpPr>
              <p:cNvPr id="54" name="直線コネクタ 53"/>
              <p:cNvCxnSpPr/>
              <p:nvPr/>
            </p:nvCxnSpPr>
            <p:spPr>
              <a:xfrm>
                <a:off x="3437487" y="2299575"/>
                <a:ext cx="0" cy="875517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5" name="図 5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60044" y="2657445"/>
                <a:ext cx="4889293" cy="1725633"/>
              </a:xfrm>
              <a:prstGeom prst="rect">
                <a:avLst/>
              </a:prstGeom>
            </p:spPr>
          </p:pic>
          <p:cxnSp>
            <p:nvCxnSpPr>
              <p:cNvPr id="56" name="直線コネクタ 55"/>
              <p:cNvCxnSpPr/>
              <p:nvPr/>
            </p:nvCxnSpPr>
            <p:spPr>
              <a:xfrm>
                <a:off x="1254650" y="2601348"/>
                <a:ext cx="0" cy="573744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 flipH="1">
                <a:off x="1254650" y="2601348"/>
                <a:ext cx="2182837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>
              <a:xfrm flipH="1">
                <a:off x="4570659" y="2595001"/>
                <a:ext cx="3394405" cy="0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/>
              <p:cNvCxnSpPr/>
              <p:nvPr/>
            </p:nvCxnSpPr>
            <p:spPr>
              <a:xfrm>
                <a:off x="5383518" y="2333021"/>
                <a:ext cx="0" cy="1053087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4582256" y="2618445"/>
                <a:ext cx="0" cy="767663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7965064" y="2595001"/>
                <a:ext cx="0" cy="791106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>
              <a:xfrm>
                <a:off x="6731796" y="2618445"/>
                <a:ext cx="0" cy="791106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左右矢印 62"/>
              <p:cNvSpPr/>
              <p:nvPr/>
            </p:nvSpPr>
            <p:spPr>
              <a:xfrm>
                <a:off x="3709587" y="3006280"/>
                <a:ext cx="700915" cy="168812"/>
              </a:xfrm>
              <a:prstGeom prst="left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/>
              <p:cNvGrpSpPr/>
              <p:nvPr/>
            </p:nvGrpSpPr>
            <p:grpSpPr>
              <a:xfrm>
                <a:off x="3133859" y="1917977"/>
                <a:ext cx="2553286" cy="556632"/>
                <a:chOff x="3086367" y="3446523"/>
                <a:chExt cx="2553286" cy="556632"/>
              </a:xfrm>
            </p:grpSpPr>
            <p:sp>
              <p:nvSpPr>
                <p:cNvPr id="65" name="角丸四角形 64"/>
                <p:cNvSpPr/>
                <p:nvPr/>
              </p:nvSpPr>
              <p:spPr>
                <a:xfrm>
                  <a:off x="3086367" y="3446523"/>
                  <a:ext cx="2553286" cy="556632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テキスト ボックス 65"/>
                <p:cNvSpPr txBox="1"/>
                <p:nvPr/>
              </p:nvSpPr>
              <p:spPr>
                <a:xfrm>
                  <a:off x="3210128" y="3564239"/>
                  <a:ext cx="230575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sz="20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Steering Committee</a:t>
                  </a:r>
                  <a:endParaRPr kumimoji="1" lang="en-US" altLang="ja-JP" sz="2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45" name="グループ化 44"/>
            <p:cNvGrpSpPr/>
            <p:nvPr/>
          </p:nvGrpSpPr>
          <p:grpSpPr>
            <a:xfrm>
              <a:off x="2293015" y="2566314"/>
              <a:ext cx="3828107" cy="852119"/>
              <a:chOff x="2443543" y="1911221"/>
              <a:chExt cx="3828107" cy="852119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50" name="角丸四角形 49"/>
              <p:cNvSpPr/>
              <p:nvPr/>
            </p:nvSpPr>
            <p:spPr>
              <a:xfrm>
                <a:off x="2443543" y="1911221"/>
                <a:ext cx="3828107" cy="852119"/>
              </a:xfrm>
              <a:prstGeom prst="roundRect">
                <a:avLst/>
              </a:prstGeom>
              <a:grp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2855229" y="1992696"/>
                <a:ext cx="3004733" cy="707886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ILC Tohoku </a:t>
                </a:r>
                <a:r>
                  <a:rPr lang="en-US" altLang="ja-JP" sz="20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Planning </a:t>
                </a:r>
                <a:r>
                  <a:rPr kumimoji="1" lang="en-US" altLang="ja-JP" sz="20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Office</a:t>
                </a:r>
              </a:p>
              <a:p>
                <a:pPr algn="ctr"/>
                <a:r>
                  <a:rPr kumimoji="1" lang="en-US" altLang="ja-JP" sz="20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(Chair: A. Suzuki)</a:t>
                </a:r>
                <a:endParaRPr kumimoji="1" lang="ja-JP" altLang="en-US" sz="20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46" name="テキスト ボックス 45"/>
            <p:cNvSpPr txBox="1"/>
            <p:nvPr/>
          </p:nvSpPr>
          <p:spPr>
            <a:xfrm>
              <a:off x="5920872" y="3631608"/>
              <a:ext cx="21296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solidFill>
                    <a:srgbClr val="0000FF"/>
                  </a:solidFill>
                </a:rPr>
                <a:t>S. Yamashita (Tokyo)</a:t>
              </a:r>
            </a:p>
            <a:p>
              <a:r>
                <a:rPr lang="en-US" altLang="ja-JP" sz="1600" b="1" dirty="0" smtClean="0">
                  <a:solidFill>
                    <a:srgbClr val="0000FF"/>
                  </a:solidFill>
                </a:rPr>
                <a:t>H. Yamamoto (Tohoku)</a:t>
              </a:r>
              <a:endParaRPr kumimoji="1" lang="ja-JP" altLang="en-US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47" name="右矢印 46"/>
            <p:cNvSpPr/>
            <p:nvPr/>
          </p:nvSpPr>
          <p:spPr>
            <a:xfrm flipH="1">
              <a:off x="5667283" y="3873226"/>
              <a:ext cx="179867" cy="177786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6422831" y="2581607"/>
              <a:ext cx="96430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F. Ube</a:t>
              </a:r>
            </a:p>
            <a:p>
              <a:r>
                <a:rPr lang="en-US" altLang="ja-JP" sz="1600" dirty="0" smtClean="0"/>
                <a:t>H. </a:t>
              </a:r>
              <a:r>
                <a:rPr lang="en-US" altLang="ja-JP" sz="1600" dirty="0" err="1" smtClean="0"/>
                <a:t>Odaira</a:t>
              </a:r>
              <a:endParaRPr lang="en-US" altLang="ja-JP" sz="1600" dirty="0" smtClean="0"/>
            </a:p>
            <a:p>
              <a:r>
                <a:rPr kumimoji="1" lang="en-US" altLang="ja-JP" sz="1600" dirty="0" smtClean="0"/>
                <a:t>O. </a:t>
              </a:r>
              <a:r>
                <a:rPr kumimoji="1" lang="en-US" altLang="ja-JP" sz="1600" dirty="0" err="1" smtClean="0"/>
                <a:t>Oe</a:t>
              </a:r>
              <a:endParaRPr kumimoji="1" lang="ja-JP" altLang="en-US" sz="1600" dirty="0"/>
            </a:p>
          </p:txBody>
        </p:sp>
        <p:sp>
          <p:nvSpPr>
            <p:cNvPr id="49" name="右矢印 48"/>
            <p:cNvSpPr/>
            <p:nvPr/>
          </p:nvSpPr>
          <p:spPr>
            <a:xfrm flipH="1">
              <a:off x="6227226" y="2894588"/>
              <a:ext cx="179867" cy="177786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2700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 rot="370621">
            <a:off x="3545300" y="5080511"/>
            <a:ext cx="2168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prstClr val="white"/>
                </a:solidFill>
              </a:rPr>
              <a:t>We support the ILC Project</a:t>
            </a:r>
            <a:endParaRPr lang="ja-JP" altLang="en-US" sz="1400" b="1" dirty="0">
              <a:solidFill>
                <a:prstClr val="white"/>
              </a:solidFill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489958" y="1281493"/>
            <a:ext cx="7501951" cy="4985284"/>
            <a:chOff x="821025" y="1163317"/>
            <a:chExt cx="7501951" cy="4985284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821025" y="1396073"/>
              <a:ext cx="7501951" cy="4752528"/>
              <a:chOff x="939017" y="5989163"/>
              <a:chExt cx="4979967" cy="3154837"/>
            </a:xfrm>
          </p:grpSpPr>
          <p:pic>
            <p:nvPicPr>
              <p:cNvPr id="22" name="図 2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934"/>
              <a:stretch/>
            </p:blipFill>
            <p:spPr>
              <a:xfrm>
                <a:off x="939017" y="5989163"/>
                <a:ext cx="4979967" cy="3154837"/>
              </a:xfrm>
              <a:prstGeom prst="rect">
                <a:avLst/>
              </a:prstGeom>
            </p:spPr>
          </p:pic>
          <p:sp>
            <p:nvSpPr>
              <p:cNvPr id="23" name="正方形/長方形 22"/>
              <p:cNvSpPr/>
              <p:nvPr/>
            </p:nvSpPr>
            <p:spPr>
              <a:xfrm>
                <a:off x="1084997" y="6414448"/>
                <a:ext cx="1439839" cy="3275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9" name="テキスト ボックス 18"/>
            <p:cNvSpPr txBox="1"/>
            <p:nvPr/>
          </p:nvSpPr>
          <p:spPr>
            <a:xfrm>
              <a:off x="3851920" y="1163317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 smtClean="0">
                  <a:solidFill>
                    <a:prstClr val="black"/>
                  </a:solidFill>
                </a:rPr>
                <a:t>２０１６</a:t>
              </a:r>
              <a:endParaRPr lang="ja-JP" alt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444208" y="1163317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 smtClean="0">
                  <a:solidFill>
                    <a:prstClr val="black"/>
                  </a:solidFill>
                </a:rPr>
                <a:t>２０１</a:t>
              </a:r>
              <a:r>
                <a:rPr lang="en-US" altLang="ja-JP" sz="1400" dirty="0" smtClean="0">
                  <a:solidFill>
                    <a:prstClr val="black"/>
                  </a:solidFill>
                </a:rPr>
                <a:t>7</a:t>
              </a:r>
              <a:endParaRPr lang="ja-JP" alt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547664" y="1163317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 smtClean="0">
                  <a:solidFill>
                    <a:prstClr val="black"/>
                  </a:solidFill>
                </a:rPr>
                <a:t>２０１</a:t>
              </a:r>
              <a:r>
                <a:rPr lang="en-US" altLang="ja-JP" sz="1400" dirty="0">
                  <a:solidFill>
                    <a:prstClr val="black"/>
                  </a:solidFill>
                </a:rPr>
                <a:t>5</a:t>
              </a:r>
              <a:endParaRPr lang="ja-JP" alt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977480" y="3526466"/>
            <a:ext cx="1532085" cy="33855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00FFFF"/>
                </a:solidFill>
              </a:rPr>
              <a:t>Public Relation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77480" y="3913982"/>
            <a:ext cx="1532086" cy="33855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00FFFF"/>
                </a:solidFill>
              </a:rPr>
              <a:t>Area Study</a:t>
            </a:r>
            <a:r>
              <a:rPr lang="ja-JP" altLang="en-US" sz="1600" b="1" dirty="0" smtClean="0">
                <a:solidFill>
                  <a:srgbClr val="00FFFF"/>
                </a:solidFill>
              </a:rPr>
              <a:t>　　</a:t>
            </a:r>
            <a:endParaRPr lang="en-US" altLang="ja-JP" sz="1600" b="1" dirty="0" smtClean="0">
              <a:solidFill>
                <a:srgbClr val="00FFFF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77479" y="4336174"/>
            <a:ext cx="1532085" cy="33855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00FFFF"/>
                </a:solidFill>
              </a:rPr>
              <a:t>Engineering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977479" y="4723690"/>
            <a:ext cx="1532085" cy="33855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00FFFF"/>
                </a:solidFill>
              </a:rPr>
              <a:t>Industry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89958" y="5145882"/>
            <a:ext cx="2019606" cy="338554"/>
          </a:xfrm>
          <a:prstGeom prst="rect">
            <a:avLst/>
          </a:prstGeom>
          <a:solidFill>
            <a:srgbClr val="9933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FFFF00"/>
                </a:solidFill>
              </a:rPr>
              <a:t>Underground Facility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89958" y="5547915"/>
            <a:ext cx="2019606" cy="338554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Regional Master Plan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934021" y="2423324"/>
            <a:ext cx="2740336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Tohoku Conference for the Promotion of the ILC</a:t>
            </a:r>
            <a:endParaRPr kumimoji="1"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048258" y="1958774"/>
            <a:ext cx="2928979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altLang="ja-JP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cooperation with KEK and LCC</a:t>
            </a:r>
            <a:endParaRPr kumimoji="1" lang="ja-JP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6839" y="581430"/>
            <a:ext cx="3539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206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Timeline of Work-Items</a:t>
            </a:r>
            <a:endParaRPr kumimoji="1" lang="ja-JP" altLang="en-US" sz="2400" b="1" dirty="0">
              <a:solidFill>
                <a:srgbClr val="002060"/>
              </a:solidFill>
              <a:latin typeface="Century Gothic" panose="020B0502020202020204" pitchFamily="34" charset="0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 rot="5400000">
            <a:off x="4308800" y="4026717"/>
            <a:ext cx="3182724" cy="425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 rot="5400000">
            <a:off x="5409051" y="3852428"/>
            <a:ext cx="1140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Finalize</a:t>
            </a:r>
            <a:endParaRPr kumimoji="1" lang="ja-JP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643745" y="3526466"/>
            <a:ext cx="333492" cy="1347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 rot="5400000">
            <a:off x="5741932" y="3915516"/>
            <a:ext cx="20719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</a:t>
            </a:r>
          </a:p>
          <a:p>
            <a:pPr algn="ctr"/>
            <a:r>
              <a:rPr lang="en-US" altLang="ja-JP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Recommendation</a:t>
            </a:r>
            <a:endParaRPr kumimoji="1" lang="ja-JP" alt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6388984" y="782396"/>
            <a:ext cx="2622834" cy="451831"/>
            <a:chOff x="6388984" y="690956"/>
            <a:chExt cx="2622834" cy="451831"/>
          </a:xfrm>
        </p:grpSpPr>
        <p:sp>
          <p:nvSpPr>
            <p:cNvPr id="2" name="テキスト ボックス 1"/>
            <p:cNvSpPr txBox="1"/>
            <p:nvPr/>
          </p:nvSpPr>
          <p:spPr>
            <a:xfrm>
              <a:off x="6388984" y="690956"/>
              <a:ext cx="26228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i="1" dirty="0" smtClean="0">
                  <a:solidFill>
                    <a:srgbClr val="0000FF"/>
                  </a:solidFill>
                  <a:latin typeface="Century Gothic" panose="020B0502020202020204" pitchFamily="34" charset="0"/>
                </a:rPr>
                <a:t>Government Decision</a:t>
              </a:r>
              <a:endParaRPr kumimoji="1" lang="ja-JP" altLang="en-US" b="1" i="1" dirty="0">
                <a:solidFill>
                  <a:srgbClr val="0000FF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10" name="直線コネクタ 9"/>
            <p:cNvCxnSpPr/>
            <p:nvPr/>
          </p:nvCxnSpPr>
          <p:spPr>
            <a:xfrm>
              <a:off x="6566291" y="1142787"/>
              <a:ext cx="2268220" cy="0"/>
            </a:xfrm>
            <a:prstGeom prst="line">
              <a:avLst/>
            </a:prstGeom>
            <a:ln w="19050">
              <a:solidFill>
                <a:srgbClr val="0000FF"/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左カーブ矢印 27"/>
          <p:cNvSpPr/>
          <p:nvPr/>
        </p:nvSpPr>
        <p:spPr>
          <a:xfrm rot="532391" flipV="1">
            <a:off x="7624491" y="1051561"/>
            <a:ext cx="663880" cy="3439134"/>
          </a:xfrm>
          <a:prstGeom prst="curved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32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203362" y="368136"/>
            <a:ext cx="4737276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206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8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3. Activities in Planning Office </a:t>
            </a:r>
            <a:endParaRPr lang="ja-JP" altLang="en-US" sz="2800" b="1" dirty="0">
              <a:ln w="9525">
                <a:solidFill>
                  <a:prstClr val="white"/>
                </a:solidFill>
                <a:prstDash val="solid"/>
              </a:ln>
              <a:solidFill>
                <a:srgbClr val="000066"/>
              </a:solidFill>
              <a:effectLst>
                <a:outerShdw blurRad="12700" dist="38100" dir="2700000" algn="tl" rotWithShape="0">
                  <a:srgbClr val="4472C4">
                    <a:lumMod val="60000"/>
                    <a:lumOff val="40000"/>
                  </a:srgbClr>
                </a:outerShdw>
              </a:effectLst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82243" y="1240486"/>
            <a:ext cx="8399049" cy="1708422"/>
            <a:chOff x="182243" y="1240486"/>
            <a:chExt cx="8399049" cy="1708422"/>
          </a:xfrm>
        </p:grpSpPr>
        <p:sp>
          <p:nvSpPr>
            <p:cNvPr id="33" name="正方形/長方形 32"/>
            <p:cNvSpPr/>
            <p:nvPr/>
          </p:nvSpPr>
          <p:spPr>
            <a:xfrm>
              <a:off x="182243" y="1240486"/>
              <a:ext cx="651738" cy="46166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rgbClr val="002060"/>
              </a:solidFill>
            </a:ln>
            <a:effectLst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ja-JP" sz="2400" b="1" dirty="0" smtClean="0">
                  <a:ln w="9525">
                    <a:solidFill>
                      <a:prstClr val="white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12700" dist="38100" dir="2700000" algn="tl" rotWithShape="0">
                      <a:srgbClr val="4472C4">
                        <a:lumMod val="60000"/>
                        <a:lumOff val="40000"/>
                      </a:srgbClr>
                    </a:outerShdw>
                  </a:effectLst>
                </a:rPr>
                <a:t> 3.1 </a:t>
              </a:r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1" t="30115" r="50557" b="7440"/>
            <a:stretch/>
          </p:blipFill>
          <p:spPr>
            <a:xfrm>
              <a:off x="895527" y="1240486"/>
              <a:ext cx="2524057" cy="1708422"/>
            </a:xfrm>
            <a:prstGeom prst="rect">
              <a:avLst/>
            </a:prstGeom>
          </p:spPr>
        </p:pic>
        <p:sp>
          <p:nvSpPr>
            <p:cNvPr id="39" name="正方形/長方形 38"/>
            <p:cNvSpPr/>
            <p:nvPr/>
          </p:nvSpPr>
          <p:spPr>
            <a:xfrm>
              <a:off x="3483448" y="1240486"/>
              <a:ext cx="5097844" cy="4001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>
              <a:noFill/>
            </a:ln>
            <a:effectLst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ja-JP" altLang="en-US" sz="2000" b="1" dirty="0" smtClean="0">
                  <a:ln w="9525">
                    <a:solidFill>
                      <a:prstClr val="white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12700" dist="38100" dir="2700000" algn="tl" rotWithShape="0">
                      <a:srgbClr val="4472C4">
                        <a:lumMod val="60000"/>
                        <a:lumOff val="40000"/>
                      </a:srgbClr>
                    </a:outerShdw>
                  </a:effectLst>
                </a:rPr>
                <a:t>＊ </a:t>
              </a:r>
              <a:r>
                <a:rPr lang="en-US" altLang="ja-JP" sz="2000" b="1" dirty="0" smtClean="0">
                  <a:ln w="9525">
                    <a:solidFill>
                      <a:prstClr val="white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12700" dist="38100" dir="2700000" algn="tl" rotWithShape="0">
                      <a:srgbClr val="4472C4">
                        <a:lumMod val="60000"/>
                        <a:lumOff val="40000"/>
                      </a:srgbClr>
                    </a:outerShdw>
                  </a:effectLst>
                </a:rPr>
                <a:t>Settling the most suitable collision position  </a:t>
              </a: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3419584" y="1767127"/>
            <a:ext cx="54406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ja-JP" sz="1600" dirty="0" smtClean="0"/>
              <a:t>N</a:t>
            </a:r>
            <a:r>
              <a:rPr kumimoji="1" lang="en-US" altLang="ja-JP" sz="1600" dirty="0" smtClean="0"/>
              <a:t>o freedom for East-West shift from constraints of  geological/geographical features and existing objects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kumimoji="1" lang="en-US" altLang="ja-JP" sz="1600" dirty="0" smtClean="0"/>
              <a:t>U : TDR  point </a:t>
            </a:r>
            <a:r>
              <a:rPr lang="en-US" altLang="ja-JP" sz="1600" dirty="0" smtClean="0">
                <a:solidFill>
                  <a:srgbClr val="0000FF"/>
                </a:solidFill>
                <a:sym typeface="Wingdings" panose="05000000000000000000" pitchFamily="2" charset="2"/>
              </a:rPr>
              <a:t></a:t>
            </a:r>
            <a:r>
              <a:rPr kumimoji="1" lang="en-US" altLang="ja-JP" sz="1600" dirty="0" smtClean="0"/>
              <a:t> </a:t>
            </a:r>
            <a:r>
              <a:rPr kumimoji="1" lang="en-US" altLang="ja-JP" sz="1600" dirty="0" smtClean="0">
                <a:solidFill>
                  <a:srgbClr val="0000FF"/>
                </a:solidFill>
              </a:rPr>
              <a:t>sloped access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ja-JP" sz="1600" dirty="0" smtClean="0"/>
              <a:t>A, B : new assign points </a:t>
            </a:r>
            <a:r>
              <a:rPr lang="en-US" altLang="ja-JP" sz="1600" dirty="0">
                <a:solidFill>
                  <a:srgbClr val="0000FF"/>
                </a:solidFill>
                <a:sym typeface="Wingdings" panose="05000000000000000000" pitchFamily="2" charset="2"/>
              </a:rPr>
              <a:t></a:t>
            </a:r>
            <a:r>
              <a:rPr lang="en-US" altLang="ja-JP" sz="1600" dirty="0" smtClean="0"/>
              <a:t> </a:t>
            </a:r>
            <a:r>
              <a:rPr lang="en-US" altLang="ja-JP" sz="1600" dirty="0" smtClean="0">
                <a:solidFill>
                  <a:srgbClr val="0000FF"/>
                </a:solidFill>
              </a:rPr>
              <a:t>vertical-shaft access </a:t>
            </a:r>
            <a:r>
              <a:rPr lang="en-US" altLang="ja-JP" sz="1600" dirty="0">
                <a:solidFill>
                  <a:srgbClr val="0000FF"/>
                </a:solidFill>
                <a:sym typeface="Wingdings" panose="05000000000000000000" pitchFamily="2" charset="2"/>
              </a:rPr>
              <a:t></a:t>
            </a:r>
            <a:r>
              <a:rPr lang="en-US" altLang="ja-JP" sz="1600" dirty="0" smtClean="0"/>
              <a:t> convenient installation &amp; construction, and cost-saving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kumimoji="1" lang="en-US" altLang="ja-JP" sz="1600" dirty="0" smtClean="0"/>
              <a:t>B : the most suitable point </a:t>
            </a:r>
            <a:endParaRPr kumimoji="1" lang="ja-JP" altLang="en-US" sz="1600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1056884" y="3559649"/>
            <a:ext cx="6908045" cy="3185637"/>
            <a:chOff x="1056884" y="3559649"/>
            <a:chExt cx="6908045" cy="318563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5005" y="3635664"/>
              <a:ext cx="6799924" cy="3109622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 flipH="1">
              <a:off x="1298799" y="3317734"/>
              <a:ext cx="351876" cy="8357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47972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407A7-9166-4C8A-8AF8-581C600164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299870" y="1929618"/>
            <a:ext cx="6544261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latin typeface="Century Gothic" panose="020B0502020202020204" pitchFamily="34" charset="0"/>
              </a:rPr>
              <a:t>＊</a:t>
            </a:r>
            <a:r>
              <a:rPr lang="en-US" altLang="ja-JP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latin typeface="Century Gothic" panose="020B0502020202020204" pitchFamily="34" charset="0"/>
              </a:rPr>
              <a:t>Developing  the CFS specification and cost estimation </a:t>
            </a:r>
          </a:p>
          <a:p>
            <a:pPr algn="ctr"/>
            <a:r>
              <a:rPr lang="en-US" altLang="ja-JP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latin typeface="Century Gothic" panose="020B0502020202020204" pitchFamily="34" charset="0"/>
              </a:rPr>
              <a:t>for staging (250 GeV</a:t>
            </a:r>
            <a:r>
              <a:rPr lang="ja-JP" altLang="en-US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latin typeface="Century Gothic" panose="020B0502020202020204" pitchFamily="34" charset="0"/>
              </a:rPr>
              <a:t>～</a:t>
            </a:r>
            <a:r>
              <a:rPr lang="en-US" altLang="ja-JP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latin typeface="Century Gothic" panose="020B0502020202020204" pitchFamily="34" charset="0"/>
              </a:rPr>
              <a:t>20km) scenario  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03808" y="162782"/>
            <a:ext cx="1723293" cy="1573823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166468" y="107938"/>
            <a:ext cx="651738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2060"/>
            </a:solidFill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3.2 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" t="30115" r="50557" b="7440"/>
          <a:stretch/>
        </p:blipFill>
        <p:spPr>
          <a:xfrm>
            <a:off x="879752" y="107938"/>
            <a:ext cx="2524057" cy="1708422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68" y="3081706"/>
            <a:ext cx="5297441" cy="3199519"/>
          </a:xfrm>
          <a:prstGeom prst="rect">
            <a:avLst/>
          </a:prstGeom>
        </p:spPr>
      </p:pic>
      <p:grpSp>
        <p:nvGrpSpPr>
          <p:cNvPr id="3" name="グループ化 2"/>
          <p:cNvGrpSpPr/>
          <p:nvPr/>
        </p:nvGrpSpPr>
        <p:grpSpPr>
          <a:xfrm>
            <a:off x="5558148" y="2631655"/>
            <a:ext cx="3044246" cy="2119085"/>
            <a:chOff x="5558148" y="2687361"/>
            <a:chExt cx="3044246" cy="2119085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8148" y="2687361"/>
              <a:ext cx="3044246" cy="2119085"/>
            </a:xfrm>
            <a:prstGeom prst="rect">
              <a:avLst/>
            </a:prstGeom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7287918" y="3072800"/>
              <a:ext cx="12504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solidFill>
                    <a:srgbClr val="FFFF00"/>
                  </a:solidFill>
                </a:rPr>
                <a:t>Access Station</a:t>
              </a:r>
              <a:endParaRPr lang="ja-JP" altLang="en-US" sz="1400" b="1" dirty="0">
                <a:solidFill>
                  <a:srgbClr val="FFFF00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716897" y="3818076"/>
              <a:ext cx="10102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solidFill>
                    <a:srgbClr val="FF99FF"/>
                  </a:solidFill>
                </a:rPr>
                <a:t>Access Hall</a:t>
              </a:r>
              <a:endParaRPr lang="ja-JP" altLang="en-US" sz="1400" b="1" dirty="0">
                <a:solidFill>
                  <a:srgbClr val="FF99FF"/>
                </a:solidFill>
              </a:endParaRPr>
            </a:p>
          </p:txBody>
        </p:sp>
      </p:grpSp>
      <p:pic>
        <p:nvPicPr>
          <p:cNvPr id="23" name="図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065" y="4775709"/>
            <a:ext cx="3019329" cy="210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93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56" y="1952464"/>
            <a:ext cx="2837923" cy="2021739"/>
          </a:xfrm>
          <a:prstGeom prst="rect">
            <a:avLst/>
          </a:prstGeom>
        </p:spPr>
      </p:pic>
      <p:sp>
        <p:nvSpPr>
          <p:cNvPr id="35" name="平行四辺形 34"/>
          <p:cNvSpPr/>
          <p:nvPr/>
        </p:nvSpPr>
        <p:spPr>
          <a:xfrm flipH="1">
            <a:off x="2582543" y="1397337"/>
            <a:ext cx="3599932" cy="5151713"/>
          </a:xfrm>
          <a:prstGeom prst="parallelogram">
            <a:avLst>
              <a:gd name="adj" fmla="val 61433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26000">
                <a:schemeClr val="accent2">
                  <a:lumMod val="20000"/>
                  <a:lumOff val="80000"/>
                </a:schemeClr>
              </a:gs>
              <a:gs pos="100000">
                <a:schemeClr val="accent3">
                  <a:alpha val="4100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58" y="4609593"/>
            <a:ext cx="3121203" cy="191486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6" r="18260"/>
          <a:stretch/>
        </p:blipFill>
        <p:spPr>
          <a:xfrm rot="3960000" flipV="1">
            <a:off x="1557676" y="3474471"/>
            <a:ext cx="5590125" cy="1053193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>
          <a:xfrm flipH="1">
            <a:off x="3402656" y="2262352"/>
            <a:ext cx="160412" cy="16538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3402655" y="2427742"/>
            <a:ext cx="70139" cy="2424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 rot="969261">
            <a:off x="3428129" y="2667737"/>
            <a:ext cx="76756" cy="553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 flipH="1">
            <a:off x="3924750" y="3340374"/>
            <a:ext cx="125915" cy="1436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 rot="2012927">
            <a:off x="3876748" y="3473282"/>
            <a:ext cx="89576" cy="55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 rot="2012927">
            <a:off x="4175064" y="3946251"/>
            <a:ext cx="77609" cy="559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</a:endParaRPr>
          </a:p>
        </p:txBody>
      </p:sp>
      <p:cxnSp>
        <p:nvCxnSpPr>
          <p:cNvPr id="16" name="直線コネクタ 15"/>
          <p:cNvCxnSpPr>
            <a:stCxn id="15" idx="2"/>
          </p:cNvCxnSpPr>
          <p:nvPr/>
        </p:nvCxnSpPr>
        <p:spPr>
          <a:xfrm>
            <a:off x="4198421" y="3997501"/>
            <a:ext cx="44809" cy="13595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4243229" y="4099849"/>
            <a:ext cx="194333" cy="3360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4231482" y="4109757"/>
            <a:ext cx="40724" cy="666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H="1" flipV="1">
            <a:off x="4272205" y="4171657"/>
            <a:ext cx="34271" cy="47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 rot="20039671">
            <a:off x="4440605" y="4040242"/>
            <a:ext cx="105799" cy="864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 rot="186382">
            <a:off x="4559487" y="4749033"/>
            <a:ext cx="77609" cy="559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</a:endParaRPr>
          </a:p>
        </p:txBody>
      </p:sp>
      <p:cxnSp>
        <p:nvCxnSpPr>
          <p:cNvPr id="28" name="直線コネクタ 27"/>
          <p:cNvCxnSpPr>
            <a:stCxn id="27" idx="3"/>
          </p:cNvCxnSpPr>
          <p:nvPr/>
        </p:nvCxnSpPr>
        <p:spPr>
          <a:xfrm flipV="1">
            <a:off x="4637038" y="4773457"/>
            <a:ext cx="47748" cy="563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H="1" flipV="1">
            <a:off x="5017511" y="5778322"/>
            <a:ext cx="127488" cy="348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 rot="18673937">
            <a:off x="4839682" y="5635694"/>
            <a:ext cx="89576" cy="55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solidFill>
                <a:prstClr val="white"/>
              </a:solidFill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 flipH="1" flipV="1">
            <a:off x="4903704" y="5681410"/>
            <a:ext cx="113807" cy="9691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4111230" y="3094603"/>
            <a:ext cx="4796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solidFill>
                  <a:prstClr val="black"/>
                </a:solidFill>
              </a:rPr>
              <a:t>PM-8</a:t>
            </a:r>
            <a:endParaRPr lang="ja-JP" altLang="en-US" sz="1050">
              <a:solidFill>
                <a:prstClr val="black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617704" y="1919320"/>
            <a:ext cx="5485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solidFill>
                  <a:prstClr val="black"/>
                </a:solidFill>
              </a:rPr>
              <a:t>PM-10</a:t>
            </a:r>
            <a:endParaRPr lang="ja-JP" altLang="en-US" sz="1050">
              <a:solidFill>
                <a:prstClr val="black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750693" y="4529733"/>
            <a:ext cx="5052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solidFill>
                  <a:prstClr val="black"/>
                </a:solidFill>
              </a:rPr>
              <a:t>PM+8</a:t>
            </a:r>
            <a:endParaRPr lang="ja-JP" altLang="en-US" sz="1050">
              <a:solidFill>
                <a:prstClr val="black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240242" y="5593957"/>
            <a:ext cx="5741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solidFill>
                  <a:prstClr val="black"/>
                </a:solidFill>
              </a:rPr>
              <a:t>PM+10</a:t>
            </a:r>
            <a:endParaRPr lang="ja-JP" altLang="en-US" sz="1050">
              <a:solidFill>
                <a:prstClr val="black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858226" y="2581203"/>
            <a:ext cx="772969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b="1" i="1">
                <a:solidFill>
                  <a:prstClr val="black"/>
                </a:solidFill>
              </a:rPr>
              <a:t>電子リニアック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017512" y="5177262"/>
            <a:ext cx="869149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b="1" i="1">
                <a:solidFill>
                  <a:prstClr val="black"/>
                </a:solidFill>
              </a:rPr>
              <a:t>陽電子リニアック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149799" y="4286532"/>
            <a:ext cx="529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" b="1" i="1">
                <a:solidFill>
                  <a:prstClr val="black"/>
                </a:solidFill>
              </a:rPr>
              <a:t>ダンピング</a:t>
            </a:r>
          </a:p>
          <a:p>
            <a:r>
              <a:rPr lang="ja-JP" altLang="en-US" sz="600" b="1" i="1">
                <a:solidFill>
                  <a:prstClr val="black"/>
                </a:solidFill>
              </a:rPr>
              <a:t>リング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508887" y="3734795"/>
            <a:ext cx="9300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>
                <a:solidFill>
                  <a:prstClr val="black"/>
                </a:solidFill>
              </a:rPr>
              <a:t>衝突点エリア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238968" y="3041886"/>
            <a:ext cx="920445" cy="559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13">
                <a:solidFill>
                  <a:prstClr val="black"/>
                </a:solidFill>
              </a:rPr>
              <a:t>トンネル全長</a:t>
            </a:r>
            <a:r>
              <a:rPr lang="en-US" altLang="ja-JP" sz="1013">
                <a:solidFill>
                  <a:prstClr val="black"/>
                </a:solidFill>
              </a:rPr>
              <a:t> </a:t>
            </a:r>
            <a:endParaRPr lang="ja-JP" altLang="en-US" sz="1013">
              <a:solidFill>
                <a:prstClr val="black"/>
              </a:solidFill>
            </a:endParaRPr>
          </a:p>
          <a:p>
            <a:r>
              <a:rPr lang="en-US" altLang="ja-JP" sz="1013">
                <a:solidFill>
                  <a:prstClr val="black"/>
                </a:solidFill>
              </a:rPr>
              <a:t>= 20,549.5m </a:t>
            </a:r>
            <a:endParaRPr lang="ja-JP" altLang="en-US" sz="1013">
              <a:solidFill>
                <a:prstClr val="black"/>
              </a:solidFill>
            </a:endParaRPr>
          </a:p>
          <a:p>
            <a:r>
              <a:rPr lang="ja-JP" altLang="en-US" sz="1013">
                <a:solidFill>
                  <a:prstClr val="black"/>
                </a:solidFill>
              </a:rPr>
              <a:t>　</a:t>
            </a:r>
            <a:r>
              <a:rPr lang="en-US" altLang="ja-JP" sz="1013">
                <a:solidFill>
                  <a:prstClr val="black"/>
                </a:solidFill>
              </a:rPr>
              <a:t>(20.5km)</a:t>
            </a:r>
            <a:endParaRPr lang="ja-JP" altLang="en-US" sz="1013">
              <a:solidFill>
                <a:prstClr val="black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456973" y="2153762"/>
            <a:ext cx="1062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200" b="1">
                <a:solidFill>
                  <a:prstClr val="black"/>
                </a:solidFill>
              </a:rPr>
              <a:t>AT-10</a:t>
            </a:r>
            <a:r>
              <a:rPr lang="ja-JP" altLang="hr-HR" sz="1200" b="1">
                <a:solidFill>
                  <a:prstClr val="black"/>
                </a:solidFill>
              </a:rPr>
              <a:t>：</a:t>
            </a:r>
            <a:r>
              <a:rPr lang="hr-HR" altLang="ja-JP" sz="1200" b="1">
                <a:solidFill>
                  <a:prstClr val="black"/>
                </a:solidFill>
              </a:rPr>
              <a:t>1503m</a:t>
            </a:r>
            <a:endParaRPr lang="ja-JP" altLang="en-US" sz="1200" b="1">
              <a:solidFill>
                <a:prstClr val="black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117987" y="3186069"/>
            <a:ext cx="905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200" b="1">
                <a:solidFill>
                  <a:prstClr val="black"/>
                </a:solidFill>
              </a:rPr>
              <a:t>AT-8</a:t>
            </a:r>
            <a:r>
              <a:rPr lang="ja-JP" altLang="hr-HR" sz="1200" b="1">
                <a:solidFill>
                  <a:prstClr val="black"/>
                </a:solidFill>
              </a:rPr>
              <a:t>：</a:t>
            </a:r>
            <a:r>
              <a:rPr lang="hr-HR" altLang="ja-JP" sz="1200" b="1">
                <a:solidFill>
                  <a:prstClr val="black"/>
                </a:solidFill>
              </a:rPr>
              <a:t>691m</a:t>
            </a:r>
            <a:endParaRPr lang="ja-JP" altLang="en-US" sz="1200" b="1">
              <a:solidFill>
                <a:prstClr val="black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915550" y="3806467"/>
            <a:ext cx="2375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200" b="1">
                <a:solidFill>
                  <a:prstClr val="black"/>
                </a:solidFill>
              </a:rPr>
              <a:t>AT</a:t>
            </a:r>
            <a:r>
              <a:rPr lang="ja-JP" altLang="hr-HR" sz="1200" b="1">
                <a:solidFill>
                  <a:prstClr val="black"/>
                </a:solidFill>
              </a:rPr>
              <a:t>・</a:t>
            </a:r>
            <a:r>
              <a:rPr lang="hr-HR" altLang="ja-JP" sz="1200" b="1">
                <a:solidFill>
                  <a:prstClr val="black"/>
                </a:solidFill>
              </a:rPr>
              <a:t>DR </a:t>
            </a:r>
            <a:r>
              <a:rPr lang="hr-HR" altLang="ja-JP" sz="750" b="1">
                <a:solidFill>
                  <a:prstClr val="black"/>
                </a:solidFill>
              </a:rPr>
              <a:t>(</a:t>
            </a:r>
            <a:r>
              <a:rPr lang="ja-JP" altLang="en-US" sz="750" b="1">
                <a:solidFill>
                  <a:prstClr val="black"/>
                </a:solidFill>
              </a:rPr>
              <a:t>坑口から</a:t>
            </a:r>
            <a:r>
              <a:rPr lang="hr-HR" altLang="ja-JP" sz="750" b="1">
                <a:solidFill>
                  <a:prstClr val="black"/>
                </a:solidFill>
              </a:rPr>
              <a:t> DR</a:t>
            </a:r>
            <a:r>
              <a:rPr lang="ja-JP" altLang="en-US" sz="750" b="1">
                <a:solidFill>
                  <a:prstClr val="black"/>
                </a:solidFill>
              </a:rPr>
              <a:t>まで</a:t>
            </a:r>
            <a:r>
              <a:rPr lang="hr-HR" altLang="ja-JP" sz="750" b="1">
                <a:solidFill>
                  <a:prstClr val="black"/>
                </a:solidFill>
              </a:rPr>
              <a:t>)</a:t>
            </a:r>
            <a:r>
              <a:rPr lang="ja-JP" altLang="hr-HR" sz="1200" b="1">
                <a:solidFill>
                  <a:prstClr val="black"/>
                </a:solidFill>
              </a:rPr>
              <a:t>：</a:t>
            </a:r>
            <a:r>
              <a:rPr lang="hr-HR" altLang="ja-JP" sz="1200" b="1">
                <a:solidFill>
                  <a:prstClr val="black"/>
                </a:solidFill>
              </a:rPr>
              <a:t>763m</a:t>
            </a:r>
            <a:endParaRPr lang="en-US" altLang="ja-JP" sz="1200" b="1">
              <a:solidFill>
                <a:prstClr val="black"/>
              </a:solidFill>
            </a:endParaRPr>
          </a:p>
          <a:p>
            <a:r>
              <a:rPr lang="hr-HR" altLang="ja-JP" sz="1200" b="1">
                <a:solidFill>
                  <a:prstClr val="black"/>
                </a:solidFill>
              </a:rPr>
              <a:t>AT</a:t>
            </a:r>
            <a:r>
              <a:rPr lang="ja-JP" altLang="hr-HR" sz="1200" b="1">
                <a:solidFill>
                  <a:prstClr val="black"/>
                </a:solidFill>
              </a:rPr>
              <a:t>・</a:t>
            </a:r>
            <a:r>
              <a:rPr lang="hr-HR" altLang="ja-JP" sz="1200" b="1">
                <a:solidFill>
                  <a:prstClr val="black"/>
                </a:solidFill>
              </a:rPr>
              <a:t>DH </a:t>
            </a:r>
            <a:r>
              <a:rPr lang="hr-HR" altLang="ja-JP" sz="750" b="1">
                <a:solidFill>
                  <a:prstClr val="black"/>
                </a:solidFill>
              </a:rPr>
              <a:t>(</a:t>
            </a:r>
            <a:r>
              <a:rPr lang="ja-JP" altLang="en-US" sz="750" b="1">
                <a:solidFill>
                  <a:prstClr val="black"/>
                </a:solidFill>
              </a:rPr>
              <a:t>分岐点から</a:t>
            </a:r>
            <a:r>
              <a:rPr lang="hr-HR" altLang="ja-JP" sz="750" b="1">
                <a:solidFill>
                  <a:prstClr val="black"/>
                </a:solidFill>
              </a:rPr>
              <a:t> </a:t>
            </a:r>
            <a:r>
              <a:rPr lang="ja-JP" altLang="en-US" sz="750" b="1">
                <a:solidFill>
                  <a:prstClr val="black"/>
                </a:solidFill>
              </a:rPr>
              <a:t>検出器ホールまで</a:t>
            </a:r>
            <a:r>
              <a:rPr lang="hr-HR" altLang="ja-JP" sz="750" b="1">
                <a:solidFill>
                  <a:prstClr val="black"/>
                </a:solidFill>
              </a:rPr>
              <a:t>)</a:t>
            </a:r>
            <a:r>
              <a:rPr lang="ja-JP" altLang="hr-HR" sz="1200" b="1">
                <a:solidFill>
                  <a:prstClr val="black"/>
                </a:solidFill>
              </a:rPr>
              <a:t>：</a:t>
            </a:r>
            <a:r>
              <a:rPr lang="hr-HR" altLang="ja-JP" sz="1200" b="1">
                <a:solidFill>
                  <a:prstClr val="black"/>
                </a:solidFill>
              </a:rPr>
              <a:t>693m</a:t>
            </a:r>
            <a:endParaRPr lang="ja-JP" altLang="en-US" sz="1200" b="1">
              <a:solidFill>
                <a:prstClr val="black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759488" y="4536087"/>
            <a:ext cx="935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200" b="1">
                <a:solidFill>
                  <a:prstClr val="black"/>
                </a:solidFill>
              </a:rPr>
              <a:t>AT+8</a:t>
            </a:r>
            <a:r>
              <a:rPr lang="ja-JP" altLang="hr-HR" sz="1200" b="1">
                <a:solidFill>
                  <a:prstClr val="black"/>
                </a:solidFill>
              </a:rPr>
              <a:t>：</a:t>
            </a:r>
            <a:r>
              <a:rPr lang="hr-HR" altLang="ja-JP" sz="1200" b="1">
                <a:solidFill>
                  <a:prstClr val="black"/>
                </a:solidFill>
              </a:rPr>
              <a:t>283m</a:t>
            </a:r>
            <a:endParaRPr lang="ja-JP" altLang="en-US" sz="1200" b="1">
              <a:solidFill>
                <a:prstClr val="black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132413" y="5319966"/>
            <a:ext cx="1014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200" b="1">
                <a:solidFill>
                  <a:prstClr val="black"/>
                </a:solidFill>
              </a:rPr>
              <a:t>AT+10</a:t>
            </a:r>
            <a:r>
              <a:rPr lang="ja-JP" altLang="hr-HR" sz="1200" b="1">
                <a:solidFill>
                  <a:prstClr val="black"/>
                </a:solidFill>
              </a:rPr>
              <a:t>：</a:t>
            </a:r>
            <a:r>
              <a:rPr lang="hr-HR" altLang="ja-JP" sz="1200" b="1">
                <a:solidFill>
                  <a:prstClr val="black"/>
                </a:solidFill>
              </a:rPr>
              <a:t>943m</a:t>
            </a:r>
            <a:endParaRPr lang="ja-JP" altLang="en-US" sz="1200" b="1">
              <a:solidFill>
                <a:prstClr val="black"/>
              </a:solidFill>
            </a:endParaRPr>
          </a:p>
        </p:txBody>
      </p:sp>
      <p:cxnSp>
        <p:nvCxnSpPr>
          <p:cNvPr id="61" name="直線コネクタ 60"/>
          <p:cNvCxnSpPr/>
          <p:nvPr/>
        </p:nvCxnSpPr>
        <p:spPr>
          <a:xfrm>
            <a:off x="3358929" y="1501867"/>
            <a:ext cx="123512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>
            <a:off x="5657519" y="6451092"/>
            <a:ext cx="167664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/>
          <p:cNvCxnSpPr/>
          <p:nvPr/>
        </p:nvCxnSpPr>
        <p:spPr>
          <a:xfrm flipH="1">
            <a:off x="3355990" y="4136189"/>
            <a:ext cx="1088709" cy="6000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 flipH="1">
            <a:off x="3163681" y="4736238"/>
            <a:ext cx="199001" cy="2354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1863636" y="4408976"/>
            <a:ext cx="18630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b="1">
                <a:solidFill>
                  <a:prstClr val="black"/>
                </a:solidFill>
              </a:rPr>
              <a:t>自然排水トンネル（</a:t>
            </a:r>
            <a:r>
              <a:rPr lang="en-US" altLang="ja-JP" sz="750" b="1">
                <a:solidFill>
                  <a:prstClr val="black"/>
                </a:solidFill>
              </a:rPr>
              <a:t>0.13%</a:t>
            </a:r>
            <a:r>
              <a:rPr lang="ja-JP" altLang="en-US" sz="750" b="1">
                <a:solidFill>
                  <a:prstClr val="black"/>
                </a:solidFill>
              </a:rPr>
              <a:t>勾配）：</a:t>
            </a:r>
            <a:r>
              <a:rPr lang="hr-HR" altLang="ja-JP" sz="1050" b="1">
                <a:solidFill>
                  <a:prstClr val="black"/>
                </a:solidFill>
              </a:rPr>
              <a:t>4335m</a:t>
            </a:r>
            <a:endParaRPr lang="ja-JP" altLang="en-US" sz="1050" b="1">
              <a:solidFill>
                <a:prstClr val="black"/>
              </a:solidFill>
            </a:endParaRPr>
          </a:p>
        </p:txBody>
      </p:sp>
      <p:pic>
        <p:nvPicPr>
          <p:cNvPr id="60" name="図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607" y="4552413"/>
            <a:ext cx="2903015" cy="2052522"/>
          </a:xfrm>
          <a:prstGeom prst="rect">
            <a:avLst/>
          </a:prstGeom>
        </p:spPr>
      </p:pic>
      <p:grpSp>
        <p:nvGrpSpPr>
          <p:cNvPr id="22" name="グループ化 21"/>
          <p:cNvGrpSpPr/>
          <p:nvPr/>
        </p:nvGrpSpPr>
        <p:grpSpPr>
          <a:xfrm>
            <a:off x="5556366" y="2094449"/>
            <a:ext cx="3277188" cy="2317075"/>
            <a:chOff x="5517147" y="1793516"/>
            <a:chExt cx="3277188" cy="2317075"/>
          </a:xfrm>
        </p:grpSpPr>
        <p:pic>
          <p:nvPicPr>
            <p:cNvPr id="58" name="図 5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7147" y="1793516"/>
              <a:ext cx="3277188" cy="2317075"/>
            </a:xfrm>
            <a:prstGeom prst="rect">
              <a:avLst/>
            </a:prstGeom>
          </p:spPr>
        </p:pic>
        <p:sp>
          <p:nvSpPr>
            <p:cNvPr id="63" name="円/楕円 62"/>
            <p:cNvSpPr/>
            <p:nvPr/>
          </p:nvSpPr>
          <p:spPr>
            <a:xfrm>
              <a:off x="6825258" y="2683042"/>
              <a:ext cx="708290" cy="614321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>
                <a:solidFill>
                  <a:prstClr val="white"/>
                </a:solidFill>
              </a:endParaRPr>
            </a:p>
          </p:txBody>
        </p:sp>
      </p:grpSp>
      <p:cxnSp>
        <p:nvCxnSpPr>
          <p:cNvPr id="64" name="直線矢印コネクタ 63"/>
          <p:cNvCxnSpPr/>
          <p:nvPr/>
        </p:nvCxnSpPr>
        <p:spPr>
          <a:xfrm flipH="1">
            <a:off x="7062612" y="3080533"/>
            <a:ext cx="92021" cy="17734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図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314" y="915477"/>
            <a:ext cx="2254320" cy="1593874"/>
          </a:xfrm>
          <a:prstGeom prst="rect">
            <a:avLst/>
          </a:prstGeom>
        </p:spPr>
      </p:pic>
      <p:cxnSp>
        <p:nvCxnSpPr>
          <p:cNvPr id="59" name="直線矢印コネクタ 58"/>
          <p:cNvCxnSpPr/>
          <p:nvPr/>
        </p:nvCxnSpPr>
        <p:spPr>
          <a:xfrm>
            <a:off x="4395187" y="1545909"/>
            <a:ext cx="2309765" cy="4905183"/>
          </a:xfrm>
          <a:prstGeom prst="straightConnector1">
            <a:avLst/>
          </a:prstGeom>
          <a:ln>
            <a:solidFill>
              <a:schemeClr val="bg1">
                <a:lumMod val="65000"/>
                <a:alpha val="53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テキスト ボックス 79"/>
          <p:cNvSpPr txBox="1"/>
          <p:nvPr/>
        </p:nvSpPr>
        <p:spPr>
          <a:xfrm>
            <a:off x="7831497" y="2794053"/>
            <a:ext cx="76174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>
                <a:solidFill>
                  <a:prstClr val="black"/>
                </a:solidFill>
              </a:rPr>
              <a:t>衝突点地上部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6872889" y="3678549"/>
            <a:ext cx="76174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>
                <a:solidFill>
                  <a:prstClr val="black"/>
                </a:solidFill>
              </a:rPr>
              <a:t>衝突点地下部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7176029" y="3344127"/>
            <a:ext cx="679994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>
                <a:solidFill>
                  <a:prstClr val="black"/>
                </a:solidFill>
              </a:rPr>
              <a:t>垂直シャフト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6682384" y="1607971"/>
            <a:ext cx="72006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">
                <a:solidFill>
                  <a:prstClr val="black"/>
                </a:solidFill>
              </a:rPr>
              <a:t>アクセストンネル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184607" y="2530467"/>
            <a:ext cx="100700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>
                <a:solidFill>
                  <a:prstClr val="black"/>
                </a:solidFill>
              </a:rPr>
              <a:t>主リニアックトンネル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511324" y="2416018"/>
            <a:ext cx="7617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">
                <a:solidFill>
                  <a:prstClr val="black"/>
                </a:solidFill>
              </a:rPr>
              <a:t>空調・冷却水設備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6326238" y="2060463"/>
            <a:ext cx="49244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">
                <a:solidFill>
                  <a:prstClr val="black"/>
                </a:solidFill>
              </a:rPr>
              <a:t>電気設備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915486" y="1921624"/>
            <a:ext cx="84670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">
                <a:solidFill>
                  <a:prstClr val="black"/>
                </a:solidFill>
              </a:rPr>
              <a:t>ヘリウム冷凍機設備</a:t>
            </a: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806135" y="4736550"/>
            <a:ext cx="10390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>
                <a:solidFill>
                  <a:prstClr val="black"/>
                </a:solidFill>
              </a:rPr>
              <a:t>検出器ホール組込の</a:t>
            </a:r>
          </a:p>
          <a:p>
            <a:r>
              <a:rPr lang="ja-JP" altLang="en-US" sz="750">
                <a:solidFill>
                  <a:prstClr val="black"/>
                </a:solidFill>
              </a:rPr>
              <a:t>電気・機械設備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452788" y="2331313"/>
            <a:ext cx="1047082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>
                <a:solidFill>
                  <a:prstClr val="black"/>
                </a:solidFill>
              </a:rPr>
              <a:t>（アクセストンネル長）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5062947" y="1691080"/>
            <a:ext cx="102784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">
                <a:solidFill>
                  <a:prstClr val="black"/>
                </a:solidFill>
              </a:rPr>
              <a:t>クライオモジュール搬入路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390020" y="6834037"/>
            <a:ext cx="1601721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050">
                <a:solidFill>
                  <a:prstClr val="black"/>
                </a:solidFill>
              </a:rPr>
              <a:t>アクセス坑口地上部設備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3379128" y="1484666"/>
            <a:ext cx="84350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b="1" i="1">
                <a:solidFill>
                  <a:prstClr val="black"/>
                </a:solidFill>
              </a:rPr>
              <a:t>ターンアラウンド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504257" y="6290108"/>
            <a:ext cx="84350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b="1" i="1">
                <a:solidFill>
                  <a:prstClr val="black"/>
                </a:solidFill>
              </a:rPr>
              <a:t>ターンアラウンド</a:t>
            </a:r>
          </a:p>
        </p:txBody>
      </p:sp>
      <p:cxnSp>
        <p:nvCxnSpPr>
          <p:cNvPr id="95" name="直線矢印コネクタ 94"/>
          <p:cNvCxnSpPr/>
          <p:nvPr/>
        </p:nvCxnSpPr>
        <p:spPr>
          <a:xfrm flipH="1">
            <a:off x="3715928" y="1943489"/>
            <a:ext cx="1264516" cy="2770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矢印コネクタ 97"/>
          <p:cNvCxnSpPr/>
          <p:nvPr/>
        </p:nvCxnSpPr>
        <p:spPr>
          <a:xfrm flipH="1">
            <a:off x="4637010" y="3544789"/>
            <a:ext cx="2327611" cy="5546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矢印コネクタ 96"/>
          <p:cNvCxnSpPr/>
          <p:nvPr/>
        </p:nvCxnSpPr>
        <p:spPr>
          <a:xfrm>
            <a:off x="2212337" y="3295832"/>
            <a:ext cx="2182851" cy="7617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矢印コネクタ 95"/>
          <p:cNvCxnSpPr/>
          <p:nvPr/>
        </p:nvCxnSpPr>
        <p:spPr>
          <a:xfrm>
            <a:off x="2346692" y="5357630"/>
            <a:ext cx="2449957" cy="2757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テキスト ボックス 104"/>
          <p:cNvSpPr txBox="1"/>
          <p:nvPr/>
        </p:nvSpPr>
        <p:spPr>
          <a:xfrm>
            <a:off x="4655381" y="5805684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>
                <a:solidFill>
                  <a:prstClr val="black"/>
                </a:solidFill>
              </a:rPr>
              <a:t>アクセス</a:t>
            </a:r>
          </a:p>
          <a:p>
            <a:r>
              <a:rPr lang="ja-JP" altLang="en-US" sz="750">
                <a:solidFill>
                  <a:prstClr val="black"/>
                </a:solidFill>
              </a:rPr>
              <a:t>トンネル（斜坑）</a:t>
            </a: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4537443" y="5642541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>
                <a:solidFill>
                  <a:prstClr val="black"/>
                </a:solidFill>
              </a:rPr>
              <a:t>坑口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13717" y="186995"/>
            <a:ext cx="811656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i="1" dirty="0" smtClean="0">
                <a:solidFill>
                  <a:srgbClr val="002060"/>
                </a:solidFill>
              </a:rPr>
              <a:t>Kitakami-site-specific ILC CFS Design &amp; Cost Studies </a:t>
            </a:r>
            <a:r>
              <a:rPr lang="en-US" altLang="ja-JP" b="1" i="1" dirty="0" smtClean="0">
                <a:solidFill>
                  <a:srgbClr val="002060"/>
                </a:solidFill>
              </a:rPr>
              <a:t>including the </a:t>
            </a:r>
            <a:r>
              <a:rPr lang="en-US" altLang="ja-JP" b="1" i="1" dirty="0">
                <a:solidFill>
                  <a:srgbClr val="002060"/>
                </a:solidFill>
              </a:rPr>
              <a:t>S</a:t>
            </a:r>
            <a:r>
              <a:rPr lang="en-US" altLang="ja-JP" b="1" i="1" dirty="0" smtClean="0">
                <a:solidFill>
                  <a:srgbClr val="002060"/>
                </a:solidFill>
              </a:rPr>
              <a:t>taging Scenario (H. </a:t>
            </a:r>
            <a:r>
              <a:rPr lang="en-US" altLang="ja-JP" b="1" i="1" dirty="0" err="1" smtClean="0">
                <a:solidFill>
                  <a:srgbClr val="002060"/>
                </a:solidFill>
              </a:rPr>
              <a:t>Hayano</a:t>
            </a:r>
            <a:r>
              <a:rPr lang="en-US" altLang="ja-JP" b="1" i="1" dirty="0" smtClean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713" y="1607657"/>
            <a:ext cx="2880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s</a:t>
            </a:r>
            <a:r>
              <a:rPr kumimoji="1" lang="en-US" altLang="ja-JP" sz="1600" b="1" dirty="0" smtClean="0">
                <a:solidFill>
                  <a:srgbClr val="0000FF"/>
                </a:solidFill>
              </a:rPr>
              <a:t>urface facility of collision point</a:t>
            </a:r>
            <a:endParaRPr kumimoji="1"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734033" y="6411113"/>
            <a:ext cx="2827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s</a:t>
            </a:r>
            <a:r>
              <a:rPr kumimoji="1" lang="en-US" altLang="ja-JP" sz="1600" b="1" dirty="0" smtClean="0">
                <a:solidFill>
                  <a:srgbClr val="0000FF"/>
                </a:solidFill>
              </a:rPr>
              <a:t>urface facility of access tunnel</a:t>
            </a:r>
            <a:endParaRPr kumimoji="1"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660245" y="1081657"/>
            <a:ext cx="2184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7030A0"/>
                </a:solidFill>
              </a:rPr>
              <a:t>underground</a:t>
            </a:r>
            <a:r>
              <a:rPr kumimoji="1" lang="en-US" altLang="ja-JP" sz="1600" b="1" dirty="0" smtClean="0">
                <a:solidFill>
                  <a:srgbClr val="7030A0"/>
                </a:solidFill>
              </a:rPr>
              <a:t> facility of </a:t>
            </a:r>
          </a:p>
          <a:p>
            <a:pPr algn="ctr"/>
            <a:r>
              <a:rPr kumimoji="1" lang="en-US" altLang="ja-JP" sz="1600" b="1" dirty="0" smtClean="0">
                <a:solidFill>
                  <a:srgbClr val="7030A0"/>
                </a:solidFill>
              </a:rPr>
              <a:t>access tunnel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6572459" y="3945907"/>
            <a:ext cx="2138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7030A0"/>
                </a:solidFill>
              </a:rPr>
              <a:t>underground</a:t>
            </a:r>
            <a:r>
              <a:rPr kumimoji="1" lang="en-US" altLang="ja-JP" sz="1600" b="1" dirty="0" smtClean="0">
                <a:solidFill>
                  <a:srgbClr val="7030A0"/>
                </a:solidFill>
              </a:rPr>
              <a:t> facility of</a:t>
            </a:r>
          </a:p>
          <a:p>
            <a:pPr algn="ctr"/>
            <a:r>
              <a:rPr kumimoji="1" lang="en-US" altLang="ja-JP" sz="1600" b="1" dirty="0" smtClean="0">
                <a:solidFill>
                  <a:srgbClr val="7030A0"/>
                </a:solidFill>
              </a:rPr>
              <a:t> collision point</a:t>
            </a:r>
            <a:endParaRPr kumimoji="1"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05245" y="4121375"/>
            <a:ext cx="130503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2060"/>
                </a:solidFill>
              </a:rPr>
              <a:t>c</a:t>
            </a:r>
            <a:r>
              <a:rPr kumimoji="1" lang="en-US" altLang="ja-JP" sz="1600" b="1" dirty="0" smtClean="0">
                <a:solidFill>
                  <a:srgbClr val="002060"/>
                </a:solidFill>
              </a:rPr>
              <a:t>ollision area</a:t>
            </a:r>
            <a:endParaRPr kumimoji="1" lang="ja-JP" altLang="en-US" sz="1600" b="1" dirty="0">
              <a:solidFill>
                <a:srgbClr val="002060"/>
              </a:solidFill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2750238" y="1183438"/>
            <a:ext cx="11648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002060"/>
                </a:solidFill>
              </a:rPr>
              <a:t>turnaround</a:t>
            </a:r>
            <a:endParaRPr kumimoji="1" lang="ja-JP" altLang="en-US" sz="1600" b="1" dirty="0">
              <a:solidFill>
                <a:srgbClr val="002060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949484" y="6386175"/>
            <a:ext cx="11648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002060"/>
                </a:solidFill>
              </a:rPr>
              <a:t>turnaround</a:t>
            </a:r>
            <a:endParaRPr kumimoji="1" lang="ja-JP" altLang="en-US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21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4D7C6-D6EB-4B35-864A-4A8904C1125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1649" y="156928"/>
            <a:ext cx="651738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rgbClr val="002060"/>
            </a:solidFill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4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3.3 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7585" y="156928"/>
            <a:ext cx="1723293" cy="1573823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2842204" y="221849"/>
            <a:ext cx="5816144" cy="150810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A.</a:t>
            </a:r>
            <a:r>
              <a:rPr lang="ja-JP" altLang="en-US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 </a:t>
            </a:r>
            <a:r>
              <a:rPr lang="en-US" altLang="ja-JP" sz="2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Survey: Geological </a:t>
            </a:r>
            <a:r>
              <a:rPr lang="en-US" altLang="ja-JP" sz="2000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Condition along the ILC Tunnel</a:t>
            </a:r>
          </a:p>
          <a:p>
            <a:r>
              <a:rPr lang="ja-JP" altLang="en-US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　・　</a:t>
            </a:r>
            <a:r>
              <a:rPr lang="en-US" altLang="ja-JP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Rock Crack : Electromagnetic Prospecting</a:t>
            </a:r>
          </a:p>
          <a:p>
            <a:r>
              <a:rPr lang="ja-JP" altLang="en-US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　・</a:t>
            </a:r>
            <a:r>
              <a:rPr lang="ja-JP" altLang="en-US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　</a:t>
            </a:r>
            <a:r>
              <a:rPr lang="en-US" altLang="ja-JP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Rock Stiffness : Seismic</a:t>
            </a:r>
            <a:r>
              <a:rPr lang="ja-JP" altLang="en-US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 </a:t>
            </a:r>
            <a:r>
              <a:rPr lang="en-US" altLang="ja-JP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Prospecting</a:t>
            </a:r>
          </a:p>
          <a:p>
            <a:r>
              <a:rPr lang="ja-JP" altLang="en-US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　</a:t>
            </a:r>
            <a:r>
              <a:rPr lang="ja-JP" altLang="en-US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・　</a:t>
            </a:r>
            <a:r>
              <a:rPr lang="en-US" altLang="ja-JP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Springwater : Hydrologic Study</a:t>
            </a:r>
          </a:p>
          <a:p>
            <a:r>
              <a:rPr lang="ja-JP" altLang="en-US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　・　</a:t>
            </a:r>
            <a:r>
              <a:rPr lang="en-US" altLang="ja-JP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Boring</a:t>
            </a:r>
            <a:r>
              <a:rPr lang="ja-JP" altLang="en-US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 </a:t>
            </a:r>
            <a:r>
              <a:rPr lang="en-US" altLang="ja-JP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</a:rPr>
              <a:t>Survey</a:t>
            </a:r>
            <a:endParaRPr lang="en-US" altLang="ja-JP" b="1" dirty="0">
              <a:ln w="9525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84405" y="1856360"/>
            <a:ext cx="9050760" cy="4692373"/>
            <a:chOff x="84405" y="1856360"/>
            <a:chExt cx="9050760" cy="4692373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84405" y="1856360"/>
              <a:ext cx="9050760" cy="4692373"/>
              <a:chOff x="84405" y="1856360"/>
              <a:chExt cx="9050760" cy="4692373"/>
            </a:xfrm>
          </p:grpSpPr>
          <p:grpSp>
            <p:nvGrpSpPr>
              <p:cNvPr id="3" name="グループ化 2"/>
              <p:cNvGrpSpPr/>
              <p:nvPr/>
            </p:nvGrpSpPr>
            <p:grpSpPr>
              <a:xfrm>
                <a:off x="84405" y="1856360"/>
                <a:ext cx="9050760" cy="4692373"/>
                <a:chOff x="84405" y="1856360"/>
                <a:chExt cx="9050760" cy="4692373"/>
              </a:xfrm>
            </p:grpSpPr>
            <p:grpSp>
              <p:nvGrpSpPr>
                <p:cNvPr id="13" name="グループ化 12"/>
                <p:cNvGrpSpPr/>
                <p:nvPr/>
              </p:nvGrpSpPr>
              <p:grpSpPr>
                <a:xfrm>
                  <a:off x="84405" y="2389827"/>
                  <a:ext cx="2110155" cy="3966591"/>
                  <a:chOff x="2904978" y="2068448"/>
                  <a:chExt cx="2807989" cy="4444894"/>
                </a:xfrm>
              </p:grpSpPr>
              <p:pic>
                <p:nvPicPr>
                  <p:cNvPr id="6" name="図 5"/>
                  <p:cNvPicPr>
                    <a:picLocks noChangeAspect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3257"/>
                  <a:stretch/>
                </p:blipFill>
                <p:spPr>
                  <a:xfrm>
                    <a:off x="2904978" y="2068448"/>
                    <a:ext cx="2807989" cy="4444894"/>
                  </a:xfrm>
                  <a:prstGeom prst="rect">
                    <a:avLst/>
                  </a:prstGeom>
                </p:spPr>
              </p:pic>
              <p:cxnSp>
                <p:nvCxnSpPr>
                  <p:cNvPr id="11" name="直線コネクタ 10"/>
                  <p:cNvCxnSpPr/>
                  <p:nvPr/>
                </p:nvCxnSpPr>
                <p:spPr>
                  <a:xfrm>
                    <a:off x="3414787" y="2266268"/>
                    <a:ext cx="1411522" cy="3723250"/>
                  </a:xfrm>
                  <a:prstGeom prst="line">
                    <a:avLst/>
                  </a:prstGeom>
                  <a:ln w="38100">
                    <a:solidFill>
                      <a:srgbClr val="00206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" name="テキスト ボックス 13"/>
                <p:cNvSpPr txBox="1"/>
                <p:nvPr/>
              </p:nvSpPr>
              <p:spPr>
                <a:xfrm>
                  <a:off x="2462765" y="2244737"/>
                  <a:ext cx="354545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Ø"/>
                  </a:pPr>
                  <a:r>
                    <a:rPr lang="ja-JP" altLang="en-US" sz="1600" b="1" dirty="0" smtClean="0">
                      <a:solidFill>
                        <a:srgbClr val="7030A0"/>
                      </a:solidFill>
                    </a:rPr>
                    <a:t>～</a:t>
                  </a:r>
                  <a:r>
                    <a:rPr lang="en-US" altLang="ja-JP" sz="1600" b="1" dirty="0" smtClean="0">
                      <a:solidFill>
                        <a:srgbClr val="7030A0"/>
                      </a:solidFill>
                    </a:rPr>
                    <a:t>1/2 of Area</a:t>
                  </a:r>
                  <a:r>
                    <a:rPr lang="en-US" altLang="ja-JP" sz="1600" b="1" dirty="0">
                      <a:solidFill>
                        <a:srgbClr val="7030A0"/>
                      </a:solidFill>
                    </a:rPr>
                    <a:t> (</a:t>
                  </a:r>
                  <a:r>
                    <a:rPr lang="ja-JP" altLang="en-US" sz="1600" b="1" dirty="0">
                      <a:solidFill>
                        <a:srgbClr val="7030A0"/>
                      </a:solidFill>
                    </a:rPr>
                    <a:t>～</a:t>
                  </a:r>
                  <a:r>
                    <a:rPr lang="en-US" altLang="ja-JP" sz="1600" b="1" dirty="0">
                      <a:solidFill>
                        <a:srgbClr val="7030A0"/>
                      </a:solidFill>
                    </a:rPr>
                    <a:t>30 </a:t>
                  </a:r>
                  <a:r>
                    <a:rPr lang="en-US" altLang="ja-JP" sz="1600" b="1" dirty="0" smtClean="0">
                      <a:solidFill>
                        <a:srgbClr val="7030A0"/>
                      </a:solidFill>
                    </a:rPr>
                    <a:t>km long) : done</a:t>
                  </a:r>
                  <a:endParaRPr kumimoji="1" lang="ja-JP" altLang="en-US" sz="1600" b="1" dirty="0">
                    <a:solidFill>
                      <a:srgbClr val="7030A0"/>
                    </a:solidFill>
                  </a:endParaRPr>
                </a:p>
              </p:txBody>
            </p:sp>
            <p:pic>
              <p:nvPicPr>
                <p:cNvPr id="31" name="図 30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2365387" y="2806941"/>
                  <a:ext cx="6769778" cy="3741792"/>
                </a:xfrm>
                <a:prstGeom prst="rect">
                  <a:avLst/>
                </a:prstGeom>
              </p:spPr>
            </p:pic>
            <p:grpSp>
              <p:nvGrpSpPr>
                <p:cNvPr id="30" name="グループ化 29"/>
                <p:cNvGrpSpPr/>
                <p:nvPr/>
              </p:nvGrpSpPr>
              <p:grpSpPr>
                <a:xfrm>
                  <a:off x="6080410" y="1856360"/>
                  <a:ext cx="2993010" cy="1189680"/>
                  <a:chOff x="5983510" y="1827155"/>
                  <a:chExt cx="2993010" cy="1189680"/>
                </a:xfrm>
              </p:grpSpPr>
              <p:pic>
                <p:nvPicPr>
                  <p:cNvPr id="17" name="図 16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83510" y="2074383"/>
                    <a:ext cx="2993010" cy="664016"/>
                  </a:xfrm>
                  <a:prstGeom prst="rect">
                    <a:avLst/>
                  </a:prstGeom>
                </p:spPr>
              </p:pic>
              <p:sp>
                <p:nvSpPr>
                  <p:cNvPr id="24" name="テキスト ボックス 23"/>
                  <p:cNvSpPr txBox="1"/>
                  <p:nvPr/>
                </p:nvSpPr>
                <p:spPr>
                  <a:xfrm>
                    <a:off x="8090452" y="2390446"/>
                    <a:ext cx="574196" cy="33855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sz="1600" dirty="0" smtClean="0">
                        <a:solidFill>
                          <a:srgbClr val="FFFF00"/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rPr>
                      <a:t>hard</a:t>
                    </a:r>
                    <a:endParaRPr kumimoji="1" lang="ja-JP" altLang="en-US" sz="1600" dirty="0">
                      <a:solidFill>
                        <a:srgbClr val="FFFF00"/>
                      </a:solidFill>
                      <a:latin typeface="HGPｺﾞｼｯｸE" panose="020B0900000000000000" pitchFamily="50" charset="-128"/>
                      <a:ea typeface="HGPｺﾞｼｯｸE" panose="020B0900000000000000" pitchFamily="50" charset="-128"/>
                    </a:endParaRPr>
                  </a:p>
                </p:txBody>
              </p:sp>
              <p:sp>
                <p:nvSpPr>
                  <p:cNvPr id="25" name="テキスト ボックス 24"/>
                  <p:cNvSpPr txBox="1"/>
                  <p:nvPr/>
                </p:nvSpPr>
                <p:spPr>
                  <a:xfrm>
                    <a:off x="6123271" y="2390249"/>
                    <a:ext cx="744114" cy="33855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dirty="0" smtClean="0">
                        <a:solidFill>
                          <a:srgbClr val="FFFF00"/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rPr>
                      <a:t>  soft </a:t>
                    </a:r>
                    <a:endParaRPr kumimoji="1" lang="ja-JP" altLang="en-US" sz="1600" dirty="0">
                      <a:solidFill>
                        <a:srgbClr val="FFFF00"/>
                      </a:solidFill>
                      <a:latin typeface="HGPｺﾞｼｯｸE" panose="020B0900000000000000" pitchFamily="50" charset="-128"/>
                      <a:ea typeface="HGPｺﾞｼｯｸE" panose="020B0900000000000000" pitchFamily="50" charset="-128"/>
                    </a:endParaRPr>
                  </a:p>
                </p:txBody>
              </p:sp>
              <p:sp>
                <p:nvSpPr>
                  <p:cNvPr id="26" name="テキスト ボックス 25"/>
                  <p:cNvSpPr txBox="1"/>
                  <p:nvPr/>
                </p:nvSpPr>
                <p:spPr>
                  <a:xfrm>
                    <a:off x="8064279" y="2071271"/>
                    <a:ext cx="869149" cy="33855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dirty="0">
                        <a:solidFill>
                          <a:srgbClr val="00FFFF"/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rPr>
                      <a:t>l</a:t>
                    </a:r>
                    <a:r>
                      <a:rPr lang="en-US" altLang="ja-JP" sz="1600" dirty="0" smtClean="0">
                        <a:solidFill>
                          <a:srgbClr val="00FFFF"/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rPr>
                      <a:t>ess     </a:t>
                    </a:r>
                    <a:endParaRPr kumimoji="1" lang="ja-JP" altLang="en-US" sz="1400" dirty="0">
                      <a:solidFill>
                        <a:srgbClr val="FFFF00"/>
                      </a:solidFill>
                      <a:latin typeface="HGPｺﾞｼｯｸE" panose="020B0900000000000000" pitchFamily="50" charset="-128"/>
                      <a:ea typeface="HGPｺﾞｼｯｸE" panose="020B0900000000000000" pitchFamily="50" charset="-128"/>
                    </a:endParaRPr>
                  </a:p>
                </p:txBody>
              </p:sp>
              <p:sp>
                <p:nvSpPr>
                  <p:cNvPr id="27" name="テキスト ボックス 26"/>
                  <p:cNvSpPr txBox="1"/>
                  <p:nvPr/>
                </p:nvSpPr>
                <p:spPr>
                  <a:xfrm>
                    <a:off x="7130548" y="1827155"/>
                    <a:ext cx="671979" cy="33855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dirty="0" smtClean="0">
                        <a:solidFill>
                          <a:srgbClr val="00FFFF"/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rPr>
                      <a:t>crack</a:t>
                    </a:r>
                    <a:endParaRPr kumimoji="1" lang="ja-JP" altLang="en-US" sz="1400" dirty="0">
                      <a:solidFill>
                        <a:srgbClr val="FFFF00"/>
                      </a:solidFill>
                      <a:latin typeface="HGPｺﾞｼｯｸE" panose="020B0900000000000000" pitchFamily="50" charset="-128"/>
                      <a:ea typeface="HGPｺﾞｼｯｸE" panose="020B0900000000000000" pitchFamily="50" charset="-128"/>
                    </a:endParaRPr>
                  </a:p>
                </p:txBody>
              </p:sp>
              <p:sp>
                <p:nvSpPr>
                  <p:cNvPr id="28" name="テキスト ボックス 27"/>
                  <p:cNvSpPr txBox="1"/>
                  <p:nvPr/>
                </p:nvSpPr>
                <p:spPr>
                  <a:xfrm>
                    <a:off x="6011404" y="2065548"/>
                    <a:ext cx="758541" cy="33855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dirty="0" smtClean="0">
                        <a:solidFill>
                          <a:srgbClr val="00FFFF"/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rPr>
                      <a:t>  more</a:t>
                    </a:r>
                    <a:endParaRPr kumimoji="1" lang="ja-JP" altLang="en-US" sz="1400" dirty="0">
                      <a:solidFill>
                        <a:srgbClr val="FFFF00"/>
                      </a:solidFill>
                      <a:latin typeface="HGPｺﾞｼｯｸE" panose="020B0900000000000000" pitchFamily="50" charset="-128"/>
                      <a:ea typeface="HGPｺﾞｼｯｸE" panose="020B0900000000000000" pitchFamily="50" charset="-128"/>
                    </a:endParaRPr>
                  </a:p>
                </p:txBody>
              </p:sp>
              <p:sp>
                <p:nvSpPr>
                  <p:cNvPr id="29" name="テキスト ボックス 28"/>
                  <p:cNvSpPr txBox="1"/>
                  <p:nvPr/>
                </p:nvSpPr>
                <p:spPr>
                  <a:xfrm>
                    <a:off x="6990285" y="2678281"/>
                    <a:ext cx="952505" cy="33855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600" dirty="0" smtClean="0">
                        <a:solidFill>
                          <a:srgbClr val="FFFF00"/>
                        </a:solidFill>
                        <a:latin typeface="HGPｺﾞｼｯｸE" panose="020B0900000000000000" pitchFamily="50" charset="-128"/>
                        <a:ea typeface="HGPｺﾞｼｯｸE" panose="020B0900000000000000" pitchFamily="50" charset="-128"/>
                      </a:rPr>
                      <a:t>stiffness</a:t>
                    </a:r>
                    <a:endParaRPr kumimoji="1" lang="ja-JP" altLang="en-US" sz="1400" dirty="0">
                      <a:solidFill>
                        <a:srgbClr val="FFFF00"/>
                      </a:solidFill>
                      <a:latin typeface="HGPｺﾞｼｯｸE" panose="020B0900000000000000" pitchFamily="50" charset="-128"/>
                      <a:ea typeface="HGPｺﾞｼｯｸE" panose="020B0900000000000000" pitchFamily="50" charset="-128"/>
                    </a:endParaRPr>
                  </a:p>
                </p:txBody>
              </p:sp>
            </p:grpSp>
          </p:grpSp>
          <p:sp>
            <p:nvSpPr>
              <p:cNvPr id="22" name="テキスト ボックス 21"/>
              <p:cNvSpPr txBox="1"/>
              <p:nvPr/>
            </p:nvSpPr>
            <p:spPr>
              <a:xfrm>
                <a:off x="2290424" y="2738263"/>
                <a:ext cx="2375971" cy="307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dirty="0">
                    <a:ln w="9525">
                      <a:solidFill>
                        <a:prstClr val="white"/>
                      </a:solidFill>
                      <a:prstDash val="solid"/>
                    </a:ln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Electromagnetic Prospecting</a:t>
                </a:r>
                <a:endParaRPr kumimoji="1" lang="ja-JP" altLang="en-US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2290424" y="4053552"/>
                <a:ext cx="1723549" cy="307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dirty="0" smtClean="0">
                    <a:ln w="9525">
                      <a:solidFill>
                        <a:prstClr val="white"/>
                      </a:solidFill>
                      <a:prstDash val="solid"/>
                    </a:ln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Seismic Prospecting</a:t>
                </a:r>
                <a:endParaRPr kumimoji="1" lang="ja-JP" altLang="en-US" sz="1400" dirty="0"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</p:grpSp>
        <p:cxnSp>
          <p:nvCxnSpPr>
            <p:cNvPr id="32" name="直線矢印コネクタ 31"/>
            <p:cNvCxnSpPr/>
            <p:nvPr/>
          </p:nvCxnSpPr>
          <p:spPr>
            <a:xfrm>
              <a:off x="5679670" y="5414401"/>
              <a:ext cx="0" cy="588258"/>
            </a:xfrm>
            <a:prstGeom prst="straightConnector1">
              <a:avLst/>
            </a:prstGeom>
            <a:ln w="38100">
              <a:solidFill>
                <a:srgbClr val="002060"/>
              </a:solidFill>
              <a:prstDash val="sysDot"/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5526802" y="5354996"/>
              <a:ext cx="30573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</a:t>
              </a:r>
              <a:endParaRPr kumimoji="1" lang="ja-JP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6" name="直線矢印コネクタ 35"/>
            <p:cNvCxnSpPr/>
            <p:nvPr/>
          </p:nvCxnSpPr>
          <p:spPr>
            <a:xfrm>
              <a:off x="5058125" y="5708530"/>
              <a:ext cx="0" cy="332702"/>
            </a:xfrm>
            <a:prstGeom prst="straightConnector1">
              <a:avLst/>
            </a:prstGeom>
            <a:ln w="38100">
              <a:solidFill>
                <a:srgbClr val="002060"/>
              </a:solidFill>
              <a:prstDash val="sysDot"/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矢印コネクタ 36"/>
            <p:cNvCxnSpPr/>
            <p:nvPr/>
          </p:nvCxnSpPr>
          <p:spPr>
            <a:xfrm>
              <a:off x="4620837" y="5623914"/>
              <a:ext cx="301986" cy="399468"/>
            </a:xfrm>
            <a:prstGeom prst="straightConnector1">
              <a:avLst/>
            </a:prstGeom>
            <a:ln w="38100">
              <a:solidFill>
                <a:srgbClr val="002060"/>
              </a:solidFill>
              <a:prstDash val="sysDot"/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/>
            <p:cNvSpPr txBox="1"/>
            <p:nvPr/>
          </p:nvSpPr>
          <p:spPr>
            <a:xfrm>
              <a:off x="4436581" y="5347549"/>
              <a:ext cx="292457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kumimoji="1" lang="ja-JP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5058125" y="5337468"/>
              <a:ext cx="285078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endParaRPr kumimoji="1" lang="ja-JP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74358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9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5897</TotalTime>
  <Words>1475</Words>
  <Application>Microsoft Office PowerPoint</Application>
  <PresentationFormat>画面に合わせる (4:3)</PresentationFormat>
  <Paragraphs>380</Paragraphs>
  <Slides>34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15</vt:i4>
      </vt:variant>
      <vt:variant>
        <vt:lpstr>テーマ</vt:lpstr>
      </vt:variant>
      <vt:variant>
        <vt:i4>9</vt:i4>
      </vt:variant>
      <vt:variant>
        <vt:lpstr>スライド タイトル</vt:lpstr>
      </vt:variant>
      <vt:variant>
        <vt:i4>34</vt:i4>
      </vt:variant>
    </vt:vector>
  </HeadingPairs>
  <TitlesOfParts>
    <vt:vector size="58" baseType="lpstr">
      <vt:lpstr>Arial Unicode MS</vt:lpstr>
      <vt:lpstr>David</vt:lpstr>
      <vt:lpstr>HGPｺﾞｼｯｸE</vt:lpstr>
      <vt:lpstr>HGP創英角ｺﾞｼｯｸUB</vt:lpstr>
      <vt:lpstr>HG丸ｺﾞｼｯｸM-PRO</vt:lpstr>
      <vt:lpstr>Hiragino Sans GB W3</vt:lpstr>
      <vt:lpstr>ＭＳ Ｐゴシック</vt:lpstr>
      <vt:lpstr>ＭＳ ゴシック</vt:lpstr>
      <vt:lpstr>Arial</vt:lpstr>
      <vt:lpstr>Calibri</vt:lpstr>
      <vt:lpstr>Calibri Light</vt:lpstr>
      <vt:lpstr>Century Gothic</vt:lpstr>
      <vt:lpstr>Lucida Calligraphy</vt:lpstr>
      <vt:lpstr>Symbol</vt:lpstr>
      <vt:lpstr>Wingdings</vt:lpstr>
      <vt:lpstr>Office テーマ</vt:lpstr>
      <vt:lpstr>Office ​​テーマ</vt:lpstr>
      <vt:lpstr>3_Office テーマ</vt:lpstr>
      <vt:lpstr>4_Office ​​テーマ</vt:lpstr>
      <vt:lpstr>2_Office ​​テーマ</vt:lpstr>
      <vt:lpstr>5_Office テーマ</vt:lpstr>
      <vt:lpstr>9_Office ​​テーマ</vt:lpstr>
      <vt:lpstr>4_Office テーマ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ASuzukiKEK</dc:creator>
  <cp:lastModifiedBy>suzuki_ipu</cp:lastModifiedBy>
  <cp:revision>518</cp:revision>
  <cp:lastPrinted>2018-02-20T08:04:58Z</cp:lastPrinted>
  <dcterms:created xsi:type="dcterms:W3CDTF">2013-11-16T02:56:02Z</dcterms:created>
  <dcterms:modified xsi:type="dcterms:W3CDTF">2018-02-21T04:57:41Z</dcterms:modified>
</cp:coreProperties>
</file>