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03" r:id="rId3"/>
    <p:sldId id="353" r:id="rId4"/>
    <p:sldId id="338" r:id="rId5"/>
    <p:sldId id="368" r:id="rId6"/>
    <p:sldId id="369" r:id="rId7"/>
    <p:sldId id="370" r:id="rId8"/>
    <p:sldId id="371" r:id="rId9"/>
    <p:sldId id="372" r:id="rId10"/>
    <p:sldId id="365" r:id="rId11"/>
    <p:sldId id="373" r:id="rId12"/>
    <p:sldId id="374" r:id="rId13"/>
    <p:sldId id="37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AE3"/>
    <a:srgbClr val="D12937"/>
    <a:srgbClr val="ECE2FC"/>
    <a:srgbClr val="9215B1"/>
    <a:srgbClr val="E7DDF5"/>
    <a:srgbClr val="9C85C0"/>
    <a:srgbClr val="DBE6FF"/>
    <a:srgbClr val="A792CB"/>
    <a:srgbClr val="5D416D"/>
    <a:srgbClr val="3521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7901" autoAdjust="0"/>
  </p:normalViewPr>
  <p:slideViewPr>
    <p:cSldViewPr snapToGrid="0">
      <p:cViewPr>
        <p:scale>
          <a:sx n="99" d="100"/>
          <a:sy n="99" d="100"/>
        </p:scale>
        <p:origin x="-40" y="3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AC7E1-5D9D-D04D-9A79-EB2295E14159}" type="datetimeFigureOut">
              <a:rPr lang="en-US" smtClean="0"/>
              <a:t>25/09/17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E40DC-EEE0-2F4A-A036-BBAA17BAF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5804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39DF2-0607-4031-9B7F-104A57B6DAA4}" type="datetimeFigureOut">
              <a:rPr lang="en-GB" smtClean="0"/>
              <a:t>25/09/17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E74FA-C704-4EBC-8C5A-8568DD48BA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6792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E74FA-C704-4EBC-8C5A-8568DD48BAA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041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759204"/>
            <a:ext cx="6858000" cy="153246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 September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143000" y="3572933"/>
            <a:ext cx="6896100" cy="0"/>
          </a:xfrm>
          <a:prstGeom prst="line">
            <a:avLst/>
          </a:prstGeom>
          <a:ln>
            <a:solidFill>
              <a:srgbClr val="5D416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516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 September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90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30"/>
            <a:ext cx="1971675" cy="581183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30"/>
            <a:ext cx="5800725" cy="581183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 September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577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430" y="117649"/>
            <a:ext cx="7886700" cy="8540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117600" y="65701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2911550" y="6403627"/>
            <a:ext cx="1822463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29 September 2017</a:t>
            </a:r>
            <a:endParaRPr lang="en-GB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2201" y="6403627"/>
            <a:ext cx="17441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89698" y="6437490"/>
            <a:ext cx="180975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116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5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9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 September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50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 September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495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 September 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14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 September 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911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 September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21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 September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93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 September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824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ntitled 2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6904"/>
            <a:ext cx="9144000" cy="52109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6430" y="280465"/>
            <a:ext cx="7886700" cy="854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14588"/>
            <a:ext cx="7886700" cy="4762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11550" y="6403627"/>
            <a:ext cx="1822463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29 September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2201" y="6403627"/>
            <a:ext cx="17441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89698" y="6437490"/>
            <a:ext cx="180975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17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(Headings)"/>
          <a:ea typeface="+mj-ea"/>
          <a:cs typeface="Arial (Headings)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(Body)"/>
          <a:ea typeface="+mn-ea"/>
          <a:cs typeface="Arial (Body)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(Body)"/>
          <a:ea typeface="+mn-ea"/>
          <a:cs typeface="Arial (Body)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(Body)"/>
          <a:ea typeface="+mn-ea"/>
          <a:cs typeface="Arial (Body)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1582" y="2091839"/>
            <a:ext cx="7722973" cy="120356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5300" dirty="0" smtClean="0">
                <a:solidFill>
                  <a:srgbClr val="5D416D"/>
                </a:solidFill>
                <a:latin typeface="+mn-lt"/>
              </a:rPr>
              <a:t>Resolution Study cont.</a:t>
            </a:r>
            <a:endParaRPr lang="en-GB" sz="5300" dirty="0">
              <a:solidFill>
                <a:srgbClr val="5D416D"/>
              </a:solidFill>
              <a:latin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>
              <a:latin typeface="Calibri"/>
              <a:cs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t>1</a:t>
            </a:fld>
            <a:endParaRPr lang="en-GB" dirty="0">
              <a:latin typeface="Calibri"/>
              <a:cs typeface="Calibri"/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541592" y="3833271"/>
            <a:ext cx="7937095" cy="219841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en-US" sz="1600" kern="0" dirty="0" smtClean="0">
                <a:latin typeface="Calibri"/>
                <a:cs typeface="Calibri"/>
              </a:rPr>
              <a:t>T</a:t>
            </a:r>
            <a:r>
              <a:rPr lang="en-US" altLang="en-US" sz="1600" kern="0" dirty="0">
                <a:latin typeface="Calibri"/>
                <a:cs typeface="Calibri"/>
              </a:rPr>
              <a:t>. </a:t>
            </a:r>
            <a:r>
              <a:rPr lang="en-US" altLang="en-US" sz="1600" kern="0" dirty="0" smtClean="0">
                <a:latin typeface="Calibri"/>
                <a:cs typeface="Calibri"/>
              </a:rPr>
              <a:t>Bromwich</a:t>
            </a:r>
            <a:r>
              <a:rPr lang="en-US" altLang="en-US" sz="1600" i="1" kern="0" dirty="0" smtClean="0">
                <a:solidFill>
                  <a:srgbClr val="5D416D"/>
                </a:solidFill>
                <a:latin typeface="Calibri"/>
                <a:cs typeface="Calibri"/>
              </a:rPr>
              <a:t/>
            </a:r>
            <a:br>
              <a:rPr lang="en-US" altLang="en-US" sz="1600" i="1" kern="0" dirty="0" smtClean="0">
                <a:solidFill>
                  <a:srgbClr val="5D416D"/>
                </a:solidFill>
                <a:latin typeface="Calibri"/>
                <a:cs typeface="Calibri"/>
              </a:rPr>
            </a:br>
            <a:r>
              <a:rPr lang="en-US" altLang="en-US" sz="1600" i="1" kern="0" dirty="0" smtClean="0">
                <a:solidFill>
                  <a:srgbClr val="5D416D"/>
                </a:solidFill>
                <a:latin typeface="Calibri"/>
                <a:cs typeface="Calibri"/>
              </a:rPr>
              <a:t/>
            </a:r>
            <a:br>
              <a:rPr lang="en-US" altLang="en-US" sz="1600" i="1" kern="0" dirty="0" smtClean="0">
                <a:solidFill>
                  <a:srgbClr val="5D416D"/>
                </a:solidFill>
                <a:latin typeface="Calibri"/>
                <a:cs typeface="Calibri"/>
              </a:rPr>
            </a:br>
            <a:r>
              <a:rPr lang="en-US" altLang="en-US" sz="1600" i="1" kern="0" dirty="0" smtClean="0">
                <a:solidFill>
                  <a:srgbClr val="5D416D"/>
                </a:solidFill>
                <a:latin typeface="Calibri"/>
                <a:cs typeface="Calibri"/>
              </a:rPr>
              <a:t/>
            </a:r>
            <a:br>
              <a:rPr lang="en-US" altLang="en-US" sz="1600" i="1" kern="0" dirty="0" smtClean="0">
                <a:solidFill>
                  <a:srgbClr val="5D416D"/>
                </a:solidFill>
                <a:latin typeface="Calibri"/>
                <a:cs typeface="Calibri"/>
              </a:rPr>
            </a:br>
            <a:endParaRPr lang="en-US" altLang="en-US" sz="1600" i="1" kern="0" dirty="0" smtClean="0">
              <a:solidFill>
                <a:srgbClr val="5D416D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0451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1" r="7530" b="65468"/>
          <a:stretch/>
        </p:blipFill>
        <p:spPr>
          <a:xfrm>
            <a:off x="218096" y="1860013"/>
            <a:ext cx="8634040" cy="19236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6671" y="1240707"/>
            <a:ext cx="8338935" cy="970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Study of the phase trigger by trigger shows a few clear outliers. </a:t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smtClean="0">
                <a:solidFill>
                  <a:srgbClr val="000000"/>
                </a:solidFill>
                <a:cs typeface="Calibri"/>
              </a:rPr>
              <a:t>Try removing these from jitRun9 and see the impact on the resultant resolution.</a:t>
            </a:r>
            <a:endParaRPr lang="en-GB" sz="1600" dirty="0"/>
          </a:p>
          <a:p>
            <a:pPr marL="285750" indent="-285750">
              <a:lnSpc>
                <a:spcPct val="120000"/>
              </a:lnSpc>
              <a:buClr>
                <a:srgbClr val="5D416D"/>
              </a:buClr>
              <a:buFontTx/>
              <a:buChar char="-"/>
            </a:pPr>
            <a:endParaRPr lang="ro-RO" sz="1600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Study 2: jitRun9 </a:t>
            </a:r>
            <a:r>
              <a:rPr lang="ro-RO" dirty="0" smtClean="0"/>
              <a:t>(~40nm)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10</a:t>
            </a:fld>
            <a:endParaRPr lang="en-GB" dirty="0">
              <a:latin typeface="Calibri"/>
              <a:cs typeface="Calibri"/>
            </a:endParaRPr>
          </a:p>
        </p:txBody>
      </p:sp>
      <p:pic>
        <p:nvPicPr>
          <p:cNvPr id="12" name="Picture 11" descr="jitRun9_10dB_Board1_260517_phasecorr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0" t="3316" r="7401" b="64943"/>
          <a:stretch/>
        </p:blipFill>
        <p:spPr>
          <a:xfrm>
            <a:off x="174993" y="4258800"/>
            <a:ext cx="8726254" cy="178304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195143" y="4218786"/>
            <a:ext cx="1257260" cy="2580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861386" y="4217254"/>
            <a:ext cx="1257260" cy="2580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503519" y="4217253"/>
            <a:ext cx="1257260" cy="2580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05065" y="3881682"/>
            <a:ext cx="8338935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Resolution only changes from 40.8 to 40.5 nm.</a:t>
            </a:r>
            <a:endParaRPr lang="ro-RO" sz="1600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155105" y="2023722"/>
            <a:ext cx="886764" cy="23395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939912" y="1988291"/>
            <a:ext cx="1138696" cy="27915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569217" y="1988292"/>
            <a:ext cx="1151523" cy="27915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nut 8"/>
          <p:cNvSpPr/>
          <p:nvPr/>
        </p:nvSpPr>
        <p:spPr>
          <a:xfrm>
            <a:off x="4977723" y="2142221"/>
            <a:ext cx="372045" cy="508206"/>
          </a:xfrm>
          <a:prstGeom prst="donut">
            <a:avLst>
              <a:gd name="adj" fmla="val 0"/>
            </a:avLst>
          </a:prstGeom>
          <a:ln>
            <a:solidFill>
              <a:srgbClr val="D1293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Donut 9"/>
          <p:cNvSpPr/>
          <p:nvPr/>
        </p:nvSpPr>
        <p:spPr>
          <a:xfrm>
            <a:off x="5694607" y="2127861"/>
            <a:ext cx="372045" cy="508206"/>
          </a:xfrm>
          <a:prstGeom prst="donut">
            <a:avLst>
              <a:gd name="adj" fmla="val 0"/>
            </a:avLst>
          </a:prstGeom>
          <a:ln>
            <a:solidFill>
              <a:srgbClr val="D1293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>
            <a:off x="7285426" y="2102206"/>
            <a:ext cx="372045" cy="508206"/>
          </a:xfrm>
          <a:prstGeom prst="donut">
            <a:avLst>
              <a:gd name="adj" fmla="val 0"/>
            </a:avLst>
          </a:prstGeom>
          <a:ln>
            <a:solidFill>
              <a:srgbClr val="D1293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Donut 19"/>
          <p:cNvSpPr/>
          <p:nvPr/>
        </p:nvSpPr>
        <p:spPr>
          <a:xfrm>
            <a:off x="3282721" y="2166345"/>
            <a:ext cx="372045" cy="508206"/>
          </a:xfrm>
          <a:prstGeom prst="donut">
            <a:avLst>
              <a:gd name="adj" fmla="val 0"/>
            </a:avLst>
          </a:prstGeom>
          <a:ln>
            <a:solidFill>
              <a:srgbClr val="D1293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92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96671" y="1240707"/>
            <a:ext cx="8338935" cy="675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Try looking at the spread of Q/I with time. Colour coded with triggers 1:400.</a:t>
            </a: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Compare to the calibration for calculating theta – fit to calibration plotted in black.</a:t>
            </a:r>
            <a:endParaRPr lang="ro-RO" sz="1600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Study 2: jitRun9 </a:t>
            </a:r>
            <a:r>
              <a:rPr lang="ro-RO" dirty="0" smtClean="0"/>
              <a:t>(~40nm)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11</a:t>
            </a:fld>
            <a:endParaRPr lang="en-GB" dirty="0">
              <a:latin typeface="Calibri"/>
              <a:cs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93" y="2376771"/>
            <a:ext cx="3312110" cy="258654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995" y="2387678"/>
            <a:ext cx="3312111" cy="258654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13" y="2377777"/>
            <a:ext cx="3312109" cy="2586547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158008" y="4933547"/>
            <a:ext cx="2593806" cy="1265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b="1" dirty="0" smtClean="0">
                <a:solidFill>
                  <a:srgbClr val="000000"/>
                </a:solidFill>
                <a:cs typeface="Calibri"/>
              </a:rPr>
              <a:t>IPC</a:t>
            </a: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Calibration theta: 1.420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en-GB" sz="1600" dirty="0" smtClean="0">
              <a:solidFill>
                <a:srgbClr val="000000"/>
              </a:solidFill>
              <a:cs typeface="Calibri"/>
            </a:endParaRP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JitRun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theta:  1.335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en-GB" sz="1600" dirty="0" smtClean="0">
              <a:solidFill>
                <a:srgbClr val="000000"/>
              </a:solidFill>
              <a:cs typeface="Calibri"/>
            </a:endParaRP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Delta theta: </a:t>
            </a:r>
            <a:r>
              <a:rPr lang="en-GB" sz="1600" b="1" dirty="0" smtClean="0">
                <a:solidFill>
                  <a:srgbClr val="000000"/>
                </a:solidFill>
                <a:cs typeface="Calibri"/>
              </a:rPr>
              <a:t>0.085 </a:t>
            </a:r>
            <a:r>
              <a:rPr lang="en-GB" sz="1600" b="1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ro-RO" sz="1600" b="1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34038" y="4944843"/>
            <a:ext cx="2593806" cy="1265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b="1" dirty="0" smtClean="0">
                <a:solidFill>
                  <a:srgbClr val="000000"/>
                </a:solidFill>
                <a:cs typeface="Calibri"/>
              </a:rPr>
              <a:t>IPB</a:t>
            </a: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Calibration theta: 1.430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/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JitRun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theta:  1.456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en-GB" sz="1600" dirty="0" smtClean="0">
              <a:solidFill>
                <a:srgbClr val="000000"/>
              </a:solidFill>
              <a:cs typeface="Calibri"/>
            </a:endParaRP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Delta theta: 0.026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ro-RO" sz="1600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7043" y="4968967"/>
            <a:ext cx="2593806" cy="1265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b="1" dirty="0" smtClean="0">
                <a:solidFill>
                  <a:srgbClr val="000000"/>
                </a:solidFill>
                <a:cs typeface="Calibri"/>
              </a:rPr>
              <a:t>IPA</a:t>
            </a: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Calibration theta: -1.347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/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JitRun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theta:  -1.312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en-GB" sz="1600" dirty="0" smtClean="0">
              <a:solidFill>
                <a:srgbClr val="000000"/>
              </a:solidFill>
              <a:cs typeface="Calibri"/>
            </a:endParaRP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Delta theta: 0.035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ro-RO" sz="1600" dirty="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4886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96671" y="1240707"/>
            <a:ext cx="8338935" cy="675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Try looking at the spread of Q/I with time. Colour coded with triggers 1:400.</a:t>
            </a: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Compare to the calibration for calculating theta – fit to calibration plotted in black.</a:t>
            </a:r>
            <a:endParaRPr lang="ro-RO" sz="1600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Study 2: </a:t>
            </a:r>
            <a:r>
              <a:rPr lang="ro-RO" dirty="0" smtClean="0"/>
              <a:t>jitRun8 (~20nm)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12</a:t>
            </a:fld>
            <a:endParaRPr lang="en-GB" dirty="0">
              <a:latin typeface="Calibri"/>
              <a:cs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58" y="2376771"/>
            <a:ext cx="3050411" cy="258654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383" y="2387678"/>
            <a:ext cx="3050412" cy="258654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562" y="2377777"/>
            <a:ext cx="3050411" cy="2586547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158008" y="4933547"/>
            <a:ext cx="2593806" cy="1265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b="1" dirty="0" smtClean="0">
                <a:solidFill>
                  <a:srgbClr val="000000"/>
                </a:solidFill>
                <a:cs typeface="Calibri"/>
              </a:rPr>
              <a:t>IPC</a:t>
            </a: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Calibration theta: -1.348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</a:t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JitRun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theta: -1.3296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en-GB" sz="1600" dirty="0" smtClean="0">
              <a:solidFill>
                <a:srgbClr val="000000"/>
              </a:solidFill>
              <a:cs typeface="Calibri"/>
            </a:endParaRP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Delta theta: 0.018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ro-RO" sz="1600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34038" y="4944843"/>
            <a:ext cx="2593806" cy="1265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b="1" dirty="0" smtClean="0">
                <a:solidFill>
                  <a:srgbClr val="000000"/>
                </a:solidFill>
                <a:cs typeface="Calibri"/>
              </a:rPr>
              <a:t>IPB</a:t>
            </a: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Calibration theta: -1.345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</a:t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JitRun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theta:-1.306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en-GB" sz="1600" dirty="0" smtClean="0">
              <a:solidFill>
                <a:srgbClr val="000000"/>
              </a:solidFill>
              <a:cs typeface="Calibri"/>
            </a:endParaRP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Delta theta: 0.039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ro-RO" sz="1600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7043" y="4968967"/>
            <a:ext cx="2593806" cy="1265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b="1" dirty="0" smtClean="0">
                <a:solidFill>
                  <a:srgbClr val="000000"/>
                </a:solidFill>
                <a:cs typeface="Calibri"/>
              </a:rPr>
              <a:t>IPA</a:t>
            </a: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Calibration theta: -0.976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</a:t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JitRun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theta: -0.943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en-GB" sz="1600" dirty="0" smtClean="0">
              <a:solidFill>
                <a:srgbClr val="000000"/>
              </a:solidFill>
              <a:cs typeface="Calibri"/>
            </a:endParaRP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Delta theta: 0.033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ro-RO" sz="1600" dirty="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0567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Study 2: </a:t>
            </a:r>
            <a:r>
              <a:rPr lang="ro-RO" dirty="0" smtClean="0"/>
              <a:t>Fitting improvements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13</a:t>
            </a:fld>
            <a:endParaRPr lang="en-GB" dirty="0">
              <a:latin typeface="Calibri"/>
              <a:cs typeface="Calibri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001242"/>
              </p:ext>
            </p:extLst>
          </p:nvPr>
        </p:nvGraphicFramePr>
        <p:xfrm>
          <a:off x="316407" y="1193912"/>
          <a:ext cx="4174921" cy="4972704"/>
        </p:xfrm>
        <a:graphic>
          <a:graphicData uri="http://schemas.openxmlformats.org/drawingml/2006/table">
            <a:tbl>
              <a:tblPr/>
              <a:tblGrid>
                <a:gridCol w="673081"/>
                <a:gridCol w="700368"/>
                <a:gridCol w="700368"/>
                <a:gridCol w="700368"/>
                <a:gridCol w="700368"/>
                <a:gridCol w="700368"/>
              </a:tblGrid>
              <a:tr h="14007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jitRun8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IPA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Coefficient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Geometric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Fit(3)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I'(3)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I'Q'(5)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I'Q'q(6)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1.464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1.438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1.849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1.852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1.852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-0.464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-0.467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0.794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0.783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const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-0.004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-0.004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-0.004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-0.065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-0.464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-0.452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20.662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19.870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19.656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19.368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19.365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Res_s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0.733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0.705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0.699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0.699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IPB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Coefficient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Geometric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Fit(3)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I'(3)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I'Q'(5)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I'Q'q(6)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0.683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0.538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0.317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0.318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-0.421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-0.418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-0.418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const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-0.035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-0.034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0.209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0.205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20.662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19.879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19.963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19.642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19.640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Res_s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0.733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0.705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0.713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IPC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Coefficient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Geometric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Fit(3)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I'(3)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I'Q'(5)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I'Q'q(6)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-2.156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-1.859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1.093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1.091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1.088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3.156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2.631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-1.989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-1.972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-1.967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const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0.006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0.005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0.005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-0.252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-0.262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0.111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0.124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20.662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21.310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18.195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17.820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17.808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Res_s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0.733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0.756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0.646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0.633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0.633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591457"/>
              </p:ext>
            </p:extLst>
          </p:nvPr>
        </p:nvGraphicFramePr>
        <p:xfrm>
          <a:off x="4750983" y="1155429"/>
          <a:ext cx="4174921" cy="4972704"/>
        </p:xfrm>
        <a:graphic>
          <a:graphicData uri="http://schemas.openxmlformats.org/drawingml/2006/table">
            <a:tbl>
              <a:tblPr/>
              <a:tblGrid>
                <a:gridCol w="673081"/>
                <a:gridCol w="700368"/>
                <a:gridCol w="700368"/>
                <a:gridCol w="700368"/>
                <a:gridCol w="700368"/>
                <a:gridCol w="700368"/>
              </a:tblGrid>
              <a:tr h="14007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jitRun9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IPA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Coefficient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Geometric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Fit(3)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I'(3)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I'Q'(5)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I'Q'q(6)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1.464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1.539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-1.871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-1.876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-1.874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-0.464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-0.562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-0.830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-0.789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-0.797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const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-0.019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-0.015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-0.037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-0.036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1.021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0.671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0.006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40.829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26.149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27.385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25.966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25.072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Res_s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1.453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0.930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0.996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0.944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IPB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Coefficient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Geometric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Fit(3)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I'(3)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I'Q'(5)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I'Q'q(6)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0.683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0.646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-0.531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-0.527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-0.527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0.317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0.353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-0.429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-0.401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-0.405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const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-0.008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-0.067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-0.080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0.625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0.452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40.829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26.180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25.967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24.475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23.623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Res_s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1.453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0.931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0.931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0.878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0.847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IPC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Coefficient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Geometric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Fit(3)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I'(3)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I'Q'(5)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I'Q'q(6)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-2.156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-1.430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-0.968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-0.969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-0.996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3.156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2.143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-1.764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-1.753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-1.812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const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0.006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-0.019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-0.019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-0.024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0.259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0.038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-0.014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0.006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40.829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28.964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20.258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19.991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19.258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Res_s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1.453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1.030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0.712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0.686</a:t>
                      </a:r>
                    </a:p>
                  </a:txBody>
                  <a:tcPr marL="9096" marR="9096" marT="90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9327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Outline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2</a:t>
            </a:fld>
            <a:endParaRPr lang="en-GB" dirty="0"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9892" y="1283040"/>
            <a:ext cx="7860393" cy="3334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/>
              <a:t>Look at different files from the May/June run and attempt to identify common conditions for achieving good resolution results.</a:t>
            </a:r>
          </a:p>
          <a:p>
            <a:pPr>
              <a:lnSpc>
                <a:spcPct val="120000"/>
              </a:lnSpc>
              <a:buClr>
                <a:srgbClr val="5D416D"/>
              </a:buClr>
            </a:pPr>
            <a:endParaRPr lang="en-GB" sz="1600" dirty="0" smtClean="0">
              <a:solidFill>
                <a:srgbClr val="000000"/>
              </a:solidFill>
              <a:cs typeface="Calibri"/>
            </a:endParaRPr>
          </a:p>
          <a:p>
            <a:pPr marL="285750" indent="-285750">
              <a:lnSpc>
                <a:spcPct val="120000"/>
              </a:lnSpc>
              <a:buClr>
                <a:srgbClr val="5D416D"/>
              </a:buClr>
              <a:buFontTx/>
              <a:buChar char="-"/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Study 1: 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Look at stray waveforms</a:t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smtClean="0">
                <a:solidFill>
                  <a:srgbClr val="000000"/>
                </a:solidFill>
                <a:cs typeface="Calibri"/>
              </a:rPr>
              <a:t>	  Check timing of data sets.</a:t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smtClean="0">
                <a:solidFill>
                  <a:srgbClr val="000000"/>
                </a:solidFill>
                <a:cs typeface="Calibri"/>
              </a:rPr>
              <a:t>	  Plot how position changes with time.</a:t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smtClean="0">
                <a:solidFill>
                  <a:srgbClr val="000000"/>
                </a:solidFill>
                <a:cs typeface="Calibri"/>
              </a:rPr>
              <a:t>	  Plot position residual changing with time.</a:t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smtClean="0">
                <a:solidFill>
                  <a:srgbClr val="000000"/>
                </a:solidFill>
                <a:cs typeface="Calibri"/>
              </a:rPr>
              <a:t>	  How theta changes with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jit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Runs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.</a:t>
            </a:r>
          </a:p>
          <a:p>
            <a:pPr marL="285750" indent="-285750">
              <a:lnSpc>
                <a:spcPct val="120000"/>
              </a:lnSpc>
              <a:buClr>
                <a:srgbClr val="5D416D"/>
              </a:buClr>
              <a:buFontTx/>
              <a:buChar char="-"/>
            </a:pPr>
            <a:endParaRPr lang="en-GB" sz="1600" dirty="0">
              <a:solidFill>
                <a:srgbClr val="000000"/>
              </a:solidFill>
              <a:cs typeface="Calibri"/>
            </a:endParaRPr>
          </a:p>
          <a:p>
            <a:pPr marL="285750" indent="-285750">
              <a:lnSpc>
                <a:spcPct val="120000"/>
              </a:lnSpc>
              <a:buClr>
                <a:srgbClr val="5D416D"/>
              </a:buClr>
              <a:buFontTx/>
              <a:buChar char="-"/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Study 2: Try removing outliers from Q/I plot.</a:t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smtClean="0">
                <a:solidFill>
                  <a:srgbClr val="000000"/>
                </a:solidFill>
                <a:cs typeface="Calibri"/>
              </a:rPr>
              <a:t>	</a:t>
            </a:r>
            <a:r>
              <a:rPr lang="en-GB" sz="1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How theta changes within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jitRuns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+ differences from calibration file.</a:t>
            </a:r>
            <a:endParaRPr lang="en-GB" sz="1600" dirty="0" smtClean="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0074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Check stray waveforms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3</a:t>
            </a:fld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4" r="63521" b="32261"/>
          <a:stretch/>
        </p:blipFill>
        <p:spPr>
          <a:xfrm>
            <a:off x="384875" y="1314930"/>
            <a:ext cx="4078931" cy="49495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9892" y="1129104"/>
            <a:ext cx="7860393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hr-HR" sz="1600" dirty="0"/>
              <a:t>jitRun14(601:800) </a:t>
            </a:r>
            <a:r>
              <a:rPr lang="hr-HR" sz="1600" dirty="0" smtClean="0">
                <a:sym typeface="Wingdings"/>
              </a:rPr>
              <a:t></a:t>
            </a:r>
            <a:r>
              <a:rPr lang="hr-HR" sz="1600" dirty="0" smtClean="0"/>
              <a:t> </a:t>
            </a:r>
            <a:r>
              <a:rPr lang="hr-HR" sz="1600" dirty="0"/>
              <a:t>33nm</a:t>
            </a:r>
            <a:endParaRPr lang="en-GB" sz="1600" dirty="0" smtClean="0">
              <a:solidFill>
                <a:srgbClr val="000000"/>
              </a:solidFill>
              <a:cs typeface="Calibri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4" r="63962" b="32523"/>
          <a:stretch/>
        </p:blipFill>
        <p:spPr>
          <a:xfrm>
            <a:off x="4656991" y="1314925"/>
            <a:ext cx="3925731" cy="493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356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Study 1: Rolling resolution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4</a:t>
            </a:fld>
            <a:endParaRPr lang="en-GB" dirty="0">
              <a:latin typeface="Calibri"/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9892" y="1283040"/>
            <a:ext cx="8338935" cy="970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Clr>
                <a:srgbClr val="5D416D"/>
              </a:buClr>
              <a:buFont typeface="Arial"/>
              <a:buChar char="•"/>
            </a:pPr>
            <a:r>
              <a:rPr lang="en-GB" sz="1600" dirty="0" smtClean="0"/>
              <a:t>jitRun13: triggers 1:400</a:t>
            </a:r>
          </a:p>
          <a:p>
            <a:pPr marL="285750" indent="-285750">
              <a:lnSpc>
                <a:spcPct val="120000"/>
              </a:lnSpc>
              <a:buClr>
                <a:srgbClr val="5D416D"/>
              </a:buClr>
              <a:buFont typeface="Arial"/>
              <a:buChar char="•"/>
            </a:pPr>
            <a:r>
              <a:rPr lang="en-GB" sz="1600" dirty="0" smtClean="0"/>
              <a:t>jitRun14: triggers 401 to 2400</a:t>
            </a:r>
          </a:p>
          <a:p>
            <a:pPr marL="285750" indent="-285750">
              <a:lnSpc>
                <a:spcPct val="120000"/>
              </a:lnSpc>
              <a:buClr>
                <a:srgbClr val="5D416D"/>
              </a:buClr>
              <a:buFont typeface="Arial"/>
              <a:buChar char="•"/>
            </a:pPr>
            <a:r>
              <a:rPr lang="en-GB" sz="1600" dirty="0" smtClean="0"/>
              <a:t>jitRun15: triggers 2401 to 3400</a:t>
            </a:r>
            <a:endParaRPr lang="en-GB" sz="1600" dirty="0" smtClean="0"/>
          </a:p>
        </p:txBody>
      </p:sp>
      <p:pic>
        <p:nvPicPr>
          <p:cNvPr id="3" name="Picture 2" descr="RollingNe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55878"/>
            <a:ext cx="9144000" cy="368803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253771" y="1409784"/>
            <a:ext cx="2969059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i="1" dirty="0" smtClean="0">
                <a:solidFill>
                  <a:srgbClr val="5B9BD5"/>
                </a:solidFill>
              </a:rPr>
              <a:t>Time gap: 67 seconds</a:t>
            </a:r>
            <a:endParaRPr lang="en-GB" sz="1600" i="1" dirty="0" smtClean="0">
              <a:solidFill>
                <a:srgbClr val="5B9BD5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77880" y="1728944"/>
            <a:ext cx="3355484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i="1" dirty="0" smtClean="0">
                <a:solidFill>
                  <a:schemeClr val="accent1"/>
                </a:solidFill>
              </a:rPr>
              <a:t>Time gap: 8 minutes and 7 seconds</a:t>
            </a:r>
            <a:endParaRPr lang="en-GB" sz="1600" i="1" dirty="0" smtClean="0">
              <a:solidFill>
                <a:schemeClr val="accent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3463880" y="1616288"/>
            <a:ext cx="705605" cy="128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3475159" y="1935448"/>
            <a:ext cx="705605" cy="128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2384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Study 1: </a:t>
            </a:r>
            <a:r>
              <a:rPr lang="ro-RO" dirty="0" smtClean="0"/>
              <a:t>Res &amp; position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5</a:t>
            </a:fld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7539"/>
            <a:ext cx="8595552" cy="48981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5550" y="1206071"/>
            <a:ext cx="8338935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/>
              <a:t>200-trigger resolution against same axes as the position trigger by trigger at IPA,B, C.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316902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Study 1: </a:t>
            </a:r>
            <a:r>
              <a:rPr lang="ro-RO" dirty="0" smtClean="0"/>
              <a:t>Res &amp; position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6</a:t>
            </a:fld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07539"/>
            <a:ext cx="8595550" cy="48981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5550" y="1206071"/>
            <a:ext cx="8338935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/>
              <a:t>Superimposed mean position for each 200-window block.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42043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Study 1: </a:t>
            </a:r>
            <a:r>
              <a:rPr lang="ro-RO" dirty="0" smtClean="0"/>
              <a:t>Res &amp; residual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7</a:t>
            </a:fld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" y="1407539"/>
            <a:ext cx="8587598" cy="48981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5550" y="1206071"/>
            <a:ext cx="8338935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/>
              <a:t>How the position residual varies with time as compared to the 200-trigger resolution window.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2732251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Study 1: </a:t>
            </a:r>
            <a:r>
              <a:rPr lang="ro-RO" dirty="0" smtClean="0"/>
              <a:t>Theta for different files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8</a:t>
            </a:fld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6" r="7125"/>
          <a:stretch/>
        </p:blipFill>
        <p:spPr>
          <a:xfrm>
            <a:off x="136246" y="2783615"/>
            <a:ext cx="8960250" cy="28605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5550" y="1206071"/>
            <a:ext cx="8338935" cy="675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/>
              <a:t>Fit to the I and Q values from the separate jitter runs to see how theta changes with time at the three BPMs.</a:t>
            </a:r>
            <a:endParaRPr lang="en-GB" sz="16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979589" y="1680698"/>
            <a:ext cx="6397867" cy="75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Clr>
                <a:srgbClr val="5D416D"/>
              </a:buClr>
              <a:buFont typeface="Arial"/>
              <a:buChar char="•"/>
            </a:pPr>
            <a:r>
              <a:rPr lang="en-GB" sz="1200" dirty="0" smtClean="0"/>
              <a:t>jitRun13: triggers 1:400</a:t>
            </a:r>
          </a:p>
          <a:p>
            <a:pPr marL="285750" indent="-285750">
              <a:lnSpc>
                <a:spcPct val="120000"/>
              </a:lnSpc>
              <a:buClr>
                <a:srgbClr val="5D416D"/>
              </a:buClr>
              <a:buFont typeface="Arial"/>
              <a:buChar char="•"/>
            </a:pPr>
            <a:r>
              <a:rPr lang="en-GB" sz="1200" dirty="0" smtClean="0"/>
              <a:t>jitRun14: triggers 401 to 2400</a:t>
            </a:r>
          </a:p>
          <a:p>
            <a:pPr marL="285750" indent="-285750">
              <a:lnSpc>
                <a:spcPct val="120000"/>
              </a:lnSpc>
              <a:buClr>
                <a:srgbClr val="5D416D"/>
              </a:buClr>
              <a:buFont typeface="Arial"/>
              <a:buChar char="•"/>
            </a:pPr>
            <a:r>
              <a:rPr lang="en-GB" sz="1200" dirty="0" smtClean="0"/>
              <a:t>jitRun15: triggers 2401 to 3400</a:t>
            </a:r>
            <a:endParaRPr lang="en-GB" sz="1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113325" y="1666337"/>
            <a:ext cx="2969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200" i="1" dirty="0" smtClean="0">
                <a:solidFill>
                  <a:srgbClr val="5B9BD5"/>
                </a:solidFill>
              </a:rPr>
              <a:t>Time gap: 67 seconds</a:t>
            </a:r>
            <a:endParaRPr lang="en-GB" sz="1200" i="1" dirty="0" smtClean="0">
              <a:solidFill>
                <a:srgbClr val="5B9BD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37434" y="1985497"/>
            <a:ext cx="3355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200" i="1" dirty="0" smtClean="0">
                <a:solidFill>
                  <a:schemeClr val="accent1"/>
                </a:solidFill>
              </a:rPr>
              <a:t>Time gap: 8 minutes and 7 seconds</a:t>
            </a:r>
            <a:endParaRPr lang="en-GB" sz="1200" i="1" dirty="0" smtClean="0">
              <a:solidFill>
                <a:schemeClr val="accent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4323434" y="1872841"/>
            <a:ext cx="705605" cy="128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4334713" y="2192001"/>
            <a:ext cx="705605" cy="128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102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Study 1: </a:t>
            </a:r>
            <a:r>
              <a:rPr lang="ro-RO" dirty="0" smtClean="0"/>
              <a:t>theta with time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9</a:t>
            </a:fld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" y="1407539"/>
            <a:ext cx="8587598" cy="489811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5550" y="1039307"/>
            <a:ext cx="8338935" cy="675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/>
              <a:t>How theta for 200 triggers varies with time as compared to the 200-trigger resolution window.</a:t>
            </a: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/>
              <a:t>Also plotted as solid straight line is the theta value from the corresponding calibration file.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269321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TM02900771[[fn=Slice]]</Template>
  <TotalTime>90257</TotalTime>
  <Words>964</Words>
  <Application>Microsoft Macintosh PowerPoint</Application>
  <PresentationFormat>On-screen Show (4:3)</PresentationFormat>
  <Paragraphs>434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Resolution Study cont.</vt:lpstr>
      <vt:lpstr>Outline</vt:lpstr>
      <vt:lpstr>Check stray waveforms</vt:lpstr>
      <vt:lpstr>Study 1: Rolling resolution</vt:lpstr>
      <vt:lpstr>Study 1: Res &amp; position</vt:lpstr>
      <vt:lpstr>Study 1: Res &amp; position</vt:lpstr>
      <vt:lpstr>Study 1: Res &amp; residual</vt:lpstr>
      <vt:lpstr>Study 1: Theta for different files</vt:lpstr>
      <vt:lpstr>Study 1: theta with time</vt:lpstr>
      <vt:lpstr>Study 2: jitRun9 (~40nm)</vt:lpstr>
      <vt:lpstr>Study 2: jitRun9 (~40nm)</vt:lpstr>
      <vt:lpstr>Study 2: jitRun8 (~20nm)</vt:lpstr>
      <vt:lpstr>Study 2: Fitting improvements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Feedforward at CTF3</dc:title>
  <dc:creator>Jack Roberts</dc:creator>
  <cp:lastModifiedBy>Talitha Bromwich</cp:lastModifiedBy>
  <cp:revision>1076</cp:revision>
  <dcterms:created xsi:type="dcterms:W3CDTF">2015-11-29T16:08:51Z</dcterms:created>
  <dcterms:modified xsi:type="dcterms:W3CDTF">2017-09-29T08:30:25Z</dcterms:modified>
</cp:coreProperties>
</file>