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77" r:id="rId3"/>
    <p:sldId id="259" r:id="rId4"/>
    <p:sldId id="262" r:id="rId5"/>
    <p:sldId id="261" r:id="rId6"/>
    <p:sldId id="263" r:id="rId7"/>
    <p:sldId id="266" r:id="rId8"/>
    <p:sldId id="264" r:id="rId9"/>
    <p:sldId id="265" r:id="rId10"/>
    <p:sldId id="286" r:id="rId11"/>
    <p:sldId id="270" r:id="rId12"/>
    <p:sldId id="279" r:id="rId13"/>
    <p:sldId id="284" r:id="rId14"/>
    <p:sldId id="285" r:id="rId15"/>
    <p:sldId id="272" r:id="rId16"/>
    <p:sldId id="280" r:id="rId17"/>
    <p:sldId id="275" r:id="rId18"/>
    <p:sldId id="274" r:id="rId19"/>
    <p:sldId id="289" r:id="rId20"/>
    <p:sldId id="291" r:id="rId21"/>
    <p:sldId id="287" r:id="rId22"/>
    <p:sldId id="288" r:id="rId23"/>
    <p:sldId id="290" r:id="rId24"/>
    <p:sldId id="278" r:id="rId25"/>
    <p:sldId id="276" r:id="rId2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4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26001-8041-4F9C-BFF7-C1F557B1DE59}" type="datetimeFigureOut">
              <a:rPr kumimoji="1" lang="ja-JP" altLang="en-US" smtClean="0"/>
              <a:t>2017/10/12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682964-694A-4173-A194-A388D3B3F3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097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82964-694A-4173-A194-A388D3B3F34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84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6111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658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484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779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98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437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134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146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390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9069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805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D32A9-E0E5-4215-BB8C-1FB5B6DA7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368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579438"/>
            <a:ext cx="7772400" cy="23876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Cost </a:t>
            </a:r>
            <a:r>
              <a:rPr kumimoji="1" lang="en-US" altLang="ja-JP" dirty="0" smtClean="0"/>
              <a:t>Comparison </a:t>
            </a:r>
            <a:r>
              <a:rPr lang="en-US" altLang="ja-JP" dirty="0" smtClean="0"/>
              <a:t>of 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and e-Driven Systems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4173538"/>
            <a:ext cx="6858000" cy="1655762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K. Yokoya</a:t>
            </a:r>
          </a:p>
          <a:p>
            <a:r>
              <a:rPr lang="en-US" altLang="ja-JP" dirty="0" smtClean="0"/>
              <a:t>2017.10.12.  Positron WG.</a:t>
            </a:r>
          </a:p>
          <a:p>
            <a:r>
              <a:rPr kumimoji="1" lang="en-US" altLang="ja-JP" dirty="0" smtClean="0"/>
              <a:t>This is basically the same as my talk in the Cost Review Meeting with LCB and LCC on Sep.26 at KEK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567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85738"/>
            <a:ext cx="7886700" cy="76698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CFS Cost for e-Driven Source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32115"/>
            <a:ext cx="7886700" cy="5044847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The required width of tunnel is quite complex. There is no definite design in the positron source region even for the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scheme.</a:t>
            </a:r>
          </a:p>
          <a:p>
            <a:r>
              <a:rPr lang="en-US" altLang="ja-JP" dirty="0" smtClean="0"/>
              <a:t>The RF source components for NC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occupy the space in service tunnel more densely than SC components for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system, but detailed consideration including the transportation is necessary</a:t>
            </a:r>
          </a:p>
          <a:p>
            <a:r>
              <a:rPr kumimoji="1" lang="en-US" altLang="ja-JP" dirty="0" smtClean="0"/>
              <a:t>For upgrade to 2625 bunches some more space for the </a:t>
            </a:r>
            <a:r>
              <a:rPr kumimoji="1" lang="en-US" altLang="ja-JP" dirty="0" err="1" smtClean="0"/>
              <a:t>mudulators</a:t>
            </a:r>
            <a:r>
              <a:rPr kumimoji="1" lang="en-US" altLang="ja-JP" dirty="0" smtClean="0"/>
              <a:t> may be </a:t>
            </a:r>
            <a:r>
              <a:rPr lang="en-US" altLang="ja-JP" dirty="0" smtClean="0"/>
              <a:t>reserved</a:t>
            </a:r>
            <a:r>
              <a:rPr kumimoji="1" lang="en-US" altLang="ja-JP" dirty="0" smtClean="0"/>
              <a:t> due to the longer beam pulse (0.48</a:t>
            </a:r>
            <a:r>
              <a:rPr kumimoji="1" lang="en-US" altLang="ja-JP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s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~1</a:t>
            </a:r>
            <a:r>
              <a:rPr kumimoji="1"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kumimoji="1" lang="en-US" altLang="ja-JP" dirty="0" smtClean="0">
                <a:sym typeface="Wingdings" panose="05000000000000000000" pitchFamily="2" charset="2"/>
              </a:rPr>
              <a:t>s) 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For simplicity here we assume a slightly increased cost per longitudinal length due to the larger power consumption and cooling water system.</a:t>
            </a:r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31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9441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Cost Comparison Policy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77257"/>
            <a:ext cx="8186738" cy="460942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We estimated the cost of the accelerator components of e-driven system in </a:t>
            </a:r>
            <a:r>
              <a:rPr lang="en-US" altLang="ja-JP" dirty="0" err="1" smtClean="0"/>
              <a:t>JYen</a:t>
            </a:r>
            <a:r>
              <a:rPr lang="en-US" altLang="ja-JP" dirty="0" smtClean="0"/>
              <a:t>, as we saw.</a:t>
            </a:r>
          </a:p>
          <a:p>
            <a:r>
              <a:rPr lang="en-US" altLang="ja-JP" dirty="0" smtClean="0"/>
              <a:t>It is more convenient to convert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scheme cost in ILCU in TDR into </a:t>
            </a:r>
            <a:r>
              <a:rPr lang="en-US" altLang="ja-JP" dirty="0" err="1" smtClean="0"/>
              <a:t>JYen</a:t>
            </a:r>
            <a:r>
              <a:rPr lang="en-US" altLang="ja-JP" dirty="0" smtClean="0"/>
              <a:t> than the other way</a:t>
            </a:r>
          </a:p>
          <a:p>
            <a:r>
              <a:rPr lang="en-US" altLang="ja-JP" dirty="0" smtClean="0"/>
              <a:t>We use the same policy which we used when we converted TDR cost in MILCU to </a:t>
            </a:r>
            <a:r>
              <a:rPr lang="en-US" altLang="ja-JP" dirty="0" err="1" smtClean="0"/>
              <a:t>JYen</a:t>
            </a:r>
            <a:r>
              <a:rPr lang="en-US" altLang="ja-JP" dirty="0" smtClean="0"/>
              <a:t> for MEXT</a:t>
            </a:r>
            <a:br>
              <a:rPr lang="en-US" altLang="ja-JP" dirty="0" smtClean="0"/>
            </a:br>
            <a:r>
              <a:rPr lang="en-US" altLang="ja-JP" dirty="0" smtClean="0"/>
              <a:t>1 MILCU = 1.09 </a:t>
            </a:r>
            <a:r>
              <a:rPr lang="en-US" altLang="ja-JP" dirty="0" err="1" smtClean="0"/>
              <a:t>OkuYen</a:t>
            </a:r>
            <a:r>
              <a:rPr lang="en-US" altLang="ja-JP" dirty="0" smtClean="0"/>
              <a:t> for tunnel civil engineering</a:t>
            </a:r>
            <a:br>
              <a:rPr lang="en-US" altLang="ja-JP" dirty="0" smtClean="0"/>
            </a:br>
            <a:r>
              <a:rPr lang="en-US" altLang="ja-JP" dirty="0" smtClean="0"/>
              <a:t>1 MILCU = 1 </a:t>
            </a:r>
            <a:r>
              <a:rPr lang="en-US" altLang="ja-JP" dirty="0" err="1" smtClean="0"/>
              <a:t>OkuYen</a:t>
            </a:r>
            <a:r>
              <a:rPr lang="en-US" altLang="ja-JP" dirty="0" smtClean="0"/>
              <a:t> for CFS others and components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17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787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Cost of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System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43025"/>
            <a:ext cx="7886700" cy="4833938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TDR quotes 228MILCU as the value of accelerator components and 72MILCU for the CFS for the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positron source.</a:t>
            </a:r>
          </a:p>
          <a:p>
            <a:r>
              <a:rPr lang="en-US" altLang="ja-JP" dirty="0" smtClean="0"/>
              <a:t>However</a:t>
            </a:r>
          </a:p>
          <a:p>
            <a:pPr lvl="1"/>
            <a:r>
              <a:rPr lang="en-US" altLang="ja-JP" dirty="0" smtClean="0"/>
              <a:t>There are several design changes since TDR</a:t>
            </a:r>
          </a:p>
          <a:p>
            <a:pPr lvl="1"/>
            <a:r>
              <a:rPr lang="en-US" altLang="ja-JP" dirty="0" smtClean="0"/>
              <a:t>We could not reproduce 72 MILCU for CFS from other data. We will not use this number. </a:t>
            </a:r>
          </a:p>
          <a:p>
            <a:pPr lvl="1"/>
            <a:r>
              <a:rPr lang="en-US" altLang="ja-JP" dirty="0" smtClean="0"/>
              <a:t>For the purpose of comparison </a:t>
            </a:r>
            <a:r>
              <a:rPr lang="en-US" altLang="ja-JP" dirty="0"/>
              <a:t>with the e-driven </a:t>
            </a:r>
            <a:r>
              <a:rPr lang="en-US" altLang="ja-JP" dirty="0" smtClean="0"/>
              <a:t>system, </a:t>
            </a:r>
            <a:r>
              <a:rPr lang="en-US" altLang="ja-JP" dirty="0"/>
              <a:t>numbers </a:t>
            </a:r>
            <a:r>
              <a:rPr lang="en-US" altLang="ja-JP" dirty="0" smtClean="0"/>
              <a:t>of items which are included in other area systems have to be modified 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611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0643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Change of </a:t>
            </a:r>
            <a:r>
              <a:rPr kumimoji="1" lang="en-US" altLang="ja-JP" sz="3600" dirty="0" err="1" smtClean="0"/>
              <a:t>Undulator</a:t>
            </a:r>
            <a:r>
              <a:rPr kumimoji="1" lang="en-US" altLang="ja-JP" sz="3600" dirty="0" smtClean="0"/>
              <a:t> System Since TDR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49" y="1211262"/>
            <a:ext cx="8086725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The </a:t>
            </a:r>
            <a:r>
              <a:rPr lang="en-US" altLang="ja-JP" dirty="0" err="1"/>
              <a:t>undulator</a:t>
            </a:r>
            <a:r>
              <a:rPr lang="en-US" altLang="ja-JP" dirty="0"/>
              <a:t> section must be lengthened </a:t>
            </a:r>
            <a:r>
              <a:rPr lang="en-US" altLang="ja-JP" dirty="0" smtClean="0"/>
              <a:t>147m</a:t>
            </a:r>
            <a:r>
              <a:rPr lang="en-US" altLang="ja-JP" dirty="0" smtClean="0">
                <a:sym typeface="Wingdings" panose="05000000000000000000" pitchFamily="2" charset="2"/>
              </a:rPr>
              <a:t></a:t>
            </a:r>
            <a:r>
              <a:rPr lang="en-US" altLang="ja-JP" dirty="0" smtClean="0"/>
              <a:t>231m </a:t>
            </a:r>
            <a:r>
              <a:rPr lang="en-US" altLang="ja-JP" dirty="0"/>
              <a:t>for positron production at </a:t>
            </a:r>
            <a:r>
              <a:rPr lang="en-US" altLang="ja-JP" dirty="0" err="1" smtClean="0"/>
              <a:t>Ee</a:t>
            </a:r>
            <a:r>
              <a:rPr lang="en-US" altLang="ja-JP" dirty="0" smtClean="0"/>
              <a:t>=125GeV</a:t>
            </a:r>
          </a:p>
          <a:p>
            <a:pPr lvl="1"/>
            <a:r>
              <a:rPr lang="en-US" altLang="ja-JP" dirty="0" smtClean="0"/>
              <a:t>TDR adopted 10Hz operation with 147m </a:t>
            </a:r>
            <a:r>
              <a:rPr lang="en-US" altLang="ja-JP" dirty="0" err="1" smtClean="0"/>
              <a:t>undulator</a:t>
            </a:r>
            <a:endParaRPr lang="en-US" altLang="ja-JP" dirty="0"/>
          </a:p>
          <a:p>
            <a:r>
              <a:rPr lang="en-US" altLang="ja-JP" dirty="0" smtClean="0"/>
              <a:t>The </a:t>
            </a:r>
            <a:r>
              <a:rPr lang="en-US" altLang="ja-JP" dirty="0"/>
              <a:t>beam dump of spent electron after photon production is needed for 10Hz operation. This will not be built in the first stage. </a:t>
            </a:r>
            <a:endParaRPr lang="en-US" altLang="ja-JP" dirty="0" smtClean="0"/>
          </a:p>
          <a:p>
            <a:r>
              <a:rPr lang="en-US" altLang="ja-JP" dirty="0" smtClean="0"/>
              <a:t>Auxiliary positron source will not be constructed, perhaps (majority of CRWG. </a:t>
            </a:r>
            <a:r>
              <a:rPr lang="en-US" altLang="ja-JP" dirty="0"/>
              <a:t>I</a:t>
            </a:r>
            <a:r>
              <a:rPr lang="en-US" altLang="ja-JP" dirty="0" smtClean="0"/>
              <a:t>t is not useful enough) 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69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4337" y="365126"/>
            <a:ext cx="8415337" cy="70643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2800" dirty="0" smtClean="0"/>
              <a:t>Items that must be included as </a:t>
            </a:r>
            <a:r>
              <a:rPr kumimoji="1" lang="en-US" altLang="ja-JP" sz="2800" dirty="0" err="1" smtClean="0"/>
              <a:t>undulator</a:t>
            </a:r>
            <a:r>
              <a:rPr kumimoji="1" lang="en-US" altLang="ja-JP" sz="2800" dirty="0" smtClean="0"/>
              <a:t> system cost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57300"/>
            <a:ext cx="7886700" cy="4919663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In TDR many items needed for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system are included in other area systems, because there was no concept of “comparison”</a:t>
            </a:r>
          </a:p>
          <a:p>
            <a:r>
              <a:rPr lang="en-US" altLang="ja-JP" dirty="0"/>
              <a:t>The electron loses 3GeV in the </a:t>
            </a:r>
            <a:r>
              <a:rPr lang="en-US" altLang="ja-JP" dirty="0" err="1"/>
              <a:t>undulator</a:t>
            </a:r>
            <a:r>
              <a:rPr lang="en-US" altLang="ja-JP" dirty="0"/>
              <a:t>. This must be compensated for in the electron main </a:t>
            </a:r>
            <a:r>
              <a:rPr lang="en-US" altLang="ja-JP" dirty="0" err="1"/>
              <a:t>linac</a:t>
            </a:r>
            <a:r>
              <a:rPr lang="en-US" altLang="ja-JP" dirty="0"/>
              <a:t> (this is included in the value of ML in TDR</a:t>
            </a:r>
            <a:r>
              <a:rPr lang="en-US" altLang="ja-JP" dirty="0" smtClean="0"/>
              <a:t>). </a:t>
            </a:r>
            <a:r>
              <a:rPr lang="en-US" altLang="ja-JP" dirty="0"/>
              <a:t>Also, RTML beam line cost should be added, though small</a:t>
            </a:r>
            <a:r>
              <a:rPr lang="en-US" altLang="ja-JP" dirty="0" smtClean="0"/>
              <a:t>.</a:t>
            </a:r>
          </a:p>
          <a:p>
            <a:r>
              <a:rPr lang="en-US" altLang="ja-JP" dirty="0"/>
              <a:t>After the </a:t>
            </a:r>
            <a:r>
              <a:rPr lang="en-US" altLang="ja-JP" dirty="0" err="1"/>
              <a:t>undulator</a:t>
            </a:r>
            <a:r>
              <a:rPr lang="en-US" altLang="ja-JP" dirty="0"/>
              <a:t> the electron beam is separated from the photon beam by a dogleg. The cost of dogleg is included in BDS in TDR </a:t>
            </a:r>
          </a:p>
          <a:p>
            <a:pPr lvl="1"/>
            <a:r>
              <a:rPr lang="en-US" altLang="ja-JP" dirty="0"/>
              <a:t>The actual dogleg which </a:t>
            </a:r>
            <a:r>
              <a:rPr lang="en-US" altLang="ja-JP" dirty="0" smtClean="0"/>
              <a:t>has been re-designed </a:t>
            </a:r>
            <a:r>
              <a:rPr lang="en-US" altLang="ja-JP" dirty="0"/>
              <a:t>is </a:t>
            </a:r>
            <a:r>
              <a:rPr lang="en-US" altLang="ja-JP" dirty="0" smtClean="0"/>
              <a:t>much shorter </a:t>
            </a:r>
            <a:r>
              <a:rPr lang="en-US" altLang="ja-JP" dirty="0"/>
              <a:t>for </a:t>
            </a:r>
            <a:r>
              <a:rPr lang="en-US" altLang="ja-JP" dirty="0" err="1"/>
              <a:t>Ee</a:t>
            </a:r>
            <a:r>
              <a:rPr lang="en-US" altLang="ja-JP" dirty="0"/>
              <a:t>=125GeV because photon emission angle is larger</a:t>
            </a:r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084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2024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CFS Cost </a:t>
            </a:r>
            <a:r>
              <a:rPr lang="en-US" altLang="ja-JP" dirty="0" smtClean="0"/>
              <a:t>for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Scheme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45030"/>
            <a:ext cx="7886700" cy="5131934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The tunnel length for the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scheme in TDR is 1678m.   40 </a:t>
            </a:r>
            <a:r>
              <a:rPr kumimoji="1" lang="en-US" altLang="ja-JP" dirty="0" err="1" smtClean="0"/>
              <a:t>OkuYen</a:t>
            </a:r>
            <a:r>
              <a:rPr kumimoji="1" lang="en-US" altLang="ja-JP" dirty="0" smtClean="0"/>
              <a:t>/km x 1678m = 67 </a:t>
            </a:r>
            <a:r>
              <a:rPr kumimoji="1" lang="en-US" altLang="ja-JP" dirty="0" err="1" smtClean="0"/>
              <a:t>OkuYen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The tunnel </a:t>
            </a:r>
            <a:r>
              <a:rPr lang="en-US" altLang="ja-JP" dirty="0" err="1" smtClean="0"/>
              <a:t>extention</a:t>
            </a:r>
            <a:r>
              <a:rPr lang="en-US" altLang="ja-JP" dirty="0" smtClean="0"/>
              <a:t> for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length 147m </a:t>
            </a:r>
            <a:r>
              <a:rPr lang="en-US" altLang="ja-JP" dirty="0" smtClean="0">
                <a:sym typeface="Wingdings" panose="05000000000000000000" pitchFamily="2" charset="2"/>
              </a:rPr>
              <a:t> 231m is already included in the tunnel</a:t>
            </a: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ML tunnel cost for the 3GeV compensation  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r>
              <a:rPr lang="en-US" altLang="ja-JP" dirty="0" smtClean="0">
                <a:sym typeface="Wingdings" panose="05000000000000000000" pitchFamily="2" charset="2"/>
              </a:rPr>
              <a:t>CFS cost for the dogleg is already included in positron source in TDR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704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Basic Cost of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Scheme  (</a:t>
            </a:r>
            <a:r>
              <a:rPr kumimoji="1" lang="en-US" altLang="ja-JP" sz="3200" dirty="0" smtClean="0"/>
              <a:t>for comparison with e-driven)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631825"/>
          </a:xfrm>
        </p:spPr>
        <p:txBody>
          <a:bodyPr/>
          <a:lstStyle/>
          <a:p>
            <a:r>
              <a:rPr lang="en-US" altLang="ja-JP" dirty="0" smtClean="0"/>
              <a:t>values were converted from MILCU to </a:t>
            </a:r>
            <a:r>
              <a:rPr lang="en-US" altLang="ja-JP" dirty="0" err="1" smtClean="0"/>
              <a:t>OkuYen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16</a:t>
            </a:fld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890750"/>
              </p:ext>
            </p:extLst>
          </p:nvPr>
        </p:nvGraphicFramePr>
        <p:xfrm>
          <a:off x="628648" y="2622870"/>
          <a:ext cx="790099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115"/>
                <a:gridCol w="1300162"/>
                <a:gridCol w="1128713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Accelerator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CFS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TDR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227.5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Longer </a:t>
                      </a:r>
                      <a:r>
                        <a:rPr kumimoji="1" lang="en-US" altLang="ja-JP" dirty="0" err="1" smtClean="0"/>
                        <a:t>undulator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13.0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3GeV compensation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7.3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Dogleg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(1)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Beam dump for 10Hz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-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dirty="0" smtClean="0"/>
                        <a:t>7.7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Auxiliary positron source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-5.9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    SUM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273.9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74.3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435061" y="5930646"/>
            <a:ext cx="7886700" cy="5336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/>
              <a:t>(1) CFS cost for dogleg is already included in TDR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3926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24244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Comparison of the Basic Cost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935349"/>
              </p:ext>
            </p:extLst>
          </p:nvPr>
        </p:nvGraphicFramePr>
        <p:xfrm>
          <a:off x="628650" y="2079625"/>
          <a:ext cx="78867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2628900"/>
                <a:gridCol w="2628900"/>
              </a:tblGrid>
              <a:tr h="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Undulator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e-Driven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Accelerator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274 </a:t>
                      </a:r>
                      <a:r>
                        <a:rPr kumimoji="1" lang="en-US" altLang="ja-JP" dirty="0" err="1" smtClean="0"/>
                        <a:t>OkuYen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272 </a:t>
                      </a:r>
                      <a:r>
                        <a:rPr kumimoji="1" lang="en-US" altLang="ja-JP" dirty="0" err="1" smtClean="0"/>
                        <a:t>OkuYen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CFS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74 </a:t>
                      </a:r>
                      <a:r>
                        <a:rPr kumimoji="1" lang="en-US" altLang="ja-JP" dirty="0" err="1" smtClean="0"/>
                        <a:t>OkuYen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44 </a:t>
                      </a:r>
                      <a:r>
                        <a:rPr kumimoji="1" lang="en-US" altLang="ja-JP" dirty="0" err="1" smtClean="0"/>
                        <a:t>OkuYen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348 </a:t>
                      </a:r>
                      <a:r>
                        <a:rPr kumimoji="1" lang="en-US" altLang="ja-JP" dirty="0" err="1" smtClean="0"/>
                        <a:t>OkuYen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316 </a:t>
                      </a:r>
                      <a:r>
                        <a:rPr kumimoji="1" lang="en-US" altLang="ja-JP" dirty="0" err="1" smtClean="0"/>
                        <a:t>OkuYen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662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85740"/>
            <a:ext cx="7886700" cy="810531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Implementation in Staging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78283"/>
            <a:ext cx="7886700" cy="4796056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Up to this point we naively estimated the cost difference, which is more or less independent of the scenario</a:t>
            </a:r>
          </a:p>
          <a:p>
            <a:r>
              <a:rPr lang="en-US" altLang="ja-JP" dirty="0" smtClean="0"/>
              <a:t>Now, there are several more points that must be considered when we take into account the staging scenario (higher </a:t>
            </a:r>
            <a:r>
              <a:rPr lang="en-US" altLang="ja-JP" dirty="0" err="1" smtClean="0"/>
              <a:t>lumi</a:t>
            </a:r>
            <a:r>
              <a:rPr lang="en-US" altLang="ja-JP" dirty="0" smtClean="0"/>
              <a:t>, higher energy).</a:t>
            </a:r>
          </a:p>
          <a:p>
            <a:r>
              <a:rPr lang="en-US" altLang="ja-JP" dirty="0" smtClean="0"/>
              <a:t>In particular, what must be estimated is the case when we start with </a:t>
            </a:r>
            <a:r>
              <a:rPr lang="en-US" altLang="ja-JP" dirty="0"/>
              <a:t>the e-driven </a:t>
            </a:r>
            <a:r>
              <a:rPr lang="en-US" altLang="ja-JP" dirty="0" smtClean="0"/>
              <a:t>source. </a:t>
            </a:r>
            <a:br>
              <a:rPr lang="en-US" altLang="ja-JP" dirty="0" smtClean="0"/>
            </a:br>
            <a:r>
              <a:rPr lang="en-US" altLang="ja-JP" dirty="0" smtClean="0"/>
              <a:t>Depend on the order of upgrade</a:t>
            </a:r>
            <a:br>
              <a:rPr lang="en-US" altLang="ja-JP" dirty="0" smtClean="0"/>
            </a:br>
            <a:r>
              <a:rPr lang="en-US" altLang="ja-JP" dirty="0" smtClean="0"/>
              <a:t>        </a:t>
            </a:r>
            <a:r>
              <a:rPr lang="en-US" altLang="ja-JP" dirty="0" err="1" smtClean="0"/>
              <a:t>undulator</a:t>
            </a:r>
            <a:r>
              <a:rPr lang="en-US" altLang="ja-JP" dirty="0"/>
              <a:t> </a:t>
            </a:r>
            <a:r>
              <a:rPr lang="en-US" altLang="ja-JP" dirty="0" smtClean="0"/>
              <a:t>&amp; higher </a:t>
            </a:r>
            <a:r>
              <a:rPr lang="en-US" altLang="ja-JP" dirty="0" err="1" smtClean="0"/>
              <a:t>lumi</a:t>
            </a:r>
            <a:r>
              <a:rPr lang="en-US" altLang="ja-JP" dirty="0" smtClean="0"/>
              <a:t> &amp; higher energy</a:t>
            </a:r>
            <a:r>
              <a:rPr kumimoji="1" lang="en-US" altLang="ja-JP" dirty="0" smtClean="0"/>
              <a:t> 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82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19235"/>
            <a:ext cx="7886700" cy="72532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Questions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8637" y="944563"/>
            <a:ext cx="7886700" cy="4441825"/>
          </a:xfrm>
        </p:spPr>
        <p:txBody>
          <a:bodyPr>
            <a:normAutofit fontScale="92500"/>
          </a:bodyPr>
          <a:lstStyle/>
          <a:p>
            <a:r>
              <a:rPr lang="en-US" altLang="ja-JP" dirty="0"/>
              <a:t>The following items might be accounted for the cost comparison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The </a:t>
            </a:r>
            <a:r>
              <a:rPr lang="en-US" altLang="ja-JP" dirty="0"/>
              <a:t>250GeV stage that we are studying now </a:t>
            </a:r>
            <a:r>
              <a:rPr lang="en-US" altLang="ja-JP" dirty="0" smtClean="0"/>
              <a:t>(option C, Option D) includes </a:t>
            </a:r>
            <a:r>
              <a:rPr lang="en-US" altLang="ja-JP" dirty="0"/>
              <a:t>some empty tunnel for global timing adjustment for </a:t>
            </a:r>
            <a:r>
              <a:rPr lang="en-US" altLang="ja-JP" dirty="0" err="1"/>
              <a:t>undulator</a:t>
            </a:r>
            <a:r>
              <a:rPr lang="en-US" altLang="ja-JP" dirty="0"/>
              <a:t> scheme, which is not necessary for e-driven case. Should we eliminate it from the beginning</a:t>
            </a:r>
            <a:r>
              <a:rPr lang="en-US" altLang="ja-JP" dirty="0" smtClean="0"/>
              <a:t>?</a:t>
            </a:r>
          </a:p>
          <a:p>
            <a:pPr lvl="1"/>
            <a:r>
              <a:rPr lang="en-US" altLang="ja-JP" dirty="0" smtClean="0"/>
              <a:t>Rigorously speaking, the timing constraint is necessary in the positron wing only. The empty tunnel in the electron side is added for future extension to higher CM energy</a:t>
            </a:r>
            <a:endParaRPr lang="en-US" altLang="ja-JP" dirty="0"/>
          </a:p>
          <a:p>
            <a:pPr lvl="1"/>
            <a:r>
              <a:rPr lang="en-US" altLang="ja-JP" dirty="0" smtClean="0"/>
              <a:t>The empty space is larger if we assume 35MV/m rather than 31.5MV/m. Can we cut this space? (less margin for 250GeV)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05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4931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14439"/>
            <a:ext cx="7886700" cy="4962524"/>
          </a:xfrm>
        </p:spPr>
        <p:txBody>
          <a:bodyPr/>
          <a:lstStyle/>
          <a:p>
            <a:r>
              <a:rPr kumimoji="1" lang="en-US" altLang="ja-JP" dirty="0" smtClean="0"/>
              <a:t>Cost of e-driven system</a:t>
            </a:r>
          </a:p>
          <a:p>
            <a:r>
              <a:rPr lang="en-US" altLang="ja-JP" dirty="0" smtClean="0"/>
              <a:t>Cost of </a:t>
            </a:r>
            <a:r>
              <a:rPr lang="en-US" altLang="ja-JP" dirty="0" err="1"/>
              <a:t>u</a:t>
            </a:r>
            <a:r>
              <a:rPr lang="en-US" altLang="ja-JP" dirty="0" err="1" smtClean="0"/>
              <a:t>ndulator</a:t>
            </a:r>
            <a:r>
              <a:rPr lang="en-US" altLang="ja-JP" dirty="0" smtClean="0"/>
              <a:t> system: What’s in TDR?</a:t>
            </a:r>
          </a:p>
          <a:p>
            <a:r>
              <a:rPr kumimoji="1" lang="en-US" altLang="ja-JP" dirty="0" smtClean="0"/>
              <a:t>Basic cost comparison</a:t>
            </a:r>
          </a:p>
          <a:p>
            <a:r>
              <a:rPr lang="en-US" altLang="ja-JP" dirty="0" smtClean="0"/>
              <a:t>First stage cost</a:t>
            </a:r>
          </a:p>
          <a:p>
            <a:r>
              <a:rPr kumimoji="1" lang="en-US" altLang="ja-JP" dirty="0" smtClean="0"/>
              <a:t>Luminosity upgrade</a:t>
            </a:r>
          </a:p>
          <a:p>
            <a:endParaRPr lang="en-US" altLang="ja-JP" dirty="0"/>
          </a:p>
          <a:p>
            <a:endParaRPr kumimoji="1" lang="en-US" altLang="ja-JP" dirty="0" smtClean="0"/>
          </a:p>
          <a:p>
            <a:r>
              <a:rPr lang="en-US" altLang="ja-JP" dirty="0" smtClean="0"/>
              <a:t>No technology discussion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77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19235"/>
            <a:ext cx="7886700" cy="72532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Questions 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8637" y="944563"/>
            <a:ext cx="7886700" cy="4441825"/>
          </a:xfrm>
        </p:spPr>
        <p:txBody>
          <a:bodyPr>
            <a:normAutofit fontScale="92500"/>
          </a:bodyPr>
          <a:lstStyle/>
          <a:p>
            <a:r>
              <a:rPr lang="en-US" altLang="ja-JP" dirty="0" smtClean="0"/>
              <a:t>Should </a:t>
            </a:r>
            <a:r>
              <a:rPr lang="en-US" altLang="ja-JP" dirty="0"/>
              <a:t>the space of the </a:t>
            </a:r>
            <a:r>
              <a:rPr lang="en-US" altLang="ja-JP" dirty="0" err="1"/>
              <a:t>undulator</a:t>
            </a:r>
            <a:r>
              <a:rPr lang="en-US" altLang="ja-JP" dirty="0"/>
              <a:t> (and subsequent photon drift) </a:t>
            </a:r>
            <a:r>
              <a:rPr lang="en-US" altLang="ja-JP" dirty="0" smtClean="0"/>
              <a:t>be </a:t>
            </a:r>
            <a:r>
              <a:rPr lang="en-US" altLang="ja-JP" dirty="0"/>
              <a:t>reserved for later upgrade? </a:t>
            </a:r>
          </a:p>
          <a:p>
            <a:pPr lvl="1"/>
            <a:r>
              <a:rPr lang="en-US" altLang="ja-JP" dirty="0" smtClean="0"/>
              <a:t>The </a:t>
            </a:r>
            <a:r>
              <a:rPr lang="en-US" altLang="ja-JP" dirty="0"/>
              <a:t>tunnel of this region is laser-straight in TDR</a:t>
            </a:r>
            <a:r>
              <a:rPr lang="en-US" altLang="ja-JP" dirty="0" smtClean="0"/>
              <a:t>. Presumably, we can manage from beam dynamics view point, even if it is bent. (BDS part must still be laser-straight)</a:t>
            </a:r>
          </a:p>
          <a:p>
            <a:pPr lvl="1"/>
            <a:r>
              <a:rPr lang="en-US" altLang="ja-JP" dirty="0" smtClean="0"/>
              <a:t>Note: to reserve this space does not immediately mean that we can go to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scheme any time </a:t>
            </a:r>
            <a:endParaRPr lang="en-US" altLang="ja-JP" dirty="0"/>
          </a:p>
          <a:p>
            <a:r>
              <a:rPr lang="en-US" altLang="ja-JP" dirty="0"/>
              <a:t>Should the dogleg of electron beam line after </a:t>
            </a:r>
            <a:r>
              <a:rPr lang="en-US" altLang="ja-JP" dirty="0" err="1"/>
              <a:t>undulator</a:t>
            </a:r>
            <a:r>
              <a:rPr lang="en-US" altLang="ja-JP" dirty="0"/>
              <a:t> be eliminated (different tunnel layout)? This brings about further cost reduction but a pair of doglegs </a:t>
            </a:r>
            <a:r>
              <a:rPr lang="en-US" altLang="ja-JP" dirty="0" smtClean="0"/>
              <a:t>(not a single dogleg) would </a:t>
            </a:r>
            <a:r>
              <a:rPr lang="en-US" altLang="ja-JP" dirty="0"/>
              <a:t>be needed for later  upgrade to </a:t>
            </a:r>
            <a:r>
              <a:rPr lang="en-US" altLang="ja-JP" dirty="0" err="1"/>
              <a:t>undulator</a:t>
            </a:r>
            <a:r>
              <a:rPr lang="en-US" altLang="ja-JP" dirty="0"/>
              <a:t> source  if it is not implemented.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6" name="図 5" descr="C:\ILC\LCC\ChangeRequest-dogleg\Modified2rev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320" y="5150167"/>
            <a:ext cx="5491480" cy="12061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307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0231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250GeV Stage for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Scheme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788988"/>
          </a:xfrm>
        </p:spPr>
        <p:txBody>
          <a:bodyPr/>
          <a:lstStyle/>
          <a:p>
            <a:r>
              <a:rPr lang="en-US" altLang="ja-JP" dirty="0" smtClean="0"/>
              <a:t>Option C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6" name="上矢印 5"/>
          <p:cNvSpPr/>
          <p:nvPr/>
        </p:nvSpPr>
        <p:spPr>
          <a:xfrm>
            <a:off x="1571625" y="4961672"/>
            <a:ext cx="190260" cy="448049"/>
          </a:xfrm>
          <a:prstGeom prst="up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991060" y="5430951"/>
            <a:ext cx="1643062" cy="92333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Not for timing. Not included in the comparison</a:t>
            </a:r>
            <a:endParaRPr kumimoji="1" lang="ja-JP" altLang="en-US" dirty="0"/>
          </a:p>
        </p:txBody>
      </p:sp>
      <p:grpSp>
        <p:nvGrpSpPr>
          <p:cNvPr id="56" name="図形グループ 6"/>
          <p:cNvGrpSpPr/>
          <p:nvPr/>
        </p:nvGrpSpPr>
        <p:grpSpPr>
          <a:xfrm>
            <a:off x="100696" y="3121821"/>
            <a:ext cx="9140317" cy="1801922"/>
            <a:chOff x="399287" y="2196938"/>
            <a:chExt cx="9140317" cy="1801922"/>
          </a:xfrm>
        </p:grpSpPr>
        <p:grpSp>
          <p:nvGrpSpPr>
            <p:cNvPr id="57" name="図形グループ 1"/>
            <p:cNvGrpSpPr/>
            <p:nvPr/>
          </p:nvGrpSpPr>
          <p:grpSpPr>
            <a:xfrm>
              <a:off x="399287" y="2196938"/>
              <a:ext cx="9140317" cy="1800729"/>
              <a:chOff x="442017" y="608940"/>
              <a:chExt cx="9140317" cy="1800729"/>
            </a:xfrm>
          </p:grpSpPr>
          <p:grpSp>
            <p:nvGrpSpPr>
              <p:cNvPr id="59" name="図形グループ 2"/>
              <p:cNvGrpSpPr/>
              <p:nvPr/>
            </p:nvGrpSpPr>
            <p:grpSpPr>
              <a:xfrm>
                <a:off x="442017" y="608940"/>
                <a:ext cx="9140317" cy="1800729"/>
                <a:chOff x="442017" y="608940"/>
                <a:chExt cx="9140317" cy="1800729"/>
              </a:xfrm>
            </p:grpSpPr>
            <p:sp>
              <p:nvSpPr>
                <p:cNvPr id="61" name="正方形/長方形 60"/>
                <p:cNvSpPr/>
                <p:nvPr/>
              </p:nvSpPr>
              <p:spPr>
                <a:xfrm>
                  <a:off x="3447235" y="1357329"/>
                  <a:ext cx="1295998" cy="288000"/>
                </a:xfrm>
                <a:prstGeom prst="rect">
                  <a:avLst/>
                </a:prstGeom>
                <a:solidFill>
                  <a:srgbClr val="FFFF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テキスト ボックス 12"/>
                <p:cNvSpPr txBox="1"/>
                <p:nvPr/>
              </p:nvSpPr>
              <p:spPr>
                <a:xfrm>
                  <a:off x="654078" y="1648435"/>
                  <a:ext cx="2094753" cy="7612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lang="en-US" altLang="ja-JP" sz="1600" b="1" dirty="0" smtClean="0"/>
                    <a:t>Null Module Space</a:t>
                  </a:r>
                </a:p>
                <a:p>
                  <a:pPr algn="ctr"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1049m (35MV/m)</a:t>
                  </a:r>
                </a:p>
                <a:p>
                  <a:pPr algn="ctr">
                    <a:lnSpc>
                      <a:spcPct val="90000"/>
                    </a:lnSpc>
                  </a:pPr>
                  <a:r>
                    <a:rPr lang="en-US" altLang="ja-JP" sz="1600" b="1" dirty="0" smtClean="0"/>
                    <a:t>583m (31.</a:t>
                  </a:r>
                  <a:r>
                    <a:rPr lang="en-US" altLang="ja-JP" sz="1400" b="1" dirty="0" smtClean="0"/>
                    <a:t>5</a:t>
                  </a:r>
                  <a:r>
                    <a:rPr lang="en-US" altLang="ja-JP" sz="1600" b="1" dirty="0" smtClean="0"/>
                    <a:t>MV/m)</a:t>
                  </a:r>
                  <a:endParaRPr kumimoji="1" lang="en-US" altLang="ja-JP" sz="1600" b="1" dirty="0" smtClean="0"/>
                </a:p>
              </p:txBody>
            </p:sp>
            <p:sp>
              <p:nvSpPr>
                <p:cNvPr id="63" name="テキスト ボックス 13"/>
                <p:cNvSpPr txBox="1"/>
                <p:nvPr/>
              </p:nvSpPr>
              <p:spPr>
                <a:xfrm>
                  <a:off x="7979501" y="1277022"/>
                  <a:ext cx="160283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kumimoji="1" lang="en-US" altLang="ja-JP" sz="1400" b="1" dirty="0" smtClean="0">
                      <a:latin typeface="+mn-ea"/>
                    </a:rPr>
                    <a:t>e+ ML</a:t>
                  </a:r>
                  <a:endParaRPr kumimoji="1" lang="ja-JP" altLang="en-US" sz="1400" b="1" dirty="0">
                    <a:latin typeface="+mn-ea"/>
                  </a:endParaRPr>
                </a:p>
              </p:txBody>
            </p:sp>
            <p:sp>
              <p:nvSpPr>
                <p:cNvPr id="64" name="テキスト ボックス 14"/>
                <p:cNvSpPr txBox="1"/>
                <p:nvPr/>
              </p:nvSpPr>
              <p:spPr>
                <a:xfrm>
                  <a:off x="3282464" y="782965"/>
                  <a:ext cx="1501172" cy="535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e- BDS tunnel 2.85 km</a:t>
                  </a:r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>
                <a:xfrm>
                  <a:off x="567768" y="1357331"/>
                  <a:ext cx="2868706" cy="287999"/>
                </a:xfrm>
                <a:prstGeom prst="rect">
                  <a:avLst/>
                </a:prstGeom>
                <a:solidFill>
                  <a:srgbClr val="CCFFCC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>
                <a:xfrm>
                  <a:off x="5680631" y="1357331"/>
                  <a:ext cx="2868706" cy="287999"/>
                </a:xfrm>
                <a:prstGeom prst="rect">
                  <a:avLst/>
                </a:prstGeom>
                <a:solidFill>
                  <a:srgbClr val="CCFFCC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>
                <a:xfrm>
                  <a:off x="2564305" y="1357331"/>
                  <a:ext cx="206185" cy="276302"/>
                </a:xfrm>
                <a:prstGeom prst="rect">
                  <a:avLst/>
                </a:prstGeom>
                <a:solidFill>
                  <a:srgbClr val="FF0000"/>
                </a:solidFill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正方形/長方形 67"/>
                <p:cNvSpPr/>
                <p:nvPr/>
              </p:nvSpPr>
              <p:spPr>
                <a:xfrm>
                  <a:off x="1440332" y="1354226"/>
                  <a:ext cx="472139" cy="279407"/>
                </a:xfrm>
                <a:prstGeom prst="rect">
                  <a:avLst/>
                </a:prstGeom>
                <a:solidFill>
                  <a:srgbClr val="0080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>
                <a:xfrm>
                  <a:off x="7091085" y="1353034"/>
                  <a:ext cx="472139" cy="280600"/>
                </a:xfrm>
                <a:prstGeom prst="rect">
                  <a:avLst/>
                </a:prstGeom>
                <a:solidFill>
                  <a:srgbClr val="0080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正方形/長方形 69"/>
                <p:cNvSpPr/>
                <p:nvPr/>
              </p:nvSpPr>
              <p:spPr>
                <a:xfrm>
                  <a:off x="3442912" y="1495970"/>
                  <a:ext cx="732122" cy="107998"/>
                </a:xfrm>
                <a:prstGeom prst="rect">
                  <a:avLst/>
                </a:prstGeom>
                <a:solidFill>
                  <a:srgbClr val="FF0000"/>
                </a:solidFill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テキスト ボックス 21"/>
                <p:cNvSpPr txBox="1"/>
                <p:nvPr/>
              </p:nvSpPr>
              <p:spPr>
                <a:xfrm>
                  <a:off x="1861765" y="608940"/>
                  <a:ext cx="1660908" cy="7861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lang="en-US" altLang="ja-JP" sz="1600" b="1" dirty="0" smtClean="0"/>
                    <a:t>E-drop </a:t>
                  </a:r>
                </a:p>
                <a:p>
                  <a:pPr algn="ctr">
                    <a:lnSpc>
                      <a:spcPct val="90000"/>
                    </a:lnSpc>
                  </a:pPr>
                  <a:r>
                    <a:rPr lang="en-US" altLang="ja-JP" sz="1600" b="1" dirty="0" smtClean="0"/>
                    <a:t>compensation</a:t>
                  </a:r>
                </a:p>
                <a:p>
                  <a:pPr algn="ctr"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3 </a:t>
                  </a:r>
                  <a:r>
                    <a:rPr kumimoji="1" lang="en-US" altLang="ja-JP" sz="1600" b="1" dirty="0" err="1" smtClean="0"/>
                    <a:t>GeV</a:t>
                  </a:r>
                  <a:r>
                    <a:rPr kumimoji="1" lang="en-US" altLang="ja-JP" sz="1600" b="1" dirty="0" smtClean="0"/>
                    <a:t>, 138 m</a:t>
                  </a:r>
                  <a:endParaRPr kumimoji="1" lang="ja-JP" altLang="en-US" sz="1600" b="1" dirty="0"/>
                </a:p>
              </p:txBody>
            </p:sp>
            <p:sp>
              <p:nvSpPr>
                <p:cNvPr id="72" name="正方形/長方形 71"/>
                <p:cNvSpPr/>
                <p:nvPr/>
              </p:nvSpPr>
              <p:spPr>
                <a:xfrm>
                  <a:off x="4735045" y="1357329"/>
                  <a:ext cx="935998" cy="288000"/>
                </a:xfrm>
                <a:prstGeom prst="rect">
                  <a:avLst/>
                </a:prstGeom>
                <a:solidFill>
                  <a:srgbClr val="FFFF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テキスト ボックス 23"/>
                <p:cNvSpPr txBox="1"/>
                <p:nvPr/>
              </p:nvSpPr>
              <p:spPr>
                <a:xfrm>
                  <a:off x="4498072" y="789023"/>
                  <a:ext cx="1602199" cy="535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e+ BDS tunnel 2.25 km</a:t>
                  </a:r>
                </a:p>
              </p:txBody>
            </p:sp>
            <p:sp>
              <p:nvSpPr>
                <p:cNvPr id="74" name="テキスト ボックス 24"/>
                <p:cNvSpPr txBox="1"/>
                <p:nvPr/>
              </p:nvSpPr>
              <p:spPr>
                <a:xfrm>
                  <a:off x="4427290" y="1649628"/>
                  <a:ext cx="615634" cy="3180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IP</a:t>
                  </a:r>
                  <a:endParaRPr kumimoji="1" lang="ja-JP" altLang="en-US" sz="1600" b="1" dirty="0"/>
                </a:p>
              </p:txBody>
            </p:sp>
            <p:sp>
              <p:nvSpPr>
                <p:cNvPr id="75" name="テキスト ボックス 25"/>
                <p:cNvSpPr txBox="1"/>
                <p:nvPr/>
              </p:nvSpPr>
              <p:spPr>
                <a:xfrm>
                  <a:off x="442017" y="989054"/>
                  <a:ext cx="1602833" cy="3180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e- ML</a:t>
                  </a:r>
                  <a:r>
                    <a:rPr lang="en-US" altLang="ja-JP" sz="1600" b="1" dirty="0"/>
                    <a:t> </a:t>
                  </a:r>
                  <a:r>
                    <a:rPr lang="en-US" altLang="ja-JP" sz="1600" b="1" dirty="0" smtClean="0"/>
                    <a:t>tunnel</a:t>
                  </a:r>
                  <a:endParaRPr kumimoji="1" lang="ja-JP" altLang="en-US" sz="1600" b="1" dirty="0"/>
                </a:p>
              </p:txBody>
            </p:sp>
            <p:sp>
              <p:nvSpPr>
                <p:cNvPr id="76" name="テキスト ボックス 26"/>
                <p:cNvSpPr txBox="1"/>
                <p:nvPr/>
              </p:nvSpPr>
              <p:spPr>
                <a:xfrm>
                  <a:off x="7473976" y="989610"/>
                  <a:ext cx="1602833" cy="3180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e+ ML</a:t>
                  </a:r>
                  <a:r>
                    <a:rPr lang="en-US" altLang="ja-JP" sz="1600" b="1" dirty="0"/>
                    <a:t> </a:t>
                  </a:r>
                  <a:r>
                    <a:rPr lang="en-US" altLang="ja-JP" sz="1600" b="1" dirty="0" smtClean="0"/>
                    <a:t>tunnel</a:t>
                  </a:r>
                  <a:endParaRPr kumimoji="1" lang="ja-JP" altLang="en-US" sz="1600" b="1" dirty="0"/>
                </a:p>
              </p:txBody>
            </p:sp>
            <p:sp>
              <p:nvSpPr>
                <p:cNvPr id="77" name="正方形/長方形 76"/>
                <p:cNvSpPr/>
                <p:nvPr/>
              </p:nvSpPr>
              <p:spPr>
                <a:xfrm>
                  <a:off x="3803603" y="1398815"/>
                  <a:ext cx="863998" cy="72000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正方形/長方形 77"/>
                <p:cNvSpPr/>
                <p:nvPr/>
              </p:nvSpPr>
              <p:spPr>
                <a:xfrm>
                  <a:off x="4776578" y="1401041"/>
                  <a:ext cx="863998" cy="72000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正方形/長方形 78"/>
                <p:cNvSpPr/>
                <p:nvPr/>
              </p:nvSpPr>
              <p:spPr>
                <a:xfrm flipV="1">
                  <a:off x="3472803" y="1530799"/>
                  <a:ext cx="287691" cy="36000"/>
                </a:xfrm>
                <a:prstGeom prst="rect">
                  <a:avLst/>
                </a:prstGeom>
                <a:solidFill>
                  <a:srgbClr val="FF6600"/>
                </a:solidFill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" name="テキスト ボックス 10"/>
              <p:cNvSpPr txBox="1"/>
              <p:nvPr/>
            </p:nvSpPr>
            <p:spPr>
              <a:xfrm>
                <a:off x="2658931" y="1623543"/>
                <a:ext cx="2273300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90000"/>
                  </a:lnSpc>
                </a:pPr>
                <a:r>
                  <a:rPr kumimoji="1" lang="en-US" altLang="ja-JP" sz="1600" b="1" dirty="0" err="1" smtClean="0"/>
                  <a:t>undulator</a:t>
                </a:r>
                <a:endParaRPr lang="en-US" altLang="ja-JP" sz="1600" b="1" dirty="0"/>
              </a:p>
              <a:p>
                <a:pPr algn="ctr">
                  <a:lnSpc>
                    <a:spcPct val="90000"/>
                  </a:lnSpc>
                </a:pPr>
                <a:r>
                  <a:rPr kumimoji="1" lang="en-US" altLang="ja-JP" sz="1600" b="1" dirty="0" smtClean="0"/>
                  <a:t>e+ source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US" altLang="ja-JP" sz="1600" b="1" dirty="0" smtClean="0"/>
                  <a:t>1.678 km (TDR)</a:t>
                </a:r>
              </a:p>
            </p:txBody>
          </p:sp>
        </p:grpSp>
        <p:sp>
          <p:nvSpPr>
            <p:cNvPr id="58" name="テキスト ボックス 8"/>
            <p:cNvSpPr txBox="1"/>
            <p:nvPr/>
          </p:nvSpPr>
          <p:spPr>
            <a:xfrm>
              <a:off x="6348354" y="3237626"/>
              <a:ext cx="2094753" cy="761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en-US" altLang="ja-JP" sz="1600" b="1" dirty="0" smtClean="0"/>
                <a:t>Null Module Space</a:t>
              </a:r>
            </a:p>
            <a:p>
              <a:pPr algn="ctr">
                <a:lnSpc>
                  <a:spcPct val="90000"/>
                </a:lnSpc>
              </a:pPr>
              <a:r>
                <a:rPr kumimoji="1" lang="en-US" altLang="ja-JP" sz="1600" b="1" dirty="0" smtClean="0"/>
                <a:t>1049m (35MV/m)</a:t>
              </a:r>
            </a:p>
            <a:p>
              <a:pPr algn="ctr">
                <a:lnSpc>
                  <a:spcPct val="90000"/>
                </a:lnSpc>
              </a:pPr>
              <a:r>
                <a:rPr lang="en-US" altLang="ja-JP" sz="1600" b="1" dirty="0" smtClean="0"/>
                <a:t>583m (31.</a:t>
              </a:r>
              <a:r>
                <a:rPr lang="en-US" altLang="ja-JP" sz="1400" b="1" dirty="0" smtClean="0"/>
                <a:t>5</a:t>
              </a:r>
              <a:r>
                <a:rPr lang="en-US" altLang="ja-JP" sz="1600" b="1" dirty="0" smtClean="0"/>
                <a:t>MV/m)</a:t>
              </a:r>
              <a:endParaRPr kumimoji="1" lang="en-US" altLang="ja-JP" sz="1600" b="1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65565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2775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Tunnel for e-Driven Scheme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69148" y="1226069"/>
            <a:ext cx="7886700" cy="517525"/>
          </a:xfrm>
        </p:spPr>
        <p:txBody>
          <a:bodyPr/>
          <a:lstStyle/>
          <a:p>
            <a:r>
              <a:rPr lang="en-US" altLang="ja-JP" dirty="0"/>
              <a:t>W</a:t>
            </a:r>
            <a:r>
              <a:rPr lang="en-US" altLang="ja-JP" dirty="0" smtClean="0"/>
              <a:t>ith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/dogleg spac</a:t>
            </a:r>
            <a:r>
              <a:rPr lang="en-US" altLang="ja-JP" dirty="0"/>
              <a:t>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36" name="コンテンツ プレースホルダー 2"/>
          <p:cNvSpPr txBox="1">
            <a:spLocks/>
          </p:cNvSpPr>
          <p:nvPr/>
        </p:nvSpPr>
        <p:spPr>
          <a:xfrm>
            <a:off x="628650" y="3807927"/>
            <a:ext cx="7886700" cy="517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Without </a:t>
            </a:r>
            <a:r>
              <a:rPr lang="en-US" altLang="ja-JP" dirty="0" err="1"/>
              <a:t>undulator</a:t>
            </a:r>
            <a:r>
              <a:rPr lang="en-US" altLang="ja-JP" dirty="0"/>
              <a:t>/dogleg space</a:t>
            </a:r>
            <a:r>
              <a:rPr lang="en-US" altLang="ja-JP" dirty="0" smtClean="0"/>
              <a:t> </a:t>
            </a:r>
            <a:endParaRPr lang="ja-JP" altLang="en-US" dirty="0"/>
          </a:p>
        </p:txBody>
      </p:sp>
      <p:grpSp>
        <p:nvGrpSpPr>
          <p:cNvPr id="37" name="図形グループ 5"/>
          <p:cNvGrpSpPr/>
          <p:nvPr/>
        </p:nvGrpSpPr>
        <p:grpSpPr>
          <a:xfrm>
            <a:off x="762561" y="1935917"/>
            <a:ext cx="7868691" cy="1614726"/>
            <a:chOff x="863236" y="780526"/>
            <a:chExt cx="7868691" cy="1614726"/>
          </a:xfrm>
        </p:grpSpPr>
        <p:grpSp>
          <p:nvGrpSpPr>
            <p:cNvPr id="38" name="図形グループ 4"/>
            <p:cNvGrpSpPr/>
            <p:nvPr/>
          </p:nvGrpSpPr>
          <p:grpSpPr>
            <a:xfrm>
              <a:off x="863236" y="780526"/>
              <a:ext cx="7868691" cy="1614726"/>
              <a:chOff x="863236" y="435314"/>
              <a:chExt cx="7868691" cy="1614726"/>
            </a:xfrm>
          </p:grpSpPr>
          <p:grpSp>
            <p:nvGrpSpPr>
              <p:cNvPr id="42" name="図形グループ 2"/>
              <p:cNvGrpSpPr/>
              <p:nvPr/>
            </p:nvGrpSpPr>
            <p:grpSpPr>
              <a:xfrm>
                <a:off x="863236" y="435314"/>
                <a:ext cx="7868691" cy="1199467"/>
                <a:chOff x="863236" y="435314"/>
                <a:chExt cx="7868691" cy="1199467"/>
              </a:xfrm>
            </p:grpSpPr>
            <p:sp>
              <p:nvSpPr>
                <p:cNvPr id="44" name="正方形/長方形 43"/>
                <p:cNvSpPr/>
                <p:nvPr/>
              </p:nvSpPr>
              <p:spPr>
                <a:xfrm>
                  <a:off x="3434905" y="1024446"/>
                  <a:ext cx="1287810" cy="288000"/>
                </a:xfrm>
                <a:prstGeom prst="rect">
                  <a:avLst/>
                </a:prstGeom>
                <a:solidFill>
                  <a:srgbClr val="FFFF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テキスト ボックス 13"/>
                <p:cNvSpPr txBox="1"/>
                <p:nvPr/>
              </p:nvSpPr>
              <p:spPr>
                <a:xfrm>
                  <a:off x="3284900" y="435314"/>
                  <a:ext cx="1501172" cy="535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e- BDS tunnel 2.85 km</a:t>
                  </a:r>
                </a:p>
              </p:txBody>
            </p:sp>
            <p:sp>
              <p:nvSpPr>
                <p:cNvPr id="46" name="正方形/長方形 45"/>
                <p:cNvSpPr/>
                <p:nvPr/>
              </p:nvSpPr>
              <p:spPr>
                <a:xfrm>
                  <a:off x="4722715" y="1024446"/>
                  <a:ext cx="935998" cy="288000"/>
                </a:xfrm>
                <a:prstGeom prst="rect">
                  <a:avLst/>
                </a:prstGeom>
                <a:solidFill>
                  <a:srgbClr val="FFFF00"/>
                </a:solidFill>
                <a:ln w="28575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テキスト ボックス 15"/>
                <p:cNvSpPr txBox="1"/>
                <p:nvPr/>
              </p:nvSpPr>
              <p:spPr>
                <a:xfrm>
                  <a:off x="4559572" y="441372"/>
                  <a:ext cx="1602199" cy="535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e+ BDS tunnel 2.25 km</a:t>
                  </a:r>
                </a:p>
              </p:txBody>
            </p:sp>
            <p:sp>
              <p:nvSpPr>
                <p:cNvPr id="48" name="テキスト ボックス 16"/>
                <p:cNvSpPr txBox="1"/>
                <p:nvPr/>
              </p:nvSpPr>
              <p:spPr>
                <a:xfrm>
                  <a:off x="4414960" y="1316745"/>
                  <a:ext cx="615634" cy="3180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IP</a:t>
                  </a:r>
                  <a:endParaRPr kumimoji="1" lang="ja-JP" altLang="en-US" sz="1600" b="1" dirty="0"/>
                </a:p>
              </p:txBody>
            </p:sp>
            <p:sp>
              <p:nvSpPr>
                <p:cNvPr id="49" name="テキスト ボックス 17"/>
                <p:cNvSpPr txBox="1"/>
                <p:nvPr/>
              </p:nvSpPr>
              <p:spPr>
                <a:xfrm>
                  <a:off x="863236" y="690150"/>
                  <a:ext cx="1602833" cy="3180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e- ML</a:t>
                  </a:r>
                  <a:r>
                    <a:rPr lang="en-US" altLang="ja-JP" sz="1600" b="1" dirty="0"/>
                    <a:t> </a:t>
                  </a:r>
                  <a:r>
                    <a:rPr lang="en-US" altLang="ja-JP" sz="1600" b="1" dirty="0" smtClean="0"/>
                    <a:t>tunnel</a:t>
                  </a:r>
                  <a:endParaRPr kumimoji="1" lang="ja-JP" altLang="en-US" sz="1600" b="1" dirty="0"/>
                </a:p>
              </p:txBody>
            </p:sp>
            <p:sp>
              <p:nvSpPr>
                <p:cNvPr id="50" name="テキスト ボックス 18"/>
                <p:cNvSpPr txBox="1"/>
                <p:nvPr/>
              </p:nvSpPr>
              <p:spPr>
                <a:xfrm>
                  <a:off x="7129094" y="679683"/>
                  <a:ext cx="1602833" cy="3180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90000"/>
                    </a:lnSpc>
                  </a:pPr>
                  <a:r>
                    <a:rPr kumimoji="1" lang="en-US" altLang="ja-JP" sz="1600" b="1" dirty="0" smtClean="0"/>
                    <a:t>e+ ML</a:t>
                  </a:r>
                  <a:r>
                    <a:rPr lang="en-US" altLang="ja-JP" sz="1600" b="1" dirty="0"/>
                    <a:t> </a:t>
                  </a:r>
                  <a:r>
                    <a:rPr lang="en-US" altLang="ja-JP" sz="1600" b="1" dirty="0" smtClean="0"/>
                    <a:t>tunnel</a:t>
                  </a:r>
                  <a:endParaRPr kumimoji="1" lang="ja-JP" altLang="en-US" sz="1600" b="1" dirty="0"/>
                </a:p>
              </p:txBody>
            </p:sp>
            <p:sp>
              <p:nvSpPr>
                <p:cNvPr id="51" name="正方形/長方形 50"/>
                <p:cNvSpPr/>
                <p:nvPr/>
              </p:nvSpPr>
              <p:spPr>
                <a:xfrm>
                  <a:off x="3791273" y="1065932"/>
                  <a:ext cx="863998" cy="72000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正方形/長方形 51"/>
                <p:cNvSpPr/>
                <p:nvPr/>
              </p:nvSpPr>
              <p:spPr>
                <a:xfrm>
                  <a:off x="4764248" y="1068158"/>
                  <a:ext cx="863998" cy="72000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" name="テキスト ボックス 11"/>
              <p:cNvSpPr txBox="1"/>
              <p:nvPr/>
            </p:nvSpPr>
            <p:spPr>
              <a:xfrm>
                <a:off x="2965887" y="1358569"/>
                <a:ext cx="2134326" cy="691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80000"/>
                  </a:lnSpc>
                </a:pPr>
                <a:r>
                  <a:rPr kumimoji="1" lang="en-US" altLang="ja-JP" sz="1600" b="1" dirty="0" smtClean="0"/>
                  <a:t>E-driven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kumimoji="1" lang="en-US" altLang="ja-JP" sz="1600" b="1" dirty="0" smtClean="0"/>
                  <a:t>e+ source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en-US" altLang="ja-JP" sz="1600" b="1" dirty="0" smtClean="0"/>
                  <a:t> 1.05 </a:t>
                </a:r>
                <a:r>
                  <a:rPr kumimoji="1" lang="en-US" altLang="ja-JP" sz="1600" b="1" dirty="0" smtClean="0"/>
                  <a:t>km (v8.3)</a:t>
                </a:r>
              </a:p>
            </p:txBody>
          </p:sp>
        </p:grpSp>
        <p:sp>
          <p:nvSpPr>
            <p:cNvPr id="39" name="正方形/長方形 38"/>
            <p:cNvSpPr/>
            <p:nvPr/>
          </p:nvSpPr>
          <p:spPr>
            <a:xfrm>
              <a:off x="3811331" y="1501134"/>
              <a:ext cx="408755" cy="107998"/>
            </a:xfrm>
            <a:prstGeom prst="rect">
              <a:avLst/>
            </a:prstGeom>
            <a:solidFill>
              <a:srgbClr val="FF0000"/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1065499" y="1373506"/>
              <a:ext cx="2357714" cy="288000"/>
            </a:xfrm>
            <a:prstGeom prst="rect">
              <a:avLst/>
            </a:prstGeom>
            <a:solidFill>
              <a:srgbClr val="CCFFCC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5671043" y="1370305"/>
              <a:ext cx="2522070" cy="288000"/>
            </a:xfrm>
            <a:prstGeom prst="rect">
              <a:avLst/>
            </a:prstGeom>
            <a:solidFill>
              <a:srgbClr val="CCFFCC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53" name="図形グループ 7"/>
          <p:cNvGrpSpPr/>
          <p:nvPr/>
        </p:nvGrpSpPr>
        <p:grpSpPr>
          <a:xfrm>
            <a:off x="1050912" y="4426483"/>
            <a:ext cx="7684741" cy="1637934"/>
            <a:chOff x="1245298" y="4925394"/>
            <a:chExt cx="7684741" cy="1637934"/>
          </a:xfrm>
        </p:grpSpPr>
        <p:sp>
          <p:nvSpPr>
            <p:cNvPr id="54" name="正方形/長方形 53"/>
            <p:cNvSpPr/>
            <p:nvPr/>
          </p:nvSpPr>
          <p:spPr>
            <a:xfrm>
              <a:off x="1495439" y="5540682"/>
              <a:ext cx="2357714" cy="288000"/>
            </a:xfrm>
            <a:prstGeom prst="rect">
              <a:avLst/>
            </a:prstGeom>
            <a:solidFill>
              <a:srgbClr val="CCFFCC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5736366" y="5552249"/>
              <a:ext cx="2558070" cy="288000"/>
            </a:xfrm>
            <a:prstGeom prst="rect">
              <a:avLst/>
            </a:prstGeom>
            <a:solidFill>
              <a:srgbClr val="CCFFCC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6" name="テキスト ボックス 24"/>
            <p:cNvSpPr txBox="1"/>
            <p:nvPr/>
          </p:nvSpPr>
          <p:spPr>
            <a:xfrm>
              <a:off x="3070320" y="5871857"/>
              <a:ext cx="2134326" cy="691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</a:pPr>
              <a:r>
                <a:rPr kumimoji="1" lang="en-US" altLang="ja-JP" sz="1600" b="1" dirty="0" smtClean="0"/>
                <a:t>E-driven </a:t>
              </a:r>
            </a:p>
            <a:p>
              <a:pPr algn="ctr">
                <a:lnSpc>
                  <a:spcPct val="80000"/>
                </a:lnSpc>
              </a:pPr>
              <a:r>
                <a:rPr kumimoji="1" lang="en-US" altLang="ja-JP" sz="1600" b="1" dirty="0" smtClean="0"/>
                <a:t>e+ source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ja-JP" sz="1600" b="1" dirty="0" smtClean="0"/>
                <a:t> 1.05 </a:t>
              </a:r>
              <a:r>
                <a:rPr kumimoji="1" lang="en-US" altLang="ja-JP" sz="1600" b="1" dirty="0" smtClean="0"/>
                <a:t>km</a:t>
              </a: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4800368" y="5545556"/>
              <a:ext cx="935998" cy="288000"/>
            </a:xfrm>
            <a:prstGeom prst="rect">
              <a:avLst/>
            </a:prstGeom>
            <a:solidFill>
              <a:srgbClr val="FFFF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3853153" y="5545556"/>
              <a:ext cx="935998" cy="288000"/>
            </a:xfrm>
            <a:prstGeom prst="rect">
              <a:avLst/>
            </a:prstGeom>
            <a:solidFill>
              <a:srgbClr val="FFFF00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9" name="テキスト ボックス 27"/>
            <p:cNvSpPr txBox="1"/>
            <p:nvPr/>
          </p:nvSpPr>
          <p:spPr>
            <a:xfrm>
              <a:off x="4430243" y="5779740"/>
              <a:ext cx="6667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600" b="1" dirty="0" smtClean="0"/>
                <a:t>IP</a:t>
              </a:r>
              <a:endParaRPr kumimoji="1" lang="ja-JP" altLang="en-US" sz="1600" b="1" dirty="0"/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3894430" y="5690513"/>
              <a:ext cx="408755" cy="107998"/>
            </a:xfrm>
            <a:prstGeom prst="rect">
              <a:avLst/>
            </a:prstGeom>
            <a:solidFill>
              <a:srgbClr val="FF0000"/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1" name="テキスト ボックス 29"/>
            <p:cNvSpPr txBox="1"/>
            <p:nvPr/>
          </p:nvSpPr>
          <p:spPr>
            <a:xfrm>
              <a:off x="1245298" y="5207536"/>
              <a:ext cx="17358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600" b="1" dirty="0" smtClean="0"/>
                <a:t>e- ML tunnel</a:t>
              </a:r>
              <a:endParaRPr kumimoji="1" lang="ja-JP" altLang="en-US" sz="1600" b="1" dirty="0"/>
            </a:p>
          </p:txBody>
        </p:sp>
        <p:sp>
          <p:nvSpPr>
            <p:cNvPr id="62" name="テキスト ボックス 30"/>
            <p:cNvSpPr txBox="1"/>
            <p:nvPr/>
          </p:nvSpPr>
          <p:spPr>
            <a:xfrm>
              <a:off x="7194188" y="5204365"/>
              <a:ext cx="17358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600" b="1" dirty="0" smtClean="0"/>
                <a:t>e+ ML</a:t>
              </a:r>
              <a:r>
                <a:rPr lang="en-US" altLang="ja-JP" sz="1600" b="1" dirty="0"/>
                <a:t> </a:t>
              </a:r>
              <a:r>
                <a:rPr lang="en-US" altLang="ja-JP" sz="1600" b="1" dirty="0" smtClean="0"/>
                <a:t>tunnel</a:t>
              </a:r>
              <a:endParaRPr kumimoji="1" lang="ja-JP" altLang="en-US" sz="1600" b="1" dirty="0"/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3892254" y="5585918"/>
              <a:ext cx="863998" cy="72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4840083" y="5588144"/>
              <a:ext cx="863998" cy="72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5" name="テキスト ボックス 33"/>
            <p:cNvSpPr txBox="1"/>
            <p:nvPr/>
          </p:nvSpPr>
          <p:spPr>
            <a:xfrm>
              <a:off x="3435515" y="4925394"/>
              <a:ext cx="1501172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kumimoji="1" lang="en-US" altLang="ja-JP" sz="1600" b="1" dirty="0" smtClean="0"/>
                <a:t>e- BDS tunnel 2.25 km</a:t>
              </a:r>
            </a:p>
          </p:txBody>
        </p:sp>
        <p:sp>
          <p:nvSpPr>
            <p:cNvPr id="66" name="テキスト ボックス 34"/>
            <p:cNvSpPr txBox="1"/>
            <p:nvPr/>
          </p:nvSpPr>
          <p:spPr>
            <a:xfrm>
              <a:off x="4651123" y="4925394"/>
              <a:ext cx="1602199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kumimoji="1" lang="en-US" altLang="ja-JP" sz="1600" b="1" dirty="0" smtClean="0"/>
                <a:t>e+ BDS tunnel 2.25 km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690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9216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Final Cost Comparison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4362" y="4755517"/>
            <a:ext cx="7886700" cy="1488121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(1) </a:t>
            </a:r>
            <a:r>
              <a:rPr lang="en-US" altLang="ja-JP" dirty="0" err="1" smtClean="0"/>
              <a:t>components+CFS</a:t>
            </a:r>
            <a:r>
              <a:rPr lang="en-US" altLang="ja-JP" dirty="0" smtClean="0"/>
              <a:t>, including 3GeV compensation, dogleg</a:t>
            </a:r>
          </a:p>
          <a:p>
            <a:r>
              <a:rPr lang="en-US" altLang="ja-JP" dirty="0" smtClean="0"/>
              <a:t>(2) Assume the space for </a:t>
            </a:r>
            <a:r>
              <a:rPr lang="en-US" altLang="ja-JP" dirty="0" err="1" smtClean="0"/>
              <a:t>undulater+photon</a:t>
            </a:r>
            <a:r>
              <a:rPr lang="en-US" altLang="ja-JP" dirty="0" smtClean="0"/>
              <a:t> drift is eliminated. If reserved, the cost increases by ~23 </a:t>
            </a:r>
            <a:r>
              <a:rPr lang="en-US" altLang="ja-JP" dirty="0" err="1" smtClean="0"/>
              <a:t>OkuYen</a:t>
            </a:r>
            <a:endParaRPr lang="en-US" altLang="ja-JP" dirty="0" smtClean="0"/>
          </a:p>
          <a:p>
            <a:r>
              <a:rPr lang="en-US" altLang="ja-JP" dirty="0" smtClean="0"/>
              <a:t>(3) </a:t>
            </a:r>
            <a:r>
              <a:rPr lang="en-US" altLang="ja-JP" dirty="0"/>
              <a:t>CFS + RTML beam line + main beam </a:t>
            </a:r>
            <a:r>
              <a:rPr lang="en-US" altLang="ja-JP" dirty="0" smtClean="0"/>
              <a:t>line. Only the positron wing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23</a:t>
            </a:fld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500015"/>
              </p:ext>
            </p:extLst>
          </p:nvPr>
        </p:nvGraphicFramePr>
        <p:xfrm>
          <a:off x="528635" y="1473043"/>
          <a:ext cx="8058153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7813"/>
                <a:gridCol w="1400175"/>
                <a:gridCol w="1300165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Undulator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e-Driven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Basic cost (1)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316 (2)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Empty space for timing (</a:t>
                      </a:r>
                      <a:r>
                        <a:rPr kumimoji="1" lang="en-US" altLang="ja-JP" baseline="0" dirty="0" smtClean="0"/>
                        <a:t>3)  for 31.5 MV/m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                                                for 35 MV/m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Sum for 31.5 MV/m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374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              35 MV/m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mtClean="0"/>
                        <a:t>394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355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4931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Luminosity Upgrade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475" y="1328737"/>
            <a:ext cx="8329613" cy="4848225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Here, we c</a:t>
            </a:r>
            <a:r>
              <a:rPr kumimoji="1" lang="en-US" altLang="ja-JP" dirty="0" smtClean="0"/>
              <a:t>annot avoid mentioning the technology</a:t>
            </a:r>
          </a:p>
          <a:p>
            <a:r>
              <a:rPr lang="en-US" altLang="ja-JP" dirty="0" smtClean="0"/>
              <a:t>Basic change for upgrade 1312</a:t>
            </a:r>
            <a:r>
              <a:rPr lang="en-US" altLang="ja-JP" dirty="0" smtClean="0">
                <a:sym typeface="Wingdings" panose="05000000000000000000" pitchFamily="2" charset="2"/>
              </a:rPr>
              <a:t>2625 bunches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Reinforce main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linac</a:t>
            </a:r>
            <a:r>
              <a:rPr kumimoji="1" lang="en-US" altLang="ja-JP" dirty="0" smtClean="0">
                <a:sym typeface="Wingdings" panose="05000000000000000000" pitchFamily="2" charset="2"/>
              </a:rPr>
              <a:t> RF system (common to und.&amp;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edriven</a:t>
            </a:r>
            <a:r>
              <a:rPr kumimoji="1" lang="en-US" altLang="ja-JP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Electron damping ring (</a:t>
            </a:r>
            <a:r>
              <a:rPr lang="en-US" altLang="ja-JP" dirty="0">
                <a:sym typeface="Wingdings" panose="05000000000000000000" pitchFamily="2" charset="2"/>
              </a:rPr>
              <a:t>common to und.&amp;</a:t>
            </a:r>
            <a:r>
              <a:rPr lang="en-US" altLang="ja-JP" dirty="0" err="1">
                <a:sym typeface="Wingdings" panose="05000000000000000000" pitchFamily="2" charset="2"/>
              </a:rPr>
              <a:t>edriven</a:t>
            </a:r>
            <a:r>
              <a:rPr lang="en-US" altLang="ja-JP" dirty="0">
                <a:sym typeface="Wingdings" panose="05000000000000000000" pitchFamily="2" charset="2"/>
              </a:rPr>
              <a:t>)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More RF system</a:t>
            </a: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F</a:t>
            </a:r>
            <a:r>
              <a:rPr lang="en-US" altLang="ja-JP" dirty="0" smtClean="0">
                <a:sym typeface="Wingdings" panose="05000000000000000000" pitchFamily="2" charset="2"/>
              </a:rPr>
              <a:t>aster injection/extraction kicker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Positron damping ring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Same as electron DR if the e-cloud instability allows doubled beam current.</a:t>
            </a:r>
          </a:p>
          <a:p>
            <a:pPr lvl="3"/>
            <a:r>
              <a:rPr kumimoji="1" lang="en-US" altLang="ja-JP" dirty="0" smtClean="0">
                <a:sym typeface="Wingdings" panose="05000000000000000000" pitchFamily="2" charset="2"/>
              </a:rPr>
              <a:t>The first stage has factor ~3 margin to the instability. </a:t>
            </a:r>
            <a:r>
              <a:rPr lang="en-US" altLang="ja-JP" dirty="0" smtClean="0">
                <a:sym typeface="Wingdings" panose="05000000000000000000" pitchFamily="2" charset="2"/>
              </a:rPr>
              <a:t>So, high possibility to double the bunches</a:t>
            </a:r>
          </a:p>
          <a:p>
            <a:pPr lvl="3"/>
            <a:r>
              <a:rPr kumimoji="1" lang="en-US" altLang="ja-JP" dirty="0" smtClean="0">
                <a:sym typeface="Wingdings" panose="05000000000000000000" pitchFamily="2" charset="2"/>
              </a:rPr>
              <a:t>We will get sufficient info from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superKEKB</a:t>
            </a:r>
            <a:r>
              <a:rPr kumimoji="1" lang="en-US" altLang="ja-JP" dirty="0" smtClean="0">
                <a:sym typeface="Wingdings" panose="05000000000000000000" pitchFamily="2" charset="2"/>
              </a:rPr>
              <a:t> and 1</a:t>
            </a:r>
            <a:r>
              <a:rPr kumimoji="1" lang="en-US" altLang="ja-JP" baseline="30000" dirty="0" smtClean="0">
                <a:sym typeface="Wingdings" panose="05000000000000000000" pitchFamily="2" charset="2"/>
              </a:rPr>
              <a:t>st</a:t>
            </a:r>
            <a:r>
              <a:rPr kumimoji="1" lang="en-US" altLang="ja-JP" dirty="0" smtClean="0">
                <a:sym typeface="Wingdings" panose="05000000000000000000" pitchFamily="2" charset="2"/>
              </a:rPr>
              <a:t> stage ILC</a:t>
            </a: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 If not, add one more positron DR</a:t>
            </a:r>
            <a:r>
              <a:rPr lang="en-US" altLang="ja-JP" dirty="0" smtClean="0">
                <a:sym typeface="Wingdings" panose="05000000000000000000" pitchFamily="2" charset="2"/>
              </a:rPr>
              <a:t>. The room reserved.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188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14325"/>
            <a:ext cx="7886700" cy="706437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Luminosity Upgrade (2) 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00150"/>
            <a:ext cx="7886700" cy="4976813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 Required change for e-driven source</a:t>
            </a:r>
          </a:p>
          <a:p>
            <a:pPr lvl="1"/>
            <a:r>
              <a:rPr lang="en-US" altLang="ja-JP" dirty="0" smtClean="0"/>
              <a:t>Add one more positron DR (independent on electron-cloud)</a:t>
            </a:r>
          </a:p>
          <a:p>
            <a:pPr lvl="2"/>
            <a:r>
              <a:rPr kumimoji="1" lang="en-US" altLang="ja-JP" dirty="0" smtClean="0"/>
              <a:t>Beam-loading compensation difficult with 3ns bunch spacing</a:t>
            </a:r>
          </a:p>
          <a:p>
            <a:pPr lvl="2"/>
            <a:r>
              <a:rPr lang="en-US" altLang="ja-JP" dirty="0" smtClean="0"/>
              <a:t>~</a:t>
            </a:r>
            <a:r>
              <a:rPr lang="en-US" altLang="ja-JP" dirty="0"/>
              <a:t>166</a:t>
            </a:r>
            <a:r>
              <a:rPr lang="en-US" altLang="ja-JP" dirty="0" smtClean="0"/>
              <a:t> </a:t>
            </a:r>
            <a:r>
              <a:rPr lang="en-US" altLang="ja-JP" dirty="0"/>
              <a:t>MILCU</a:t>
            </a:r>
          </a:p>
          <a:p>
            <a:pPr lvl="2"/>
            <a:r>
              <a:rPr lang="en-US" altLang="ja-JP" dirty="0" smtClean="0"/>
              <a:t>Might be possible with one e+ DR  if not doubling the bunches</a:t>
            </a:r>
            <a:r>
              <a:rPr kumimoji="1" lang="en-US" altLang="ja-JP" dirty="0" smtClean="0"/>
              <a:t>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Increase the energy of drive electron 3 </a:t>
            </a:r>
            <a:r>
              <a:rPr lang="en-US" altLang="ja-JP" dirty="0" smtClean="0">
                <a:sym typeface="Wingdings" panose="05000000000000000000" pitchFamily="2" charset="2"/>
              </a:rPr>
              <a:t> 4.8GeV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~ 31 </a:t>
            </a:r>
            <a:r>
              <a:rPr lang="en-US" altLang="ja-JP" dirty="0" err="1" smtClean="0">
                <a:sym typeface="Wingdings" panose="05000000000000000000" pitchFamily="2" charset="2"/>
              </a:rPr>
              <a:t>OkuYen</a:t>
            </a:r>
            <a:r>
              <a:rPr lang="en-US" altLang="ja-JP" dirty="0" smtClean="0">
                <a:sym typeface="Wingdings" panose="05000000000000000000" pitchFamily="2" charset="2"/>
              </a:rPr>
              <a:t> (simple scaling)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Tunnel length extension unnecessary  (determined by BDS length)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Re-inforce modulators of drive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linac</a:t>
            </a:r>
            <a:r>
              <a:rPr kumimoji="1" lang="en-US" altLang="ja-JP" dirty="0" smtClean="0">
                <a:sym typeface="Wingdings" panose="05000000000000000000" pitchFamily="2" charset="2"/>
              </a:rPr>
              <a:t> and booster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due to longer beam pulse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Assume tunnel width is large enough</a:t>
            </a:r>
          </a:p>
          <a:p>
            <a:r>
              <a:rPr lang="en-US" altLang="ja-JP" dirty="0"/>
              <a:t>Required change for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source</a:t>
            </a:r>
          </a:p>
          <a:p>
            <a:pPr lvl="1"/>
            <a:r>
              <a:rPr lang="en-US" altLang="ja-JP" dirty="0" smtClean="0"/>
              <a:t>Target technology not confirmed yet</a:t>
            </a:r>
          </a:p>
          <a:p>
            <a:pPr lvl="2"/>
            <a:r>
              <a:rPr lang="en-US" altLang="ja-JP" dirty="0" smtClean="0"/>
              <a:t>Target wheel would be heavier</a:t>
            </a:r>
          </a:p>
          <a:p>
            <a:pPr lvl="1"/>
            <a:r>
              <a:rPr lang="en-US" altLang="ja-JP" dirty="0" smtClean="0"/>
              <a:t>To add positron DR or not depends only on the electron-cloud issue</a:t>
            </a:r>
          </a:p>
          <a:p>
            <a:pPr lvl="1"/>
            <a:r>
              <a:rPr lang="en-US" altLang="ja-JP" dirty="0" smtClean="0"/>
              <a:t>Re-inforce RF of booster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691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876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Basic Assumptions for e-Driven Scheme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49" y="1132115"/>
            <a:ext cx="8239579" cy="2561580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Number of bunches per pulse  1312</a:t>
            </a:r>
          </a:p>
          <a:p>
            <a:r>
              <a:rPr lang="en-US" altLang="ja-JP" dirty="0" smtClean="0"/>
              <a:t>Number of positrons per bunch  3x10</a:t>
            </a:r>
            <a:r>
              <a:rPr lang="en-US" altLang="ja-JP" baseline="30000" dirty="0" smtClean="0"/>
              <a:t>10</a:t>
            </a:r>
            <a:r>
              <a:rPr lang="en-US" altLang="ja-JP" dirty="0" smtClean="0"/>
              <a:t> (incl. margin)</a:t>
            </a:r>
          </a:p>
          <a:p>
            <a:r>
              <a:rPr lang="en-US" altLang="ja-JP" dirty="0" smtClean="0"/>
              <a:t>Beam pulse structure</a:t>
            </a:r>
          </a:p>
          <a:p>
            <a:pPr lvl="1"/>
            <a:r>
              <a:rPr kumimoji="1" lang="en-US" altLang="ja-JP" dirty="0" smtClean="0"/>
              <a:t>Repetition 5Hz : 200ms interval</a:t>
            </a:r>
          </a:p>
          <a:p>
            <a:pPr lvl="1"/>
            <a:r>
              <a:rPr kumimoji="1" lang="en-US" altLang="ja-JP" dirty="0" smtClean="0"/>
              <a:t>20 times 0.48</a:t>
            </a:r>
            <a:r>
              <a:rPr kumimoji="1" lang="en-US" altLang="ja-JP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s pulse in 63ms (300Hz)</a:t>
            </a:r>
          </a:p>
          <a:p>
            <a:pPr lvl="1"/>
            <a:r>
              <a:rPr lang="en-US" altLang="ja-JP" dirty="0" smtClean="0"/>
              <a:t>Bunch distance 6.15ns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No pulse in the rest 137ms</a:t>
            </a:r>
          </a:p>
          <a:p>
            <a:pPr lvl="1"/>
            <a:r>
              <a:rPr kumimoji="1" lang="en-US" altLang="ja-JP" dirty="0" smtClean="0"/>
              <a:t>Electron spot size on the target 2mm (RMS)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3</a:t>
            </a:fld>
            <a:endParaRPr kumimoji="1"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157162" y="3873083"/>
            <a:ext cx="8829675" cy="2577535"/>
            <a:chOff x="0" y="1975931"/>
            <a:chExt cx="8829675" cy="2577535"/>
          </a:xfrm>
        </p:grpSpPr>
        <p:cxnSp>
          <p:nvCxnSpPr>
            <p:cNvPr id="7" name="直線コネクタ 6"/>
            <p:cNvCxnSpPr/>
            <p:nvPr/>
          </p:nvCxnSpPr>
          <p:spPr>
            <a:xfrm>
              <a:off x="6956011" y="3339001"/>
              <a:ext cx="22131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>
              <a:stCxn id="17" idx="0"/>
              <a:endCxn id="10" idx="3"/>
            </p:cNvCxnSpPr>
            <p:nvPr/>
          </p:nvCxnSpPr>
          <p:spPr>
            <a:xfrm flipH="1" flipV="1">
              <a:off x="2127485" y="3345335"/>
              <a:ext cx="1350441" cy="81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正方形/長方形 8"/>
            <p:cNvSpPr/>
            <p:nvPr/>
          </p:nvSpPr>
          <p:spPr>
            <a:xfrm>
              <a:off x="159869" y="3313434"/>
              <a:ext cx="1697068" cy="638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2041401" y="3079494"/>
              <a:ext cx="86084" cy="53168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" name="直線矢印コネクタ 10"/>
            <p:cNvCxnSpPr/>
            <p:nvPr/>
          </p:nvCxnSpPr>
          <p:spPr>
            <a:xfrm>
              <a:off x="0" y="3359850"/>
              <a:ext cx="7095714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直角三角形 11"/>
            <p:cNvSpPr/>
            <p:nvPr/>
          </p:nvSpPr>
          <p:spPr>
            <a:xfrm>
              <a:off x="2225860" y="3377235"/>
              <a:ext cx="393523" cy="170138"/>
            </a:xfrm>
            <a:prstGeom prst="rt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直角三角形 12"/>
            <p:cNvSpPr/>
            <p:nvPr/>
          </p:nvSpPr>
          <p:spPr>
            <a:xfrm rot="10800000" flipH="1">
              <a:off x="2230222" y="3117328"/>
              <a:ext cx="389161" cy="172384"/>
            </a:xfrm>
            <a:prstGeom prst="rt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2619383" y="3313434"/>
              <a:ext cx="848540" cy="63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2041401" y="2919997"/>
              <a:ext cx="1426521" cy="127604"/>
              <a:chOff x="2371725" y="1385888"/>
              <a:chExt cx="1943100" cy="371475"/>
            </a:xfrm>
          </p:grpSpPr>
          <p:sp>
            <p:nvSpPr>
              <p:cNvPr id="47" name="正方形/長方形 46"/>
              <p:cNvSpPr/>
              <p:nvPr/>
            </p:nvSpPr>
            <p:spPr>
              <a:xfrm>
                <a:off x="2371725" y="1385888"/>
                <a:ext cx="1928813" cy="3714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8" name="直線コネクタ 47"/>
              <p:cNvCxnSpPr/>
              <p:nvPr/>
            </p:nvCxnSpPr>
            <p:spPr>
              <a:xfrm>
                <a:off x="2371725" y="1385888"/>
                <a:ext cx="1943100" cy="3714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 flipV="1">
                <a:off x="2371725" y="1385888"/>
                <a:ext cx="1928813" cy="3714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グループ化 15"/>
            <p:cNvGrpSpPr/>
            <p:nvPr/>
          </p:nvGrpSpPr>
          <p:grpSpPr>
            <a:xfrm>
              <a:off x="2061893" y="3639530"/>
              <a:ext cx="1426521" cy="127604"/>
              <a:chOff x="2371725" y="1385888"/>
              <a:chExt cx="1943100" cy="371475"/>
            </a:xfrm>
          </p:grpSpPr>
          <p:sp>
            <p:nvSpPr>
              <p:cNvPr id="44" name="正方形/長方形 43"/>
              <p:cNvSpPr/>
              <p:nvPr/>
            </p:nvSpPr>
            <p:spPr>
              <a:xfrm>
                <a:off x="2371725" y="1385888"/>
                <a:ext cx="1928813" cy="3714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5" name="直線コネクタ 44"/>
              <p:cNvCxnSpPr/>
              <p:nvPr/>
            </p:nvCxnSpPr>
            <p:spPr>
              <a:xfrm>
                <a:off x="2371725" y="1385888"/>
                <a:ext cx="1943100" cy="3714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 flipV="1">
                <a:off x="2371725" y="1385888"/>
                <a:ext cx="1928813" cy="3714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フリーフォーム 16"/>
            <p:cNvSpPr/>
            <p:nvPr/>
          </p:nvSpPr>
          <p:spPr>
            <a:xfrm>
              <a:off x="3477926" y="3225911"/>
              <a:ext cx="971510" cy="127604"/>
            </a:xfrm>
            <a:custGeom>
              <a:avLst/>
              <a:gdLst>
                <a:gd name="connsiteX0" fmla="*/ 0 w 1785937"/>
                <a:gd name="connsiteY0" fmla="*/ 300038 h 300038"/>
                <a:gd name="connsiteX1" fmla="*/ 0 w 1785937"/>
                <a:gd name="connsiteY1" fmla="*/ 300038 h 300038"/>
                <a:gd name="connsiteX2" fmla="*/ 442912 w 1785937"/>
                <a:gd name="connsiteY2" fmla="*/ 300038 h 300038"/>
                <a:gd name="connsiteX3" fmla="*/ 442912 w 1785937"/>
                <a:gd name="connsiteY3" fmla="*/ 300038 h 300038"/>
                <a:gd name="connsiteX4" fmla="*/ 642937 w 1785937"/>
                <a:gd name="connsiteY4" fmla="*/ 0 h 300038"/>
                <a:gd name="connsiteX5" fmla="*/ 1214437 w 1785937"/>
                <a:gd name="connsiteY5" fmla="*/ 0 h 300038"/>
                <a:gd name="connsiteX6" fmla="*/ 1357312 w 1785937"/>
                <a:gd name="connsiteY6" fmla="*/ 271463 h 300038"/>
                <a:gd name="connsiteX7" fmla="*/ 1785937 w 1785937"/>
                <a:gd name="connsiteY7" fmla="*/ 271463 h 300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85937" h="300038">
                  <a:moveTo>
                    <a:pt x="0" y="300038"/>
                  </a:moveTo>
                  <a:lnTo>
                    <a:pt x="0" y="300038"/>
                  </a:lnTo>
                  <a:lnTo>
                    <a:pt x="442912" y="300038"/>
                  </a:lnTo>
                  <a:lnTo>
                    <a:pt x="442912" y="300038"/>
                  </a:lnTo>
                  <a:lnTo>
                    <a:pt x="642937" y="0"/>
                  </a:lnTo>
                  <a:lnTo>
                    <a:pt x="1214437" y="0"/>
                  </a:lnTo>
                  <a:lnTo>
                    <a:pt x="1357312" y="271463"/>
                  </a:lnTo>
                  <a:lnTo>
                    <a:pt x="1785937" y="271463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" name="直線コネクタ 17"/>
            <p:cNvCxnSpPr>
              <a:stCxn id="14" idx="3"/>
            </p:cNvCxnSpPr>
            <p:nvPr/>
          </p:nvCxnSpPr>
          <p:spPr>
            <a:xfrm>
              <a:off x="3467922" y="3345335"/>
              <a:ext cx="411969" cy="1169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正方形/長方形 18"/>
            <p:cNvSpPr/>
            <p:nvPr/>
          </p:nvSpPr>
          <p:spPr>
            <a:xfrm rot="1167873">
              <a:off x="3871905" y="3457126"/>
              <a:ext cx="343566" cy="12699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4449436" y="3313434"/>
              <a:ext cx="1662471" cy="63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6142412" y="3232997"/>
              <a:ext cx="539038" cy="120518"/>
            </a:xfrm>
            <a:custGeom>
              <a:avLst/>
              <a:gdLst>
                <a:gd name="connsiteX0" fmla="*/ 0 w 1785937"/>
                <a:gd name="connsiteY0" fmla="*/ 300038 h 300038"/>
                <a:gd name="connsiteX1" fmla="*/ 0 w 1785937"/>
                <a:gd name="connsiteY1" fmla="*/ 300038 h 300038"/>
                <a:gd name="connsiteX2" fmla="*/ 442912 w 1785937"/>
                <a:gd name="connsiteY2" fmla="*/ 300038 h 300038"/>
                <a:gd name="connsiteX3" fmla="*/ 442912 w 1785937"/>
                <a:gd name="connsiteY3" fmla="*/ 300038 h 300038"/>
                <a:gd name="connsiteX4" fmla="*/ 642937 w 1785937"/>
                <a:gd name="connsiteY4" fmla="*/ 0 h 300038"/>
                <a:gd name="connsiteX5" fmla="*/ 1214437 w 1785937"/>
                <a:gd name="connsiteY5" fmla="*/ 0 h 300038"/>
                <a:gd name="connsiteX6" fmla="*/ 1357312 w 1785937"/>
                <a:gd name="connsiteY6" fmla="*/ 271463 h 300038"/>
                <a:gd name="connsiteX7" fmla="*/ 1785937 w 1785937"/>
                <a:gd name="connsiteY7" fmla="*/ 271463 h 300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85937" h="300038">
                  <a:moveTo>
                    <a:pt x="0" y="300038"/>
                  </a:moveTo>
                  <a:lnTo>
                    <a:pt x="0" y="300038"/>
                  </a:lnTo>
                  <a:lnTo>
                    <a:pt x="442912" y="300038"/>
                  </a:lnTo>
                  <a:lnTo>
                    <a:pt x="442912" y="300038"/>
                  </a:lnTo>
                  <a:lnTo>
                    <a:pt x="642937" y="0"/>
                  </a:lnTo>
                  <a:lnTo>
                    <a:pt x="1214437" y="0"/>
                  </a:lnTo>
                  <a:lnTo>
                    <a:pt x="1357312" y="271463"/>
                  </a:lnTo>
                  <a:lnTo>
                    <a:pt x="1785937" y="271463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6658907" y="3309886"/>
              <a:ext cx="326132" cy="69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3" name="直線コネクタ 22"/>
            <p:cNvCxnSpPr/>
            <p:nvPr/>
          </p:nvCxnSpPr>
          <p:spPr>
            <a:xfrm flipV="1">
              <a:off x="7108011" y="2686049"/>
              <a:ext cx="1032998" cy="65928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>
            <a:xfrm>
              <a:off x="6837464" y="2686049"/>
              <a:ext cx="199221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/>
            <p:nvPr/>
          </p:nvCxnSpPr>
          <p:spPr>
            <a:xfrm flipV="1">
              <a:off x="1271588" y="3462304"/>
              <a:ext cx="769813" cy="538196"/>
            </a:xfrm>
            <a:prstGeom prst="straightConnector1">
              <a:avLst/>
            </a:prstGeom>
            <a:ln w="127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/>
            <p:cNvSpPr txBox="1"/>
            <p:nvPr/>
          </p:nvSpPr>
          <p:spPr>
            <a:xfrm rot="19760386">
              <a:off x="661987" y="3924426"/>
              <a:ext cx="812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target</a:t>
              </a:r>
              <a:endParaRPr kumimoji="1" lang="ja-JP" altLang="en-US" dirty="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103189" y="2689550"/>
              <a:ext cx="1793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3GeV S-band NC</a:t>
              </a:r>
            </a:p>
            <a:p>
              <a:r>
                <a:rPr kumimoji="1" lang="en-US" altLang="ja-JP" dirty="0" smtClean="0"/>
                <a:t>drive </a:t>
              </a:r>
              <a:r>
                <a:rPr kumimoji="1" lang="en-US" altLang="ja-JP" dirty="0" err="1" smtClean="0"/>
                <a:t>linac</a:t>
              </a:r>
              <a:endParaRPr kumimoji="1" lang="ja-JP" altLang="en-US" dirty="0"/>
            </a:p>
          </p:txBody>
        </p:sp>
        <p:cxnSp>
          <p:nvCxnSpPr>
            <p:cNvPr id="28" name="直線矢印コネクタ 27"/>
            <p:cNvCxnSpPr/>
            <p:nvPr/>
          </p:nvCxnSpPr>
          <p:spPr>
            <a:xfrm flipH="1" flipV="1">
              <a:off x="3309258" y="3760039"/>
              <a:ext cx="551305" cy="608761"/>
            </a:xfrm>
            <a:prstGeom prst="straightConnector1">
              <a:avLst/>
            </a:prstGeom>
            <a:ln w="127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28"/>
            <p:cNvSpPr txBox="1"/>
            <p:nvPr/>
          </p:nvSpPr>
          <p:spPr>
            <a:xfrm>
              <a:off x="3730428" y="4184134"/>
              <a:ext cx="9927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solenoid</a:t>
              </a:r>
              <a:endParaRPr kumimoji="1" lang="ja-JP" altLang="en-US" dirty="0"/>
            </a:p>
          </p:txBody>
        </p:sp>
        <p:cxnSp>
          <p:nvCxnSpPr>
            <p:cNvPr id="30" name="直線矢印コネクタ 29"/>
            <p:cNvCxnSpPr/>
            <p:nvPr/>
          </p:nvCxnSpPr>
          <p:spPr>
            <a:xfrm flipH="1" flipV="1">
              <a:off x="2315031" y="3491525"/>
              <a:ext cx="25183" cy="721637"/>
            </a:xfrm>
            <a:prstGeom prst="straightConnector1">
              <a:avLst/>
            </a:prstGeom>
            <a:ln w="127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/>
            <p:cNvSpPr txBox="1"/>
            <p:nvPr/>
          </p:nvSpPr>
          <p:spPr>
            <a:xfrm>
              <a:off x="1856937" y="4104124"/>
              <a:ext cx="11189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AMD (FC)</a:t>
              </a:r>
              <a:endParaRPr kumimoji="1" lang="ja-JP" altLang="en-US" dirty="0"/>
            </a:p>
          </p:txBody>
        </p:sp>
        <p:cxnSp>
          <p:nvCxnSpPr>
            <p:cNvPr id="32" name="直線矢印コネクタ 31"/>
            <p:cNvCxnSpPr/>
            <p:nvPr/>
          </p:nvCxnSpPr>
          <p:spPr>
            <a:xfrm flipH="1" flipV="1">
              <a:off x="4206850" y="3674968"/>
              <a:ext cx="599783" cy="439834"/>
            </a:xfrm>
            <a:prstGeom prst="straightConnector1">
              <a:avLst/>
            </a:prstGeom>
            <a:ln w="127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ボックス 32"/>
            <p:cNvSpPr txBox="1"/>
            <p:nvPr/>
          </p:nvSpPr>
          <p:spPr>
            <a:xfrm>
              <a:off x="4724958" y="3852343"/>
              <a:ext cx="16002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Symbol" panose="05050102010706020507" pitchFamily="18" charset="2"/>
                </a:rPr>
                <a:t>g</a:t>
              </a:r>
              <a:r>
                <a:rPr kumimoji="1" lang="en-US" altLang="ja-JP" dirty="0" smtClean="0"/>
                <a:t> and e</a:t>
              </a:r>
              <a:r>
                <a:rPr kumimoji="1" lang="en-US" altLang="ja-JP" baseline="30000" dirty="0" smtClean="0"/>
                <a:t>-</a:t>
              </a:r>
              <a:r>
                <a:rPr kumimoji="1" lang="en-US" altLang="ja-JP" dirty="0" smtClean="0"/>
                <a:t>  dump</a:t>
              </a:r>
              <a:endParaRPr kumimoji="1" lang="ja-JP" altLang="en-US" dirty="0"/>
            </a:p>
          </p:txBody>
        </p:sp>
        <p:cxnSp>
          <p:nvCxnSpPr>
            <p:cNvPr id="34" name="直線矢印コネクタ 33"/>
            <p:cNvCxnSpPr/>
            <p:nvPr/>
          </p:nvCxnSpPr>
          <p:spPr>
            <a:xfrm flipH="1">
              <a:off x="3919734" y="2779963"/>
              <a:ext cx="121595" cy="423567"/>
            </a:xfrm>
            <a:prstGeom prst="straightConnector1">
              <a:avLst/>
            </a:prstGeom>
            <a:ln w="127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ボックス 34"/>
            <p:cNvSpPr txBox="1"/>
            <p:nvPr/>
          </p:nvSpPr>
          <p:spPr>
            <a:xfrm>
              <a:off x="3692730" y="2479048"/>
              <a:ext cx="1068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chicane</a:t>
              </a:r>
              <a:endParaRPr kumimoji="1" lang="ja-JP" altLang="en-US" dirty="0"/>
            </a:p>
          </p:txBody>
        </p:sp>
        <p:cxnSp>
          <p:nvCxnSpPr>
            <p:cNvPr id="36" name="直線矢印コネクタ 35"/>
            <p:cNvCxnSpPr/>
            <p:nvPr/>
          </p:nvCxnSpPr>
          <p:spPr>
            <a:xfrm flipH="1">
              <a:off x="2823768" y="2524788"/>
              <a:ext cx="18461" cy="812369"/>
            </a:xfrm>
            <a:prstGeom prst="straightConnector1">
              <a:avLst/>
            </a:prstGeom>
            <a:ln w="127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ボックス 36"/>
            <p:cNvSpPr txBox="1"/>
            <p:nvPr/>
          </p:nvSpPr>
          <p:spPr>
            <a:xfrm>
              <a:off x="2000775" y="1975931"/>
              <a:ext cx="16459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L-band SW NC </a:t>
              </a:r>
            </a:p>
            <a:p>
              <a:r>
                <a:rPr lang="en-US" altLang="ja-JP" dirty="0" smtClean="0"/>
                <a:t>capture cavity</a:t>
              </a:r>
              <a:endParaRPr kumimoji="1" lang="ja-JP" altLang="en-US" dirty="0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4560182" y="2670320"/>
              <a:ext cx="17290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5GeV L+S band NC e+ </a:t>
              </a:r>
              <a:r>
                <a:rPr kumimoji="1" lang="en-US" altLang="ja-JP" dirty="0" err="1" smtClean="0"/>
                <a:t>linac</a:t>
              </a:r>
              <a:endParaRPr kumimoji="1" lang="ja-JP" altLang="en-US" dirty="0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6061012" y="3306960"/>
              <a:ext cx="1299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energy compressor</a:t>
              </a:r>
              <a:endParaRPr kumimoji="1" lang="ja-JP" altLang="en-US" dirty="0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7108011" y="2264972"/>
              <a:ext cx="15997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Damping Ring</a:t>
              </a:r>
              <a:endParaRPr kumimoji="1" lang="ja-JP" altLang="en-US" dirty="0"/>
            </a:p>
          </p:txBody>
        </p:sp>
        <p:cxnSp>
          <p:nvCxnSpPr>
            <p:cNvPr id="41" name="直線コネクタ 40"/>
            <p:cNvCxnSpPr/>
            <p:nvPr/>
          </p:nvCxnSpPr>
          <p:spPr>
            <a:xfrm flipV="1">
              <a:off x="7206357" y="3313434"/>
              <a:ext cx="627212" cy="22447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テキスト ボックス 41"/>
            <p:cNvSpPr txBox="1"/>
            <p:nvPr/>
          </p:nvSpPr>
          <p:spPr>
            <a:xfrm>
              <a:off x="7496298" y="3324584"/>
              <a:ext cx="10220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e+ dump</a:t>
              </a:r>
              <a:endParaRPr kumimoji="1" lang="ja-JP" altLang="en-US" dirty="0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7774759" y="3218034"/>
              <a:ext cx="425060" cy="17371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944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08717"/>
            <a:ext cx="7886700" cy="64552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Electron Drive </a:t>
            </a:r>
            <a:r>
              <a:rPr kumimoji="1" lang="en-US" altLang="ja-JP" dirty="0" err="1" smtClean="0"/>
              <a:t>Linac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82052" y="1093396"/>
            <a:ext cx="3681663" cy="1851917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/>
              <a:t>3GeV sufficient owing to </a:t>
            </a:r>
            <a:r>
              <a:rPr lang="en-US" altLang="ja-JP" dirty="0" err="1"/>
              <a:t>n</a:t>
            </a:r>
            <a:r>
              <a:rPr lang="en-US" altLang="ja-JP" baseline="-25000" dirty="0" err="1"/>
              <a:t>b</a:t>
            </a:r>
            <a:r>
              <a:rPr lang="en-US" altLang="ja-JP" dirty="0"/>
              <a:t> = 1312 (4.8GeV for </a:t>
            </a:r>
            <a:r>
              <a:rPr lang="en-US" altLang="ja-JP" dirty="0" err="1"/>
              <a:t>n</a:t>
            </a:r>
            <a:r>
              <a:rPr lang="en-US" altLang="ja-JP" baseline="-25000" dirty="0" err="1"/>
              <a:t>b</a:t>
            </a:r>
            <a:r>
              <a:rPr lang="en-US" altLang="ja-JP" dirty="0"/>
              <a:t> = 2625</a:t>
            </a:r>
            <a:r>
              <a:rPr lang="en-US" altLang="ja-JP" dirty="0" smtClean="0"/>
              <a:t>)</a:t>
            </a:r>
          </a:p>
          <a:p>
            <a:r>
              <a:rPr lang="en-US" altLang="ja-JP" dirty="0"/>
              <a:t>Bunch charge 2.4nC (peak current 0.39 Ampere)</a:t>
            </a:r>
          </a:p>
          <a:p>
            <a:r>
              <a:rPr lang="en-US" altLang="ja-JP" dirty="0"/>
              <a:t>S-band photo-cathode RF </a:t>
            </a:r>
            <a:r>
              <a:rPr lang="en-US" altLang="ja-JP" dirty="0" smtClean="0"/>
              <a:t>gun</a:t>
            </a:r>
            <a:endParaRPr lang="en-US" altLang="ja-JP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083872"/>
              </p:ext>
            </p:extLst>
          </p:nvPr>
        </p:nvGraphicFramePr>
        <p:xfrm>
          <a:off x="1368162" y="2945313"/>
          <a:ext cx="6407675" cy="2763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2095"/>
                <a:gridCol w="1056202"/>
                <a:gridCol w="1244149"/>
                <a:gridCol w="1297091"/>
                <a:gridCol w="1378138"/>
              </a:tblGrid>
              <a:tr h="345393">
                <a:tc>
                  <a:txBody>
                    <a:bodyPr/>
                    <a:lstStyle/>
                    <a:p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unit cost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#</a:t>
                      </a:r>
                      <a:r>
                        <a:rPr kumimoji="1" lang="en-US" altLang="ja-JP" sz="1700" baseline="0" dirty="0" smtClean="0"/>
                        <a:t> in RF unit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# of RF units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cost sum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</a:tr>
              <a:tr h="345393"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Electron gun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/>
                        <a:t>6.24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</a:tr>
              <a:tr h="345393"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Klystron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0.285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2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16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/>
                        <a:t>9.12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</a:tr>
              <a:tr h="345393"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Modulator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0.3972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2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16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/>
                        <a:t>12.71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</a:tr>
              <a:tr h="345393"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Circuit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0.3487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1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16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/>
                        <a:t>5.58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</a:tr>
              <a:tr h="345393"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Acc. Structure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0.1806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4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16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/>
                        <a:t>11.56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</a:tr>
              <a:tr h="345393"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Vacuum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0.22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1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16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/>
                        <a:t>3.52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</a:tr>
              <a:tr h="345393">
                <a:tc>
                  <a:txBody>
                    <a:bodyPr/>
                    <a:lstStyle/>
                    <a:p>
                      <a:r>
                        <a:rPr kumimoji="1" lang="en-US" altLang="ja-JP" sz="1700" dirty="0" smtClean="0"/>
                        <a:t>Sum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endParaRPr kumimoji="1" lang="ja-JP" altLang="en-US" sz="1700" dirty="0"/>
                    </a:p>
                  </a:txBody>
                  <a:tcPr marL="85165" marR="85165" marT="42583" marB="42583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/>
                        <a:t>48.76</a:t>
                      </a:r>
                      <a:endParaRPr kumimoji="1" lang="ja-JP" altLang="en-US" sz="1700" dirty="0"/>
                    </a:p>
                  </a:txBody>
                  <a:tcPr marL="85165" marR="85165" marT="42583" marB="42583"/>
                </a:tc>
              </a:tr>
            </a:tbl>
          </a:graphicData>
        </a:graphic>
      </p:graphicFrame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628650" y="5739062"/>
            <a:ext cx="8036379" cy="61163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Include others (magnets, vacuum, construction, </a:t>
            </a:r>
            <a:r>
              <a:rPr lang="en-US" altLang="ja-JP" dirty="0" err="1" smtClean="0"/>
              <a:t>etc</a:t>
            </a:r>
            <a:r>
              <a:rPr lang="en-US" altLang="ja-JP" dirty="0" smtClean="0"/>
              <a:t>) </a:t>
            </a:r>
          </a:p>
          <a:p>
            <a:r>
              <a:rPr lang="en-US" altLang="ja-JP" dirty="0" smtClean="0"/>
              <a:t>Total cost  58.38 </a:t>
            </a:r>
            <a:r>
              <a:rPr lang="en-US" altLang="ja-JP" dirty="0" err="1" smtClean="0"/>
              <a:t>OkuYen</a:t>
            </a:r>
            <a:endParaRPr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4631161" y="1093396"/>
            <a:ext cx="3678655" cy="150542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80MW klystron drives two 3m structures</a:t>
            </a:r>
          </a:p>
          <a:p>
            <a:r>
              <a:rPr lang="en-US" altLang="ja-JP" dirty="0" smtClean="0"/>
              <a:t>60+4 (spare) 3m TW structure</a:t>
            </a:r>
          </a:p>
          <a:p>
            <a:r>
              <a:rPr lang="en-US" altLang="ja-JP" dirty="0" smtClean="0"/>
              <a:t>Total length 255m including RF gun and matching section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6302" y="2501336"/>
            <a:ext cx="2932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/>
              <a:t>Major cost </a:t>
            </a:r>
            <a:r>
              <a:rPr lang="en-US" altLang="ja-JP" sz="2400" dirty="0" smtClean="0"/>
              <a:t>drivers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1585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08931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Target System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07886"/>
            <a:ext cx="7886700" cy="1364343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Electron spot size on target 2mm </a:t>
            </a:r>
            <a:r>
              <a:rPr lang="en-US" altLang="ja-JP" dirty="0" err="1"/>
              <a:t>r.m.s</a:t>
            </a:r>
            <a:r>
              <a:rPr lang="en-US" altLang="ja-JP" dirty="0"/>
              <a:t>.</a:t>
            </a:r>
          </a:p>
          <a:p>
            <a:pPr lvl="1"/>
            <a:r>
              <a:rPr lang="en-US" altLang="ja-JP" dirty="0"/>
              <a:t>Larger spot needed for </a:t>
            </a:r>
            <a:r>
              <a:rPr lang="en-US" altLang="ja-JP" dirty="0" err="1"/>
              <a:t>for</a:t>
            </a:r>
            <a:r>
              <a:rPr lang="en-US" altLang="ja-JP" dirty="0"/>
              <a:t> </a:t>
            </a:r>
            <a:r>
              <a:rPr lang="en-US" altLang="ja-JP" dirty="0" err="1"/>
              <a:t>n</a:t>
            </a:r>
            <a:r>
              <a:rPr lang="en-US" altLang="ja-JP" baseline="-25000" dirty="0" err="1"/>
              <a:t>b</a:t>
            </a:r>
            <a:r>
              <a:rPr lang="en-US" altLang="ja-JP" dirty="0"/>
              <a:t> = </a:t>
            </a:r>
            <a:r>
              <a:rPr lang="en-US" altLang="ja-JP" dirty="0" smtClean="0"/>
              <a:t>2625</a:t>
            </a:r>
          </a:p>
          <a:p>
            <a:r>
              <a:rPr lang="en-US" altLang="ja-JP" dirty="0" smtClean="0"/>
              <a:t>Rough cost estimation</a:t>
            </a:r>
            <a:endParaRPr lang="ja-JP" altLang="en-US" dirty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398327"/>
              </p:ext>
            </p:extLst>
          </p:nvPr>
        </p:nvGraphicFramePr>
        <p:xfrm>
          <a:off x="812801" y="2950595"/>
          <a:ext cx="735874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9656"/>
                <a:gridCol w="2777275"/>
                <a:gridCol w="1881811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cost (</a:t>
                      </a:r>
                      <a:r>
                        <a:rPr kumimoji="1" lang="en-US" altLang="ja-JP" dirty="0" err="1" smtClean="0"/>
                        <a:t>OkuYen</a:t>
                      </a:r>
                      <a:r>
                        <a:rPr kumimoji="1" lang="en-US" altLang="ja-JP" dirty="0" smtClean="0"/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Solenoid (incl. PS)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/>
                        <a:t>longer by 20% than </a:t>
                      </a:r>
                      <a:r>
                        <a:rPr kumimoji="1" lang="en-US" altLang="ja-JP" dirty="0" err="1" smtClean="0"/>
                        <a:t>undul</a:t>
                      </a:r>
                      <a:r>
                        <a:rPr kumimoji="1" lang="en-US" altLang="ja-JP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Flux concentrator (incl. PS)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~5.2OkuYen</a:t>
                      </a:r>
                      <a:r>
                        <a:rPr kumimoji="1" lang="en-US" altLang="ja-JP" dirty="0" smtClean="0"/>
                        <a:t> for </a:t>
                      </a:r>
                      <a:r>
                        <a:rPr kumimoji="1" lang="en-US" altLang="ja-JP" dirty="0" err="1" smtClean="0"/>
                        <a:t>undul</a:t>
                      </a:r>
                      <a:r>
                        <a:rPr kumimoji="1" lang="en-US" altLang="ja-JP" dirty="0" smtClean="0"/>
                        <a:t>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3.00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Remote handling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~1.2OkuYen </a:t>
                      </a:r>
                      <a:r>
                        <a:rPr kumimoji="1" lang="en-US" altLang="ja-JP" dirty="0" smtClean="0"/>
                        <a:t>for </a:t>
                      </a:r>
                      <a:r>
                        <a:rPr kumimoji="1" lang="en-US" altLang="ja-JP" dirty="0" err="1" smtClean="0"/>
                        <a:t>undul</a:t>
                      </a:r>
                      <a:r>
                        <a:rPr kumimoji="1" lang="en-US" altLang="ja-JP" dirty="0" smtClean="0"/>
                        <a:t>.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2.00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target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~6.4OkuYen for </a:t>
                      </a:r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undul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kumimoji="1" lang="ja-JP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1.60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16.50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27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05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L-band Capture </a:t>
            </a:r>
            <a:r>
              <a:rPr kumimoji="1" lang="en-US" altLang="ja-JP" dirty="0" err="1" smtClean="0"/>
              <a:t>Linac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77257"/>
            <a:ext cx="7886700" cy="1469118"/>
          </a:xfrm>
        </p:spPr>
        <p:txBody>
          <a:bodyPr/>
          <a:lstStyle/>
          <a:p>
            <a:r>
              <a:rPr kumimoji="1" lang="en-US" altLang="ja-JP" dirty="0" smtClean="0"/>
              <a:t>L-band SW NC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74694"/>
              </p:ext>
            </p:extLst>
          </p:nvPr>
        </p:nvGraphicFramePr>
        <p:xfrm>
          <a:off x="827314" y="2002971"/>
          <a:ext cx="554395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7607"/>
                <a:gridCol w="1134020"/>
                <a:gridCol w="1392656"/>
                <a:gridCol w="1479675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unit cost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# of units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cost sum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Klystron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0.285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5.13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Modulator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0.3276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5.90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Circuit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0.088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1.58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Acc. Structure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0.3224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2x16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11.61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Vacuum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2.70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26.82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635910" y="4869543"/>
            <a:ext cx="7886700" cy="14691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Including others</a:t>
            </a:r>
            <a:r>
              <a:rPr lang="en-US" altLang="ja-JP" dirty="0"/>
              <a:t> (magnets, </a:t>
            </a:r>
            <a:r>
              <a:rPr lang="en-US" altLang="ja-JP" dirty="0" smtClean="0"/>
              <a:t>construction</a:t>
            </a:r>
            <a:r>
              <a:rPr lang="en-US" altLang="ja-JP" dirty="0"/>
              <a:t>, </a:t>
            </a:r>
            <a:r>
              <a:rPr lang="en-US" altLang="ja-JP" dirty="0" err="1"/>
              <a:t>etc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Sum is 32.80 </a:t>
            </a:r>
            <a:r>
              <a:rPr lang="en-US" altLang="ja-JP" dirty="0" err="1" smtClean="0"/>
              <a:t>OkuYen</a:t>
            </a:r>
            <a:r>
              <a:rPr lang="en-US" altLang="ja-JP" dirty="0" smtClean="0"/>
              <a:t> </a:t>
            </a:r>
            <a:endParaRPr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808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8637" y="100513"/>
            <a:ext cx="7886700" cy="56378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Booster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98286" y="1056368"/>
            <a:ext cx="7886700" cy="641804"/>
          </a:xfrm>
        </p:spPr>
        <p:txBody>
          <a:bodyPr/>
          <a:lstStyle/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087406"/>
              </p:ext>
            </p:extLst>
          </p:nvPr>
        </p:nvGraphicFramePr>
        <p:xfrm>
          <a:off x="983579" y="830177"/>
          <a:ext cx="7363325" cy="5195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0680"/>
                <a:gridCol w="1158050"/>
                <a:gridCol w="1333956"/>
                <a:gridCol w="1451226"/>
                <a:gridCol w="1099413"/>
              </a:tblGrid>
              <a:tr h="37298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unit cost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#</a:t>
                      </a:r>
                      <a:r>
                        <a:rPr kumimoji="1" lang="en-US" altLang="ja-JP" baseline="0" dirty="0" smtClean="0"/>
                        <a:t> in RF unit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# of RF units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cost sum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2220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L-band section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</a:tr>
              <a:tr h="32220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  Klystron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0.285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20.52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2220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  Modulator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0.3276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23.59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2220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  Circuit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0.3937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14.17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2220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  Acc. Structure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0.2621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37.75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4891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S-band section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</a:tr>
              <a:tr h="32220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  Klystron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0.285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6.56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2220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  Modulator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0.3972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9.14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2220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  Circuit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0.3424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7.88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2220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  Acc. Structure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0.1329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12.23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33137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Magnets incl. chicane)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7.02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2220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Vacuum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0.185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2220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149.66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805546" y="6025414"/>
            <a:ext cx="7886700" cy="44070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Including others, sum is   158.84 </a:t>
            </a:r>
            <a:r>
              <a:rPr lang="en-US" altLang="ja-JP" dirty="0" err="1" smtClean="0"/>
              <a:t>OkuYen</a:t>
            </a:r>
            <a:endParaRPr lang="ja-JP" altLang="en-US" dirty="0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969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08931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Energy Compressor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551442"/>
            <a:ext cx="7886700" cy="553130"/>
          </a:xfrm>
        </p:spPr>
        <p:txBody>
          <a:bodyPr/>
          <a:lstStyle/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840961"/>
              </p:ext>
            </p:extLst>
          </p:nvPr>
        </p:nvGraphicFramePr>
        <p:xfrm>
          <a:off x="1596571" y="2322285"/>
          <a:ext cx="5631543" cy="3013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4229"/>
                <a:gridCol w="2220685"/>
                <a:gridCol w="1146629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cost sum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Klystron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r>
                        <a:rPr kumimoji="1" lang="en-US" altLang="ja-JP" baseline="0" dirty="0" smtClean="0"/>
                        <a:t> units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0.85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Modulator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r>
                        <a:rPr kumimoji="1" lang="en-US" altLang="ja-JP" baseline="0" dirty="0" smtClean="0"/>
                        <a:t> units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0.98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Circuit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0.67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1801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Acc. Structure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2m</a:t>
                      </a:r>
                      <a:r>
                        <a:rPr kumimoji="1" lang="en-US" altLang="ja-JP" baseline="0" dirty="0" smtClean="0"/>
                        <a:t> structure x6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1.52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Vacuum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0.48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Magnets (incl.PS)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1.18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5.68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635910" y="5448526"/>
            <a:ext cx="7886700" cy="553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Including others, the sum is 6.27 </a:t>
            </a:r>
            <a:r>
              <a:rPr lang="en-US" altLang="ja-JP" dirty="0" err="1" smtClean="0"/>
              <a:t>OkuYen</a:t>
            </a:r>
            <a:r>
              <a:rPr lang="en-US" altLang="ja-JP" dirty="0" smtClean="0"/>
              <a:t> </a:t>
            </a:r>
            <a:endParaRPr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69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25045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Sum of Accelerator System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5595051"/>
              </p:ext>
            </p:extLst>
          </p:nvPr>
        </p:nvGraphicFramePr>
        <p:xfrm>
          <a:off x="628650" y="1404711"/>
          <a:ext cx="78867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2150"/>
                <a:gridCol w="153455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106238" marR="106238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 marL="106238" marR="1062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Electron drive </a:t>
                      </a:r>
                      <a:r>
                        <a:rPr kumimoji="1" lang="en-US" altLang="ja-JP" dirty="0" err="1" smtClean="0"/>
                        <a:t>linac</a:t>
                      </a:r>
                      <a:r>
                        <a:rPr kumimoji="1" lang="en-US" altLang="ja-JP" dirty="0" smtClean="0"/>
                        <a:t> (incl. electron gun)</a:t>
                      </a:r>
                      <a:endParaRPr kumimoji="1" lang="ja-JP" altLang="en-US" dirty="0"/>
                    </a:p>
                  </a:txBody>
                  <a:tcPr marL="106238" marR="106238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58.38</a:t>
                      </a:r>
                    </a:p>
                  </a:txBody>
                  <a:tcPr marL="106238" marR="1062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Target system (excl.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linac</a:t>
                      </a:r>
                      <a:r>
                        <a:rPr kumimoji="1" lang="en-US" altLang="ja-JP" baseline="0" dirty="0" smtClean="0"/>
                        <a:t>)</a:t>
                      </a:r>
                      <a:endParaRPr kumimoji="1" lang="ja-JP" altLang="en-US" dirty="0"/>
                    </a:p>
                  </a:txBody>
                  <a:tcPr marL="106238" marR="106238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16.50</a:t>
                      </a:r>
                      <a:endParaRPr kumimoji="1" lang="ja-JP" altLang="en-US" dirty="0"/>
                    </a:p>
                  </a:txBody>
                  <a:tcPr marL="106238" marR="1062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L-band capture </a:t>
                      </a:r>
                      <a:r>
                        <a:rPr kumimoji="1" lang="en-US" altLang="ja-JP" dirty="0" err="1" smtClean="0"/>
                        <a:t>linac</a:t>
                      </a:r>
                      <a:endParaRPr kumimoji="1" lang="ja-JP" altLang="en-US" dirty="0"/>
                    </a:p>
                  </a:txBody>
                  <a:tcPr marL="106238" marR="106238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32.80</a:t>
                      </a:r>
                      <a:endParaRPr kumimoji="1" lang="ja-JP" altLang="en-US" dirty="0"/>
                    </a:p>
                  </a:txBody>
                  <a:tcPr marL="106238" marR="1062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L+S band booster </a:t>
                      </a:r>
                      <a:r>
                        <a:rPr kumimoji="1" lang="en-US" altLang="ja-JP" dirty="0" err="1" smtClean="0"/>
                        <a:t>linac</a:t>
                      </a:r>
                      <a:r>
                        <a:rPr kumimoji="1" lang="en-US" altLang="ja-JP" dirty="0" smtClean="0"/>
                        <a:t> (incl. chicane)</a:t>
                      </a:r>
                      <a:endParaRPr kumimoji="1" lang="ja-JP" altLang="en-US" dirty="0"/>
                    </a:p>
                  </a:txBody>
                  <a:tcPr marL="106238" marR="106238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158.84</a:t>
                      </a:r>
                      <a:endParaRPr kumimoji="1" lang="ja-JP" altLang="en-US" dirty="0"/>
                    </a:p>
                  </a:txBody>
                  <a:tcPr marL="106238" marR="1062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Energy compressor</a:t>
                      </a:r>
                      <a:endParaRPr kumimoji="1" lang="ja-JP" altLang="en-US" dirty="0"/>
                    </a:p>
                  </a:txBody>
                  <a:tcPr marL="106238" marR="106238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5.68</a:t>
                      </a:r>
                      <a:endParaRPr kumimoji="1" lang="ja-JP" altLang="en-US" dirty="0"/>
                    </a:p>
                  </a:txBody>
                  <a:tcPr marL="106238" marR="1062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others</a:t>
                      </a:r>
                      <a:endParaRPr kumimoji="1" lang="ja-JP" altLang="en-US" dirty="0"/>
                    </a:p>
                  </a:txBody>
                  <a:tcPr marL="106238" marR="106238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 marL="106238" marR="1062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Sum</a:t>
                      </a:r>
                      <a:endParaRPr kumimoji="1" lang="ja-JP" altLang="en-US" dirty="0"/>
                    </a:p>
                  </a:txBody>
                  <a:tcPr marL="106238" marR="106238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272.2</a:t>
                      </a:r>
                      <a:endParaRPr kumimoji="1" lang="ja-JP" altLang="en-US" dirty="0"/>
                    </a:p>
                  </a:txBody>
                  <a:tcPr marL="106238" marR="106238"/>
                </a:tc>
              </a:tr>
            </a:tbl>
          </a:graphicData>
        </a:graphic>
      </p:graphicFrame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628650" y="4782640"/>
            <a:ext cx="7886700" cy="153284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Others should include</a:t>
            </a:r>
            <a:r>
              <a:rPr lang="en-US" altLang="ja-JP" sz="2400" dirty="0" smtClean="0"/>
              <a:t> (but level of a few </a:t>
            </a:r>
            <a:r>
              <a:rPr lang="en-US" altLang="ja-JP" sz="2400" dirty="0" err="1" smtClean="0"/>
              <a:t>OkuYen</a:t>
            </a:r>
            <a:r>
              <a:rPr lang="en-US" altLang="ja-JP" sz="2400" dirty="0" smtClean="0"/>
              <a:t>)</a:t>
            </a:r>
          </a:p>
          <a:p>
            <a:pPr lvl="1"/>
            <a:r>
              <a:rPr lang="en-US" altLang="ja-JP" dirty="0" err="1" smtClean="0"/>
              <a:t>photon&amp;electron</a:t>
            </a:r>
            <a:r>
              <a:rPr lang="en-US" altLang="ja-JP" dirty="0" smtClean="0"/>
              <a:t> dump after capture </a:t>
            </a:r>
            <a:r>
              <a:rPr lang="en-US" altLang="ja-JP" dirty="0" err="1" smtClean="0"/>
              <a:t>linac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positron tuning dump </a:t>
            </a:r>
          </a:p>
          <a:p>
            <a:pPr lvl="1"/>
            <a:r>
              <a:rPr lang="en-US" altLang="ja-JP" dirty="0" smtClean="0"/>
              <a:t>Electron dump right after drive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(perhaps needed)</a:t>
            </a:r>
          </a:p>
          <a:p>
            <a:pPr lvl="1"/>
            <a:r>
              <a:rPr lang="en-US" altLang="ja-JP" dirty="0"/>
              <a:t>Beamline from end of energy compressor to </a:t>
            </a:r>
            <a:r>
              <a:rPr lang="en-US" altLang="ja-JP" dirty="0" smtClean="0"/>
              <a:t>DR</a:t>
            </a:r>
            <a:endParaRPr lang="en-US" altLang="ja-JP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2017/10/12 Positron WG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32A9-E0E5-4215-BB8C-1FB5B6DA7D4E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42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1871</TotalTime>
  <Words>2044</Words>
  <Application>Microsoft Office PowerPoint</Application>
  <PresentationFormat>画面に合わせる (4:3)</PresentationFormat>
  <Paragraphs>444</Paragraphs>
  <Slides>25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32" baseType="lpstr">
      <vt:lpstr>ＭＳ Ｐゴシック</vt:lpstr>
      <vt:lpstr>Arial</vt:lpstr>
      <vt:lpstr>Calibri</vt:lpstr>
      <vt:lpstr>Calibri Light</vt:lpstr>
      <vt:lpstr>Symbol</vt:lpstr>
      <vt:lpstr>Wingdings</vt:lpstr>
      <vt:lpstr>Office テーマ</vt:lpstr>
      <vt:lpstr>Cost Comparison of  Undulator and e-Driven Systems</vt:lpstr>
      <vt:lpstr>Contents</vt:lpstr>
      <vt:lpstr>Basic Assumptions for e-Driven Scheme</vt:lpstr>
      <vt:lpstr>Electron Drive Linac</vt:lpstr>
      <vt:lpstr>Target System</vt:lpstr>
      <vt:lpstr>L-band Capture Linac</vt:lpstr>
      <vt:lpstr>Booster</vt:lpstr>
      <vt:lpstr>Energy Compressor</vt:lpstr>
      <vt:lpstr>Sum of Accelerator System</vt:lpstr>
      <vt:lpstr>CFS Cost for e-Driven Source</vt:lpstr>
      <vt:lpstr>Cost Comparison Policy</vt:lpstr>
      <vt:lpstr>Cost of Undulator System</vt:lpstr>
      <vt:lpstr>Change of Undulator System Since TDR</vt:lpstr>
      <vt:lpstr>Items that must be included as undulator system cost</vt:lpstr>
      <vt:lpstr>CFS Cost for Undulator Scheme</vt:lpstr>
      <vt:lpstr>Basic Cost of Undulator Scheme  (for comparison with e-driven)</vt:lpstr>
      <vt:lpstr>Comparison of the Basic Cost</vt:lpstr>
      <vt:lpstr>Implementation in Staging</vt:lpstr>
      <vt:lpstr>Questions (1)</vt:lpstr>
      <vt:lpstr>Questions (2)</vt:lpstr>
      <vt:lpstr>250GeV Stage for Undulator Scheme</vt:lpstr>
      <vt:lpstr>Tunnel for e-Driven Scheme</vt:lpstr>
      <vt:lpstr>Final Cost Comparison </vt:lpstr>
      <vt:lpstr>Luminosity Upgrade (1)</vt:lpstr>
      <vt:lpstr>Luminosity Upgrade (2)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 of e-Driven Positron System and Comparison with Undulator System</dc:title>
  <dc:creator>Yokoya</dc:creator>
  <cp:lastModifiedBy>Yokoya</cp:lastModifiedBy>
  <cp:revision>104</cp:revision>
  <dcterms:created xsi:type="dcterms:W3CDTF">2017-09-06T00:46:41Z</dcterms:created>
  <dcterms:modified xsi:type="dcterms:W3CDTF">2017-10-12T01:50:34Z</dcterms:modified>
</cp:coreProperties>
</file>