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273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61" r:id="rId14"/>
    <p:sldId id="274" r:id="rId1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0587F0-8B0C-4534-9FC4-8F85B63DC06A}" type="datetimeFigureOut">
              <a:rPr lang="fr-FR" smtClean="0"/>
              <a:t>29/11/2017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60ADD4-796C-4B9F-A1A2-138E4F0582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8586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6D3C77-5BAE-E440-87B2-E4C963022FE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761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29.11.2017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Micromegas modules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23C7-A5A8-421D-ADED-00EF3F23D4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989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29.11.2017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Micromegas modules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23C7-A5A8-421D-ADED-00EF3F23D4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7608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29.11.2017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Micromegas modules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23C7-A5A8-421D-ADED-00EF3F23D4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4174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29.11.2017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Micromegas modules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23C7-A5A8-421D-ADED-00EF3F23D4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8434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29.11.2017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Micromegas modules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23C7-A5A8-421D-ADED-00EF3F23D4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1202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29.11.2017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Micromegas modules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23C7-A5A8-421D-ADED-00EF3F23D4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5136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29.11.2017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Micromegas modules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23C7-A5A8-421D-ADED-00EF3F23D4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5590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29.11.2017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Micromegas modules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23C7-A5A8-421D-ADED-00EF3F23D4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5187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29.11.2017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Micromegas modules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23C7-A5A8-421D-ADED-00EF3F23D4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1875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29.11.2017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Micromegas modules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23C7-A5A8-421D-ADED-00EF3F23D4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3794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29.11.2017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Micromegas modules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23C7-A5A8-421D-ADED-00EF3F23D4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2258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29.11.2017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Micromegas modules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223C7-A5A8-421D-ADED-00EF3F23D4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5296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gif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Micromegas</a:t>
            </a:r>
            <a:r>
              <a:rPr lang="fr-FR" dirty="0" smtClean="0"/>
              <a:t> modules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656784" cy="1752600"/>
          </a:xfrm>
        </p:spPr>
        <p:txBody>
          <a:bodyPr>
            <a:normAutofit/>
          </a:bodyPr>
          <a:lstStyle/>
          <a:p>
            <a:r>
              <a:rPr lang="fr-FR" sz="2800" dirty="0" smtClean="0"/>
              <a:t>P. Colas, D. </a:t>
            </a:r>
            <a:r>
              <a:rPr lang="fr-FR" sz="2800" dirty="0" err="1" smtClean="0"/>
              <a:t>Attié</a:t>
            </a:r>
            <a:r>
              <a:rPr lang="fr-FR" sz="2800" dirty="0" smtClean="0"/>
              <a:t>, S. Ganjour</a:t>
            </a:r>
          </a:p>
          <a:p>
            <a:r>
              <a:rPr lang="fr-FR" sz="2800" dirty="0" smtClean="0"/>
              <a:t>(contribution </a:t>
            </a:r>
            <a:r>
              <a:rPr lang="fr-FR" sz="2800" dirty="0" err="1" smtClean="0"/>
              <a:t>from</a:t>
            </a:r>
            <a:r>
              <a:rPr lang="fr-FR" sz="2800" dirty="0" smtClean="0"/>
              <a:t> M. </a:t>
            </a:r>
            <a:r>
              <a:rPr lang="fr-FR" sz="2800" dirty="0" err="1" smtClean="0"/>
              <a:t>Zito</a:t>
            </a:r>
            <a:r>
              <a:rPr lang="fr-FR" sz="2800" dirty="0" smtClean="0"/>
              <a:t> and S. </a:t>
            </a:r>
            <a:r>
              <a:rPr lang="fr-FR" sz="2800" dirty="0" err="1" smtClean="0"/>
              <a:t>Suvorov</a:t>
            </a:r>
            <a:endParaRPr lang="fr-FR" sz="2800" dirty="0"/>
          </a:p>
        </p:txBody>
      </p:sp>
      <p:sp>
        <p:nvSpPr>
          <p:cNvPr id="4" name="ZoneTexte 3"/>
          <p:cNvSpPr txBox="1"/>
          <p:nvPr/>
        </p:nvSpPr>
        <p:spPr>
          <a:xfrm>
            <a:off x="395536" y="548680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LCTPC collaboration meeting, Nov. 29,2017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147807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0540" y="146430"/>
            <a:ext cx="7168019" cy="64271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First results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05206" y="902062"/>
                <a:ext cx="8458200" cy="5257800"/>
              </a:xfrm>
            </p:spPr>
            <p:txBody>
              <a:bodyPr/>
              <a:lstStyle/>
              <a:p>
                <a:r>
                  <a:rPr lang="en-US" dirty="0" smtClean="0"/>
                  <a:t>Applying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 smtClean="0"/>
                  <a:t> calculation method to the selected events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</a:rPr>
                      <m:t>𝛼</m:t>
                    </m:r>
                    <m:r>
                      <a:rPr lang="en-US" i="1">
                        <a:latin typeface="Cambria Math" charset="0"/>
                      </a:rPr>
                      <m:t>=0.7</m:t>
                    </m:r>
                  </m:oMath>
                </a14:m>
                <a:r>
                  <a:rPr lang="en-US" dirty="0"/>
                  <a:t> gives the best </a:t>
                </a:r>
                <a:r>
                  <a:rPr lang="en-US" dirty="0" smtClean="0"/>
                  <a:t>resolution</a:t>
                </a:r>
                <a:br>
                  <a:rPr lang="en-US" dirty="0" smtClean="0"/>
                </a:br>
                <a:r>
                  <a:rPr lang="en-US" dirty="0" smtClean="0"/>
                  <a:t> </a:t>
                </a:r>
                <a:endParaRPr lang="en-US" dirty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05206" y="902062"/>
                <a:ext cx="8458200" cy="5257800"/>
              </a:xfrm>
              <a:blipFill rotWithShape="0">
                <a:blip r:embed="rId2"/>
                <a:stretch>
                  <a:fillRect l="-360" t="-12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29.11.2017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Micromegas modules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F47A-5209-1B44-ACB9-50F0F60F843F}" type="slidenum">
              <a:rPr lang="en-US" smtClean="0"/>
              <a:t>10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22" y="2961436"/>
            <a:ext cx="4450599" cy="334788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03890" y="2802414"/>
            <a:ext cx="249095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Truncated charge </a:t>
            </a:r>
            <a:endParaRPr lang="en-US" sz="1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7825" y="5242726"/>
            <a:ext cx="25830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/>
              <a:t>Truncated charge per cluster</a:t>
            </a:r>
            <a:endParaRPr lang="en-US" sz="1400"/>
          </a:p>
        </p:txBody>
      </p:sp>
      <p:sp>
        <p:nvSpPr>
          <p:cNvPr id="10" name="TextBox 9"/>
          <p:cNvSpPr txBox="1"/>
          <p:nvPr/>
        </p:nvSpPr>
        <p:spPr>
          <a:xfrm>
            <a:off x="4653248" y="2523705"/>
            <a:ext cx="4135171" cy="2057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Gaussian and FWHM calculations give</a:t>
            </a:r>
            <a:br>
              <a:rPr lang="en-US" dirty="0" smtClean="0"/>
            </a:br>
            <a:r>
              <a:rPr lang="en-US" dirty="0" smtClean="0"/>
              <a:t> ~same results</a:t>
            </a:r>
            <a:br>
              <a:rPr lang="en-US" dirty="0" smtClean="0"/>
            </a:br>
            <a:r>
              <a:rPr lang="en-US" dirty="0" smtClean="0"/>
              <a:t>~14% for 24 rows FEM </a:t>
            </a:r>
            <a:r>
              <a:rPr lang="en-US" dirty="0" smtClean="0"/>
              <a:t>(~</a:t>
            </a:r>
            <a:r>
              <a:rPr lang="en-US" dirty="0" smtClean="0"/>
              <a:t>17</a:t>
            </a:r>
            <a:r>
              <a:rPr lang="en-US" dirty="0" smtClean="0"/>
              <a:t> </a:t>
            </a:r>
            <a:r>
              <a:rPr lang="en-US" dirty="0" smtClean="0"/>
              <a:t>cm)</a:t>
            </a:r>
          </a:p>
          <a:p>
            <a:endParaRPr lang="en-US" dirty="0"/>
          </a:p>
          <a:p>
            <a:r>
              <a:rPr lang="en-US" dirty="0" smtClean="0"/>
              <a:t>for T2K TPCs 72 pads (~80 cm) have </a:t>
            </a:r>
            <a:r>
              <a:rPr lang="en-US" dirty="0" smtClean="0"/>
              <a:t>~6.5%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 ILD TPC track length ~120 cm : ~5.0%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64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2971" y="2683462"/>
            <a:ext cx="5389729" cy="40513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29.11.2017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Micromegas modules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F47A-5209-1B44-ACB9-50F0F60F843F}" type="slidenum">
              <a:rPr lang="en-US" smtClean="0"/>
              <a:t>11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60540" y="146430"/>
            <a:ext cx="7168019" cy="64271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First results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371405" y="6473530"/>
            <a:ext cx="2032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Drift distance, cm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 rot="16200000">
            <a:off x="1626877" y="3688351"/>
            <a:ext cx="1672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PID resolution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/>
              <p:cNvSpPr txBox="1">
                <a:spLocks/>
              </p:cNvSpPr>
              <p:nvPr/>
            </p:nvSpPr>
            <p:spPr>
              <a:xfrm>
                <a:off x="505206" y="902062"/>
                <a:ext cx="84582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182880" indent="-18288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Clr>
                    <a:schemeClr val="accent1">
                      <a:lumMod val="75000"/>
                    </a:schemeClr>
                  </a:buClr>
                  <a:buSzPct val="85000"/>
                  <a:buFont typeface="Wingdings" pitchFamily="2" charset="2"/>
                  <a:buChar char="§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-182880" algn="l" defTabSz="914400" rtl="0" eaLnBrk="1" latinLnBrk="0" hangingPunct="1">
                  <a:lnSpc>
                    <a:spcPct val="90000"/>
                  </a:lnSpc>
                  <a:spcBef>
                    <a:spcPts val="400"/>
                  </a:spcBef>
                  <a:spcAft>
                    <a:spcPts val="200"/>
                  </a:spcAft>
                  <a:buClr>
                    <a:schemeClr val="accent1">
                      <a:lumMod val="75000"/>
                    </a:schemeClr>
                  </a:buClr>
                  <a:buSzPct val="85000"/>
                  <a:buFont typeface="Wingdings" pitchFamily="2" charset="2"/>
                  <a:buChar char="§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31520" indent="-182880" algn="l" defTabSz="914400" rtl="0" eaLnBrk="1" latinLnBrk="0" hangingPunct="1">
                  <a:lnSpc>
                    <a:spcPct val="90000"/>
                  </a:lnSpc>
                  <a:spcBef>
                    <a:spcPts val="400"/>
                  </a:spcBef>
                  <a:spcAft>
                    <a:spcPts val="200"/>
                  </a:spcAft>
                  <a:buClr>
                    <a:schemeClr val="accent1">
                      <a:lumMod val="75000"/>
                    </a:schemeClr>
                  </a:buClr>
                  <a:buSzPct val="85000"/>
                  <a:buFont typeface="Wingdings" pitchFamily="2" charset="2"/>
                  <a:buChar char="§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05840" indent="-182880" algn="l" defTabSz="914400" rtl="0" eaLnBrk="1" latinLnBrk="0" hangingPunct="1">
                  <a:lnSpc>
                    <a:spcPct val="90000"/>
                  </a:lnSpc>
                  <a:spcBef>
                    <a:spcPts val="400"/>
                  </a:spcBef>
                  <a:spcAft>
                    <a:spcPts val="200"/>
                  </a:spcAft>
                  <a:buClr>
                    <a:schemeClr val="accent1">
                      <a:lumMod val="75000"/>
                    </a:schemeClr>
                  </a:buClr>
                  <a:buSzPct val="85000"/>
                  <a:buFont typeface="Wingdings" pitchFamily="2" charset="2"/>
                  <a:buChar char="§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280160" indent="-182880" algn="l" defTabSz="914400" rtl="0" eaLnBrk="1" latinLnBrk="0" hangingPunct="1">
                  <a:lnSpc>
                    <a:spcPct val="90000"/>
                  </a:lnSpc>
                  <a:spcBef>
                    <a:spcPts val="400"/>
                  </a:spcBef>
                  <a:spcAft>
                    <a:spcPts val="200"/>
                  </a:spcAft>
                  <a:buClr>
                    <a:schemeClr val="accent1">
                      <a:lumMod val="75000"/>
                    </a:schemeClr>
                  </a:buClr>
                  <a:buSzPct val="85000"/>
                  <a:buFont typeface="Wingdings" pitchFamily="2" charset="2"/>
                  <a:buChar char="§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600000" indent="-228600" algn="l" defTabSz="914400" rtl="0" eaLnBrk="1" latinLnBrk="0" hangingPunct="1">
                  <a:lnSpc>
                    <a:spcPct val="90000"/>
                  </a:lnSpc>
                  <a:spcBef>
                    <a:spcPts val="400"/>
                  </a:spcBef>
                  <a:spcAft>
                    <a:spcPts val="200"/>
                  </a:spcAft>
                  <a:buClr>
                    <a:schemeClr val="accent1">
                      <a:lumMod val="75000"/>
                    </a:schemeClr>
                  </a:buClr>
                  <a:buSzPct val="85000"/>
                  <a:buFont typeface="Wingdings" pitchFamily="2" charset="2"/>
                  <a:buChar char="§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00000" indent="-228600" algn="l" defTabSz="914400" rtl="0" eaLnBrk="1" latinLnBrk="0" hangingPunct="1">
                  <a:lnSpc>
                    <a:spcPct val="90000"/>
                  </a:lnSpc>
                  <a:spcBef>
                    <a:spcPts val="400"/>
                  </a:spcBef>
                  <a:spcAft>
                    <a:spcPts val="200"/>
                  </a:spcAft>
                  <a:buClr>
                    <a:schemeClr val="accent1">
                      <a:lumMod val="75000"/>
                    </a:schemeClr>
                  </a:buClr>
                  <a:buSzPct val="85000"/>
                  <a:buFont typeface="Wingdings" pitchFamily="2" charset="2"/>
                  <a:buChar char="§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200000" indent="-228600" algn="l" defTabSz="914400" rtl="0" eaLnBrk="1" latinLnBrk="0" hangingPunct="1">
                  <a:lnSpc>
                    <a:spcPct val="90000"/>
                  </a:lnSpc>
                  <a:spcBef>
                    <a:spcPts val="400"/>
                  </a:spcBef>
                  <a:spcAft>
                    <a:spcPts val="200"/>
                  </a:spcAft>
                  <a:buClr>
                    <a:schemeClr val="accent1">
                      <a:lumMod val="75000"/>
                    </a:schemeClr>
                  </a:buClr>
                  <a:buSzPct val="85000"/>
                  <a:buFont typeface="Wingdings" pitchFamily="2" charset="2"/>
                  <a:buChar char="§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500000" indent="-228600" algn="l" defTabSz="914400" rtl="0" eaLnBrk="1" latinLnBrk="0" hangingPunct="1">
                  <a:lnSpc>
                    <a:spcPct val="90000"/>
                  </a:lnSpc>
                  <a:spcBef>
                    <a:spcPts val="400"/>
                  </a:spcBef>
                  <a:spcAft>
                    <a:spcPts val="200"/>
                  </a:spcAft>
                  <a:buClr>
                    <a:schemeClr val="accent1">
                      <a:lumMod val="75000"/>
                    </a:schemeClr>
                  </a:buClr>
                  <a:buSzPct val="85000"/>
                  <a:buFont typeface="Wingdings" pitchFamily="2" charset="2"/>
                  <a:buChar char="§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800" dirty="0" smtClean="0"/>
                  <a:t>Charge per pad is calculated as maximum ADC</a:t>
                </a:r>
              </a:p>
              <a:p>
                <a:r>
                  <a:rPr lang="en-US" sz="1800" dirty="0" smtClean="0"/>
                  <a:t>Maximum ADC can depend on drift distance </a:t>
                </a:r>
                <a:r>
                  <a:rPr lang="en-US" sz="1800" dirty="0" smtClean="0">
                    <a:sym typeface="Wingdings"/>
                  </a:rPr>
                  <a:t> can effect PID resolution</a:t>
                </a:r>
              </a:p>
              <a:p>
                <a:r>
                  <a:rPr lang="en-US" sz="1800" dirty="0" smtClean="0">
                    <a:sym typeface="Wingdings"/>
                  </a:rPr>
                  <a:t>No dependence observed 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charset="0"/>
                          </a:rPr>
                          <m:t>𝐶</m:t>
                        </m:r>
                      </m:e>
                      <m:sub>
                        <m:r>
                          <a:rPr lang="en-US" sz="1800" i="1">
                            <a:latin typeface="Cambria Math" charset="0"/>
                          </a:rPr>
                          <m:t>𝑝𝑎𝑑</m:t>
                        </m:r>
                      </m:sub>
                    </m:sSub>
                    <m:r>
                      <a:rPr lang="en-US" sz="1800" b="0" i="1" smtClean="0">
                        <a:latin typeface="Cambria Math" charset="0"/>
                      </a:rPr>
                      <m:t>=</m:t>
                    </m:r>
                    <m:func>
                      <m:func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charset="0"/>
                          </a:rPr>
                          <m:t>max</m:t>
                        </m:r>
                      </m:fName>
                      <m:e>
                        <m:r>
                          <a:rPr lang="en-US" sz="1800" b="0" i="1" smtClean="0">
                            <a:latin typeface="Cambria Math" charset="0"/>
                          </a:rPr>
                          <m:t>(</m:t>
                        </m:r>
                        <m:r>
                          <a:rPr lang="en-US" sz="1800" b="0" i="1" smtClean="0">
                            <a:latin typeface="Cambria Math" charset="0"/>
                          </a:rPr>
                          <m:t>𝐴𝐷𝐶</m:t>
                        </m:r>
                        <m:r>
                          <a:rPr lang="en-US" sz="1800" b="0" i="1" smtClean="0">
                            <a:latin typeface="Cambria Math" charset="0"/>
                          </a:rPr>
                          <m:t>)</m:t>
                        </m:r>
                      </m:e>
                    </m:func>
                  </m:oMath>
                </a14:m>
                <a:r>
                  <a:rPr lang="en-US" sz="1800" dirty="0" smtClean="0"/>
                  <a:t> is </a:t>
                </a:r>
                <a:r>
                  <a:rPr lang="en-US" sz="1800" smtClean="0"/>
                  <a:t>good enough</a:t>
                </a:r>
                <a:endParaRPr lang="en-US" sz="1800" dirty="0" smtClean="0"/>
              </a:p>
            </p:txBody>
          </p:sp>
        </mc:Choice>
        <mc:Fallback xmlns="">
          <p:sp>
            <p:nvSpPr>
              <p:cNvPr id="11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206" y="902062"/>
                <a:ext cx="8458200" cy="5257800"/>
              </a:xfrm>
              <a:prstGeom prst="rect">
                <a:avLst/>
              </a:prstGeom>
              <a:blipFill rotWithShape="0">
                <a:blip r:embed="rId3"/>
                <a:stretch>
                  <a:fillRect l="-288" t="-11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45484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0540" y="146430"/>
            <a:ext cx="7168019" cy="64271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05206" y="902062"/>
                <a:ext cx="8458200" cy="5257800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LC-TPC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</a:rPr>
                      <m:t>5 </m:t>
                    </m:r>
                    <m:r>
                      <a:rPr lang="en-US" i="1">
                        <a:latin typeface="Cambria Math" charset="0"/>
                      </a:rPr>
                      <m:t>𝐺𝑒𝑉</m:t>
                    </m:r>
                    <m:r>
                      <a:rPr lang="en-US" i="1">
                        <a:latin typeface="Cambria Math" charset="0"/>
                      </a:rPr>
                      <m:t>/</m:t>
                    </m:r>
                    <m:r>
                      <a:rPr lang="en-US" i="1">
                        <a:latin typeface="Cambria Math" charset="0"/>
                      </a:rPr>
                      <m:t>𝑐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charset="0"/>
                          </a:rPr>
                          <m:t>𝑒</m:t>
                        </m:r>
                      </m:e>
                      <m:sup>
                        <m:r>
                          <a:rPr lang="en-US" i="1" dirty="0">
                            <a:latin typeface="Cambria Math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 smtClean="0"/>
                  <a:t> samples are used for </a:t>
                </a:r>
                <a:r>
                  <a:rPr lang="en-US" dirty="0" err="1" smtClean="0"/>
                  <a:t>dE</a:t>
                </a:r>
                <a:r>
                  <a:rPr lang="en-US" dirty="0" smtClean="0"/>
                  <a:t>/dx resolution estimation</a:t>
                </a:r>
              </a:p>
              <a:p>
                <a:r>
                  <a:rPr lang="en-US" dirty="0" smtClean="0"/>
                  <a:t>the first estimation of the </a:t>
                </a:r>
                <a:r>
                  <a:rPr lang="en-US" dirty="0" err="1" smtClean="0"/>
                  <a:t>dE</a:t>
                </a:r>
                <a:r>
                  <a:rPr lang="en-US" dirty="0" smtClean="0"/>
                  <a:t>/dx resolution was done : 5.0 %</a:t>
                </a:r>
                <a:br>
                  <a:rPr lang="en-US" dirty="0" smtClean="0"/>
                </a:br>
                <a:endParaRPr lang="en-US" dirty="0"/>
              </a:p>
              <a:p>
                <a:r>
                  <a:rPr lang="en-US" dirty="0" smtClean="0">
                    <a:solidFill>
                      <a:srgbClr val="0070C0"/>
                    </a:solidFill>
                  </a:rPr>
                  <a:t>TODO:</a:t>
                </a:r>
              </a:p>
              <a:p>
                <a:pPr lvl="1"/>
                <a:r>
                  <a:rPr lang="en-US" dirty="0" smtClean="0"/>
                  <a:t>We still have:</a:t>
                </a:r>
              </a:p>
              <a:p>
                <a:pPr lvl="2"/>
                <a:r>
                  <a:rPr lang="en-US" dirty="0" smtClean="0"/>
                  <a:t>other </a:t>
                </a:r>
                <a:r>
                  <a:rPr lang="en-US" dirty="0" smtClean="0"/>
                  <a:t>module</a:t>
                </a:r>
                <a:r>
                  <a:rPr lang="en-US" dirty="0" smtClean="0"/>
                  <a:t> </a:t>
                </a:r>
                <a:r>
                  <a:rPr lang="en-US" dirty="0" smtClean="0">
                    <a:sym typeface="Wingdings"/>
                  </a:rPr>
                  <a:t> work started some </a:t>
                </a:r>
                <a:r>
                  <a:rPr lang="en-US" i="1" u="sng" dirty="0" smtClean="0">
                    <a:sym typeface="Wingdings"/>
                  </a:rPr>
                  <a:t>very</a:t>
                </a:r>
                <a:r>
                  <a:rPr lang="en-US" dirty="0" smtClean="0">
                    <a:sym typeface="Wingdings"/>
                  </a:rPr>
                  <a:t> preliminary results obtained</a:t>
                </a:r>
              </a:p>
              <a:p>
                <a:pPr lvl="2"/>
                <a:r>
                  <a:rPr lang="en-US" dirty="0" smtClean="0"/>
                  <a:t>other data samples (voltage, beam position, peaking time)</a:t>
                </a:r>
              </a:p>
              <a:p>
                <a:pPr lvl="2"/>
                <a:r>
                  <a:rPr lang="en-US" dirty="0" smtClean="0"/>
                  <a:t>other technical details </a:t>
                </a:r>
                <a:r>
                  <a:rPr lang="en-US" dirty="0" smtClean="0">
                    <a:sym typeface="Wingdings"/>
                  </a:rPr>
                  <a:t> understand the possible dependence </a:t>
                </a:r>
                <a:endParaRPr lang="en-US" dirty="0" smtClean="0"/>
              </a:p>
              <a:p>
                <a:pPr lvl="1"/>
                <a:r>
                  <a:rPr lang="en-US" dirty="0" smtClean="0"/>
                  <a:t>Calibration is necessary 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05206" y="902062"/>
                <a:ext cx="8458200" cy="5257800"/>
              </a:xfrm>
              <a:blipFill rotWithShape="1">
                <a:blip r:embed="rId2"/>
                <a:stretch>
                  <a:fillRect l="-1514" t="-2320" r="-144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29.11.2017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Micromegas modules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F47A-5209-1B44-ACB9-50F0F60F843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561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Encapsulated</a:t>
            </a:r>
            <a:r>
              <a:rPr lang="fr-FR" dirty="0" smtClean="0"/>
              <a:t> </a:t>
            </a:r>
            <a:r>
              <a:rPr lang="fr-FR" dirty="0" err="1" smtClean="0"/>
              <a:t>resistive</a:t>
            </a:r>
            <a:r>
              <a:rPr lang="fr-FR" dirty="0" smtClean="0"/>
              <a:t> foil </a:t>
            </a:r>
            <a:r>
              <a:rPr lang="fr-FR" dirty="0" err="1" smtClean="0"/>
              <a:t>Micromegas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reverse </a:t>
            </a:r>
            <a:r>
              <a:rPr lang="fr-FR" dirty="0" err="1" smtClean="0"/>
              <a:t>polarization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84784"/>
            <a:ext cx="8564736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sz="2800" dirty="0" err="1" smtClean="0"/>
              <a:t>Reserved</a:t>
            </a:r>
            <a:r>
              <a:rPr lang="fr-FR" sz="2800" dirty="0" smtClean="0"/>
              <a:t> a test </a:t>
            </a:r>
            <a:r>
              <a:rPr lang="fr-FR" sz="2800" dirty="0" err="1" smtClean="0"/>
              <a:t>beam</a:t>
            </a:r>
            <a:r>
              <a:rPr lang="fr-FR" sz="2800" dirty="0" smtClean="0"/>
              <a:t> </a:t>
            </a:r>
            <a:r>
              <a:rPr lang="fr-FR" sz="2800" dirty="0" err="1" smtClean="0"/>
              <a:t>period</a:t>
            </a:r>
            <a:r>
              <a:rPr lang="fr-FR" sz="2800" dirty="0" smtClean="0"/>
              <a:t> at DESY to test 3 to 4 modules </a:t>
            </a:r>
            <a:r>
              <a:rPr lang="fr-FR" sz="2800" dirty="0" err="1" smtClean="0"/>
              <a:t>with</a:t>
            </a:r>
            <a:r>
              <a:rPr lang="fr-FR" sz="2800" dirty="0" smtClean="0"/>
              <a:t> </a:t>
            </a:r>
            <a:r>
              <a:rPr lang="fr-FR" sz="2800" dirty="0" err="1" smtClean="0"/>
              <a:t>several</a:t>
            </a:r>
            <a:r>
              <a:rPr lang="fr-FR" sz="2800" dirty="0" smtClean="0"/>
              <a:t> </a:t>
            </a:r>
            <a:r>
              <a:rPr lang="fr-FR" sz="2800" dirty="0" err="1" smtClean="0"/>
              <a:t>improvements</a:t>
            </a:r>
            <a:r>
              <a:rPr lang="fr-FR" sz="2800" dirty="0" smtClean="0"/>
              <a:t>:</a:t>
            </a:r>
          </a:p>
          <a:p>
            <a:pPr lvl="1"/>
            <a:r>
              <a:rPr lang="fr-FR" sz="2400" dirty="0" err="1" smtClean="0"/>
              <a:t>Better</a:t>
            </a:r>
            <a:r>
              <a:rPr lang="fr-FR" sz="2400" dirty="0" smtClean="0"/>
              <a:t> pad connections (</a:t>
            </a:r>
            <a:r>
              <a:rPr lang="fr-FR" sz="2400" dirty="0" err="1" smtClean="0"/>
              <a:t>threaded</a:t>
            </a:r>
            <a:r>
              <a:rPr lang="fr-FR" sz="2400" dirty="0" smtClean="0"/>
              <a:t> </a:t>
            </a:r>
            <a:r>
              <a:rPr lang="fr-FR" sz="2400" dirty="0" err="1" smtClean="0"/>
              <a:t>stiffener</a:t>
            </a:r>
            <a:r>
              <a:rPr lang="fr-FR" sz="2400" dirty="0" smtClean="0"/>
              <a:t> </a:t>
            </a:r>
            <a:r>
              <a:rPr lang="fr-FR" sz="2400" dirty="0" err="1" smtClean="0"/>
              <a:t>glued</a:t>
            </a:r>
            <a:r>
              <a:rPr lang="fr-FR" sz="2400" dirty="0" smtClean="0"/>
              <a:t> on PCB, </a:t>
            </a:r>
            <a:r>
              <a:rPr lang="fr-FR" sz="2400" dirty="0" err="1" smtClean="0"/>
              <a:t>under</a:t>
            </a:r>
            <a:r>
              <a:rPr lang="fr-FR" sz="2400" dirty="0" smtClean="0"/>
              <a:t> </a:t>
            </a:r>
            <a:r>
              <a:rPr lang="fr-FR" sz="2400" dirty="0" err="1" smtClean="0"/>
              <a:t>mechanical</a:t>
            </a:r>
            <a:r>
              <a:rPr lang="fr-FR" sz="2400" dirty="0" smtClean="0"/>
              <a:t> test, </a:t>
            </a:r>
            <a:r>
              <a:rPr lang="fr-FR" sz="2400" dirty="0" err="1" smtClean="0"/>
              <a:t>electronic</a:t>
            </a:r>
            <a:r>
              <a:rPr lang="fr-FR" sz="2400" dirty="0" smtClean="0"/>
              <a:t> test in 1 or 2 </a:t>
            </a:r>
            <a:r>
              <a:rPr lang="fr-FR" sz="2400" dirty="0" err="1" smtClean="0"/>
              <a:t>weeks</a:t>
            </a:r>
            <a:r>
              <a:rPr lang="fr-FR" sz="2400" dirty="0" smtClean="0"/>
              <a:t>)</a:t>
            </a:r>
          </a:p>
          <a:p>
            <a:pPr lvl="1"/>
            <a:r>
              <a:rPr lang="fr-FR" sz="2400" dirty="0" err="1" smtClean="0"/>
              <a:t>Grounded</a:t>
            </a:r>
            <a:r>
              <a:rPr lang="fr-FR" sz="2400" dirty="0" smtClean="0"/>
              <a:t> </a:t>
            </a:r>
            <a:r>
              <a:rPr lang="fr-FR" sz="2400" dirty="0" err="1" smtClean="0"/>
              <a:t>mesh</a:t>
            </a:r>
            <a:r>
              <a:rPr lang="fr-FR" sz="2400" dirty="0" smtClean="0"/>
              <a:t>, anode at +400 V</a:t>
            </a:r>
          </a:p>
          <a:p>
            <a:pPr marL="457200" lvl="1" indent="0">
              <a:buNone/>
            </a:pPr>
            <a:r>
              <a:rPr lang="fr-FR" sz="2400" dirty="0" smtClean="0"/>
              <a:t>(</a:t>
            </a:r>
            <a:r>
              <a:rPr lang="fr-FR" sz="2400" dirty="0" err="1" smtClean="0"/>
              <a:t>should</a:t>
            </a:r>
            <a:r>
              <a:rPr lang="fr-FR" sz="2400" dirty="0" smtClean="0"/>
              <a:t> </a:t>
            </a:r>
            <a:r>
              <a:rPr lang="fr-FR" sz="2400" dirty="0" err="1" smtClean="0"/>
              <a:t>give</a:t>
            </a:r>
            <a:r>
              <a:rPr lang="fr-FR" sz="2400" dirty="0" smtClean="0"/>
              <a:t> </a:t>
            </a:r>
            <a:r>
              <a:rPr lang="fr-FR" sz="2400" dirty="0" err="1" smtClean="0"/>
              <a:t>less</a:t>
            </a:r>
            <a:r>
              <a:rPr lang="fr-FR" sz="2400" dirty="0" smtClean="0"/>
              <a:t> noise and </a:t>
            </a:r>
            <a:r>
              <a:rPr lang="fr-FR" sz="2400" dirty="0" err="1" smtClean="0"/>
              <a:t>less</a:t>
            </a:r>
            <a:endParaRPr lang="fr-FR" sz="2400" dirty="0" smtClean="0"/>
          </a:p>
          <a:p>
            <a:pPr marL="457200" lvl="1" indent="0">
              <a:buNone/>
            </a:pPr>
            <a:r>
              <a:rPr lang="fr-FR" sz="2400" dirty="0" err="1"/>
              <a:t>d</a:t>
            </a:r>
            <a:r>
              <a:rPr lang="fr-FR" sz="2400" dirty="0" err="1" smtClean="0"/>
              <a:t>istortions</a:t>
            </a:r>
            <a:r>
              <a:rPr lang="fr-FR" sz="2400" dirty="0" smtClean="0"/>
              <a:t>)</a:t>
            </a:r>
          </a:p>
          <a:p>
            <a:pPr marL="457200" lvl="1" indent="0">
              <a:buNone/>
            </a:pPr>
            <a:r>
              <a:rPr lang="fr-FR" sz="2400" dirty="0" smtClean="0"/>
              <a:t>-- DLC </a:t>
            </a:r>
            <a:r>
              <a:rPr lang="fr-FR" sz="2400" dirty="0" err="1" smtClean="0"/>
              <a:t>delivered</a:t>
            </a:r>
            <a:r>
              <a:rPr lang="fr-FR" sz="2400" dirty="0" smtClean="0"/>
              <a:t> (2.5 </a:t>
            </a:r>
            <a:r>
              <a:rPr lang="fr-FR" sz="2400" dirty="0" err="1" smtClean="0"/>
              <a:t>Mohm</a:t>
            </a:r>
            <a:r>
              <a:rPr lang="fr-FR" sz="2400" dirty="0" smtClean="0"/>
              <a:t>/</a:t>
            </a:r>
            <a:r>
              <a:rPr lang="fr-FR" sz="2400" dirty="0" err="1" smtClean="0"/>
              <a:t>sq</a:t>
            </a:r>
            <a:r>
              <a:rPr lang="fr-FR" sz="2400" dirty="0" smtClean="0"/>
              <a:t>)</a:t>
            </a:r>
          </a:p>
          <a:p>
            <a:pPr marL="457200" lvl="1" indent="0">
              <a:buNone/>
            </a:pPr>
            <a:r>
              <a:rPr lang="fr-FR" sz="2400" dirty="0" smtClean="0"/>
              <a:t>-- </a:t>
            </a:r>
            <a:r>
              <a:rPr lang="fr-FR" sz="2400" dirty="0" err="1" smtClean="0"/>
              <a:t>same</a:t>
            </a:r>
            <a:r>
              <a:rPr lang="fr-FR" sz="2400" dirty="0" smtClean="0"/>
              <a:t> test </a:t>
            </a:r>
            <a:r>
              <a:rPr lang="fr-FR" sz="2400" dirty="0" err="1" smtClean="0"/>
              <a:t>going</a:t>
            </a:r>
            <a:r>
              <a:rPr lang="fr-FR" sz="2400" dirty="0" smtClean="0"/>
              <a:t> on for T2K </a:t>
            </a:r>
          </a:p>
          <a:p>
            <a:pPr marL="457200" lvl="1" indent="0">
              <a:buNone/>
            </a:pPr>
            <a:r>
              <a:rPr lang="fr-FR" sz="2400" dirty="0"/>
              <a:t>u</a:t>
            </a:r>
            <a:r>
              <a:rPr lang="fr-FR" sz="2400" dirty="0" smtClean="0"/>
              <a:t>pgrade </a:t>
            </a:r>
            <a:r>
              <a:rPr lang="fr-FR" sz="2400" dirty="0" err="1" smtClean="0"/>
              <a:t>with</a:t>
            </a:r>
            <a:r>
              <a:rPr lang="fr-FR" sz="2400" dirty="0" smtClean="0"/>
              <a:t> </a:t>
            </a:r>
            <a:r>
              <a:rPr lang="fr-FR" sz="2400" dirty="0" err="1" smtClean="0"/>
              <a:t>cosmic</a:t>
            </a:r>
            <a:r>
              <a:rPr lang="fr-FR" sz="2400" dirty="0"/>
              <a:t> </a:t>
            </a:r>
            <a:r>
              <a:rPr lang="fr-FR" sz="2400" dirty="0" smtClean="0"/>
              <a:t>rays </a:t>
            </a:r>
            <a:r>
              <a:rPr lang="fr-FR" sz="2400" dirty="0" smtClean="0"/>
              <a:t>(2 </a:t>
            </a:r>
          </a:p>
          <a:p>
            <a:pPr marL="457200" lvl="1" indent="0">
              <a:buNone/>
            </a:pPr>
            <a:r>
              <a:rPr lang="fr-FR" sz="2400" dirty="0" smtClean="0"/>
              <a:t>modules </a:t>
            </a:r>
            <a:r>
              <a:rPr lang="fr-FR" sz="2400" dirty="0" err="1" smtClean="0"/>
              <a:t>ordered</a:t>
            </a:r>
            <a:r>
              <a:rPr lang="fr-FR" sz="2400" dirty="0" smtClean="0"/>
              <a:t>, one </a:t>
            </a:r>
            <a:r>
              <a:rPr lang="fr-FR" sz="2400" dirty="0" err="1" smtClean="0"/>
              <a:t>with</a:t>
            </a:r>
            <a:r>
              <a:rPr lang="fr-FR" sz="2400" dirty="0" smtClean="0"/>
              <a:t> </a:t>
            </a:r>
          </a:p>
          <a:p>
            <a:pPr marL="457200" lvl="1" indent="0">
              <a:buNone/>
            </a:pPr>
            <a:r>
              <a:rPr lang="fr-FR" sz="2400" dirty="0" err="1"/>
              <a:t>a</a:t>
            </a:r>
            <a:r>
              <a:rPr lang="fr-FR" sz="2400" dirty="0" err="1" smtClean="0"/>
              <a:t>nnealing</a:t>
            </a:r>
            <a:r>
              <a:rPr lang="fr-FR" sz="2400" dirty="0" smtClean="0"/>
              <a:t> at 210 °C to </a:t>
            </a:r>
            <a:r>
              <a:rPr lang="fr-FR" sz="2400" dirty="0" err="1" smtClean="0"/>
              <a:t>reach</a:t>
            </a:r>
            <a:r>
              <a:rPr lang="fr-FR" sz="2400" dirty="0" smtClean="0"/>
              <a:t> 500 KOhm </a:t>
            </a:r>
          </a:p>
          <a:p>
            <a:pPr marL="457200" lvl="1" indent="0">
              <a:buNone/>
            </a:pPr>
            <a:endParaRPr lang="fr-FR" sz="2400" dirty="0"/>
          </a:p>
        </p:txBody>
      </p:sp>
      <p:pic>
        <p:nvPicPr>
          <p:cNvPr id="1027" name="Picture 3" descr="D:\Paul\ilc\DESY testbeam\2018\renfor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356992"/>
            <a:ext cx="3441824" cy="2601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29.11.2017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Micromegas modules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23C7-A5A8-421D-ADED-00EF3F23D444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16266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Cosmic</a:t>
            </a:r>
            <a:r>
              <a:rPr lang="fr-FR" dirty="0" smtClean="0"/>
              <a:t>-ray setup (Boris Tuchming)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There </a:t>
            </a:r>
            <a:r>
              <a:rPr lang="fr-FR" dirty="0" err="1" smtClean="0"/>
              <a:t>is</a:t>
            </a:r>
            <a:r>
              <a:rPr lang="fr-FR" dirty="0" smtClean="0"/>
              <a:t> a </a:t>
            </a:r>
            <a:r>
              <a:rPr lang="fr-FR" dirty="0" err="1" smtClean="0"/>
              <a:t>cosmic</a:t>
            </a:r>
            <a:r>
              <a:rPr lang="fr-FR" dirty="0" smtClean="0"/>
              <a:t> test </a:t>
            </a:r>
            <a:r>
              <a:rPr lang="fr-FR" dirty="0" err="1" smtClean="0"/>
              <a:t>permanently</a:t>
            </a:r>
            <a:r>
              <a:rPr lang="fr-FR" dirty="0" smtClean="0"/>
              <a:t> </a:t>
            </a:r>
            <a:r>
              <a:rPr lang="fr-FR" dirty="0" err="1" smtClean="0"/>
              <a:t>going</a:t>
            </a:r>
            <a:r>
              <a:rPr lang="fr-FR" dirty="0" smtClean="0"/>
              <a:t> on in Saclay (</a:t>
            </a:r>
            <a:r>
              <a:rPr lang="fr-FR" dirty="0" err="1" smtClean="0"/>
              <a:t>so-called</a:t>
            </a:r>
            <a:r>
              <a:rPr lang="fr-FR" dirty="0" smtClean="0"/>
              <a:t> FCC test) </a:t>
            </a:r>
          </a:p>
          <a:p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hope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able to test 4 new modules </a:t>
            </a:r>
            <a:r>
              <a:rPr lang="fr-FR" dirty="0" err="1" smtClean="0"/>
              <a:t>there</a:t>
            </a:r>
            <a:r>
              <a:rPr lang="fr-FR" dirty="0"/>
              <a:t> </a:t>
            </a:r>
            <a:r>
              <a:rPr lang="fr-FR" dirty="0" err="1" smtClean="0"/>
              <a:t>before</a:t>
            </a:r>
            <a:r>
              <a:rPr lang="fr-FR" dirty="0" smtClean="0"/>
              <a:t> </a:t>
            </a:r>
            <a:r>
              <a:rPr lang="fr-FR" dirty="0" err="1" smtClean="0"/>
              <a:t>going</a:t>
            </a:r>
            <a:r>
              <a:rPr lang="fr-FR" dirty="0" smtClean="0"/>
              <a:t> to the test </a:t>
            </a:r>
            <a:r>
              <a:rPr lang="fr-FR" dirty="0" err="1" smtClean="0"/>
              <a:t>beam</a:t>
            </a:r>
            <a:r>
              <a:rPr lang="fr-FR" smtClean="0"/>
              <a:t>.</a:t>
            </a:r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29.11.2017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Micromegas modules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23C7-A5A8-421D-ADED-00EF3F23D444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34993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dE</a:t>
            </a:r>
            <a:r>
              <a:rPr lang="fr-FR" dirty="0" smtClean="0"/>
              <a:t>/dx </a:t>
            </a:r>
            <a:r>
              <a:rPr lang="fr-FR" dirty="0" err="1" smtClean="0"/>
              <a:t>analysis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With</a:t>
            </a:r>
            <a:r>
              <a:rPr lang="fr-FR" dirty="0" smtClean="0"/>
              <a:t> MM test </a:t>
            </a:r>
            <a:r>
              <a:rPr lang="fr-FR" dirty="0" err="1" smtClean="0"/>
              <a:t>beam</a:t>
            </a:r>
            <a:r>
              <a:rPr lang="fr-FR" dirty="0" smtClean="0"/>
              <a:t> data </a:t>
            </a:r>
            <a:r>
              <a:rPr lang="fr-FR" dirty="0" err="1" smtClean="0"/>
              <a:t>from</a:t>
            </a:r>
            <a:r>
              <a:rPr lang="fr-FR" dirty="0" smtClean="0"/>
              <a:t> 2015 by S. </a:t>
            </a:r>
            <a:r>
              <a:rPr lang="fr-FR" dirty="0" err="1" smtClean="0"/>
              <a:t>Suvorov</a:t>
            </a:r>
            <a:r>
              <a:rPr lang="fr-FR" dirty="0" smtClean="0"/>
              <a:t> a </a:t>
            </a:r>
            <a:r>
              <a:rPr lang="fr-FR" dirty="0" err="1" smtClean="0"/>
              <a:t>Russian</a:t>
            </a:r>
            <a:r>
              <a:rPr lang="fr-FR" dirty="0" smtClean="0"/>
              <a:t> </a:t>
            </a:r>
            <a:r>
              <a:rPr lang="fr-FR" dirty="0" err="1" smtClean="0"/>
              <a:t>student</a:t>
            </a:r>
            <a:r>
              <a:rPr lang="fr-FR" dirty="0" smtClean="0"/>
              <a:t> (</a:t>
            </a:r>
            <a:r>
              <a:rPr lang="fr-FR" dirty="0" err="1" smtClean="0"/>
              <a:t>from</a:t>
            </a:r>
            <a:r>
              <a:rPr lang="fr-FR" dirty="0" smtClean="0"/>
              <a:t> T2K)</a:t>
            </a:r>
          </a:p>
          <a:p>
            <a:pPr marL="0" indent="0">
              <a:buNone/>
            </a:pPr>
            <a:endParaRPr lang="fr-FR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29.11.2017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Micromegas modules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23C7-A5A8-421D-ADED-00EF3F23D444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0730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168019" cy="642710"/>
          </a:xfrm>
        </p:spPr>
        <p:txBody>
          <a:bodyPr>
            <a:noAutofit/>
          </a:bodyPr>
          <a:lstStyle/>
          <a:p>
            <a:r>
              <a:rPr lang="en-US" sz="3200" b="1" dirty="0" err="1" smtClean="0"/>
              <a:t>Micromegas</a:t>
            </a:r>
            <a:r>
              <a:rPr lang="en-US" sz="3200" b="1" dirty="0" smtClean="0"/>
              <a:t> Large Prototype  overview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206" y="902062"/>
            <a:ext cx="8458200" cy="5257800"/>
          </a:xfrm>
        </p:spPr>
        <p:txBody>
          <a:bodyPr/>
          <a:lstStyle/>
          <a:p>
            <a:r>
              <a:rPr lang="en-US" dirty="0" smtClean="0"/>
              <a:t>Endplate with 7 modules</a:t>
            </a:r>
          </a:p>
          <a:p>
            <a:r>
              <a:rPr lang="en-US" dirty="0" smtClean="0"/>
              <a:t>each module has   24 rows x 72 columns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29.11.2017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Micromegas modules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F47A-5209-1B44-ACB9-50F0F60F843F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480" y="2335621"/>
            <a:ext cx="4894786" cy="31816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807" y="2160223"/>
            <a:ext cx="3646901" cy="350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938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0540" y="146430"/>
            <a:ext cx="7168019" cy="64271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ILC-TPC raw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206" y="902062"/>
            <a:ext cx="8458200" cy="5257800"/>
          </a:xfrm>
        </p:spPr>
        <p:txBody>
          <a:bodyPr/>
          <a:lstStyle/>
          <a:p>
            <a:r>
              <a:rPr lang="en-US" dirty="0" smtClean="0"/>
              <a:t>Event display 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29.11.2017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Micromegas modules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F47A-5209-1B44-ACB9-50F0F60F843F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0" r="51918" b="14555"/>
          <a:stretch/>
        </p:blipFill>
        <p:spPr>
          <a:xfrm>
            <a:off x="505206" y="1681512"/>
            <a:ext cx="7526736" cy="4094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455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0540" y="146430"/>
            <a:ext cx="7168019" cy="64271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dE</a:t>
            </a:r>
            <a:r>
              <a:rPr lang="en-US" dirty="0" smtClean="0"/>
              <a:t>/dx study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05206" y="902062"/>
                <a:ext cx="8638794" cy="5257800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US" dirty="0" smtClean="0"/>
                  <a:t>Perform the study similar to the one for the T2K TPCs (Claudio</a:t>
                </a:r>
                <a:r>
                  <a:rPr lang="ru-RU" dirty="0" smtClean="0"/>
                  <a:t> </a:t>
                </a:r>
                <a:r>
                  <a:rPr lang="en-US" dirty="0" smtClean="0"/>
                  <a:t>TN-001)</a:t>
                </a:r>
              </a:p>
              <a:p>
                <a:r>
                  <a:rPr lang="en-US" dirty="0">
                    <a:solidFill>
                      <a:srgbClr val="0070C0"/>
                    </a:solidFill>
                  </a:rPr>
                  <a:t>Method:</a:t>
                </a:r>
              </a:p>
              <a:p>
                <a:pPr marL="617220" lvl="1" indent="-342900">
                  <a:buFont typeface="+mj-lt"/>
                  <a:buAutoNum type="arabicPeriod"/>
                </a:pPr>
                <a:r>
                  <a:rPr lang="en-US" dirty="0" smtClean="0"/>
                  <a:t>For each pad take maximum charge from ADC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𝑝𝑎𝑑</m:t>
                        </m:r>
                      </m:sub>
                    </m:sSub>
                  </m:oMath>
                </a14:m>
                <a:r>
                  <a:rPr lang="en-US" dirty="0" smtClean="0"/>
                  <a:t>)</a:t>
                </a:r>
              </a:p>
              <a:p>
                <a:pPr marL="617220" lvl="1" indent="-342900">
                  <a:buFont typeface="+mj-lt"/>
                  <a:buAutoNum type="arabicPeriod"/>
                </a:pPr>
                <a:r>
                  <a:rPr lang="en-US" dirty="0" smtClean="0"/>
                  <a:t>Sum up pads in a row to make a cluster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𝑐𝑙𝑢𝑠𝑡𝑒𝑟</m:t>
                        </m:r>
                      </m:sub>
                    </m:sSub>
                  </m:oMath>
                </a14:m>
                <a:r>
                  <a:rPr lang="en-US" dirty="0" smtClean="0"/>
                  <a:t>)</a:t>
                </a:r>
              </a:p>
              <a:p>
                <a:pPr marL="617220" lvl="1" indent="-342900">
                  <a:buFont typeface="+mj-lt"/>
                  <a:buAutoNum type="arabicPeriod"/>
                </a:pPr>
                <a:r>
                  <a:rPr lang="en-US" dirty="0" smtClean="0"/>
                  <a:t>For each track sort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</a:rPr>
                          <m:t>𝑐𝑙𝑢𝑠𝑡𝑒𝑟</m:t>
                        </m:r>
                      </m:sub>
                    </m:sSub>
                  </m:oMath>
                </a14:m>
                <a:r>
                  <a:rPr lang="en-US" dirty="0" smtClean="0"/>
                  <a:t> in increasing order</a:t>
                </a:r>
              </a:p>
              <a:p>
                <a:pPr marL="548640" lvl="2" indent="0">
                  <a:buNone/>
                </a:pPr>
                <a:r>
                  <a:rPr lang="en-US" dirty="0" smtClean="0"/>
                  <a:t> (N clusters per track)</a:t>
                </a:r>
              </a:p>
              <a:p>
                <a:pPr marL="617220" lvl="1" indent="-342900">
                  <a:buFont typeface="+mj-lt"/>
                  <a:buAutoNum type="arabicPeriod"/>
                </a:pPr>
                <a:r>
                  <a:rPr lang="en-US" dirty="0" smtClean="0"/>
                  <a:t>Take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</a:rPr>
                      <m:t>𝛼</m:t>
                    </m:r>
                    <m:r>
                      <a:rPr lang="en-US" b="0" i="1" smtClean="0">
                        <a:latin typeface="Cambria Math" charset="0"/>
                      </a:rPr>
                      <m:t>𝑁</m:t>
                    </m:r>
                  </m:oMath>
                </a14:m>
                <a:r>
                  <a:rPr lang="en-US" dirty="0" smtClean="0"/>
                  <a:t> first clusters.</a:t>
                </a:r>
              </a:p>
              <a:p>
                <a:pPr marL="548640" lvl="2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charset="0"/>
                        </a:rPr>
                        <m:t>0.4&lt;</m:t>
                      </m:r>
                      <m:r>
                        <a:rPr lang="en-US" b="0" i="1" smtClean="0">
                          <a:latin typeface="Cambria Math" charset="0"/>
                        </a:rPr>
                        <m:t>𝛼</m:t>
                      </m:r>
                      <m:r>
                        <a:rPr lang="en-US" b="0" i="1" smtClean="0">
                          <a:latin typeface="Cambria Math" charset="0"/>
                        </a:rPr>
                        <m:t>&lt;1</m:t>
                      </m:r>
                    </m:oMath>
                  </m:oMathPara>
                </a14:m>
                <a:endParaRPr lang="en-US" dirty="0" smtClean="0"/>
              </a:p>
              <a:p>
                <a:pPr marL="617220" lvl="1" indent="-342900">
                  <a:buFont typeface="+mj-lt"/>
                  <a:buAutoNum type="arabicPeriod"/>
                </a:pPr>
                <a:r>
                  <a:rPr lang="en-US" dirty="0" smtClean="0"/>
                  <a:t>Truncated mean energy per cluster</a:t>
                </a:r>
              </a:p>
              <a:p>
                <a:pPr marL="548640" lvl="2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charset="0"/>
                            </a:rPr>
                            <m:t>𝐶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charset="0"/>
                            </a:rPr>
                            <m:t>𝑇</m:t>
                          </m:r>
                        </m:sub>
                      </m:sSub>
                      <m:r>
                        <a:rPr lang="en-US" sz="1800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 charset="0"/>
                            </a:rPr>
                            <m:t>1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 charset="0"/>
                            </a:rPr>
                            <m:t>𝛼</m:t>
                          </m:r>
                          <m:r>
                            <a:rPr lang="en-US" sz="1800" b="0" i="1" smtClean="0">
                              <a:latin typeface="Cambria Math" charset="0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is-IS" sz="1800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800" b="0" i="1" smtClean="0">
                              <a:latin typeface="Cambria Math" charset="0"/>
                            </a:rPr>
                            <m:t>𝑖</m:t>
                          </m:r>
                        </m:sub>
                        <m:sup>
                          <m:r>
                            <a:rPr lang="en-US" sz="1800" b="0" i="1" smtClean="0">
                              <a:latin typeface="Cambria Math" charset="0"/>
                            </a:rPr>
                            <m:t>𝛼</m:t>
                          </m:r>
                          <m:r>
                            <a:rPr lang="en-US" sz="1800" b="0" i="1" smtClean="0">
                              <a:latin typeface="Cambria Math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sz="18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charset="0"/>
                                </a:rPr>
                                <m:t>𝑐𝑙𝑢𝑠𝑡𝑒𝑟</m:t>
                              </m:r>
                              <m:r>
                                <a:rPr lang="en-US" sz="1800" b="0" i="1" smtClean="0">
                                  <a:latin typeface="Cambria Math" charset="0"/>
                                </a:rPr>
                                <m:t>, </m:t>
                              </m:r>
                              <m:r>
                                <a:rPr lang="en-US" sz="1800" b="0" i="1" smtClean="0">
                                  <a:latin typeface="Cambria Math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pPr marL="617220" lvl="1" indent="-342900">
                  <a:buFont typeface="+mj-lt"/>
                  <a:buAutoNum type="arabicPeriod"/>
                </a:pPr>
                <a:r>
                  <a:rPr lang="en-US" dirty="0" smtClean="0"/>
                  <a:t>First look at the resolution.</a:t>
                </a:r>
              </a:p>
              <a:p>
                <a:pPr marL="617220" lvl="1" indent="-342900">
                  <a:buFont typeface="+mj-lt"/>
                  <a:buAutoNum type="arabicPeriod"/>
                </a:pPr>
                <a:r>
                  <a:rPr lang="en-US" dirty="0" smtClean="0"/>
                  <a:t>Vary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</a:rPr>
                      <m:t>𝛼</m:t>
                    </m:r>
                  </m:oMath>
                </a14:m>
                <a:r>
                  <a:rPr lang="en-US" dirty="0" smtClean="0"/>
                  <a:t> to understand the influence on the results</a:t>
                </a:r>
              </a:p>
              <a:p>
                <a:pPr marL="617220" lvl="1" indent="-342900">
                  <a:buFont typeface="+mj-lt"/>
                  <a:buAutoNum type="arabicPeriod"/>
                </a:pPr>
                <a:r>
                  <a:rPr lang="en-US" dirty="0" smtClean="0"/>
                  <a:t>Calculate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 smtClean="0"/>
                  <a:t> independent from the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</a:rPr>
                      <m:t>𝑁</m:t>
                    </m:r>
                  </m:oMath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en-US" dirty="0" smtClean="0"/>
                  <a:t>some calibrations needed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05206" y="902062"/>
                <a:ext cx="8638794" cy="5257800"/>
              </a:xfrm>
              <a:blipFill rotWithShape="0">
                <a:blip r:embed="rId2"/>
                <a:stretch>
                  <a:fillRect l="-353" t="-12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29.11.2017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Micromegas modules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F47A-5209-1B44-ACB9-50F0F60F843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62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46430"/>
            <a:ext cx="7168019" cy="64271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2015 LP TPC </a:t>
            </a:r>
            <a:r>
              <a:rPr lang="en-US" dirty="0" err="1" smtClean="0"/>
              <a:t>Micromegas</a:t>
            </a:r>
            <a:r>
              <a:rPr lang="en-US" dirty="0" smtClean="0"/>
              <a:t> samples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79512"/>
            <a:ext cx="8458200" cy="52578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Lots of different configuration tested with beam</a:t>
            </a:r>
          </a:p>
          <a:p>
            <a:pPr marL="0" indent="0">
              <a:buNone/>
            </a:pPr>
            <a:r>
              <a:rPr lang="en-US" sz="2800" dirty="0"/>
              <a:t>F</a:t>
            </a:r>
            <a:r>
              <a:rPr lang="en-US" sz="2800" dirty="0" smtClean="0"/>
              <a:t>or the 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look use a scan over drift  length</a:t>
            </a:r>
          </a:p>
          <a:p>
            <a:pPr marL="0" indent="0">
              <a:buNone/>
            </a:pPr>
            <a:r>
              <a:rPr lang="en-US" sz="2800" dirty="0" smtClean="0"/>
              <a:t>plots in this talk are mainly for module 0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29.11.2017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Micromegas modules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F47A-5209-1B44-ACB9-50F0F60F843F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8" t="35483" r="67743" b="35720"/>
          <a:stretch/>
        </p:blipFill>
        <p:spPr>
          <a:xfrm>
            <a:off x="373097" y="3665831"/>
            <a:ext cx="8375367" cy="246838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7" t="20515" r="68064" b="69159"/>
          <a:stretch/>
        </p:blipFill>
        <p:spPr>
          <a:xfrm>
            <a:off x="373097" y="2780928"/>
            <a:ext cx="8263321" cy="88490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7065" y="116632"/>
            <a:ext cx="2146935" cy="1395508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 flipV="1">
            <a:off x="7812360" y="476672"/>
            <a:ext cx="1" cy="2232249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706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0540" y="146430"/>
            <a:ext cx="7168019" cy="64271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ILC-TPC event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206" y="902062"/>
            <a:ext cx="8458200" cy="5257800"/>
          </a:xfrm>
        </p:spPr>
        <p:txBody>
          <a:bodyPr/>
          <a:lstStyle/>
          <a:p>
            <a:r>
              <a:rPr lang="en-US" dirty="0" smtClean="0"/>
              <a:t>For first look PID study need:</a:t>
            </a:r>
          </a:p>
          <a:p>
            <a:pPr marL="617220" lvl="1" indent="-342900">
              <a:buFont typeface="+mj-lt"/>
              <a:buAutoNum type="arabicPeriod"/>
            </a:pPr>
            <a:r>
              <a:rPr lang="en-US" dirty="0" smtClean="0"/>
              <a:t>one track per event (per FEM)</a:t>
            </a:r>
          </a:p>
          <a:p>
            <a:pPr marL="617220" lvl="1" indent="-342900">
              <a:buFont typeface="+mj-lt"/>
              <a:buAutoNum type="arabicPeriod"/>
            </a:pPr>
            <a:r>
              <a:rPr lang="en-US" dirty="0" smtClean="0"/>
              <a:t>long enough track</a:t>
            </a:r>
            <a:endParaRPr lang="en-US" dirty="0"/>
          </a:p>
          <a:p>
            <a:r>
              <a:rPr lang="en-US" dirty="0" smtClean="0">
                <a:solidFill>
                  <a:srgbClr val="0070C0"/>
                </a:solidFill>
              </a:rPr>
              <a:t>Selection:</a:t>
            </a:r>
          </a:p>
          <a:p>
            <a:pPr marL="617220" lvl="1" indent="-342900">
              <a:buFont typeface="+mj-lt"/>
              <a:buAutoNum type="arabicPeriod"/>
            </a:pPr>
            <a:r>
              <a:rPr lang="en-US" sz="2000" dirty="0" smtClean="0"/>
              <a:t>Look at maximum gap </a:t>
            </a:r>
            <a:br>
              <a:rPr lang="en-US" sz="2000" dirty="0" smtClean="0"/>
            </a:br>
            <a:r>
              <a:rPr lang="en-US" sz="2000" dirty="0" smtClean="0"/>
              <a:t>between pads hit in a row</a:t>
            </a:r>
            <a:endParaRPr lang="en-US" sz="2000" dirty="0"/>
          </a:p>
          <a:p>
            <a:endParaRPr lang="en-U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29.11.2017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Micromegas modules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F47A-5209-1B44-ACB9-50F0F60F843F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48"/>
          <a:stretch/>
        </p:blipFill>
        <p:spPr>
          <a:xfrm>
            <a:off x="738664" y="3791555"/>
            <a:ext cx="3257272" cy="266178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506069" y="321297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617220" lvl="1" indent="-342900">
              <a:buClr>
                <a:schemeClr val="accent2"/>
              </a:buClr>
              <a:buFont typeface="+mj-lt"/>
              <a:buAutoNum type="arabicPeriod" startAt="2"/>
            </a:pPr>
            <a:r>
              <a:rPr lang="en-US" dirty="0" smtClean="0"/>
              <a:t>Look at track length (number of rows)</a:t>
            </a:r>
          </a:p>
          <a:p>
            <a:endParaRPr lang="en-US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048" y="3788124"/>
            <a:ext cx="3547630" cy="266864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-251053" y="5603883"/>
                <a:ext cx="4572000" cy="66890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274320" lvl="1">
                  <a:buClr>
                    <a:schemeClr val="accent2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𝑔𝑎𝑝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&lt;2</m:t>
                      </m:r>
                    </m:oMath>
                  </m:oMathPara>
                </a14:m>
                <a:endParaRPr lang="en-US" dirty="0" smtClean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51053" y="5603883"/>
                <a:ext cx="4572000" cy="66890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4563169" y="5620852"/>
                <a:ext cx="4572000" cy="66890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274320" lvl="1">
                  <a:buClr>
                    <a:schemeClr val="accent2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𝑟𝑜𝑤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&gt;20</m:t>
                      </m:r>
                    </m:oMath>
                  </m:oMathPara>
                </a14:m>
                <a:endParaRPr lang="en-US" dirty="0" smtClean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3169" y="5620852"/>
                <a:ext cx="4572000" cy="66890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5868144" y="799544"/>
            <a:ext cx="2989986" cy="147732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FEM 0 selection results:</a:t>
            </a:r>
            <a:br>
              <a:rPr lang="en-US" dirty="0" smtClean="0"/>
            </a:br>
            <a:r>
              <a:rPr lang="en-US" dirty="0" smtClean="0"/>
              <a:t>Events in sample:     46000</a:t>
            </a:r>
          </a:p>
          <a:p>
            <a:r>
              <a:rPr lang="en-US" dirty="0" smtClean="0"/>
              <a:t>Not empty  fem0:      44224</a:t>
            </a:r>
          </a:p>
          <a:p>
            <a:r>
              <a:rPr lang="en-US" dirty="0" smtClean="0"/>
              <a:t>&lt; 2 tracks :                  37151</a:t>
            </a:r>
          </a:p>
          <a:p>
            <a:r>
              <a:rPr lang="en-US" dirty="0" smtClean="0"/>
              <a:t>&gt; 20 rows:                   36146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71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1" y="146430"/>
            <a:ext cx="5832648" cy="64271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Charge per row (cluster)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364" y="763488"/>
            <a:ext cx="8638794" cy="52578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Look at the most probable charge per cluster in a row</a:t>
            </a:r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  <a:p>
            <a:r>
              <a:rPr lang="en-US" sz="1800" dirty="0" smtClean="0"/>
              <a:t>Edges of </a:t>
            </a:r>
            <a:r>
              <a:rPr lang="en-US" sz="1800" dirty="0" smtClean="0"/>
              <a:t>module </a:t>
            </a:r>
            <a:r>
              <a:rPr lang="en-US" sz="1800" dirty="0" smtClean="0"/>
              <a:t>demonstrate lack of </a:t>
            </a:r>
            <a:r>
              <a:rPr lang="en-US" sz="1800" dirty="0" smtClean="0"/>
              <a:t>charge (Electric field inhomogeneity)</a:t>
            </a:r>
            <a:endParaRPr lang="en-US" sz="1800" dirty="0" smtClean="0">
              <a:sym typeface="Wingdings"/>
            </a:endParaRPr>
          </a:p>
          <a:p>
            <a:r>
              <a:rPr lang="en-US" sz="1800" dirty="0" smtClean="0">
                <a:sym typeface="Wingdings"/>
              </a:rPr>
              <a:t>pads </a:t>
            </a:r>
            <a:r>
              <a:rPr lang="en-US" sz="1800" dirty="0" smtClean="0">
                <a:sym typeface="Wingdings"/>
              </a:rPr>
              <a:t>at </a:t>
            </a:r>
            <a:r>
              <a:rPr lang="en-US" sz="1800" dirty="0" smtClean="0">
                <a:sym typeface="Wingdings"/>
              </a:rPr>
              <a:t>edges collect ~half of charge </a:t>
            </a:r>
            <a:r>
              <a:rPr lang="en-US" sz="1800" dirty="0" smtClean="0">
                <a:sym typeface="Wingdings"/>
              </a:rPr>
              <a:t>compared </a:t>
            </a:r>
            <a:r>
              <a:rPr lang="en-US" sz="1800" dirty="0" smtClean="0">
                <a:sym typeface="Wingdings"/>
              </a:rPr>
              <a:t>to center</a:t>
            </a:r>
          </a:p>
          <a:p>
            <a:r>
              <a:rPr lang="en-US" sz="1800" dirty="0" smtClean="0">
                <a:sym typeface="Wingdings"/>
              </a:rPr>
              <a:t>Exclude 1</a:t>
            </a:r>
            <a:r>
              <a:rPr lang="en-US" sz="1800" baseline="30000" dirty="0" smtClean="0">
                <a:sym typeface="Wingdings"/>
              </a:rPr>
              <a:t>st</a:t>
            </a:r>
            <a:r>
              <a:rPr lang="en-US" sz="1800" dirty="0" smtClean="0">
                <a:sym typeface="Wingdings"/>
              </a:rPr>
              <a:t> and last row for </a:t>
            </a:r>
            <a:r>
              <a:rPr lang="en-US" sz="1800" dirty="0" err="1" smtClean="0">
                <a:sym typeface="Wingdings"/>
              </a:rPr>
              <a:t>dE</a:t>
            </a:r>
            <a:r>
              <a:rPr lang="en-US" sz="1800" dirty="0" smtClean="0">
                <a:sym typeface="Wingdings"/>
              </a:rPr>
              <a:t>/dx estimations 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29.11.2017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Micromegas modules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F47A-5209-1B44-ACB9-50F0F60F843F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4077072"/>
            <a:ext cx="2827348" cy="212682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75856" y="5651956"/>
            <a:ext cx="3634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Typically 1-4 pad per cluster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135" y="1179688"/>
            <a:ext cx="3149865" cy="23676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3728" y="1167515"/>
            <a:ext cx="3128066" cy="23512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64" y="1292773"/>
            <a:ext cx="2810512" cy="211257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54699" y="3251463"/>
            <a:ext cx="24178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charge per cluster (row 10)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3762544" y="2209629"/>
            <a:ext cx="15977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MPV </a:t>
            </a:r>
            <a:r>
              <a:rPr lang="en-US" sz="1400" smtClean="0"/>
              <a:t>from landau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3880736" y="3323935"/>
            <a:ext cx="11810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/>
              <a:t>row number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7096113" y="3344934"/>
            <a:ext cx="11810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/>
              <a:t>row number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6835462" y="2209629"/>
            <a:ext cx="13147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/>
              <a:t>maximum bin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>
          <a:xfrm>
            <a:off x="3054917" y="2331331"/>
            <a:ext cx="357034" cy="273924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320178" y="2937916"/>
            <a:ext cx="357034" cy="273924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127835" y="2380444"/>
            <a:ext cx="357034" cy="273924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8433270" y="2978645"/>
            <a:ext cx="357034" cy="273924"/>
          </a:xfrm>
          <a:prstGeom prst="ellipse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87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0540" y="146430"/>
            <a:ext cx="7168019" cy="64271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Charge cut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364" y="902062"/>
            <a:ext cx="8638794" cy="52578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Reminder about </a:t>
            </a:r>
            <a:r>
              <a:rPr lang="en-US" sz="1800" dirty="0" err="1" smtClean="0"/>
              <a:t>dE</a:t>
            </a:r>
            <a:r>
              <a:rPr lang="en-US" sz="1800" dirty="0" smtClean="0"/>
              <a:t>/dx study plan: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29.11.2017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Micromegas modules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F47A-5209-1B44-ACB9-50F0F60F843F}" type="slidenum">
              <a:rPr lang="en-US" smtClean="0"/>
              <a:t>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415158" y="1337650"/>
                <a:ext cx="4572000" cy="1702261"/>
              </a:xfrm>
              <a:prstGeom prst="rect">
                <a:avLst/>
              </a:prstGeom>
              <a:ln>
                <a:solidFill>
                  <a:srgbClr val="0070C0"/>
                </a:solidFill>
              </a:ln>
            </p:spPr>
            <p:txBody>
              <a:bodyPr>
                <a:spAutoFit/>
              </a:bodyPr>
              <a:lstStyle/>
              <a:p>
                <a:pPr marL="617220" lvl="1" indent="-342900">
                  <a:buFont typeface="+mj-lt"/>
                  <a:buAutoNum type="arabicPeriod" startAt="4"/>
                </a:pPr>
                <a:r>
                  <a:rPr lang="en-US" dirty="0"/>
                  <a:t>Take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</a:rPr>
                      <m:t>𝛼</m:t>
                    </m:r>
                    <m:r>
                      <a:rPr lang="en-US" i="1">
                        <a:latin typeface="Cambria Math" charset="0"/>
                      </a:rPr>
                      <m:t>𝑁</m:t>
                    </m:r>
                  </m:oMath>
                </a14:m>
                <a:r>
                  <a:rPr lang="en-US" dirty="0"/>
                  <a:t> first clusters.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</a:rPr>
                      <m:t>0.4&lt;</m:t>
                    </m:r>
                    <m:r>
                      <a:rPr lang="en-US" i="1">
                        <a:latin typeface="Cambria Math" charset="0"/>
                      </a:rPr>
                      <m:t>𝛼</m:t>
                    </m:r>
                    <m:r>
                      <a:rPr lang="en-US" i="1">
                        <a:latin typeface="Cambria Math" charset="0"/>
                      </a:rPr>
                      <m:t>&lt;1</m:t>
                    </m:r>
                  </m:oMath>
                </a14:m>
                <a:endParaRPr lang="en-US" dirty="0"/>
              </a:p>
              <a:p>
                <a:pPr marL="617220" lvl="1" indent="-342900">
                  <a:buFont typeface="+mj-lt"/>
                  <a:buAutoNum type="arabicPeriod" startAt="4"/>
                </a:pPr>
                <a:r>
                  <a:rPr lang="en-US" dirty="0"/>
                  <a:t>Truncated mean energy per cluster</a:t>
                </a:r>
              </a:p>
              <a:p>
                <a:pPr marL="548640" lvl="2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charset="0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latin typeface="Cambria Math" charset="0"/>
                            </a:rPr>
                            <m:t>𝑇</m:t>
                          </m:r>
                        </m:sub>
                      </m:sSub>
                      <m:r>
                        <a:rPr lang="en-US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charset="0"/>
                            </a:rPr>
                            <m:t>𝛼</m:t>
                          </m:r>
                          <m:r>
                            <a:rPr lang="en-US" i="1">
                              <a:latin typeface="Cambria Math" charset="0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is-IS" i="1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charset="0"/>
                            </a:rPr>
                            <m:t>𝑖</m:t>
                          </m:r>
                        </m:sub>
                        <m:sup>
                          <m:r>
                            <a:rPr lang="en-US" i="1">
                              <a:latin typeface="Cambria Math" charset="0"/>
                            </a:rPr>
                            <m:t>𝛼</m:t>
                          </m:r>
                          <m:r>
                            <a:rPr lang="en-US" i="1">
                              <a:latin typeface="Cambria Math" charset="0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i="1">
                                  <a:latin typeface="Cambria Math" charset="0"/>
                                </a:rPr>
                                <m:t>𝑐𝑙𝑢𝑠𝑡𝑒𝑟</m:t>
                              </m:r>
                              <m:r>
                                <a:rPr lang="en-US" i="1">
                                  <a:latin typeface="Cambria Math" charset="0"/>
                                </a:rPr>
                                <m:t>, </m:t>
                              </m:r>
                              <m:r>
                                <a:rPr lang="en-US" i="1">
                                  <a:latin typeface="Cambria Math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158" y="1337650"/>
                <a:ext cx="4572000" cy="1702261"/>
              </a:xfrm>
              <a:prstGeom prst="rect">
                <a:avLst/>
              </a:prstGeom>
              <a:blipFill rotWithShape="0">
                <a:blip r:embed="rId2"/>
                <a:stretch>
                  <a:fillRect t="-1418"/>
                </a:stretch>
              </a:blipFill>
              <a:ln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5243952" y="2670579"/>
                <a:ext cx="1961819" cy="369332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Need to define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</a:rPr>
                      <m:t>𝛼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3952" y="2670579"/>
                <a:ext cx="1961819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2160" t="-6349" b="-22222"/>
                </a:stretch>
              </a:blipFill>
              <a:ln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604" y="3152833"/>
            <a:ext cx="3499945" cy="263080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3184635" y="5593238"/>
                <a:ext cx="3872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charset="0"/>
                        </a:rPr>
                        <m:t>𝛼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4635" y="5593238"/>
                <a:ext cx="387221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/>
          <p:cNvSpPr txBox="1"/>
          <p:nvPr/>
        </p:nvSpPr>
        <p:spPr>
          <a:xfrm>
            <a:off x="1806694" y="3445540"/>
            <a:ext cx="1898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Resolution from </a:t>
            </a:r>
            <a:br>
              <a:rPr lang="en-US" dirty="0" smtClean="0"/>
            </a:br>
            <a:r>
              <a:rPr lang="en-US" dirty="0" smtClean="0"/>
              <a:t>Gaussian fit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267691" y="3630390"/>
            <a:ext cx="19525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T2K value is 0.7</a:t>
            </a:r>
            <a:br>
              <a:rPr lang="en-US" dirty="0" smtClean="0"/>
            </a:br>
            <a:r>
              <a:rPr lang="en-US" u="sng" dirty="0" smtClean="0">
                <a:solidFill>
                  <a:srgbClr val="00B050"/>
                </a:solidFill>
              </a:rPr>
              <a:t>Still make sense!</a:t>
            </a:r>
            <a:endParaRPr lang="en-US" u="sng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90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</TotalTime>
  <Words>669</Words>
  <Application>Microsoft Office PowerPoint</Application>
  <PresentationFormat>Affichage à l'écran (4:3)</PresentationFormat>
  <Paragraphs>147</Paragraphs>
  <Slides>14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5" baseType="lpstr">
      <vt:lpstr>Thème Office</vt:lpstr>
      <vt:lpstr>Micromegas modules</vt:lpstr>
      <vt:lpstr>dE/dx analysis</vt:lpstr>
      <vt:lpstr>Micromegas Large Prototype  overview</vt:lpstr>
      <vt:lpstr>ILC-TPC raw data</vt:lpstr>
      <vt:lpstr>dE/dx study </vt:lpstr>
      <vt:lpstr>2015 LP TPC Micromegas samples</vt:lpstr>
      <vt:lpstr>ILC-TPC event selection</vt:lpstr>
      <vt:lpstr>Charge per row (cluster)</vt:lpstr>
      <vt:lpstr>Charge cut</vt:lpstr>
      <vt:lpstr>First results</vt:lpstr>
      <vt:lpstr>First results</vt:lpstr>
      <vt:lpstr>Summary</vt:lpstr>
      <vt:lpstr>Encapsulated resistive foil Micromegas with reverse polarization</vt:lpstr>
      <vt:lpstr>Cosmic-ray setup (Boris Tuchming)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TPC interface document</dc:title>
  <dc:creator>Colas Paul</dc:creator>
  <cp:lastModifiedBy>Colas Paul</cp:lastModifiedBy>
  <cp:revision>27</cp:revision>
  <dcterms:created xsi:type="dcterms:W3CDTF">2017-11-09T02:29:34Z</dcterms:created>
  <dcterms:modified xsi:type="dcterms:W3CDTF">2017-11-29T22:24:08Z</dcterms:modified>
</cp:coreProperties>
</file>