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0" r:id="rId5"/>
    <p:sldId id="257" r:id="rId6"/>
    <p:sldId id="263" r:id="rId7"/>
    <p:sldId id="259" r:id="rId8"/>
    <p:sldId id="258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35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229F-5C59-4C01-8426-2BF94752D3F7}" type="datetimeFigureOut">
              <a:rPr lang="fr-FR" smtClean="0"/>
              <a:t>16/11/2017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23C7-A5A8-421D-ADED-00EF3F23D4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989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229F-5C59-4C01-8426-2BF94752D3F7}" type="datetimeFigureOut">
              <a:rPr lang="fr-FR" smtClean="0"/>
              <a:t>16/11/2017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23C7-A5A8-421D-ADED-00EF3F23D4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7608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229F-5C59-4C01-8426-2BF94752D3F7}" type="datetimeFigureOut">
              <a:rPr lang="fr-FR" smtClean="0"/>
              <a:t>16/11/2017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23C7-A5A8-421D-ADED-00EF3F23D4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4174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229F-5C59-4C01-8426-2BF94752D3F7}" type="datetimeFigureOut">
              <a:rPr lang="fr-FR" smtClean="0"/>
              <a:t>16/11/2017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23C7-A5A8-421D-ADED-00EF3F23D4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8434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229F-5C59-4C01-8426-2BF94752D3F7}" type="datetimeFigureOut">
              <a:rPr lang="fr-FR" smtClean="0"/>
              <a:t>16/11/2017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23C7-A5A8-421D-ADED-00EF3F23D4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1202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229F-5C59-4C01-8426-2BF94752D3F7}" type="datetimeFigureOut">
              <a:rPr lang="fr-FR" smtClean="0"/>
              <a:t>16/11/2017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23C7-A5A8-421D-ADED-00EF3F23D4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5136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229F-5C59-4C01-8426-2BF94752D3F7}" type="datetimeFigureOut">
              <a:rPr lang="fr-FR" smtClean="0"/>
              <a:t>16/11/2017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23C7-A5A8-421D-ADED-00EF3F23D4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5590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229F-5C59-4C01-8426-2BF94752D3F7}" type="datetimeFigureOut">
              <a:rPr lang="fr-FR" smtClean="0"/>
              <a:t>16/11/2017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23C7-A5A8-421D-ADED-00EF3F23D4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5187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229F-5C59-4C01-8426-2BF94752D3F7}" type="datetimeFigureOut">
              <a:rPr lang="fr-FR" smtClean="0"/>
              <a:t>16/11/2017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23C7-A5A8-421D-ADED-00EF3F23D4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1875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229F-5C59-4C01-8426-2BF94752D3F7}" type="datetimeFigureOut">
              <a:rPr lang="fr-FR" smtClean="0"/>
              <a:t>16/11/2017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23C7-A5A8-421D-ADED-00EF3F23D4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3794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229F-5C59-4C01-8426-2BF94752D3F7}" type="datetimeFigureOut">
              <a:rPr lang="fr-FR" smtClean="0"/>
              <a:t>16/11/2017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23C7-A5A8-421D-ADED-00EF3F23D4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2258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5229F-5C59-4C01-8426-2BF94752D3F7}" type="datetimeFigureOut">
              <a:rPr lang="fr-FR" smtClean="0"/>
              <a:t>16/11/2017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6223C7-A5A8-421D-ADED-00EF3F23D4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5296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News </a:t>
            </a:r>
            <a:r>
              <a:rPr lang="fr-FR" dirty="0" err="1" smtClean="0"/>
              <a:t>from</a:t>
            </a:r>
            <a:r>
              <a:rPr lang="fr-FR" dirty="0" smtClean="0"/>
              <a:t> Saclay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P. Colas, D. </a:t>
            </a:r>
            <a:r>
              <a:rPr lang="fr-FR" dirty="0" err="1" smtClean="0"/>
              <a:t>Attié</a:t>
            </a:r>
            <a:r>
              <a:rPr lang="fr-FR" dirty="0" smtClean="0"/>
              <a:t>, S. Ganjour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395536" y="548680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LCTPC phone meeting, Nov. 16,2017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14780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 smtClean="0"/>
              <a:t>Encapsulated</a:t>
            </a:r>
            <a:r>
              <a:rPr lang="fr-FR" dirty="0" smtClean="0"/>
              <a:t> </a:t>
            </a:r>
            <a:r>
              <a:rPr lang="fr-FR" dirty="0" err="1" smtClean="0"/>
              <a:t>resistive</a:t>
            </a:r>
            <a:r>
              <a:rPr lang="fr-FR" dirty="0" smtClean="0"/>
              <a:t> foil </a:t>
            </a:r>
            <a:r>
              <a:rPr lang="fr-FR" dirty="0" err="1" smtClean="0"/>
              <a:t>Micromegas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reverse </a:t>
            </a:r>
            <a:r>
              <a:rPr lang="fr-FR" dirty="0" err="1" smtClean="0"/>
              <a:t>polarization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84784"/>
            <a:ext cx="8564736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800" dirty="0" err="1" smtClean="0"/>
              <a:t>Reserved</a:t>
            </a:r>
            <a:r>
              <a:rPr lang="fr-FR" sz="2800" dirty="0" smtClean="0"/>
              <a:t> a test </a:t>
            </a:r>
            <a:r>
              <a:rPr lang="fr-FR" sz="2800" dirty="0" err="1" smtClean="0"/>
              <a:t>beam</a:t>
            </a:r>
            <a:r>
              <a:rPr lang="fr-FR" sz="2800" dirty="0" smtClean="0"/>
              <a:t> </a:t>
            </a:r>
            <a:r>
              <a:rPr lang="fr-FR" sz="2800" dirty="0" err="1" smtClean="0"/>
              <a:t>period</a:t>
            </a:r>
            <a:r>
              <a:rPr lang="fr-FR" sz="2800" dirty="0" smtClean="0"/>
              <a:t> at DESY to test 3 to 4 modules </a:t>
            </a:r>
            <a:r>
              <a:rPr lang="fr-FR" sz="2800" dirty="0" err="1" smtClean="0"/>
              <a:t>with</a:t>
            </a:r>
            <a:r>
              <a:rPr lang="fr-FR" sz="2800" dirty="0" smtClean="0"/>
              <a:t> </a:t>
            </a:r>
            <a:r>
              <a:rPr lang="fr-FR" sz="2800" dirty="0" err="1" smtClean="0"/>
              <a:t>several</a:t>
            </a:r>
            <a:r>
              <a:rPr lang="fr-FR" sz="2800" dirty="0" smtClean="0"/>
              <a:t> </a:t>
            </a:r>
            <a:r>
              <a:rPr lang="fr-FR" sz="2800" dirty="0" err="1" smtClean="0"/>
              <a:t>improvements</a:t>
            </a:r>
            <a:r>
              <a:rPr lang="fr-FR" sz="2800" dirty="0" smtClean="0"/>
              <a:t>:</a:t>
            </a:r>
          </a:p>
          <a:p>
            <a:pPr lvl="1"/>
            <a:r>
              <a:rPr lang="fr-FR" sz="2400" dirty="0" err="1" smtClean="0"/>
              <a:t>Better</a:t>
            </a:r>
            <a:r>
              <a:rPr lang="fr-FR" sz="2400" dirty="0" smtClean="0"/>
              <a:t> pad connections (</a:t>
            </a:r>
            <a:r>
              <a:rPr lang="fr-FR" sz="2400" dirty="0" err="1" smtClean="0"/>
              <a:t>threaded</a:t>
            </a:r>
            <a:r>
              <a:rPr lang="fr-FR" sz="2400" dirty="0" smtClean="0"/>
              <a:t> </a:t>
            </a:r>
            <a:r>
              <a:rPr lang="fr-FR" sz="2400" dirty="0" err="1" smtClean="0"/>
              <a:t>stiffener</a:t>
            </a:r>
            <a:r>
              <a:rPr lang="fr-FR" sz="2400" dirty="0" smtClean="0"/>
              <a:t> </a:t>
            </a:r>
            <a:r>
              <a:rPr lang="fr-FR" sz="2400" dirty="0" err="1" smtClean="0"/>
              <a:t>glued</a:t>
            </a:r>
            <a:r>
              <a:rPr lang="fr-FR" sz="2400" dirty="0" smtClean="0"/>
              <a:t> on PCB, </a:t>
            </a:r>
            <a:r>
              <a:rPr lang="fr-FR" sz="2400" dirty="0" err="1" smtClean="0"/>
              <a:t>under</a:t>
            </a:r>
            <a:r>
              <a:rPr lang="fr-FR" sz="2400" dirty="0" smtClean="0"/>
              <a:t> </a:t>
            </a:r>
            <a:r>
              <a:rPr lang="fr-FR" sz="2400" dirty="0" err="1" smtClean="0"/>
              <a:t>mechanical</a:t>
            </a:r>
            <a:r>
              <a:rPr lang="fr-FR" sz="2400" dirty="0" smtClean="0"/>
              <a:t> test, </a:t>
            </a:r>
            <a:r>
              <a:rPr lang="fr-FR" sz="2400" dirty="0" err="1" smtClean="0"/>
              <a:t>electronic</a:t>
            </a:r>
            <a:r>
              <a:rPr lang="fr-FR" sz="2400" dirty="0" smtClean="0"/>
              <a:t> test in 1 or 2 </a:t>
            </a:r>
            <a:r>
              <a:rPr lang="fr-FR" sz="2400" dirty="0" err="1" smtClean="0"/>
              <a:t>weeks</a:t>
            </a:r>
            <a:r>
              <a:rPr lang="fr-FR" sz="2400" dirty="0" smtClean="0"/>
              <a:t>)</a:t>
            </a:r>
          </a:p>
          <a:p>
            <a:pPr lvl="1"/>
            <a:r>
              <a:rPr lang="fr-FR" sz="2400" dirty="0" err="1" smtClean="0"/>
              <a:t>Grounded</a:t>
            </a:r>
            <a:r>
              <a:rPr lang="fr-FR" sz="2400" dirty="0" smtClean="0"/>
              <a:t> </a:t>
            </a:r>
            <a:r>
              <a:rPr lang="fr-FR" sz="2400" dirty="0" err="1" smtClean="0"/>
              <a:t>mesh</a:t>
            </a:r>
            <a:r>
              <a:rPr lang="fr-FR" sz="2400" dirty="0" smtClean="0"/>
              <a:t>, anode at +400 V</a:t>
            </a:r>
          </a:p>
          <a:p>
            <a:pPr marL="457200" lvl="1" indent="0">
              <a:buNone/>
            </a:pPr>
            <a:r>
              <a:rPr lang="fr-FR" sz="2400" dirty="0" smtClean="0"/>
              <a:t>(</a:t>
            </a:r>
            <a:r>
              <a:rPr lang="fr-FR" sz="2400" dirty="0" err="1" smtClean="0"/>
              <a:t>should</a:t>
            </a:r>
            <a:r>
              <a:rPr lang="fr-FR" sz="2400" dirty="0" smtClean="0"/>
              <a:t> </a:t>
            </a:r>
            <a:r>
              <a:rPr lang="fr-FR" sz="2400" dirty="0" err="1" smtClean="0"/>
              <a:t>give</a:t>
            </a:r>
            <a:r>
              <a:rPr lang="fr-FR" sz="2400" dirty="0" smtClean="0"/>
              <a:t> </a:t>
            </a:r>
            <a:r>
              <a:rPr lang="fr-FR" sz="2400" dirty="0" err="1" smtClean="0"/>
              <a:t>less</a:t>
            </a:r>
            <a:r>
              <a:rPr lang="fr-FR" sz="2400" dirty="0" smtClean="0"/>
              <a:t> noise and </a:t>
            </a:r>
            <a:r>
              <a:rPr lang="fr-FR" sz="2400" dirty="0" err="1" smtClean="0"/>
              <a:t>less</a:t>
            </a:r>
            <a:endParaRPr lang="fr-FR" sz="2400" dirty="0" smtClean="0"/>
          </a:p>
          <a:p>
            <a:pPr marL="457200" lvl="1" indent="0">
              <a:buNone/>
            </a:pPr>
            <a:r>
              <a:rPr lang="fr-FR" sz="2400" dirty="0" err="1"/>
              <a:t>d</a:t>
            </a:r>
            <a:r>
              <a:rPr lang="fr-FR" sz="2400" dirty="0" err="1" smtClean="0"/>
              <a:t>istortions</a:t>
            </a:r>
            <a:r>
              <a:rPr lang="fr-FR" sz="2400" dirty="0" smtClean="0"/>
              <a:t>)</a:t>
            </a:r>
          </a:p>
          <a:p>
            <a:pPr marL="457200" lvl="1" indent="0">
              <a:buNone/>
            </a:pPr>
            <a:r>
              <a:rPr lang="fr-FR" sz="2400" dirty="0" smtClean="0"/>
              <a:t>-- DLC </a:t>
            </a:r>
            <a:r>
              <a:rPr lang="fr-FR" sz="2400" dirty="0" err="1" smtClean="0"/>
              <a:t>just</a:t>
            </a:r>
            <a:r>
              <a:rPr lang="fr-FR" sz="2400" dirty="0" smtClean="0"/>
              <a:t> </a:t>
            </a:r>
            <a:r>
              <a:rPr lang="fr-FR" sz="2400" dirty="0" err="1" smtClean="0"/>
              <a:t>delivered</a:t>
            </a:r>
            <a:r>
              <a:rPr lang="fr-FR" sz="2400" dirty="0" smtClean="0"/>
              <a:t> (2 </a:t>
            </a:r>
            <a:r>
              <a:rPr lang="fr-FR" sz="2400" dirty="0" err="1" smtClean="0"/>
              <a:t>Mohm</a:t>
            </a:r>
            <a:r>
              <a:rPr lang="fr-FR" sz="2400" dirty="0" smtClean="0"/>
              <a:t>/</a:t>
            </a:r>
            <a:r>
              <a:rPr lang="fr-FR" sz="2400" dirty="0" err="1" smtClean="0"/>
              <a:t>sq</a:t>
            </a:r>
            <a:r>
              <a:rPr lang="fr-FR" sz="2400" dirty="0" smtClean="0"/>
              <a:t>)</a:t>
            </a:r>
          </a:p>
          <a:p>
            <a:pPr marL="457200" lvl="1" indent="0">
              <a:buNone/>
            </a:pPr>
            <a:r>
              <a:rPr lang="fr-FR" sz="2400" dirty="0" smtClean="0"/>
              <a:t>-- </a:t>
            </a:r>
            <a:r>
              <a:rPr lang="fr-FR" sz="2400" dirty="0" err="1" smtClean="0"/>
              <a:t>same</a:t>
            </a:r>
            <a:r>
              <a:rPr lang="fr-FR" sz="2400" dirty="0" smtClean="0"/>
              <a:t> test </a:t>
            </a:r>
            <a:r>
              <a:rPr lang="fr-FR" sz="2400" dirty="0" err="1" smtClean="0"/>
              <a:t>going</a:t>
            </a:r>
            <a:r>
              <a:rPr lang="fr-FR" sz="2400" dirty="0" smtClean="0"/>
              <a:t> on for T2K </a:t>
            </a:r>
          </a:p>
          <a:p>
            <a:pPr marL="457200" lvl="1" indent="0">
              <a:buNone/>
            </a:pPr>
            <a:r>
              <a:rPr lang="fr-FR" sz="2400" dirty="0"/>
              <a:t>u</a:t>
            </a:r>
            <a:r>
              <a:rPr lang="fr-FR" sz="2400" dirty="0" smtClean="0"/>
              <a:t>pgrade </a:t>
            </a:r>
            <a:r>
              <a:rPr lang="fr-FR" sz="2400" dirty="0" err="1" smtClean="0"/>
              <a:t>with</a:t>
            </a:r>
            <a:r>
              <a:rPr lang="fr-FR" sz="2400" dirty="0" smtClean="0"/>
              <a:t> </a:t>
            </a:r>
            <a:r>
              <a:rPr lang="fr-FR" sz="2400" dirty="0" err="1" smtClean="0"/>
              <a:t>cosmic</a:t>
            </a:r>
            <a:r>
              <a:rPr lang="fr-FR" sz="2400" dirty="0" smtClean="0"/>
              <a:t>-rays</a:t>
            </a:r>
          </a:p>
          <a:p>
            <a:pPr marL="457200" lvl="1" indent="0">
              <a:buNone/>
            </a:pPr>
            <a:endParaRPr lang="fr-FR" sz="2400" dirty="0"/>
          </a:p>
        </p:txBody>
      </p:sp>
      <p:pic>
        <p:nvPicPr>
          <p:cNvPr id="1027" name="Picture 3" descr="D:\Paul\ilc\DESY testbeam\2018\renfor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356992"/>
            <a:ext cx="3441824" cy="2601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16266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dE</a:t>
            </a:r>
            <a:r>
              <a:rPr lang="fr-FR" dirty="0" smtClean="0"/>
              <a:t>/dx </a:t>
            </a:r>
            <a:r>
              <a:rPr lang="fr-FR" dirty="0" err="1" smtClean="0"/>
              <a:t>analysis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With</a:t>
            </a:r>
            <a:r>
              <a:rPr lang="fr-FR" dirty="0" smtClean="0"/>
              <a:t> MM data </a:t>
            </a:r>
            <a:r>
              <a:rPr lang="fr-FR" dirty="0" err="1" smtClean="0"/>
              <a:t>from</a:t>
            </a:r>
            <a:r>
              <a:rPr lang="fr-FR" dirty="0" smtClean="0"/>
              <a:t> 2015 by a </a:t>
            </a:r>
            <a:r>
              <a:rPr lang="fr-FR" dirty="0" err="1"/>
              <a:t>R</a:t>
            </a:r>
            <a:r>
              <a:rPr lang="fr-FR" dirty="0" err="1" smtClean="0"/>
              <a:t>ussian</a:t>
            </a:r>
            <a:r>
              <a:rPr lang="fr-FR" dirty="0" smtClean="0"/>
              <a:t> </a:t>
            </a:r>
            <a:r>
              <a:rPr lang="fr-FR" dirty="0" err="1" smtClean="0"/>
              <a:t>student</a:t>
            </a:r>
            <a:r>
              <a:rPr lang="fr-FR" dirty="0" smtClean="0"/>
              <a:t> (</a:t>
            </a:r>
            <a:r>
              <a:rPr lang="fr-FR" dirty="0" err="1" smtClean="0"/>
              <a:t>from</a:t>
            </a:r>
            <a:r>
              <a:rPr lang="fr-FR" dirty="0" smtClean="0"/>
              <a:t> T2K)</a:t>
            </a:r>
          </a:p>
          <a:p>
            <a:r>
              <a:rPr lang="fr-FR" dirty="0" smtClean="0"/>
              <a:t>Will combine 170 </a:t>
            </a:r>
            <a:r>
              <a:rPr lang="fr-FR" dirty="0" err="1" smtClean="0"/>
              <a:t>padrows</a:t>
            </a:r>
            <a:r>
              <a:rPr lang="fr-FR" dirty="0" smtClean="0"/>
              <a:t> to </a:t>
            </a:r>
            <a:r>
              <a:rPr lang="fr-FR" dirty="0" err="1" smtClean="0"/>
              <a:t>estimate</a:t>
            </a:r>
            <a:r>
              <a:rPr lang="fr-FR" dirty="0" smtClean="0"/>
              <a:t> </a:t>
            </a:r>
            <a:r>
              <a:rPr lang="fr-FR" dirty="0" err="1" smtClean="0"/>
              <a:t>resolution</a:t>
            </a:r>
            <a:r>
              <a:rPr lang="fr-FR" dirty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a </a:t>
            </a:r>
            <a:r>
              <a:rPr lang="fr-FR" dirty="0" err="1" smtClean="0"/>
              <a:t>track</a:t>
            </a:r>
            <a:r>
              <a:rPr lang="fr-FR" dirty="0" smtClean="0"/>
              <a:t> </a:t>
            </a:r>
            <a:r>
              <a:rPr lang="fr-FR" dirty="0" err="1" smtClean="0"/>
              <a:t>length</a:t>
            </a:r>
            <a:r>
              <a:rPr lang="fr-FR" dirty="0" smtClean="0"/>
              <a:t> of 1.2 m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621897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TPC interface document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P. Colas, A. Sugiyama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913539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Integration</a:t>
            </a:r>
            <a:r>
              <a:rPr lang="fr-FR" dirty="0" smtClean="0"/>
              <a:t> </a:t>
            </a:r>
            <a:r>
              <a:rPr lang="fr-FR" dirty="0" err="1" smtClean="0"/>
              <a:t>Task</a:t>
            </a:r>
            <a:r>
              <a:rPr lang="fr-FR" dirty="0" smtClean="0"/>
              <a:t> Force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/>
              <a:t>An </a:t>
            </a:r>
            <a:r>
              <a:rPr lang="fr-FR" dirty="0" err="1" smtClean="0"/>
              <a:t>integration</a:t>
            </a:r>
            <a:r>
              <a:rPr lang="fr-FR" dirty="0" smtClean="0"/>
              <a:t> </a:t>
            </a:r>
            <a:r>
              <a:rPr lang="fr-FR" dirty="0" err="1" smtClean="0"/>
              <a:t>Task</a:t>
            </a:r>
            <a:r>
              <a:rPr lang="fr-FR" dirty="0" smtClean="0"/>
              <a:t> Force </a:t>
            </a:r>
            <a:r>
              <a:rPr lang="fr-FR" dirty="0" err="1" smtClean="0"/>
              <a:t>is</a:t>
            </a:r>
            <a:r>
              <a:rPr lang="fr-FR" dirty="0" smtClean="0"/>
              <a:t> set up in ILD</a:t>
            </a:r>
          </a:p>
          <a:p>
            <a:r>
              <a:rPr lang="fr-FR" dirty="0" err="1" smtClean="0"/>
              <a:t>Finalize</a:t>
            </a:r>
            <a:r>
              <a:rPr lang="fr-FR" dirty="0" smtClean="0"/>
              <a:t> </a:t>
            </a:r>
            <a:r>
              <a:rPr lang="fr-FR" dirty="0" err="1" smtClean="0"/>
              <a:t>membership</a:t>
            </a:r>
            <a:r>
              <a:rPr lang="fr-FR" dirty="0" smtClean="0"/>
              <a:t> </a:t>
            </a:r>
            <a:r>
              <a:rPr lang="fr-FR" dirty="0" err="1" smtClean="0"/>
              <a:t>early</a:t>
            </a:r>
            <a:r>
              <a:rPr lang="fr-FR" dirty="0" smtClean="0"/>
              <a:t> </a:t>
            </a:r>
            <a:r>
              <a:rPr lang="fr-FR" dirty="0" err="1" smtClean="0"/>
              <a:t>December</a:t>
            </a:r>
            <a:r>
              <a:rPr lang="fr-FR" dirty="0" smtClean="0"/>
              <a:t> </a:t>
            </a:r>
          </a:p>
          <a:p>
            <a:pPr marL="0" indent="0">
              <a:buNone/>
            </a:pPr>
            <a:r>
              <a:rPr lang="fr-FR" sz="2400" dirty="0"/>
              <a:t>	</a:t>
            </a:r>
            <a:r>
              <a:rPr lang="fr-FR" sz="2400" dirty="0" smtClean="0"/>
              <a:t>(one </a:t>
            </a:r>
            <a:r>
              <a:rPr lang="fr-FR" sz="2400" dirty="0" err="1" smtClean="0"/>
              <a:t>engineer</a:t>
            </a:r>
            <a:r>
              <a:rPr lang="fr-FR" sz="2400" dirty="0" smtClean="0"/>
              <a:t> + one or </a:t>
            </a:r>
            <a:r>
              <a:rPr lang="fr-FR" sz="2400" dirty="0" err="1" smtClean="0"/>
              <a:t>two</a:t>
            </a:r>
            <a:r>
              <a:rPr lang="fr-FR" sz="2400" dirty="0" smtClean="0"/>
              <a:t> </a:t>
            </a:r>
            <a:r>
              <a:rPr lang="fr-FR" sz="2400" dirty="0" err="1" smtClean="0"/>
              <a:t>physicists</a:t>
            </a:r>
            <a:r>
              <a:rPr lang="fr-FR" sz="2400" dirty="0" smtClean="0"/>
              <a:t> per </a:t>
            </a:r>
            <a:r>
              <a:rPr lang="fr-FR" sz="2400" dirty="0" err="1" smtClean="0"/>
              <a:t>subdetector</a:t>
            </a:r>
            <a:r>
              <a:rPr lang="fr-FR" sz="2400" dirty="0" smtClean="0"/>
              <a:t>)</a:t>
            </a:r>
          </a:p>
          <a:p>
            <a:r>
              <a:rPr lang="fr-FR" dirty="0" smtClean="0"/>
              <a:t>Face-to-face meeting at DESY or LAL </a:t>
            </a:r>
            <a:r>
              <a:rPr lang="fr-FR" dirty="0" err="1" smtClean="0"/>
              <a:t>early</a:t>
            </a:r>
            <a:r>
              <a:rPr lang="fr-FR" dirty="0" smtClean="0"/>
              <a:t> 2018 (2</a:t>
            </a:r>
            <a:r>
              <a:rPr lang="fr-FR" baseline="30000" dirty="0" smtClean="0"/>
              <a:t>nd</a:t>
            </a:r>
            <a:r>
              <a:rPr lang="fr-FR" dirty="0" smtClean="0"/>
              <a:t> </a:t>
            </a:r>
            <a:r>
              <a:rPr lang="fr-FR" dirty="0" err="1" smtClean="0"/>
              <a:t>half</a:t>
            </a:r>
            <a:r>
              <a:rPr lang="fr-FR" dirty="0" smtClean="0"/>
              <a:t> of </a:t>
            </a:r>
            <a:r>
              <a:rPr lang="fr-FR" dirty="0" err="1" smtClean="0"/>
              <a:t>January</a:t>
            </a:r>
            <a:r>
              <a:rPr lang="fr-FR" dirty="0" smtClean="0"/>
              <a:t>)</a:t>
            </a:r>
            <a:endParaRPr lang="fr-FR" dirty="0"/>
          </a:p>
          <a:p>
            <a:r>
              <a:rPr lang="fr-FR" dirty="0" smtClean="0"/>
              <a:t>Paul and Serguei @KEK for 2 </a:t>
            </a:r>
            <a:r>
              <a:rPr lang="fr-FR" dirty="0" err="1" smtClean="0"/>
              <a:t>weeks</a:t>
            </a:r>
            <a:r>
              <a:rPr lang="fr-FR" dirty="0" smtClean="0"/>
              <a:t>,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Keisuke</a:t>
            </a:r>
            <a:r>
              <a:rPr lang="fr-FR" dirty="0" smtClean="0"/>
              <a:t>, Yumi, </a:t>
            </a:r>
            <a:r>
              <a:rPr lang="fr-FR" dirty="0" err="1" smtClean="0"/>
              <a:t>Aiko</a:t>
            </a:r>
            <a:r>
              <a:rPr lang="fr-FR" dirty="0" smtClean="0"/>
              <a:t>, </a:t>
            </a:r>
            <a:r>
              <a:rPr lang="fr-FR" dirty="0" err="1" smtClean="0"/>
              <a:t>Tomohisa,Akira</a:t>
            </a:r>
            <a:r>
              <a:rPr lang="fr-FR" dirty="0" smtClean="0"/>
              <a:t>,….</a:t>
            </a:r>
          </a:p>
          <a:p>
            <a:r>
              <a:rPr lang="fr-FR" dirty="0" err="1" smtClean="0"/>
              <a:t>Discussed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Sugimoto the </a:t>
            </a:r>
            <a:r>
              <a:rPr lang="fr-FR" dirty="0" err="1" smtClean="0"/>
              <a:t>space</a:t>
            </a:r>
            <a:r>
              <a:rPr lang="fr-FR" dirty="0" smtClean="0"/>
              <a:t> and location issues for the </a:t>
            </a:r>
            <a:r>
              <a:rPr lang="fr-FR" dirty="0" err="1" smtClean="0"/>
              <a:t>ancillaries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9660188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-46856" y="1196752"/>
            <a:ext cx="3898776" cy="298092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fr-FR" dirty="0" smtClean="0"/>
          </a:p>
          <a:p>
            <a:pPr lvl="1"/>
            <a:r>
              <a:rPr lang="fr-FR" sz="2000" b="1" dirty="0" err="1" smtClean="0"/>
              <a:t>platform</a:t>
            </a:r>
            <a:r>
              <a:rPr lang="fr-FR" sz="2000" dirty="0" smtClean="0"/>
              <a:t> (no vibration, </a:t>
            </a:r>
            <a:r>
              <a:rPr lang="fr-FR" sz="2000" dirty="0" err="1" smtClean="0"/>
              <a:t>space</a:t>
            </a:r>
            <a:r>
              <a:rPr lang="fr-FR" sz="2000" dirty="0" smtClean="0"/>
              <a:t> </a:t>
            </a:r>
            <a:r>
              <a:rPr lang="fr-FR" sz="2000" dirty="0" err="1" smtClean="0"/>
              <a:t>reduced</a:t>
            </a:r>
            <a:r>
              <a:rPr lang="fr-FR" sz="2000" dirty="0" smtClean="0"/>
              <a:t>), </a:t>
            </a:r>
          </a:p>
          <a:p>
            <a:pPr lvl="1"/>
            <a:r>
              <a:rPr lang="fr-FR" sz="2000" b="1" dirty="0" err="1" smtClean="0"/>
              <a:t>cavern</a:t>
            </a:r>
            <a:r>
              <a:rPr lang="fr-FR" sz="2000" dirty="0" smtClean="0"/>
              <a:t>, </a:t>
            </a:r>
          </a:p>
          <a:p>
            <a:pPr lvl="1"/>
            <a:r>
              <a:rPr lang="fr-FR" sz="2000" b="1" dirty="0" err="1" smtClean="0"/>
              <a:t>gallery</a:t>
            </a:r>
            <a:r>
              <a:rPr lang="fr-FR" sz="2000" dirty="0" smtClean="0"/>
              <a:t> (</a:t>
            </a:r>
            <a:r>
              <a:rPr lang="fr-FR" sz="2000" dirty="0" err="1" smtClean="0"/>
              <a:t>facilitated</a:t>
            </a:r>
            <a:r>
              <a:rPr lang="fr-FR" sz="2000" dirty="0"/>
              <a:t> </a:t>
            </a:r>
            <a:r>
              <a:rPr lang="fr-FR" sz="2000" dirty="0" err="1" smtClean="0"/>
              <a:t>accessibility</a:t>
            </a:r>
            <a:r>
              <a:rPr lang="fr-FR" sz="2000" dirty="0" smtClean="0"/>
              <a:t> for maintenance,</a:t>
            </a:r>
          </a:p>
          <a:p>
            <a:pPr lvl="1"/>
            <a:r>
              <a:rPr lang="fr-FR" sz="2000" b="1" dirty="0" smtClean="0"/>
              <a:t>surface</a:t>
            </a:r>
            <a:r>
              <a:rPr lang="fr-FR" sz="2000" dirty="0" smtClean="0"/>
              <a:t> (</a:t>
            </a:r>
            <a:r>
              <a:rPr lang="fr-FR" sz="2000" dirty="0" err="1" smtClean="0"/>
              <a:t>less</a:t>
            </a:r>
            <a:r>
              <a:rPr lang="fr-FR" sz="2000" dirty="0" smtClean="0"/>
              <a:t> </a:t>
            </a:r>
            <a:r>
              <a:rPr lang="fr-FR" sz="2000" dirty="0" err="1" smtClean="0"/>
              <a:t>space</a:t>
            </a:r>
            <a:r>
              <a:rPr lang="fr-FR" sz="2000" dirty="0" smtClean="0"/>
              <a:t> limitation </a:t>
            </a:r>
            <a:r>
              <a:rPr lang="fr-FR" sz="2000" dirty="0" err="1" smtClean="0"/>
              <a:t>nor</a:t>
            </a:r>
            <a:r>
              <a:rPr lang="fr-FR" sz="2000" dirty="0" smtClean="0"/>
              <a:t> </a:t>
            </a:r>
            <a:r>
              <a:rPr lang="fr-FR" sz="2000" dirty="0" err="1" smtClean="0"/>
              <a:t>safety</a:t>
            </a:r>
            <a:r>
              <a:rPr lang="fr-FR" sz="2000" dirty="0" smtClean="0"/>
              <a:t> </a:t>
            </a:r>
            <a:r>
              <a:rPr lang="fr-FR" sz="2000" dirty="0" err="1" smtClean="0"/>
              <a:t>constraints</a:t>
            </a:r>
            <a:r>
              <a:rPr lang="fr-FR" sz="2000" dirty="0" smtClean="0"/>
              <a:t> but long distance to the detector)</a:t>
            </a:r>
            <a:endParaRPr lang="fr-FR" sz="2000" dirty="0"/>
          </a:p>
        </p:txBody>
      </p:sp>
      <p:pic>
        <p:nvPicPr>
          <p:cNvPr id="4" name="Imag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1" y="404664"/>
            <a:ext cx="5112568" cy="504056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554960" cy="1143000"/>
          </a:xfrm>
        </p:spPr>
        <p:txBody>
          <a:bodyPr/>
          <a:lstStyle/>
          <a:p>
            <a:r>
              <a:rPr lang="fr-FR" dirty="0" smtClean="0"/>
              <a:t>Locations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539552" y="4581128"/>
            <a:ext cx="331236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LV has to </a:t>
            </a:r>
            <a:r>
              <a:rPr lang="fr-FR" dirty="0" err="1" smtClean="0"/>
              <a:t>be</a:t>
            </a:r>
            <a:r>
              <a:rPr lang="fr-FR" dirty="0" smtClean="0"/>
              <a:t> close to the detector: </a:t>
            </a:r>
            <a:r>
              <a:rPr lang="fr-FR" dirty="0" err="1" smtClean="0"/>
              <a:t>platform</a:t>
            </a:r>
            <a:endParaRPr lang="fr-FR" dirty="0" smtClean="0"/>
          </a:p>
          <a:p>
            <a:r>
              <a:rPr lang="fr-FR" dirty="0" err="1" smtClean="0"/>
              <a:t>Gas</a:t>
            </a:r>
            <a:r>
              <a:rPr lang="fr-FR" dirty="0" smtClean="0"/>
              <a:t> analyse system : </a:t>
            </a:r>
            <a:r>
              <a:rPr lang="fr-FR" dirty="0" err="1" smtClean="0"/>
              <a:t>same</a:t>
            </a:r>
            <a:endParaRPr lang="fr-FR" dirty="0" smtClean="0"/>
          </a:p>
          <a:p>
            <a:r>
              <a:rPr lang="fr-FR" dirty="0" smtClean="0"/>
              <a:t>HV : </a:t>
            </a:r>
            <a:r>
              <a:rPr lang="fr-FR" dirty="0" err="1" smtClean="0"/>
              <a:t>Cavern</a:t>
            </a:r>
            <a:endParaRPr lang="fr-FR" dirty="0" smtClean="0"/>
          </a:p>
          <a:p>
            <a:r>
              <a:rPr lang="fr-FR" dirty="0" err="1" smtClean="0"/>
              <a:t>Backend</a:t>
            </a:r>
            <a:r>
              <a:rPr lang="fr-FR" dirty="0" smtClean="0"/>
              <a:t> and DAQ computers : </a:t>
            </a:r>
            <a:r>
              <a:rPr lang="fr-FR" dirty="0" err="1" smtClean="0"/>
              <a:t>gallery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563714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3923928" y="548680"/>
            <a:ext cx="11521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SURFACE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3635896" y="1619508"/>
            <a:ext cx="172819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UNDERGROUND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827584" y="1124744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Gas</a:t>
            </a:r>
            <a:r>
              <a:rPr lang="fr-FR" dirty="0" smtClean="0"/>
              <a:t> slow control computer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899592" y="2348880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EXTERNAL DEVICES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3491880" y="234888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INTERFACE REGION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5940152" y="2348880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ON-DETECTOR DEVICES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899592" y="2852936"/>
            <a:ext cx="2232248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3V/8A power </a:t>
            </a:r>
            <a:r>
              <a:rPr lang="fr-FR" dirty="0" err="1" smtClean="0"/>
              <a:t>supply</a:t>
            </a:r>
            <a:r>
              <a:rPr lang="fr-FR" dirty="0" smtClean="0"/>
              <a:t> for ASICS per module</a:t>
            </a:r>
            <a:endParaRPr lang="fr-FR" dirty="0"/>
          </a:p>
        </p:txBody>
      </p:sp>
      <p:sp>
        <p:nvSpPr>
          <p:cNvPr id="12" name="Pentagone régulier 11"/>
          <p:cNvSpPr/>
          <p:nvPr/>
        </p:nvSpPr>
        <p:spPr>
          <a:xfrm>
            <a:off x="5940152" y="2996952"/>
            <a:ext cx="2376264" cy="1296144"/>
          </a:xfrm>
          <a:prstGeom prst="pentagon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3203848" y="1988840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Repeated</a:t>
            </a:r>
            <a:r>
              <a:rPr lang="fr-FR" dirty="0" smtClean="0"/>
              <a:t>  </a:t>
            </a:r>
            <a:r>
              <a:rPr lang="fr-FR" dirty="0" err="1" smtClean="0"/>
              <a:t>Side</a:t>
            </a:r>
            <a:r>
              <a:rPr lang="fr-FR" dirty="0" smtClean="0"/>
              <a:t> A and </a:t>
            </a:r>
            <a:r>
              <a:rPr lang="fr-FR" dirty="0" err="1" smtClean="0"/>
              <a:t>Side</a:t>
            </a:r>
            <a:r>
              <a:rPr lang="fr-FR" dirty="0" smtClean="0"/>
              <a:t> B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6372200" y="3284984"/>
            <a:ext cx="14401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Module</a:t>
            </a:r>
          </a:p>
          <a:p>
            <a:pPr algn="ctr"/>
            <a:r>
              <a:rPr lang="fr-FR" dirty="0" smtClean="0"/>
              <a:t>(x240)</a:t>
            </a:r>
          </a:p>
          <a:p>
            <a:pPr algn="ctr"/>
            <a:r>
              <a:rPr lang="fr-FR" dirty="0" smtClean="0"/>
              <a:t>In 6 </a:t>
            </a:r>
            <a:r>
              <a:rPr lang="fr-FR" dirty="0" err="1" smtClean="0"/>
              <a:t>sectors</a:t>
            </a:r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5940152" y="4437112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Or </a:t>
            </a:r>
            <a:r>
              <a:rPr lang="fr-FR" dirty="0" err="1" smtClean="0"/>
              <a:t>supermodule</a:t>
            </a:r>
            <a:r>
              <a:rPr lang="fr-FR" dirty="0" smtClean="0"/>
              <a:t> (x80)</a:t>
            </a:r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899592" y="3645024"/>
            <a:ext cx="2232248" cy="92333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0.4 to few kV power</a:t>
            </a:r>
          </a:p>
          <a:p>
            <a:pPr algn="ctr"/>
            <a:r>
              <a:rPr lang="fr-FR" dirty="0" err="1" smtClean="0"/>
              <a:t>Supply</a:t>
            </a:r>
            <a:r>
              <a:rPr lang="fr-FR" dirty="0" smtClean="0"/>
              <a:t> for </a:t>
            </a:r>
            <a:r>
              <a:rPr lang="fr-FR" dirty="0" err="1" smtClean="0"/>
              <a:t>gas</a:t>
            </a:r>
            <a:r>
              <a:rPr lang="fr-FR" dirty="0" smtClean="0"/>
              <a:t> amplification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3851920" y="3176101"/>
            <a:ext cx="1596784" cy="175432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6 patch panels </a:t>
            </a:r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899592" y="5530006"/>
            <a:ext cx="2232248" cy="923330"/>
          </a:xfrm>
          <a:prstGeom prst="rect">
            <a:avLst/>
          </a:prstGeom>
          <a:solidFill>
            <a:srgbClr val="FFC000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DAQ computer (</a:t>
            </a:r>
            <a:r>
              <a:rPr lang="fr-FR" dirty="0" err="1" smtClean="0"/>
              <a:t>farm</a:t>
            </a:r>
            <a:r>
              <a:rPr lang="fr-FR" dirty="0" smtClean="0"/>
              <a:t>?)</a:t>
            </a:r>
          </a:p>
          <a:p>
            <a:r>
              <a:rPr lang="fr-FR" dirty="0" smtClean="0"/>
              <a:t>(data and </a:t>
            </a:r>
            <a:r>
              <a:rPr lang="fr-FR" dirty="0" err="1" smtClean="0"/>
              <a:t>DACs,clock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3275856" y="5336341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Optical fibre</a:t>
            </a:r>
            <a:endParaRPr lang="fr-FR" dirty="0"/>
          </a:p>
        </p:txBody>
      </p:sp>
      <p:cxnSp>
        <p:nvCxnSpPr>
          <p:cNvPr id="21" name="Connecteur en angle 20"/>
          <p:cNvCxnSpPr/>
          <p:nvPr/>
        </p:nvCxnSpPr>
        <p:spPr>
          <a:xfrm rot="5400000" flipH="1" flipV="1">
            <a:off x="3118484" y="4891808"/>
            <a:ext cx="998820" cy="828092"/>
          </a:xfrm>
          <a:prstGeom prst="bentConnector3">
            <a:avLst/>
          </a:prstGeom>
          <a:ln w="19050" cmpd="thickThin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/>
          <p:cNvCxnSpPr/>
          <p:nvPr/>
        </p:nvCxnSpPr>
        <p:spPr>
          <a:xfrm>
            <a:off x="3131840" y="4250705"/>
            <a:ext cx="900100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en angle 24"/>
          <p:cNvCxnSpPr/>
          <p:nvPr/>
        </p:nvCxnSpPr>
        <p:spPr>
          <a:xfrm>
            <a:off x="3131840" y="3176101"/>
            <a:ext cx="900100" cy="570548"/>
          </a:xfrm>
          <a:prstGeom prst="bentConnector3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/>
        </p:nvSpPr>
        <p:spPr>
          <a:xfrm>
            <a:off x="899592" y="4654877"/>
            <a:ext cx="2232248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Few V power </a:t>
            </a:r>
            <a:r>
              <a:rPr lang="fr-FR" dirty="0" err="1" smtClean="0"/>
              <a:t>supply</a:t>
            </a:r>
            <a:endParaRPr lang="fr-FR" dirty="0" smtClean="0"/>
          </a:p>
          <a:p>
            <a:r>
              <a:rPr lang="fr-FR" dirty="0" smtClean="0"/>
              <a:t>For </a:t>
            </a:r>
            <a:r>
              <a:rPr lang="fr-FR" dirty="0" err="1" smtClean="0"/>
              <a:t>gating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587003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Europe-</a:t>
            </a:r>
            <a:r>
              <a:rPr lang="fr-FR" dirty="0" err="1" smtClean="0"/>
              <a:t>Japan</a:t>
            </a:r>
            <a:r>
              <a:rPr lang="fr-FR" dirty="0" smtClean="0"/>
              <a:t> </a:t>
            </a:r>
            <a:r>
              <a:rPr lang="fr-FR" dirty="0" err="1" smtClean="0"/>
              <a:t>matters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 smtClean="0"/>
              <a:t>E-Jade </a:t>
            </a:r>
            <a:r>
              <a:rPr lang="fr-FR" dirty="0" err="1" smtClean="0"/>
              <a:t>now</a:t>
            </a:r>
            <a:r>
              <a:rPr lang="fr-FR" dirty="0" smtClean="0"/>
              <a:t> running </a:t>
            </a:r>
            <a:r>
              <a:rPr lang="fr-FR" dirty="0" err="1" smtClean="0"/>
              <a:t>well</a:t>
            </a:r>
            <a:r>
              <a:rPr lang="fr-FR" dirty="0" smtClean="0"/>
              <a:t>, </a:t>
            </a:r>
            <a:r>
              <a:rPr lang="fr-FR" dirty="0" err="1" smtClean="0"/>
              <a:t>with</a:t>
            </a:r>
            <a:r>
              <a:rPr lang="fr-FR" dirty="0" smtClean="0"/>
              <a:t> WP3.3 for ILC-</a:t>
            </a:r>
            <a:r>
              <a:rPr lang="fr-FR" dirty="0" err="1" smtClean="0"/>
              <a:t>related</a:t>
            </a:r>
            <a:r>
              <a:rPr lang="fr-FR" dirty="0" smtClean="0"/>
              <a:t> </a:t>
            </a:r>
            <a:r>
              <a:rPr lang="fr-FR" dirty="0" err="1" smtClean="0"/>
              <a:t>physics</a:t>
            </a:r>
            <a:r>
              <a:rPr lang="fr-FR" dirty="0" smtClean="0"/>
              <a:t> and detector R&amp;D. </a:t>
            </a:r>
          </a:p>
          <a:p>
            <a:r>
              <a:rPr lang="fr-FR" dirty="0" smtClean="0"/>
              <a:t>TPC: Paul and Serguei passing the 1st </a:t>
            </a:r>
            <a:r>
              <a:rPr lang="fr-FR" dirty="0" err="1" smtClean="0"/>
              <a:t>month</a:t>
            </a:r>
            <a:r>
              <a:rPr lang="fr-FR" dirty="0" smtClean="0"/>
              <a:t> of </a:t>
            </a:r>
            <a:r>
              <a:rPr lang="fr-FR" dirty="0" err="1" smtClean="0"/>
              <a:t>secondments</a:t>
            </a:r>
            <a:endParaRPr lang="fr-FR" dirty="0" smtClean="0"/>
          </a:p>
          <a:p>
            <a:r>
              <a:rPr lang="fr-FR" dirty="0" smtClean="0"/>
              <a:t>Central </a:t>
            </a:r>
            <a:r>
              <a:rPr lang="fr-FR" dirty="0" err="1" smtClean="0"/>
              <a:t>integration</a:t>
            </a:r>
            <a:r>
              <a:rPr lang="fr-FR" dirty="0" smtClean="0"/>
              <a:t> : Roman and Karsten are in and </a:t>
            </a:r>
            <a:r>
              <a:rPr lang="fr-FR" dirty="0" err="1" smtClean="0"/>
              <a:t>travel</a:t>
            </a:r>
            <a:r>
              <a:rPr lang="fr-FR" dirty="0" smtClean="0"/>
              <a:t> </a:t>
            </a:r>
            <a:r>
              <a:rPr lang="fr-FR" dirty="0" err="1" smtClean="0"/>
              <a:t>often</a:t>
            </a:r>
            <a:endParaRPr lang="fr-FR" dirty="0" smtClean="0"/>
          </a:p>
          <a:p>
            <a:r>
              <a:rPr lang="fr-FR" dirty="0" err="1" smtClean="0"/>
              <a:t>Next</a:t>
            </a:r>
            <a:r>
              <a:rPr lang="fr-FR" dirty="0" smtClean="0"/>
              <a:t> </a:t>
            </a:r>
            <a:r>
              <a:rPr lang="fr-FR" dirty="0" err="1" smtClean="0"/>
              <a:t>events</a:t>
            </a:r>
            <a:r>
              <a:rPr lang="fr-FR" dirty="0" smtClean="0"/>
              <a:t>: </a:t>
            </a:r>
          </a:p>
          <a:p>
            <a:pPr lvl="1"/>
            <a:r>
              <a:rPr lang="fr-FR" dirty="0" smtClean="0"/>
              <a:t>ILD meeting in </a:t>
            </a:r>
            <a:r>
              <a:rPr lang="fr-FR" dirty="0" err="1" smtClean="0"/>
              <a:t>Kitakami</a:t>
            </a:r>
            <a:r>
              <a:rPr lang="fr-FR" dirty="0"/>
              <a:t> : </a:t>
            </a:r>
            <a:r>
              <a:rPr lang="fr-FR" dirty="0" err="1" smtClean="0"/>
              <a:t>Feb</a:t>
            </a:r>
            <a:r>
              <a:rPr lang="fr-FR" dirty="0" smtClean="0"/>
              <a:t>. 20 to 22</a:t>
            </a:r>
          </a:p>
          <a:p>
            <a:pPr lvl="1"/>
            <a:r>
              <a:rPr lang="fr-FR" dirty="0" smtClean="0"/>
              <a:t>FJPPL </a:t>
            </a:r>
            <a:r>
              <a:rPr lang="fr-FR" dirty="0"/>
              <a:t>à </a:t>
            </a:r>
            <a:r>
              <a:rPr lang="fr-FR" dirty="0" smtClean="0"/>
              <a:t>Nara</a:t>
            </a:r>
            <a:r>
              <a:rPr lang="fr-FR" dirty="0"/>
              <a:t> : </a:t>
            </a:r>
            <a:r>
              <a:rPr lang="fr-FR" dirty="0" smtClean="0"/>
              <a:t>May 9 to 11</a:t>
            </a:r>
          </a:p>
          <a:p>
            <a:pPr lvl="1"/>
            <a:r>
              <a:rPr lang="fr-FR" dirty="0" smtClean="0"/>
              <a:t>Asian LCWS in Kyushu</a:t>
            </a:r>
            <a:r>
              <a:rPr lang="fr-FR" dirty="0"/>
              <a:t> : </a:t>
            </a:r>
            <a:r>
              <a:rPr lang="fr-FR" dirty="0" smtClean="0"/>
              <a:t>May 28 to </a:t>
            </a:r>
            <a:r>
              <a:rPr lang="fr-FR" dirty="0" err="1" smtClean="0"/>
              <a:t>June</a:t>
            </a:r>
            <a:r>
              <a:rPr lang="fr-FR" dirty="0" smtClean="0"/>
              <a:t> 1.</a:t>
            </a: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2792060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</TotalTime>
  <Words>326</Words>
  <Application>Microsoft Office PowerPoint</Application>
  <PresentationFormat>Affichage à l'écran (4:3)</PresentationFormat>
  <Paragraphs>65</Paragraphs>
  <Slides>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Thème Office</vt:lpstr>
      <vt:lpstr>News from Saclay</vt:lpstr>
      <vt:lpstr>Encapsulated resistive foil Micromegas with reverse polarization</vt:lpstr>
      <vt:lpstr>dE/dx analysis</vt:lpstr>
      <vt:lpstr>TPC interface document</vt:lpstr>
      <vt:lpstr>Integration Task Force</vt:lpstr>
      <vt:lpstr>Locations</vt:lpstr>
      <vt:lpstr>Présentation PowerPoint</vt:lpstr>
      <vt:lpstr>Europe-Japan matters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TPC interface document</dc:title>
  <dc:creator>Colas Paul</dc:creator>
  <cp:lastModifiedBy>Colas Paul</cp:lastModifiedBy>
  <cp:revision>20</cp:revision>
  <dcterms:created xsi:type="dcterms:W3CDTF">2017-11-09T02:29:34Z</dcterms:created>
  <dcterms:modified xsi:type="dcterms:W3CDTF">2017-11-16T05:13:00Z</dcterms:modified>
</cp:coreProperties>
</file>