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3"/>
  </p:notesMasterIdLst>
  <p:sldIdLst>
    <p:sldId id="256" r:id="rId2"/>
    <p:sldId id="262" r:id="rId3"/>
    <p:sldId id="258" r:id="rId4"/>
    <p:sldId id="259" r:id="rId5"/>
    <p:sldId id="260" r:id="rId6"/>
    <p:sldId id="263" r:id="rId7"/>
    <p:sldId id="265" r:id="rId8"/>
    <p:sldId id="266" r:id="rId9"/>
    <p:sldId id="267" r:id="rId10"/>
    <p:sldId id="268" r:id="rId11"/>
    <p:sldId id="269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0722"/>
    <a:srgbClr val="0DB344"/>
    <a:srgbClr val="747B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56" y="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9C856-DCEE-4A47-BDFB-9AFBE05F07DE}" type="datetimeFigureOut">
              <a:rPr lang="de-DE" smtClean="0"/>
              <a:t>17.09.2018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532AA-1476-4454-AE5F-8F43DC02ACE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061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646237"/>
          </a:xfrm>
        </p:spPr>
        <p:txBody>
          <a:bodyPr anchor="b"/>
          <a:lstStyle>
            <a:lvl1pPr algn="ctr">
              <a:defRPr sz="6000" b="1">
                <a:solidFill>
                  <a:srgbClr val="A9072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6547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823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463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7" y="238120"/>
            <a:ext cx="11150600" cy="89641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7" y="1261533"/>
            <a:ext cx="11150600" cy="491543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0704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517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322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438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5341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180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2346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94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0BE54-6EAB-46BC-A23D-8132B4363F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41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0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tmp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altLang="zh-CN" sz="4400" dirty="0" smtClean="0"/>
              <a:t>KLauS: Updates on HBU Integration</a:t>
            </a:r>
            <a:endParaRPr lang="de-DE" sz="2000" i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6267" y="3697325"/>
            <a:ext cx="9144000" cy="1655762"/>
          </a:xfrm>
        </p:spPr>
        <p:txBody>
          <a:bodyPr>
            <a:normAutofit/>
          </a:bodyPr>
          <a:lstStyle/>
          <a:p>
            <a:r>
              <a:rPr lang="de-DE" dirty="0" smtClean="0"/>
              <a:t>KIP, Heidelberg University</a:t>
            </a:r>
          </a:p>
          <a:p>
            <a:r>
              <a:rPr lang="de-DE" dirty="0" smtClean="0"/>
              <a:t>Wei Shen</a:t>
            </a:r>
          </a:p>
          <a:p>
            <a:r>
              <a:rPr lang="de-DE" dirty="0" smtClean="0"/>
              <a:t>2018.09.19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666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KLauS6 Design Status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altLang="zh-CN" b="1" dirty="0" smtClean="0"/>
              <a:t>TDC Design Specfications:</a:t>
            </a:r>
          </a:p>
          <a:p>
            <a:pPr lvl="1"/>
            <a:r>
              <a:rPr lang="de-DE" dirty="0" smtClean="0">
                <a:solidFill>
                  <a:srgbClr val="0070C0"/>
                </a:solidFill>
              </a:rPr>
              <a:t>Bin-size: 200ps</a:t>
            </a:r>
            <a:r>
              <a:rPr lang="de-DE" dirty="0" smtClean="0"/>
              <a:t>(depending on the actual power consumption)</a:t>
            </a:r>
          </a:p>
          <a:p>
            <a:pPr lvl="1"/>
            <a:r>
              <a:rPr lang="de-DE" dirty="0" smtClean="0">
                <a:solidFill>
                  <a:srgbClr val="0070C0"/>
                </a:solidFill>
              </a:rPr>
              <a:t>Time range: 16ms </a:t>
            </a:r>
            <a:r>
              <a:rPr lang="de-DE" dirty="0" smtClean="0"/>
              <a:t>for test-beam mode (1.6ms for ILC mode)</a:t>
            </a:r>
          </a:p>
          <a:p>
            <a:pPr lvl="1"/>
            <a:r>
              <a:rPr lang="de-DE" dirty="0" smtClean="0">
                <a:solidFill>
                  <a:srgbClr val="0070C0"/>
                </a:solidFill>
              </a:rPr>
              <a:t>Fast lock time: &lt; 10us </a:t>
            </a:r>
            <a:r>
              <a:rPr lang="de-DE" dirty="0" smtClean="0"/>
              <a:t>(smaller than the front-end settling time)</a:t>
            </a:r>
          </a:p>
          <a:p>
            <a:pPr lvl="1"/>
            <a:r>
              <a:rPr lang="de-DE" dirty="0" smtClean="0">
                <a:solidFill>
                  <a:srgbClr val="0070C0"/>
                </a:solidFill>
              </a:rPr>
              <a:t>Power consumption: &lt; 18mW </a:t>
            </a:r>
            <a:r>
              <a:rPr lang="de-DE" dirty="0" smtClean="0"/>
              <a:t>(for all channels, scaled to </a:t>
            </a:r>
            <a:r>
              <a:rPr lang="de-DE" dirty="0" smtClean="0">
                <a:solidFill>
                  <a:srgbClr val="A90722"/>
                </a:solidFill>
              </a:rPr>
              <a:t>2.5uW/Ch</a:t>
            </a:r>
            <a:r>
              <a:rPr lang="de-DE" dirty="0" smtClean="0"/>
              <a:t> with 0.5% duty cycle)</a:t>
            </a:r>
          </a:p>
          <a:p>
            <a:pPr lvl="1"/>
            <a:endParaRPr lang="de-DE" dirty="0" smtClean="0"/>
          </a:p>
          <a:p>
            <a:r>
              <a:rPr lang="de-DE" b="1" dirty="0" smtClean="0"/>
              <a:t>Design Implementations:</a:t>
            </a:r>
          </a:p>
          <a:p>
            <a:pPr lvl="1"/>
            <a:r>
              <a:rPr lang="de-DE" dirty="0" smtClean="0"/>
              <a:t>Data structure: </a:t>
            </a:r>
            <a:r>
              <a:rPr lang="de-DE" dirty="0" smtClean="0">
                <a:solidFill>
                  <a:srgbClr val="A90722"/>
                </a:solidFill>
              </a:rPr>
              <a:t>BXID + CC(16bits, 1.6ms) + FC(7bits, 25ns)</a:t>
            </a:r>
          </a:p>
          <a:p>
            <a:pPr lvl="1"/>
            <a:r>
              <a:rPr lang="de-DE" dirty="0" smtClean="0"/>
              <a:t>Byte number of hit data 5 bytes unchanged; T0 channel store</a:t>
            </a:r>
            <a:r>
              <a:rPr lang="de-DE" altLang="zh-CN" dirty="0" smtClean="0"/>
              <a:t>s</a:t>
            </a:r>
            <a:r>
              <a:rPr lang="de-DE" dirty="0" smtClean="0"/>
              <a:t> the BXID</a:t>
            </a:r>
          </a:p>
          <a:p>
            <a:pPr lvl="1"/>
            <a:r>
              <a:rPr lang="de-DE" dirty="0" smtClean="0"/>
              <a:t>Discard the T0 channel data if no event hit</a:t>
            </a:r>
          </a:p>
          <a:p>
            <a:pPr lvl="1"/>
            <a:r>
              <a:rPr lang="de-DE" dirty="0" smtClean="0"/>
              <a:t>TDC strucutre: PLL-based TDC, </a:t>
            </a:r>
            <a:r>
              <a:rPr lang="de-DE" dirty="0"/>
              <a:t>PLL clock multiply factor of 4, slightly different from STiC </a:t>
            </a:r>
            <a:endParaRPr lang="de-DE" dirty="0" smtClean="0"/>
          </a:p>
          <a:p>
            <a:pPr lvl="1"/>
            <a:endParaRPr lang="de-DE" dirty="0" smtClean="0"/>
          </a:p>
          <a:p>
            <a:r>
              <a:rPr lang="de-DE" b="1" dirty="0" smtClean="0">
                <a:solidFill>
                  <a:srgbClr val="A90722"/>
                </a:solidFill>
              </a:rPr>
              <a:t>The KLauS6 will be submitted at Q1 2019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28.08.2018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Zhenxiong, KLauS HBU &amp; TDC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42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Updates on the HBU integration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KLauS5 packaging</a:t>
            </a:r>
          </a:p>
          <a:p>
            <a:pPr lvl="1"/>
            <a:r>
              <a:rPr lang="de-DE" dirty="0" smtClean="0"/>
              <a:t>52 naked chips </a:t>
            </a:r>
            <a:r>
              <a:rPr lang="de-DE" dirty="0"/>
              <a:t>will be sent and </a:t>
            </a:r>
            <a:r>
              <a:rPr lang="de-DE" dirty="0" smtClean="0"/>
              <a:t>expect get 47 </a:t>
            </a:r>
            <a:r>
              <a:rPr lang="de-DE" dirty="0"/>
              <a:t>chips back</a:t>
            </a:r>
            <a:endParaRPr lang="de-DE" dirty="0" smtClean="0"/>
          </a:p>
          <a:p>
            <a:pPr lvl="1"/>
            <a:r>
              <a:rPr lang="de-DE" dirty="0" smtClean="0"/>
              <a:t>Purchase Order from DESY received by Novapack</a:t>
            </a:r>
          </a:p>
          <a:p>
            <a:pPr lvl="1"/>
            <a:r>
              <a:rPr lang="de-DE" dirty="0" smtClean="0"/>
              <a:t>Expected submit the substrate order before the end of this month (guess it‘s delayed)</a:t>
            </a:r>
          </a:p>
          <a:p>
            <a:pPr lvl="1"/>
            <a:r>
              <a:rPr lang="de-DE" dirty="0" smtClean="0"/>
              <a:t>Expected get the packaged chip by the end of Oct.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Test-board for the packaged chip</a:t>
            </a:r>
          </a:p>
          <a:p>
            <a:pPr lvl="1"/>
            <a:r>
              <a:rPr lang="de-DE" dirty="0" smtClean="0"/>
              <a:t>Design on-going, expected ready by the end of Oct.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HBU integration</a:t>
            </a:r>
          </a:p>
          <a:p>
            <a:pPr lvl="1"/>
            <a:r>
              <a:rPr lang="de-DE" dirty="0" smtClean="0"/>
              <a:t>HBU_HD Schematic design already finished by M</a:t>
            </a:r>
            <a:r>
              <a:rPr lang="de-DE" altLang="zh-CN" dirty="0" smtClean="0"/>
              <a:t>athias. Waiting for the PCB layout design......</a:t>
            </a:r>
          </a:p>
          <a:p>
            <a:pPr lvl="1"/>
            <a:r>
              <a:rPr lang="de-DE" dirty="0" smtClean="0"/>
              <a:t>Also POWER board finished</a:t>
            </a:r>
          </a:p>
          <a:p>
            <a:pPr lvl="1"/>
            <a:r>
              <a:rPr lang="de-DE" dirty="0" smtClean="0"/>
              <a:t>Firmware and software design will start once we get the HBU board ready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7273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Overview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Status of the KLauS ASIC</a:t>
            </a:r>
          </a:p>
          <a:p>
            <a:pPr lvl="1"/>
            <a:r>
              <a:rPr lang="de-DE" dirty="0" smtClean="0"/>
              <a:t>Temperature measurements</a:t>
            </a:r>
          </a:p>
          <a:p>
            <a:pPr lvl="1"/>
            <a:r>
              <a:rPr lang="de-DE" dirty="0" smtClean="0"/>
              <a:t>Timing measurements</a:t>
            </a:r>
          </a:p>
          <a:p>
            <a:pPr lvl="1"/>
            <a:r>
              <a:rPr lang="de-DE" dirty="0" smtClean="0"/>
              <a:t>The next KLauS version 6</a:t>
            </a:r>
          </a:p>
          <a:p>
            <a:r>
              <a:rPr lang="de-DE" dirty="0" smtClean="0"/>
              <a:t>Status of the KLauS HBU integration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605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zh-CN" dirty="0" smtClean="0"/>
              <a:t>ADC @ different temperature</a:t>
            </a:r>
            <a:endParaRPr lang="de-DE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41867" y="1261533"/>
            <a:ext cx="5564465" cy="3488698"/>
          </a:xfrm>
        </p:spPr>
        <p:txBody>
          <a:bodyPr/>
          <a:lstStyle/>
          <a:p>
            <a:r>
              <a:rPr lang="de-DE" altLang="zh-CN" dirty="0" smtClean="0"/>
              <a:t>AD conversion @ fixed DC input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3</a:t>
            </a:fld>
            <a:endParaRPr lang="de-DE"/>
          </a:p>
        </p:txBody>
      </p:sp>
      <p:sp>
        <p:nvSpPr>
          <p:cNvPr id="10" name="Content Placeholder 8"/>
          <p:cNvSpPr txBox="1">
            <a:spLocks/>
          </p:cNvSpPr>
          <p:nvPr/>
        </p:nvSpPr>
        <p:spPr>
          <a:xfrm>
            <a:off x="6312402" y="1261533"/>
            <a:ext cx="5564465" cy="4915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zh-CN" dirty="0" smtClean="0"/>
              <a:t>Differential Non-Linearity (ROI)</a:t>
            </a:r>
            <a:endParaRPr lang="de-DE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66" y="1929540"/>
            <a:ext cx="5662152" cy="26282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825" y="1812512"/>
            <a:ext cx="5615618" cy="355333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38689" y="4888392"/>
            <a:ext cx="4518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B050"/>
                </a:solidFill>
              </a:rPr>
              <a:t>No big changes in ADC alone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4" name="TextBox 13"/>
          <p:cNvSpPr txBox="1"/>
          <p:nvPr/>
        </p:nvSpPr>
        <p:spPr>
          <a:xfrm>
            <a:off x="938689" y="5257724"/>
            <a:ext cx="424549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altLang="zh-CN" sz="1600" dirty="0" smtClean="0"/>
              <a:t>Expected: performance determined by the mismatches between capacitors</a:t>
            </a:r>
            <a:r>
              <a:rPr lang="de-DE" altLang="zh-CN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2478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147" y="813975"/>
            <a:ext cx="5040000" cy="2880000"/>
          </a:xfrm>
          <a:prstGeom prst="rect">
            <a:avLst/>
          </a:prstGeom>
        </p:spPr>
      </p:pic>
      <p:pic>
        <p:nvPicPr>
          <p:cNvPr id="10" name="Picture 9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9"/>
          <a:stretch/>
        </p:blipFill>
        <p:spPr>
          <a:xfrm>
            <a:off x="6477147" y="3423920"/>
            <a:ext cx="5040000" cy="29445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Fullchain charge injection @ different temperature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7" y="1261533"/>
            <a:ext cx="5651329" cy="4915430"/>
          </a:xfrm>
        </p:spPr>
        <p:txBody>
          <a:bodyPr/>
          <a:lstStyle/>
          <a:p>
            <a:r>
              <a:rPr lang="de-DE" b="1" dirty="0" smtClean="0"/>
              <a:t>Input SiPM bias</a:t>
            </a:r>
            <a:r>
              <a:rPr lang="de-DE" dirty="0" smtClean="0"/>
              <a:t>: </a:t>
            </a:r>
            <a:r>
              <a:rPr lang="de-DE" dirty="0" smtClean="0">
                <a:solidFill>
                  <a:srgbClr val="0DB344"/>
                </a:solidFill>
              </a:rPr>
              <a:t>doesn‘t change</a:t>
            </a:r>
          </a:p>
          <a:p>
            <a:r>
              <a:rPr lang="de-DE" b="1" dirty="0" smtClean="0"/>
              <a:t>Front-end Pedestal</a:t>
            </a:r>
            <a:r>
              <a:rPr lang="de-DE" dirty="0" smtClean="0"/>
              <a:t>: </a:t>
            </a:r>
            <a:r>
              <a:rPr lang="de-DE" dirty="0" smtClean="0">
                <a:solidFill>
                  <a:srgbClr val="0DB344"/>
                </a:solidFill>
              </a:rPr>
              <a:t>no big change </a:t>
            </a:r>
          </a:p>
          <a:p>
            <a:r>
              <a:rPr lang="de-DE" b="1" dirty="0"/>
              <a:t>C</a:t>
            </a:r>
            <a:r>
              <a:rPr lang="de-DE" b="1" dirty="0" smtClean="0"/>
              <a:t>harge injection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>
                <a:solidFill>
                  <a:srgbClr val="0DB344"/>
                </a:solidFill>
              </a:rPr>
              <a:t>For the working range 20-40°C, delta &lt; 3 bin, within 1% FSR.</a:t>
            </a:r>
            <a:endParaRPr lang="de-DE" dirty="0">
              <a:solidFill>
                <a:srgbClr val="0DB344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27" y="3423920"/>
            <a:ext cx="5760000" cy="267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92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95610"/>
            <a:ext cx="5220000" cy="35448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756" y="2822196"/>
            <a:ext cx="5220000" cy="35448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756" y="686326"/>
            <a:ext cx="5220000" cy="24230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Fullchain @ fixed charge injection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7" y="1261533"/>
            <a:ext cx="5782889" cy="1847831"/>
          </a:xfrm>
        </p:spPr>
        <p:txBody>
          <a:bodyPr/>
          <a:lstStyle/>
          <a:p>
            <a:r>
              <a:rPr lang="de-DE" dirty="0" smtClean="0"/>
              <a:t>Close look at fixed charge injection with </a:t>
            </a:r>
            <a:r>
              <a:rPr lang="de-DE" dirty="0" smtClean="0">
                <a:solidFill>
                  <a:srgbClr val="C00000"/>
                </a:solidFill>
              </a:rPr>
              <a:t>pulse reconstruction</a:t>
            </a:r>
          </a:p>
          <a:p>
            <a:pPr lvl="1"/>
            <a:r>
              <a:rPr lang="de-DE" dirty="0" smtClean="0"/>
              <a:t>Hold-delay contributes: 0.4ns/</a:t>
            </a:r>
            <a:r>
              <a:rPr lang="zh-CN" altLang="de-DE" dirty="0"/>
              <a:t>°</a:t>
            </a:r>
            <a:r>
              <a:rPr lang="de-DE" altLang="zh-CN" dirty="0" smtClean="0"/>
              <a:t>C</a:t>
            </a:r>
          </a:p>
          <a:p>
            <a:pPr lvl="1"/>
            <a:r>
              <a:rPr lang="de-DE" dirty="0" smtClean="0"/>
              <a:t>Peak time no changes, but peak height changes around 1bin/</a:t>
            </a:r>
            <a:r>
              <a:rPr lang="zh-CN" altLang="de-DE" dirty="0"/>
              <a:t>°</a:t>
            </a:r>
            <a:r>
              <a:rPr lang="de-DE" altLang="zh-CN" dirty="0" smtClean="0"/>
              <a:t>C</a:t>
            </a:r>
            <a:endParaRPr lang="de-DE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5</a:t>
            </a:fld>
            <a:endParaRPr lang="de-DE"/>
          </a:p>
        </p:txBody>
      </p:sp>
      <p:sp>
        <p:nvSpPr>
          <p:cNvPr id="11" name="TextBox 10"/>
          <p:cNvSpPr txBox="1"/>
          <p:nvPr/>
        </p:nvSpPr>
        <p:spPr>
          <a:xfrm>
            <a:off x="8517611" y="2290316"/>
            <a:ext cx="19639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Fixed gDAC and fDAC</a:t>
            </a:r>
            <a:endParaRPr lang="de-DE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403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Timing measurements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altLang="zh-CN" dirty="0" smtClean="0"/>
                  <a:t>Time walk and rising edge jitter of the front-end trigger signal</a:t>
                </a:r>
              </a:p>
              <a:p>
                <a:r>
                  <a:rPr lang="de-DE" dirty="0" smtClean="0"/>
                  <a:t>Jitter around </a:t>
                </a:r>
                <a:r>
                  <a:rPr lang="de-DE" dirty="0" smtClean="0">
                    <a:solidFill>
                      <a:srgbClr val="FF0000"/>
                    </a:solidFill>
                  </a:rPr>
                  <a:t>50-100ps(</a:t>
                </a:r>
                <a:r>
                  <a:rPr lang="el-GR" dirty="0" smtClean="0">
                    <a:solidFill>
                      <a:srgbClr val="FF0000"/>
                    </a:solidFill>
                  </a:rPr>
                  <a:t>σ</a:t>
                </a:r>
                <a:r>
                  <a:rPr lang="de-DE" dirty="0" smtClean="0">
                    <a:solidFill>
                      <a:srgbClr val="FF0000"/>
                    </a:solidFill>
                  </a:rPr>
                  <a:t>) </a:t>
                </a:r>
                <a:r>
                  <a:rPr lang="de-DE" dirty="0" smtClean="0"/>
                  <a:t>for the front-end</a:t>
                </a: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de-DE" dirty="0" smtClean="0">
                    <a:solidFill>
                      <a:srgbClr val="0070C0"/>
                    </a:solidFill>
                  </a:rPr>
                  <a:t>No reason to pursue a TDC with binsize smaller than 180ps(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50</m:t>
                    </m:r>
                    <m:r>
                      <a:rPr lang="de-DE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de-DE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e>
                    </m:rad>
                  </m:oMath>
                </a14:m>
                <a:r>
                  <a:rPr lang="de-DE" dirty="0" smtClean="0">
                    <a:solidFill>
                      <a:srgbClr val="0070C0"/>
                    </a:solidFill>
                  </a:rPr>
                  <a:t>) </a:t>
                </a:r>
                <a:endParaRPr lang="de-DE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65" t="-173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19.09.2018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Wei Shen, KLauS Update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6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8" y="2616487"/>
            <a:ext cx="5220000" cy="35448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529" y="2616487"/>
            <a:ext cx="5220000" cy="354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7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zh-CN" dirty="0" smtClean="0"/>
              <a:t>CTR Measurement Setup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Zhenxiong, KLauS CTR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7" y="2924546"/>
            <a:ext cx="6296608" cy="32782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93358" y="4256397"/>
            <a:ext cx="824621" cy="33855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600" b="1" dirty="0"/>
              <a:t>KLauS5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805286" y="1346910"/>
                <a:ext cx="40566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Scintillator: LYSO:Ce,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3.1</m:t>
                    </m:r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×3.1×15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𝑚𝑚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286" y="1346910"/>
                <a:ext cx="4056623" cy="369332"/>
              </a:xfrm>
              <a:prstGeom prst="rect">
                <a:avLst/>
              </a:prstGeom>
              <a:blipFill>
                <a:blip r:embed="rId3"/>
                <a:stretch>
                  <a:fillRect l="-1201" t="-9836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805286" y="1743767"/>
            <a:ext cx="3625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Hamamatsu MPPC S12643-050CN(X)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805285" y="2110996"/>
                <a:ext cx="19464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Temperature: 15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285" y="2110996"/>
                <a:ext cx="1946430" cy="369332"/>
              </a:xfrm>
              <a:prstGeom prst="rect">
                <a:avLst/>
              </a:prstGeom>
              <a:blipFill>
                <a:blip r:embed="rId4"/>
                <a:stretch>
                  <a:fillRect l="-2508"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Content Placeholder 6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420" y="2833552"/>
            <a:ext cx="5187580" cy="3522798"/>
          </a:xfrm>
        </p:spPr>
      </p:pic>
      <p:sp>
        <p:nvSpPr>
          <p:cNvPr id="3" name="TextBox 2"/>
          <p:cNvSpPr txBox="1"/>
          <p:nvPr/>
        </p:nvSpPr>
        <p:spPr>
          <a:xfrm>
            <a:off x="7532343" y="1569746"/>
            <a:ext cx="2555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Energy resolution: </a:t>
            </a:r>
            <a:r>
              <a:rPr lang="de-DE" b="1" dirty="0" smtClean="0">
                <a:solidFill>
                  <a:srgbClr val="0DB344"/>
                </a:solidFill>
              </a:rPr>
              <a:t>11.5%</a:t>
            </a:r>
            <a:endParaRPr lang="de-DE" b="1" dirty="0">
              <a:solidFill>
                <a:srgbClr val="0DB344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32343" y="1971514"/>
            <a:ext cx="4131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Two peaks (511k</a:t>
            </a:r>
            <a:r>
              <a:rPr lang="de-DE" altLang="zh-CN" dirty="0" smtClean="0"/>
              <a:t>eV, 1275keV</a:t>
            </a:r>
            <a:r>
              <a:rPr lang="de-DE" dirty="0" smtClean="0"/>
              <a:t>) are used to do the calibration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5285" y="2521934"/>
            <a:ext cx="6045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Two ASIC used. Scope to get the amplitude/timing information</a:t>
            </a:r>
            <a:endParaRPr lang="de-DE" dirty="0"/>
          </a:p>
        </p:txBody>
      </p:sp>
      <p:sp>
        <p:nvSpPr>
          <p:cNvPr id="15" name="TextBox 14"/>
          <p:cNvSpPr txBox="1"/>
          <p:nvPr/>
        </p:nvSpPr>
        <p:spPr>
          <a:xfrm>
            <a:off x="4264211" y="5887164"/>
            <a:ext cx="2372765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100" dirty="0" smtClean="0">
                <a:solidFill>
                  <a:srgbClr val="C00000"/>
                </a:solidFill>
              </a:rPr>
              <a:t>Same as EndoToFPET setup with STiC3</a:t>
            </a:r>
            <a:endParaRPr lang="de-DE" sz="11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66701" y="3948621"/>
            <a:ext cx="168187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100" dirty="0" smtClean="0">
                <a:solidFill>
                  <a:srgbClr val="C00000"/>
                </a:solidFill>
              </a:rPr>
              <a:t>Energy measuremets with KLauS internal ADC</a:t>
            </a:r>
            <a:endParaRPr lang="de-DE" sz="11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8023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zh-CN" dirty="0" smtClean="0"/>
              <a:t>Coincidence Timing Resolution</a:t>
            </a:r>
            <a:endParaRPr lang="de-D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330" y="1957804"/>
            <a:ext cx="6407666" cy="435133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17.04.2018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Zhenxiong, KLauS CTR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8</a:t>
            </a:fld>
            <a:endParaRPr lang="de-DE"/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700" y="933212"/>
            <a:ext cx="3941722" cy="26767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701" y="3606420"/>
            <a:ext cx="3941722" cy="26767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747342" y="999475"/>
                <a:ext cx="5292474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000" dirty="0" smtClean="0"/>
                  <a:t>Results (no needs to apply time-walk correction):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de-DE" sz="2000" b="1" dirty="0" smtClean="0">
                    <a:solidFill>
                      <a:srgbClr val="0DB344"/>
                    </a:solidFill>
                  </a:rPr>
                  <a:t>393ps (FWHM) </a:t>
                </a:r>
                <a:r>
                  <a:rPr lang="de-DE" sz="2000" dirty="0" smtClean="0"/>
                  <a:t>with energy cut of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de-DE" sz="2000" dirty="0" smtClean="0"/>
                  <a:t>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de-DE" sz="2000" dirty="0" smtClean="0"/>
                  <a:t>423ps </a:t>
                </a:r>
                <a:r>
                  <a:rPr lang="de-DE" sz="2000" dirty="0"/>
                  <a:t>(FWHM) with energy cut of </a:t>
                </a:r>
                <a14:m>
                  <m:oMath xmlns:m="http://schemas.openxmlformats.org/officeDocument/2006/math"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de-D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de-DE" sz="2000" dirty="0"/>
                  <a:t> </a:t>
                </a: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7342" y="999475"/>
                <a:ext cx="5292474" cy="1015663"/>
              </a:xfrm>
              <a:prstGeom prst="rect">
                <a:avLst/>
              </a:prstGeom>
              <a:blipFill>
                <a:blip r:embed="rId5"/>
                <a:stretch>
                  <a:fillRect l="-1267" t="-3593" r="-461" b="-958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4718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697" y="828146"/>
            <a:ext cx="4292895" cy="31049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333" y="3719248"/>
            <a:ext cx="4297259" cy="3056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TDC Design Considerations: power constraints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7" y="1134532"/>
            <a:ext cx="7145292" cy="5221817"/>
          </a:xfrm>
        </p:spPr>
        <p:txBody>
          <a:bodyPr>
            <a:normAutofit/>
          </a:bodyPr>
          <a:lstStyle/>
          <a:p>
            <a:r>
              <a:rPr lang="en-US" b="1" dirty="0" smtClean="0"/>
              <a:t>Re-measure</a:t>
            </a:r>
            <a:r>
              <a:rPr lang="en-US" dirty="0" smtClean="0"/>
              <a:t> the power consumption under </a:t>
            </a:r>
            <a:r>
              <a:rPr lang="en-US" i="1" dirty="0" smtClean="0"/>
              <a:t>acquisition-off state</a:t>
            </a:r>
          </a:p>
          <a:p>
            <a:pPr lvl="1"/>
            <a:r>
              <a:rPr lang="en-US" dirty="0" smtClean="0"/>
              <a:t>Same setup as before</a:t>
            </a:r>
          </a:p>
          <a:p>
            <a:pPr lvl="1"/>
            <a:r>
              <a:rPr lang="en-US" dirty="0" smtClean="0"/>
              <a:t>Setup calibrated: resistor, gain, offset</a:t>
            </a:r>
          </a:p>
          <a:p>
            <a:pPr lvl="1"/>
            <a:r>
              <a:rPr lang="en-US" dirty="0" smtClean="0"/>
              <a:t>Exclude power from other active components</a:t>
            </a:r>
          </a:p>
          <a:p>
            <a:r>
              <a:rPr lang="en-US" b="1" dirty="0" smtClean="0"/>
              <a:t>Results:</a:t>
            </a:r>
          </a:p>
          <a:p>
            <a:pPr lvl="1"/>
            <a:r>
              <a:rPr lang="en-US" dirty="0" smtClean="0"/>
              <a:t>Same for results under acquisition-on state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2.5 </a:t>
            </a:r>
            <a:r>
              <a:rPr lang="en-US" b="1" dirty="0" err="1" smtClean="0">
                <a:solidFill>
                  <a:srgbClr val="0070C0"/>
                </a:solidFill>
              </a:rPr>
              <a:t>mW</a:t>
            </a:r>
            <a:r>
              <a:rPr lang="en-US" b="1" dirty="0" smtClean="0">
                <a:solidFill>
                  <a:srgbClr val="0070C0"/>
                </a:solidFill>
              </a:rPr>
              <a:t>/</a:t>
            </a:r>
            <a:r>
              <a:rPr lang="en-US" b="1" dirty="0" err="1" smtClean="0">
                <a:solidFill>
                  <a:srgbClr val="0070C0"/>
                </a:solidFill>
              </a:rPr>
              <a:t>Ch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(VA3.3 </a:t>
            </a:r>
            <a:r>
              <a:rPr lang="en-US" dirty="0" smtClean="0">
                <a:sym typeface="Wingdings" panose="05000000000000000000" pitchFamily="2" charset="2"/>
              </a:rPr>
              <a:t> 0.93, VA1.8  1.53</a:t>
            </a:r>
            <a:r>
              <a:rPr lang="en-US" dirty="0" smtClean="0"/>
              <a:t> )</a:t>
            </a:r>
          </a:p>
          <a:p>
            <a:pPr lvl="1"/>
            <a:r>
              <a:rPr lang="en-US" dirty="0" smtClean="0"/>
              <a:t>New results for acquisition-off state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Power-consumption under 0.5% PP duty-cycle:</a:t>
            </a:r>
          </a:p>
          <a:p>
            <a:pPr lvl="2"/>
            <a:r>
              <a:rPr lang="en-US" b="1" dirty="0" smtClean="0">
                <a:solidFill>
                  <a:srgbClr val="0070C0"/>
                </a:solidFill>
              </a:rPr>
              <a:t>20 </a:t>
            </a:r>
            <a:r>
              <a:rPr lang="en-US" b="1" dirty="0" err="1" smtClean="0">
                <a:solidFill>
                  <a:srgbClr val="0070C0"/>
                </a:solidFill>
              </a:rPr>
              <a:t>uW</a:t>
            </a:r>
            <a:r>
              <a:rPr lang="en-US" b="1" dirty="0" smtClean="0">
                <a:solidFill>
                  <a:srgbClr val="0070C0"/>
                </a:solidFill>
              </a:rPr>
              <a:t>/</a:t>
            </a:r>
            <a:r>
              <a:rPr lang="en-US" b="1" dirty="0" err="1" smtClean="0">
                <a:solidFill>
                  <a:srgbClr val="0070C0"/>
                </a:solidFill>
              </a:rPr>
              <a:t>Ch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(for analog power only)</a:t>
            </a:r>
          </a:p>
          <a:p>
            <a:pPr lvl="2"/>
            <a:r>
              <a:rPr lang="en-US" b="1" dirty="0" smtClean="0">
                <a:solidFill>
                  <a:srgbClr val="A90722"/>
                </a:solidFill>
              </a:rPr>
              <a:t>5 </a:t>
            </a:r>
            <a:r>
              <a:rPr lang="en-US" b="1" dirty="0" err="1" smtClean="0">
                <a:solidFill>
                  <a:srgbClr val="A90722"/>
                </a:solidFill>
              </a:rPr>
              <a:t>uW</a:t>
            </a:r>
            <a:r>
              <a:rPr lang="en-US" b="1" dirty="0" smtClean="0">
                <a:solidFill>
                  <a:srgbClr val="A90722"/>
                </a:solidFill>
              </a:rPr>
              <a:t>/</a:t>
            </a:r>
            <a:r>
              <a:rPr lang="en-US" b="1" dirty="0" err="1" smtClean="0">
                <a:solidFill>
                  <a:srgbClr val="A90722"/>
                </a:solidFill>
              </a:rPr>
              <a:t>Ch</a:t>
            </a:r>
            <a:r>
              <a:rPr lang="en-US" b="1" dirty="0" smtClean="0">
                <a:solidFill>
                  <a:srgbClr val="A90722"/>
                </a:solidFill>
              </a:rPr>
              <a:t> budget left for TDC and digital parts (challenging)</a:t>
            </a:r>
            <a:endParaRPr lang="de-DE" dirty="0">
              <a:solidFill>
                <a:srgbClr val="A9072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28.08.2018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Zhenxiong, KLauS HBU &amp; TDC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E0BE54-6EAB-46BC-A23D-8132B4363F46}" type="slidenum">
              <a:rPr lang="de-DE" smtClean="0"/>
              <a:t>9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0225" y="1487954"/>
            <a:ext cx="1371597" cy="1075437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110" y="4320507"/>
            <a:ext cx="3802981" cy="102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0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648</Words>
  <Application>Microsoft Office PowerPoint</Application>
  <PresentationFormat>Widescreen</PresentationFormat>
  <Paragraphs>116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等线</vt:lpstr>
      <vt:lpstr>等线 Light</vt:lpstr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KLauS: Updates on HBU Integration</vt:lpstr>
      <vt:lpstr>Overview</vt:lpstr>
      <vt:lpstr>ADC @ different temperature</vt:lpstr>
      <vt:lpstr>Fullchain charge injection @ different temperature</vt:lpstr>
      <vt:lpstr>Fullchain @ fixed charge injection</vt:lpstr>
      <vt:lpstr>Timing measurements</vt:lpstr>
      <vt:lpstr>CTR Measurement Setup</vt:lpstr>
      <vt:lpstr>Coincidence Timing Resolution</vt:lpstr>
      <vt:lpstr>TDC Design Considerations: power constraints</vt:lpstr>
      <vt:lpstr>KLauS6 Design Status</vt:lpstr>
      <vt:lpstr>Updates on the HBU integration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Validation of the KLauS5 Chip</dc:title>
  <dc:creator>eeyuanzx@gmail.com</dc:creator>
  <cp:lastModifiedBy>eeyuanzx@gmail.com</cp:lastModifiedBy>
  <cp:revision>92</cp:revision>
  <dcterms:created xsi:type="dcterms:W3CDTF">2017-12-04T19:21:03Z</dcterms:created>
  <dcterms:modified xsi:type="dcterms:W3CDTF">2018-09-17T21:06:30Z</dcterms:modified>
</cp:coreProperties>
</file>