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16EAF-066D-D54B-A137-D81FAABFD881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A14E1-6468-934B-B7B6-AFBABFB75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65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CB76E7-E48F-4713-9C39-AA2214955814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F4C43-694B-412C-853D-53A4CAFAE817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871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780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343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20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27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740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949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446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480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164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052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93441-FB6C-8549-8C54-EB432B5768FC}" type="datetimeFigureOut">
              <a:rPr lang="fr-FR" smtClean="0"/>
              <a:t>22/02/2018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9CFA7-3068-804E-8296-F4269FEF4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05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SDHCAL transportation issue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I.Laktineh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96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Barrel design</a:t>
            </a: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304800" y="4610100"/>
            <a:ext cx="7991475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i="1" dirty="0" err="1"/>
              <a:t>Stainless</a:t>
            </a:r>
            <a:r>
              <a:rPr lang="fr-FR" sz="1600" i="1" dirty="0"/>
              <a:t> </a:t>
            </a:r>
            <a:r>
              <a:rPr lang="fr-FR" sz="1600" i="1" dirty="0" err="1"/>
              <a:t>steel</a:t>
            </a:r>
            <a:r>
              <a:rPr lang="fr-FR" sz="1600" dirty="0"/>
              <a:t>	</a:t>
            </a:r>
            <a:r>
              <a:rPr lang="fr-FR" sz="1600" dirty="0" smtClean="0"/>
              <a:t>            </a:t>
            </a:r>
            <a:r>
              <a:rPr lang="fr-FR" sz="1600" dirty="0"/>
              <a:t>	1 </a:t>
            </a:r>
            <a:r>
              <a:rPr lang="fr-FR" sz="1600" dirty="0" err="1"/>
              <a:t>wheel</a:t>
            </a:r>
            <a:r>
              <a:rPr lang="fr-FR" sz="1600" dirty="0"/>
              <a:t> (8 </a:t>
            </a:r>
            <a:r>
              <a:rPr lang="fr-FR" sz="1600" dirty="0" err="1"/>
              <a:t>mod</a:t>
            </a:r>
            <a:r>
              <a:rPr lang="fr-FR" sz="1600" dirty="0"/>
              <a:t>.)		5 </a:t>
            </a:r>
            <a:r>
              <a:rPr lang="fr-FR" sz="1600" dirty="0" err="1"/>
              <a:t>wheels</a:t>
            </a:r>
            <a:endParaRPr lang="fr-FR" sz="1600" dirty="0"/>
          </a:p>
          <a:p>
            <a:pPr>
              <a:spcBef>
                <a:spcPct val="50000"/>
              </a:spcBef>
            </a:pPr>
            <a:r>
              <a:rPr lang="fr-FR" sz="1600" dirty="0" err="1"/>
              <a:t>Weight</a:t>
            </a:r>
            <a:r>
              <a:rPr lang="fr-FR" sz="1600" dirty="0"/>
              <a:t> (t): 		</a:t>
            </a:r>
            <a:r>
              <a:rPr lang="fr-FR" sz="1600" dirty="0" smtClean="0"/>
              <a:t>           </a:t>
            </a:r>
            <a:r>
              <a:rPr lang="fr-FR" sz="1600" dirty="0"/>
              <a:t>	88 t		</a:t>
            </a:r>
            <a:r>
              <a:rPr lang="fr-FR" sz="1600" dirty="0" smtClean="0"/>
              <a:t>           </a:t>
            </a:r>
            <a:r>
              <a:rPr lang="fr-FR" sz="1600" dirty="0"/>
              <a:t>	440 t</a:t>
            </a:r>
          </a:p>
          <a:p>
            <a:pPr>
              <a:spcBef>
                <a:spcPct val="50000"/>
              </a:spcBef>
            </a:pPr>
            <a:r>
              <a:rPr lang="fr-FR" sz="1600" dirty="0"/>
              <a:t>Detectors W. (t): 	</a:t>
            </a:r>
            <a:r>
              <a:rPr lang="fr-FR" sz="1600" dirty="0" smtClean="0"/>
              <a:t>		36.8 </a:t>
            </a:r>
            <a:r>
              <a:rPr lang="fr-FR" sz="1600" dirty="0"/>
              <a:t>t			184 t</a:t>
            </a:r>
          </a:p>
          <a:p>
            <a:pPr>
              <a:spcBef>
                <a:spcPct val="50000"/>
              </a:spcBef>
            </a:pPr>
            <a:r>
              <a:rPr lang="fr-FR" sz="1600" dirty="0"/>
              <a:t>Total </a:t>
            </a:r>
            <a:r>
              <a:rPr lang="fr-FR" sz="1600" dirty="0" err="1"/>
              <a:t>Weight</a:t>
            </a:r>
            <a:r>
              <a:rPr lang="fr-FR" sz="1600" dirty="0"/>
              <a:t> (t) : 			124.8 t			</a:t>
            </a:r>
            <a:r>
              <a:rPr lang="fr-FR" b="1" dirty="0">
                <a:solidFill>
                  <a:srgbClr val="FF0000"/>
                </a:solidFill>
              </a:rPr>
              <a:t>624 t</a:t>
            </a:r>
          </a:p>
        </p:txBody>
      </p:sp>
      <p:pic>
        <p:nvPicPr>
          <p:cNvPr id="5127" name="Picture 10" descr="barr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2925" y="1350963"/>
            <a:ext cx="33020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 Box 11"/>
          <p:cNvSpPr txBox="1">
            <a:spLocks noChangeArrowheads="1"/>
          </p:cNvSpPr>
          <p:nvPr/>
        </p:nvSpPr>
        <p:spPr bwMode="auto">
          <a:xfrm>
            <a:off x="6381750" y="609600"/>
            <a:ext cx="3733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dirty="0" err="1"/>
              <a:t>Ext</a:t>
            </a:r>
            <a:r>
              <a:rPr lang="fr-FR" sz="1200" dirty="0"/>
              <a:t>. </a:t>
            </a:r>
            <a:r>
              <a:rPr lang="fr-FR" sz="1200" dirty="0" err="1"/>
              <a:t>Diameter</a:t>
            </a:r>
            <a:r>
              <a:rPr lang="fr-FR" sz="1200" dirty="0"/>
              <a:t>	</a:t>
            </a:r>
            <a:r>
              <a:rPr lang="fr-FR" sz="1200" dirty="0" smtClean="0"/>
              <a:t>6770 mm</a:t>
            </a:r>
            <a:endParaRPr lang="fr-FR" sz="1200" dirty="0"/>
          </a:p>
          <a:p>
            <a:pPr>
              <a:spcBef>
                <a:spcPct val="50000"/>
              </a:spcBef>
            </a:pPr>
            <a:r>
              <a:rPr lang="fr-FR" sz="1200" dirty="0"/>
              <a:t>Int. </a:t>
            </a:r>
            <a:r>
              <a:rPr lang="fr-FR" sz="1200" dirty="0" err="1"/>
              <a:t>Diameter</a:t>
            </a:r>
            <a:r>
              <a:rPr lang="fr-FR" sz="1200" dirty="0"/>
              <a:t> 	</a:t>
            </a:r>
            <a:r>
              <a:rPr lang="fr-FR" sz="1200" dirty="0" smtClean="0"/>
              <a:t>4116 </a:t>
            </a:r>
            <a:r>
              <a:rPr lang="fr-FR" sz="1200" dirty="0"/>
              <a:t>mm</a:t>
            </a:r>
          </a:p>
          <a:p>
            <a:pPr>
              <a:spcBef>
                <a:spcPct val="50000"/>
              </a:spcBef>
            </a:pPr>
            <a:r>
              <a:rPr lang="fr-FR" sz="1200" dirty="0" err="1"/>
              <a:t>Lenght</a:t>
            </a:r>
            <a:r>
              <a:rPr lang="fr-FR" sz="1200" dirty="0"/>
              <a:t> 		</a:t>
            </a:r>
            <a:r>
              <a:rPr lang="fr-FR" sz="1200" dirty="0" smtClean="0"/>
              <a:t>4700 </a:t>
            </a:r>
            <a:r>
              <a:rPr lang="fr-FR" sz="1200" dirty="0"/>
              <a:t>mm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95275" y="1123950"/>
            <a:ext cx="3076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Thickness</a:t>
            </a:r>
            <a:r>
              <a:rPr lang="fr-FR" sz="1600" dirty="0" smtClean="0"/>
              <a:t> </a:t>
            </a:r>
            <a:r>
              <a:rPr lang="fr-FR" sz="1600" dirty="0" err="1" smtClean="0"/>
              <a:t>wheel</a:t>
            </a:r>
            <a:r>
              <a:rPr lang="fr-FR" sz="1600" dirty="0" smtClean="0"/>
              <a:t> face = 10 mm</a:t>
            </a:r>
          </a:p>
        </p:txBody>
      </p:sp>
      <p:pic>
        <p:nvPicPr>
          <p:cNvPr id="10" name="Picture 8" descr="roue_barr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1713" y="1574800"/>
            <a:ext cx="2700337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avec flèche 11"/>
          <p:cNvCxnSpPr>
            <a:stCxn id="9" idx="2"/>
          </p:cNvCxnSpPr>
          <p:nvPr/>
        </p:nvCxnSpPr>
        <p:spPr>
          <a:xfrm flipH="1">
            <a:off x="1533525" y="1462504"/>
            <a:ext cx="300038" cy="80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209925" y="1628775"/>
            <a:ext cx="3076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Thickness</a:t>
            </a:r>
            <a:r>
              <a:rPr lang="fr-FR" sz="1600" dirty="0" smtClean="0"/>
              <a:t> </a:t>
            </a:r>
            <a:r>
              <a:rPr lang="fr-FR" sz="1600" dirty="0" err="1" smtClean="0"/>
              <a:t>absorbers</a:t>
            </a:r>
            <a:r>
              <a:rPr lang="fr-FR" sz="1600" dirty="0" smtClean="0"/>
              <a:t>= 15 mm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3190875" y="1943100"/>
            <a:ext cx="962026" cy="781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0449" y="2557743"/>
            <a:ext cx="2100263" cy="152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114300" y="3762375"/>
            <a:ext cx="30003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dirty="0" err="1"/>
              <a:t>Ext</a:t>
            </a:r>
            <a:r>
              <a:rPr lang="fr-FR" sz="1200" dirty="0"/>
              <a:t>. </a:t>
            </a:r>
            <a:r>
              <a:rPr lang="fr-FR" sz="1200" dirty="0" err="1" smtClean="0"/>
              <a:t>Diameter</a:t>
            </a:r>
            <a:r>
              <a:rPr lang="fr-FR" sz="1200" dirty="0" smtClean="0"/>
              <a:t> : 6770 mm</a:t>
            </a:r>
            <a:endParaRPr lang="fr-FR" sz="1200" dirty="0"/>
          </a:p>
          <a:p>
            <a:pPr>
              <a:spcBef>
                <a:spcPct val="50000"/>
              </a:spcBef>
            </a:pPr>
            <a:r>
              <a:rPr lang="fr-FR" sz="1200" dirty="0"/>
              <a:t>Int. </a:t>
            </a:r>
            <a:r>
              <a:rPr lang="fr-FR" sz="1200" dirty="0" err="1"/>
              <a:t>Diameter</a:t>
            </a:r>
            <a:r>
              <a:rPr lang="fr-FR" sz="1200" dirty="0"/>
              <a:t> </a:t>
            </a:r>
            <a:r>
              <a:rPr lang="fr-FR" sz="1200" dirty="0" smtClean="0"/>
              <a:t> :4116 </a:t>
            </a:r>
            <a:r>
              <a:rPr lang="fr-FR" sz="1200" dirty="0"/>
              <a:t>mm</a:t>
            </a:r>
          </a:p>
          <a:p>
            <a:pPr>
              <a:spcBef>
                <a:spcPct val="50000"/>
              </a:spcBef>
            </a:pPr>
            <a:r>
              <a:rPr lang="fr-FR" sz="1200" dirty="0" err="1"/>
              <a:t>Lenght</a:t>
            </a:r>
            <a:r>
              <a:rPr lang="fr-FR" sz="1200" dirty="0"/>
              <a:t> </a:t>
            </a:r>
            <a:r>
              <a:rPr lang="fr-FR" sz="1200" dirty="0" smtClean="0"/>
              <a:t> : 940  </a:t>
            </a:r>
            <a:r>
              <a:rPr lang="fr-FR" sz="1200" dirty="0"/>
              <a:t>mm</a:t>
            </a:r>
          </a:p>
        </p:txBody>
      </p:sp>
      <p:cxnSp>
        <p:nvCxnSpPr>
          <p:cNvPr id="19" name="Connecteur droit avec flèche 18"/>
          <p:cNvCxnSpPr>
            <a:stCxn id="13" idx="2"/>
          </p:cNvCxnSpPr>
          <p:nvPr/>
        </p:nvCxnSpPr>
        <p:spPr>
          <a:xfrm>
            <a:off x="4748213" y="1967329"/>
            <a:ext cx="157162" cy="1185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1843088" y="1462504"/>
            <a:ext cx="2424112" cy="1718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4257675" y="3876675"/>
            <a:ext cx="428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x8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93270" y="6323027"/>
            <a:ext cx="8793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1 module Barrel without detector 11 t</a:t>
            </a:r>
            <a:r>
              <a:rPr lang="en-GB" sz="2400" b="1" dirty="0" smtClean="0">
                <a:solidFill>
                  <a:srgbClr val="FF0000"/>
                </a:solidFill>
                <a:sym typeface="Wingdings"/>
              </a:rPr>
              <a:t> no transportation problem  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308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endcap-16-sid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62308" y="1209674"/>
            <a:ext cx="3381692" cy="3609975"/>
          </a:xfrm>
          <a:prstGeom prst="rect">
            <a:avLst/>
          </a:prstGeom>
        </p:spPr>
      </p:pic>
      <p:pic>
        <p:nvPicPr>
          <p:cNvPr id="17" name="Image 16" descr="barrel_endcap_ring-16sid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623393"/>
            <a:ext cx="2375236" cy="2005506"/>
          </a:xfrm>
          <a:prstGeom prst="rect">
            <a:avLst/>
          </a:prstGeom>
        </p:spPr>
      </p:pic>
      <p:pic>
        <p:nvPicPr>
          <p:cNvPr id="15" name="Image 14" descr="quart-endcap-16-sid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500" y="1469864"/>
            <a:ext cx="3139651" cy="3387886"/>
          </a:xfrm>
          <a:prstGeom prst="rect">
            <a:avLst/>
          </a:prstGeom>
        </p:spPr>
      </p:pic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87425"/>
            <a:ext cx="8372475" cy="4357688"/>
          </a:xfrm>
        </p:spPr>
        <p:txBody>
          <a:bodyPr/>
          <a:lstStyle/>
          <a:p>
            <a:pPr eaLnBrk="1" hangingPunct="1"/>
            <a:r>
              <a:rPr lang="fr-FR" dirty="0" err="1" smtClean="0"/>
              <a:t>Endcap</a:t>
            </a: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1800" dirty="0" smtClean="0"/>
              <a:t>End caps design</a:t>
            </a:r>
            <a:endParaRPr lang="fr-FR" sz="1800" i="1" dirty="0" smtClean="0">
              <a:solidFill>
                <a:schemeClr val="tx1"/>
              </a:solidFill>
            </a:endParaRP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904875" y="4743450"/>
            <a:ext cx="320992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/>
              <a:t>One module </a:t>
            </a:r>
          </a:p>
          <a:p>
            <a:pPr>
              <a:spcBef>
                <a:spcPct val="50000"/>
              </a:spcBef>
            </a:pPr>
            <a:r>
              <a:rPr lang="fr-FR" sz="1600" dirty="0"/>
              <a:t>Module </a:t>
            </a:r>
            <a:r>
              <a:rPr lang="fr-FR" sz="1600" dirty="0" err="1"/>
              <a:t>Weight</a:t>
            </a:r>
            <a:r>
              <a:rPr lang="fr-FR" sz="1600" dirty="0"/>
              <a:t> : </a:t>
            </a:r>
            <a:r>
              <a:rPr lang="fr-FR" sz="1600" dirty="0" smtClean="0"/>
              <a:t>50 t</a:t>
            </a:r>
            <a:endParaRPr lang="fr-FR" sz="1600" dirty="0"/>
          </a:p>
          <a:p>
            <a:pPr>
              <a:spcBef>
                <a:spcPct val="50000"/>
              </a:spcBef>
            </a:pPr>
            <a:r>
              <a:rPr lang="fr-FR" sz="1600" dirty="0"/>
              <a:t>Detectors </a:t>
            </a:r>
            <a:r>
              <a:rPr lang="fr-FR" sz="1600" dirty="0" err="1"/>
              <a:t>weight</a:t>
            </a:r>
            <a:r>
              <a:rPr lang="fr-FR" sz="1600" dirty="0"/>
              <a:t> : </a:t>
            </a:r>
            <a:r>
              <a:rPr lang="fr-FR" sz="1600" dirty="0" smtClean="0"/>
              <a:t>22.5 </a:t>
            </a:r>
            <a:r>
              <a:rPr lang="fr-FR" sz="1600" dirty="0"/>
              <a:t>t</a:t>
            </a:r>
          </a:p>
          <a:p>
            <a:pPr>
              <a:spcBef>
                <a:spcPct val="50000"/>
              </a:spcBef>
            </a:pPr>
            <a:r>
              <a:rPr lang="fr-FR" sz="1600" dirty="0"/>
              <a:t>Total </a:t>
            </a:r>
            <a:r>
              <a:rPr lang="fr-FR" sz="1600" dirty="0" err="1"/>
              <a:t>weight</a:t>
            </a:r>
            <a:r>
              <a:rPr lang="fr-FR" sz="1600" dirty="0"/>
              <a:t> : </a:t>
            </a:r>
            <a:r>
              <a:rPr lang="fr-FR" sz="1600" dirty="0" smtClean="0"/>
              <a:t>72.5 t</a:t>
            </a:r>
            <a:endParaRPr lang="fr-FR" sz="1600" dirty="0"/>
          </a:p>
          <a:p>
            <a:pPr>
              <a:spcBef>
                <a:spcPct val="50000"/>
              </a:spcBef>
            </a:pPr>
            <a:endParaRPr lang="fr-FR" sz="1600" dirty="0"/>
          </a:p>
        </p:txBody>
      </p:sp>
      <p:sp>
        <p:nvSpPr>
          <p:cNvPr id="11272" name="Text Box 10"/>
          <p:cNvSpPr txBox="1">
            <a:spLocks noChangeArrowheads="1"/>
          </p:cNvSpPr>
          <p:nvPr/>
        </p:nvSpPr>
        <p:spPr bwMode="auto">
          <a:xfrm>
            <a:off x="5200650" y="4762500"/>
            <a:ext cx="3209925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/>
              <a:t>One </a:t>
            </a:r>
            <a:r>
              <a:rPr lang="fr-FR" sz="1600" dirty="0" err="1"/>
              <a:t>endcap</a:t>
            </a:r>
            <a:r>
              <a:rPr lang="fr-FR" sz="1600" dirty="0"/>
              <a:t> made of 4 modules</a:t>
            </a:r>
          </a:p>
          <a:p>
            <a:pPr>
              <a:spcBef>
                <a:spcPct val="50000"/>
              </a:spcBef>
            </a:pPr>
            <a:r>
              <a:rPr lang="fr-FR" sz="1600" dirty="0" err="1"/>
              <a:t>Endcap</a:t>
            </a:r>
            <a:r>
              <a:rPr lang="fr-FR" sz="1600" dirty="0"/>
              <a:t> </a:t>
            </a:r>
            <a:r>
              <a:rPr lang="fr-FR" sz="1600" dirty="0" err="1"/>
              <a:t>Weight</a:t>
            </a:r>
            <a:r>
              <a:rPr lang="fr-FR" sz="1600" dirty="0"/>
              <a:t> : </a:t>
            </a:r>
            <a:r>
              <a:rPr lang="fr-FR" sz="1600" dirty="0" smtClean="0"/>
              <a:t>200 t</a:t>
            </a:r>
            <a:endParaRPr lang="fr-FR" sz="1600" dirty="0"/>
          </a:p>
          <a:p>
            <a:pPr>
              <a:spcBef>
                <a:spcPct val="50000"/>
              </a:spcBef>
            </a:pPr>
            <a:r>
              <a:rPr lang="fr-FR" sz="1600" dirty="0"/>
              <a:t>Detectors </a:t>
            </a:r>
            <a:r>
              <a:rPr lang="fr-FR" sz="1600" dirty="0" err="1"/>
              <a:t>weight</a:t>
            </a:r>
            <a:r>
              <a:rPr lang="fr-FR" sz="1600" dirty="0"/>
              <a:t> : </a:t>
            </a:r>
            <a:r>
              <a:rPr lang="fr-FR" sz="1600" dirty="0" smtClean="0"/>
              <a:t>90 t</a:t>
            </a:r>
          </a:p>
          <a:p>
            <a:pPr>
              <a:spcBef>
                <a:spcPct val="50000"/>
              </a:spcBef>
            </a:pPr>
            <a:r>
              <a:rPr lang="fr-FR" dirty="0" smtClean="0"/>
              <a:t>Total </a:t>
            </a:r>
            <a:r>
              <a:rPr lang="fr-FR" dirty="0" err="1"/>
              <a:t>weight</a:t>
            </a:r>
            <a:r>
              <a:rPr lang="fr-FR" dirty="0"/>
              <a:t> : </a:t>
            </a:r>
            <a:r>
              <a:rPr lang="fr-FR" dirty="0" smtClean="0">
                <a:solidFill>
                  <a:srgbClr val="FF0000"/>
                </a:solidFill>
              </a:rPr>
              <a:t>290 t</a:t>
            </a:r>
            <a:endParaRPr lang="fr-FR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fr-FR" sz="1600" dirty="0"/>
          </a:p>
        </p:txBody>
      </p:sp>
      <p:sp>
        <p:nvSpPr>
          <p:cNvPr id="11274" name="Text Box 12"/>
          <p:cNvSpPr txBox="1">
            <a:spLocks noChangeArrowheads="1"/>
          </p:cNvSpPr>
          <p:nvPr/>
        </p:nvSpPr>
        <p:spPr bwMode="auto">
          <a:xfrm>
            <a:off x="3187700" y="3482975"/>
            <a:ext cx="3209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 dirty="0" err="1"/>
              <a:t>Material</a:t>
            </a:r>
            <a:r>
              <a:rPr lang="fr-FR" sz="1400" i="1" dirty="0"/>
              <a:t> : </a:t>
            </a:r>
            <a:r>
              <a:rPr lang="fr-FR" sz="1400" i="1" dirty="0" err="1"/>
              <a:t>stainless</a:t>
            </a:r>
            <a:r>
              <a:rPr lang="fr-FR" sz="1400" i="1" dirty="0"/>
              <a:t> </a:t>
            </a:r>
            <a:r>
              <a:rPr lang="fr-FR" sz="1400" i="1" dirty="0" err="1"/>
              <a:t>steel</a:t>
            </a:r>
            <a:endParaRPr lang="fr-FR" sz="1400" i="1" dirty="0"/>
          </a:p>
        </p:txBody>
      </p:sp>
      <p:sp>
        <p:nvSpPr>
          <p:cNvPr id="11277" name="Text Box 15"/>
          <p:cNvSpPr txBox="1">
            <a:spLocks noChangeArrowheads="1"/>
          </p:cNvSpPr>
          <p:nvPr/>
        </p:nvSpPr>
        <p:spPr bwMode="auto">
          <a:xfrm>
            <a:off x="3413125" y="2803525"/>
            <a:ext cx="1196975" cy="304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 dirty="0"/>
              <a:t>2 </a:t>
            </a:r>
            <a:r>
              <a:rPr lang="fr-FR" sz="1400" i="1" dirty="0" err="1"/>
              <a:t>endcaps</a:t>
            </a:r>
            <a:endParaRPr lang="fr-FR" sz="1200" i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7227168" y="795139"/>
            <a:ext cx="2592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8 </a:t>
            </a:r>
            <a:r>
              <a:rPr lang="fr-FR" sz="1400" dirty="0" err="1" smtClean="0">
                <a:solidFill>
                  <a:srgbClr val="FF0000"/>
                </a:solidFill>
              </a:rPr>
              <a:t>sides</a:t>
            </a:r>
            <a:r>
              <a:rPr lang="fr-FR" sz="1400" dirty="0" smtClean="0">
                <a:solidFill>
                  <a:srgbClr val="FF0000"/>
                </a:solidFill>
              </a:rPr>
              <a:t> -&gt; 16 </a:t>
            </a:r>
            <a:r>
              <a:rPr lang="fr-FR" sz="1400" dirty="0" err="1" smtClean="0">
                <a:solidFill>
                  <a:srgbClr val="FF0000"/>
                </a:solidFill>
              </a:rPr>
              <a:t>sides</a:t>
            </a:r>
            <a:endParaRPr lang="fr-FR" sz="1400" dirty="0" smtClean="0">
              <a:solidFill>
                <a:srgbClr val="FF0000"/>
              </a:solidFill>
            </a:endParaRPr>
          </a:p>
          <a:p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dirty="0" err="1" smtClean="0">
                <a:solidFill>
                  <a:srgbClr val="FF0000"/>
                </a:solidFill>
              </a:rPr>
              <a:t>Encap</a:t>
            </a:r>
            <a:r>
              <a:rPr lang="fr-FR" sz="1400" dirty="0" smtClean="0">
                <a:solidFill>
                  <a:srgbClr val="FF0000"/>
                </a:solidFill>
              </a:rPr>
              <a:t> : 48 detectors</a:t>
            </a:r>
          </a:p>
          <a:p>
            <a:endParaRPr lang="fr-FR" sz="1400" dirty="0" smtClean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>
            <a:stCxn id="11277" idx="0"/>
          </p:cNvCxnSpPr>
          <p:nvPr/>
        </p:nvCxnSpPr>
        <p:spPr>
          <a:xfrm flipV="1">
            <a:off x="4011613" y="1209675"/>
            <a:ext cx="255587" cy="15938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11277" idx="0"/>
          </p:cNvCxnSpPr>
          <p:nvPr/>
        </p:nvCxnSpPr>
        <p:spPr>
          <a:xfrm flipV="1">
            <a:off x="4011613" y="1104900"/>
            <a:ext cx="1169987" cy="1698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3413125" y="4070902"/>
            <a:ext cx="2725738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err="1" smtClean="0">
                <a:solidFill>
                  <a:srgbClr val="FF0000"/>
                </a:solidFill>
              </a:rPr>
              <a:t>Welded</a:t>
            </a:r>
            <a:r>
              <a:rPr lang="fr-FR" sz="1600" b="1" dirty="0" smtClean="0">
                <a:solidFill>
                  <a:srgbClr val="FF0000"/>
                </a:solidFill>
              </a:rPr>
              <a:t> structure</a:t>
            </a:r>
          </a:p>
          <a:p>
            <a:pPr algn="ctr"/>
            <a:r>
              <a:rPr lang="fr-FR" sz="1600" b="1" dirty="0" smtClean="0">
                <a:solidFill>
                  <a:srgbClr val="FF0000"/>
                </a:solidFill>
              </a:rPr>
              <a:t>Idem barrel 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34685" y="6323027"/>
            <a:ext cx="8793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1 module </a:t>
            </a:r>
            <a:r>
              <a:rPr lang="en-GB" sz="2400" b="1" dirty="0" err="1" smtClean="0">
                <a:solidFill>
                  <a:srgbClr val="FF0000"/>
                </a:solidFill>
              </a:rPr>
              <a:t>Endca</a:t>
            </a:r>
            <a:r>
              <a:rPr lang="en-GB" sz="2400" b="1" dirty="0" err="1" smtClean="0">
                <a:solidFill>
                  <a:srgbClr val="FF0000"/>
                </a:solidFill>
              </a:rPr>
              <a:t>p</a:t>
            </a:r>
            <a:r>
              <a:rPr lang="en-GB" sz="2400" b="1" dirty="0" smtClean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without detector 50 t</a:t>
            </a:r>
            <a:r>
              <a:rPr lang="en-GB" sz="2400" b="1" dirty="0" smtClean="0">
                <a:solidFill>
                  <a:srgbClr val="FF0000"/>
                </a:solidFill>
                <a:sym typeface="Wingdings"/>
              </a:rPr>
              <a:t> a transportation problem  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08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21219" y="41409"/>
            <a:ext cx="7109508" cy="680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Solutions?</a:t>
            </a:r>
          </a:p>
          <a:p>
            <a:endParaRPr lang="en-GB" dirty="0" smtClean="0"/>
          </a:p>
          <a:p>
            <a:r>
              <a:rPr lang="en-GB" dirty="0" smtClean="0"/>
              <a:t>No matter the scenario the insertion of the detectors will take place on the ILC site:</a:t>
            </a:r>
            <a:endParaRPr lang="en-GB" dirty="0"/>
          </a:p>
          <a:p>
            <a:endParaRPr lang="en-GB" dirty="0" smtClean="0"/>
          </a:p>
          <a:p>
            <a:pPr marL="342900" indent="-342900">
              <a:buAutoNum type="arabicParenR"/>
            </a:pPr>
            <a:r>
              <a:rPr lang="en-GB" dirty="0" smtClean="0"/>
              <a:t>Exceptional transportations for the 8 </a:t>
            </a:r>
            <a:r>
              <a:rPr lang="en-GB" dirty="0" err="1"/>
              <a:t>E</a:t>
            </a:r>
            <a:r>
              <a:rPr lang="en-GB" dirty="0" err="1" smtClean="0"/>
              <a:t>ndcap</a:t>
            </a:r>
            <a:r>
              <a:rPr lang="en-GB" dirty="0" smtClean="0"/>
              <a:t> modules</a:t>
            </a:r>
          </a:p>
          <a:p>
            <a:pPr marL="342900" indent="-342900">
              <a:buAutoNum type="arabicParenR"/>
            </a:pPr>
            <a:endParaRPr lang="en-GB" dirty="0"/>
          </a:p>
          <a:p>
            <a:pPr marL="342900" indent="-342900">
              <a:buAutoNum type="arabicParenR"/>
            </a:pPr>
            <a:endParaRPr lang="en-GB" dirty="0" smtClean="0"/>
          </a:p>
          <a:p>
            <a:pPr marL="342900" indent="-342900">
              <a:buAutoNum type="arabicParenR"/>
            </a:pPr>
            <a:r>
              <a:rPr lang="en-GB" dirty="0" smtClean="0"/>
              <a:t>Build half modules (25 t each + lorry weight) or three parts  (16.5 t each + lorry weight) and assemble them two by two or three by three  on site using standard welding</a:t>
            </a:r>
          </a:p>
          <a:p>
            <a:pPr marL="342900" indent="-342900">
              <a:buAutoNum type="arabicParenR"/>
            </a:pPr>
            <a:endParaRPr lang="en-GB" dirty="0"/>
          </a:p>
          <a:p>
            <a:pPr marL="342900" indent="-342900">
              <a:buAutoNum type="arabicParenR"/>
            </a:pP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 second solution may reduce the total </a:t>
            </a:r>
            <a:r>
              <a:rPr lang="en-GB" dirty="0" err="1"/>
              <a:t>E</a:t>
            </a:r>
            <a:r>
              <a:rPr lang="en-GB" dirty="0" err="1" smtClean="0"/>
              <a:t>ndcap</a:t>
            </a:r>
            <a:r>
              <a:rPr lang="en-GB" dirty="0" smtClean="0"/>
              <a:t> mechanical structure rigidity and could be a problem in case of an earthquake but this may be studied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Our favourite solution is to have robust roads capable to support the transportation of heavy pieces. These roads are probably needed to transportation the digging machine …</a:t>
            </a:r>
            <a:endParaRPr lang="en-GB" dirty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9449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1623</TotalTime>
  <Words>244</Words>
  <Application>Microsoft Macintosh PowerPoint</Application>
  <PresentationFormat>Présentation à l'écran (4:3)</PresentationFormat>
  <Paragraphs>59</Paragraphs>
  <Slides>4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The SDHCAL transportation issue</vt:lpstr>
      <vt:lpstr>Barrel design</vt:lpstr>
      <vt:lpstr>End caps design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 admin</dc:creator>
  <cp:lastModifiedBy>admin admin</cp:lastModifiedBy>
  <cp:revision>5</cp:revision>
  <dcterms:created xsi:type="dcterms:W3CDTF">2018-02-22T01:40:40Z</dcterms:created>
  <dcterms:modified xsi:type="dcterms:W3CDTF">2018-02-23T04:44:25Z</dcterms:modified>
</cp:coreProperties>
</file>