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503" r:id="rId3"/>
    <p:sldId id="509" r:id="rId4"/>
    <p:sldId id="510" r:id="rId5"/>
    <p:sldId id="516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7" r:id="rId14"/>
    <p:sldId id="526" r:id="rId15"/>
    <p:sldId id="528" r:id="rId16"/>
    <p:sldId id="517" r:id="rId17"/>
    <p:sldId id="518" r:id="rId18"/>
    <p:sldId id="487" r:id="rId19"/>
    <p:sldId id="466" r:id="rId20"/>
    <p:sldId id="529" r:id="rId21"/>
    <p:sldId id="530" r:id="rId22"/>
    <p:sldId id="531" r:id="rId23"/>
    <p:sldId id="532" r:id="rId24"/>
    <p:sldId id="533" r:id="rId25"/>
    <p:sldId id="534" r:id="rId26"/>
    <p:sldId id="535" r:id="rId27"/>
    <p:sldId id="536" r:id="rId28"/>
    <p:sldId id="537" r:id="rId29"/>
  </p:sldIdLst>
  <p:sldSz cx="9906000" cy="6858000" type="A4"/>
  <p:notesSz cx="6791325" cy="987266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2" autoAdjust="0"/>
    <p:restoredTop sz="96149" autoAdjust="0"/>
  </p:normalViewPr>
  <p:slideViewPr>
    <p:cSldViewPr snapToGrid="0" snapToObjects="1">
      <p:cViewPr>
        <p:scale>
          <a:sx n="101" d="100"/>
          <a:sy n="101" d="100"/>
        </p:scale>
        <p:origin x="438" y="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0998"/>
    </p:cViewPr>
  </p:outlineViewPr>
  <p:notesTextViewPr>
    <p:cViewPr>
      <p:scale>
        <a:sx n="66" d="100"/>
        <a:sy n="66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41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9-21T06:40:38.652"/>
    </inkml:context>
    <inkml:brush xml:id="br0">
      <inkml:brushProperty name="width" value="0.0125" units="cm"/>
      <inkml:brushProperty name="height" value="0.0125" units="cm"/>
      <inkml:brushProperty name="color" value="#00A0D7"/>
    </inkml:brush>
  </inkml:definitions>
  <inkml:trace contextRef="#ctx0" brushRef="#br0">10450 3975 4992,'13'0'1824,"0"0"-960,-13 0-1920,0 0-160,-13 0-480,13 0-128,-13-14 864,-14 14 416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9-21T06:40:39.517"/>
    </inkml:context>
    <inkml:brush xml:id="br0">
      <inkml:brushProperty name="width" value="0.0125" units="cm"/>
      <inkml:brushProperty name="height" value="0.0125" units="cm"/>
      <inkml:brushProperty name="color" value="#00A0D7"/>
    </inkml:brush>
  </inkml:definitions>
  <inkml:trace contextRef="#ctx0" brushRef="#br0">9318 4067 6400,'13'0'2464,"-13"14"-1344,14-14-1728,-14 0 224,0 0-864,0 0-256,-14 0-608,1 0-224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6846" y="0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C20C9-5DDD-4FD0-B046-ADAE1BE8EACC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22313" y="739775"/>
            <a:ext cx="534670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133" y="4689515"/>
            <a:ext cx="543306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6846" y="9377316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53D41-9658-4489-8C0C-E92BB2DC1CA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0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8" name="Bild 14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898" y="5524637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6" descr="Schriftzug_hellgrau_RG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0030" y="6319748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de-DE" dirty="0" err="1"/>
              <a:t>Subline</a:t>
            </a:r>
            <a:r>
              <a:rPr lang="de-DE" dirty="0"/>
              <a:t>: Arial 20 Punkt Schriftgröße, Farbe 20% Schwarz</a:t>
            </a:r>
          </a:p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14" name="Picture 4" descr="U:\Diplomarbeit und Projekt CALICE\ETAP\CALICE\Presentation\Cambridge Sep. 2012\Bilder\calice_logo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541" y="5454606"/>
            <a:ext cx="2374763" cy="112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650" y="5238408"/>
            <a:ext cx="1648634" cy="82646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727" y="6108837"/>
            <a:ext cx="2381593" cy="665397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656" y="5533151"/>
            <a:ext cx="2380008" cy="93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Gutenberg-Universität 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Gutenberg-Universität 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13.12.2017 | Johannes Gutenberg-Universität 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92106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Gutenberg-Universität 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13.12.2017 | Johannes Gutenberg-Universität 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2383845"/>
            <a:ext cx="8069262" cy="741363"/>
          </a:xfrm>
        </p:spPr>
        <p:txBody>
          <a:bodyPr/>
          <a:lstStyle>
            <a:lvl1pPr marL="0" indent="0" algn="ctr"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4" name="Bild 8" descr="JGU_RGB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Schriftzug_hellgrau_RGB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25.07.2017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4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60295" y="935701"/>
            <a:ext cx="8001000" cy="1905000"/>
          </a:xfrm>
        </p:spPr>
        <p:txBody>
          <a:bodyPr/>
          <a:lstStyle/>
          <a:p>
            <a:r>
              <a:rPr lang="en-US" sz="4000" dirty="0" err="1"/>
              <a:t>Megatiles</a:t>
            </a:r>
            <a:r>
              <a:rPr lang="en-US" sz="4000" dirty="0"/>
              <a:t> Studies</a:t>
            </a:r>
          </a:p>
        </p:txBody>
      </p:sp>
      <p:sp>
        <p:nvSpPr>
          <p:cNvPr id="5" name="Untertitel 1"/>
          <p:cNvSpPr>
            <a:spLocks noGrp="1"/>
          </p:cNvSpPr>
          <p:nvPr>
            <p:ph type="subTitle" idx="1"/>
          </p:nvPr>
        </p:nvSpPr>
        <p:spPr>
          <a:xfrm>
            <a:off x="1151964" y="2839406"/>
            <a:ext cx="6350271" cy="170032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13.12.17 – CALICE AHCAL Main meeting</a:t>
            </a:r>
            <a:endParaRPr lang="en-US" sz="700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JGU Mainz – Marisol Robles</a:t>
            </a:r>
          </a:p>
        </p:txBody>
      </p:sp>
      <p:sp>
        <p:nvSpPr>
          <p:cNvPr id="7" name="Textplatzhalter 3"/>
          <p:cNvSpPr txBox="1">
            <a:spLocks/>
          </p:cNvSpPr>
          <p:nvPr/>
        </p:nvSpPr>
        <p:spPr bwMode="auto">
          <a:xfrm>
            <a:off x="1310343" y="4202859"/>
            <a:ext cx="4119284" cy="79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050" dirty="0">
                <a:solidFill>
                  <a:schemeClr val="bg1">
                    <a:lumMod val="95000"/>
                  </a:schemeClr>
                </a:solidFill>
              </a:rPr>
              <a:t>Volker Büscher, Phi Chau, Reinhold Degele, Karl-Heinz Geib, Sascha Krause, Yong Liu, Lucia Masetti, Anna Rosmanitz, Ulrich Schäfer, Stefan Tapprogge</a:t>
            </a:r>
          </a:p>
          <a:p>
            <a:pPr marL="0" indent="0">
              <a:buFont typeface="Arial" charset="0"/>
              <a:buNone/>
            </a:pPr>
            <a:endParaRPr lang="de-DE" sz="1050" dirty="0">
              <a:solidFill>
                <a:schemeClr val="bg1">
                  <a:lumMod val="75000"/>
                </a:schemeClr>
              </a:solidFill>
            </a:endParaRPr>
          </a:p>
          <a:p>
            <a:endParaRPr lang="de-DE" dirty="0"/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Entrada de lápiz 1">
                <a:extLst>
                  <a:ext uri="{FF2B5EF4-FFF2-40B4-BE49-F238E27FC236}">
                    <a16:creationId xmlns:a16="http://schemas.microsoft.com/office/drawing/2014/main" id="{E4185E62-F127-4F5E-8ADD-DD9A865770FA}"/>
                  </a:ext>
                </a:extLst>
              </p14:cNvPr>
              <p14:cNvContentPartPr/>
              <p14:nvPr/>
            </p14:nvContentPartPr>
            <p14:xfrm>
              <a:off x="3036869" y="1345417"/>
              <a:ext cx="19080" cy="4860"/>
            </p14:xfrm>
          </p:contentPart>
        </mc:Choice>
        <mc:Fallback xmlns="">
          <p:pic>
            <p:nvPicPr>
              <p:cNvPr id="2" name="Entrada de lápiz 1">
                <a:extLst>
                  <a:ext uri="{FF2B5EF4-FFF2-40B4-BE49-F238E27FC236}">
                    <a16:creationId xmlns:a16="http://schemas.microsoft.com/office/drawing/2014/main" id="{E4185E62-F127-4F5E-8ADD-DD9A865770F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4749" y="1343473"/>
                <a:ext cx="22967" cy="84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Entrada de lápiz 3">
                <a:extLst>
                  <a:ext uri="{FF2B5EF4-FFF2-40B4-BE49-F238E27FC236}">
                    <a16:creationId xmlns:a16="http://schemas.microsoft.com/office/drawing/2014/main" id="{0A18A124-362C-4B9D-A8D2-5BDA1BC3098C}"/>
                  </a:ext>
                </a:extLst>
              </p14:cNvPr>
              <p14:cNvContentPartPr/>
              <p14:nvPr/>
            </p14:nvContentPartPr>
            <p14:xfrm>
              <a:off x="2638889" y="1383397"/>
              <a:ext cx="9720" cy="4860"/>
            </p14:xfrm>
          </p:contentPart>
        </mc:Choice>
        <mc:Fallback xmlns="">
          <p:pic>
            <p:nvPicPr>
              <p:cNvPr id="4" name="Entrada de lápiz 3">
                <a:extLst>
                  <a:ext uri="{FF2B5EF4-FFF2-40B4-BE49-F238E27FC236}">
                    <a16:creationId xmlns:a16="http://schemas.microsoft.com/office/drawing/2014/main" id="{0A18A124-362C-4B9D-A8D2-5BDA1BC3098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36729" y="1381453"/>
                <a:ext cx="14040" cy="8424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Crosstalk simulation: impact from air gaps</a:t>
            </a:r>
            <a:endParaRPr lang="en-GB" sz="2800" dirty="0"/>
          </a:p>
        </p:txBody>
      </p:sp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A501CAB4-E1AD-4577-B2A5-1801540A1465}"/>
              </a:ext>
            </a:extLst>
          </p:cNvPr>
          <p:cNvSpPr txBox="1">
            <a:spLocks/>
          </p:cNvSpPr>
          <p:nvPr/>
        </p:nvSpPr>
        <p:spPr>
          <a:xfrm>
            <a:off x="509539" y="877289"/>
            <a:ext cx="8415337" cy="14260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 reality reflective foil can not be completely flat (esp. in large scale)</a:t>
            </a:r>
          </a:p>
          <a:p>
            <a:pPr lvl="1"/>
            <a:r>
              <a:rPr lang="en-US" sz="1600" dirty="0"/>
              <a:t>Air gap thickness vary between top/bottom surfaces and </a:t>
            </a:r>
            <a:r>
              <a:rPr lang="en-US" sz="1600" dirty="0" err="1"/>
              <a:t>megatile</a:t>
            </a:r>
            <a:endParaRPr lang="en-US" sz="1600" dirty="0"/>
          </a:p>
          <a:p>
            <a:r>
              <a:rPr lang="en-US" sz="1800" dirty="0"/>
              <a:t>In simulation, airgap thickness is varied</a:t>
            </a:r>
          </a:p>
          <a:p>
            <a:pPr lvl="1"/>
            <a:r>
              <a:rPr lang="en-US" sz="1600" dirty="0"/>
              <a:t>Still assumed perfectly flat; easier to model</a:t>
            </a:r>
          </a:p>
          <a:p>
            <a:pPr lvl="1"/>
            <a:endParaRPr lang="en-US" sz="1600" dirty="0"/>
          </a:p>
        </p:txBody>
      </p:sp>
      <p:pic>
        <p:nvPicPr>
          <p:cNvPr id="37" name="Picture 3">
            <a:extLst>
              <a:ext uri="{FF2B5EF4-FFF2-40B4-BE49-F238E27FC236}">
                <a16:creationId xmlns:a16="http://schemas.microsoft.com/office/drawing/2014/main" id="{1D70CA0F-E53D-4E89-86E6-2565664E5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94755"/>
            <a:ext cx="2880000" cy="208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id="{533F8623-D0A5-4E10-BD94-C398A7C17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278" y="3083363"/>
            <a:ext cx="2880000" cy="20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">
            <a:extLst>
              <a:ext uri="{FF2B5EF4-FFF2-40B4-BE49-F238E27FC236}">
                <a16:creationId xmlns:a16="http://schemas.microsoft.com/office/drawing/2014/main" id="{D0CF8513-B0CC-4D1C-860D-1F66573E8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74561"/>
            <a:ext cx="2880000" cy="211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hteck 9">
            <a:extLst>
              <a:ext uri="{FF2B5EF4-FFF2-40B4-BE49-F238E27FC236}">
                <a16:creationId xmlns:a16="http://schemas.microsoft.com/office/drawing/2014/main" id="{457E0AEA-B978-4FAC-AAFF-C32B22A5A770}"/>
              </a:ext>
            </a:extLst>
          </p:cNvPr>
          <p:cNvSpPr/>
          <p:nvPr/>
        </p:nvSpPr>
        <p:spPr>
          <a:xfrm>
            <a:off x="3801920" y="2647893"/>
            <a:ext cx="1492716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Gap: 200 µm</a:t>
            </a:r>
          </a:p>
        </p:txBody>
      </p:sp>
      <p:sp>
        <p:nvSpPr>
          <p:cNvPr id="41" name="Rechteck 10">
            <a:extLst>
              <a:ext uri="{FF2B5EF4-FFF2-40B4-BE49-F238E27FC236}">
                <a16:creationId xmlns:a16="http://schemas.microsoft.com/office/drawing/2014/main" id="{59BC4FDB-0EC5-4E1C-A03F-7DF1DB6E8F41}"/>
              </a:ext>
            </a:extLst>
          </p:cNvPr>
          <p:cNvSpPr/>
          <p:nvPr/>
        </p:nvSpPr>
        <p:spPr>
          <a:xfrm>
            <a:off x="972540" y="2651315"/>
            <a:ext cx="1293944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Gap: 5 µm</a:t>
            </a:r>
          </a:p>
        </p:txBody>
      </p:sp>
      <p:sp>
        <p:nvSpPr>
          <p:cNvPr id="42" name="Rechteck 11">
            <a:extLst>
              <a:ext uri="{FF2B5EF4-FFF2-40B4-BE49-F238E27FC236}">
                <a16:creationId xmlns:a16="http://schemas.microsoft.com/office/drawing/2014/main" id="{36225E84-23B6-4F3B-9D94-A3C4620038FD}"/>
              </a:ext>
            </a:extLst>
          </p:cNvPr>
          <p:cNvSpPr/>
          <p:nvPr/>
        </p:nvSpPr>
        <p:spPr>
          <a:xfrm>
            <a:off x="6926762" y="2668862"/>
            <a:ext cx="1338828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Gap: 1 mm</a:t>
            </a:r>
          </a:p>
        </p:txBody>
      </p:sp>
      <p:sp>
        <p:nvSpPr>
          <p:cNvPr id="43" name="Rechteck 13">
            <a:extLst>
              <a:ext uri="{FF2B5EF4-FFF2-40B4-BE49-F238E27FC236}">
                <a16:creationId xmlns:a16="http://schemas.microsoft.com/office/drawing/2014/main" id="{B3782AE7-0A17-448A-A5C1-25137FAD90F6}"/>
              </a:ext>
            </a:extLst>
          </p:cNvPr>
          <p:cNvSpPr/>
          <p:nvPr/>
        </p:nvSpPr>
        <p:spPr>
          <a:xfrm>
            <a:off x="611560" y="531561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Crosstalk: 0.0%</a:t>
            </a:r>
          </a:p>
        </p:txBody>
      </p:sp>
      <p:sp>
        <p:nvSpPr>
          <p:cNvPr id="44" name="Rechteck 14">
            <a:extLst>
              <a:ext uri="{FF2B5EF4-FFF2-40B4-BE49-F238E27FC236}">
                <a16:creationId xmlns:a16="http://schemas.microsoft.com/office/drawing/2014/main" id="{EF1E357C-BC52-46F5-AB0C-75CBF68BD4E0}"/>
              </a:ext>
            </a:extLst>
          </p:cNvPr>
          <p:cNvSpPr/>
          <p:nvPr/>
        </p:nvSpPr>
        <p:spPr>
          <a:xfrm>
            <a:off x="3563888" y="531561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Crosstalk: 3.5%</a:t>
            </a:r>
          </a:p>
        </p:txBody>
      </p:sp>
      <p:sp>
        <p:nvSpPr>
          <p:cNvPr id="45" name="Rechteck 15">
            <a:extLst>
              <a:ext uri="{FF2B5EF4-FFF2-40B4-BE49-F238E27FC236}">
                <a16:creationId xmlns:a16="http://schemas.microsoft.com/office/drawing/2014/main" id="{84CB45DD-87F6-4BAF-9D90-41BA1A913801}"/>
              </a:ext>
            </a:extLst>
          </p:cNvPr>
          <p:cNvSpPr/>
          <p:nvPr/>
        </p:nvSpPr>
        <p:spPr>
          <a:xfrm>
            <a:off x="6631809" y="5281682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Crosstalk: 15.7%</a:t>
            </a:r>
          </a:p>
        </p:txBody>
      </p:sp>
      <p:sp>
        <p:nvSpPr>
          <p:cNvPr id="46" name="Rechteck 16">
            <a:extLst>
              <a:ext uri="{FF2B5EF4-FFF2-40B4-BE49-F238E27FC236}">
                <a16:creationId xmlns:a16="http://schemas.microsoft.com/office/drawing/2014/main" id="{D079F50A-60BA-49D8-B9E4-888A833EE42B}"/>
              </a:ext>
            </a:extLst>
          </p:cNvPr>
          <p:cNvSpPr/>
          <p:nvPr/>
        </p:nvSpPr>
        <p:spPr>
          <a:xfrm>
            <a:off x="381475" y="5684943"/>
            <a:ext cx="5594828" cy="646331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Low crosstalk expected by simulation with muons;</a:t>
            </a:r>
          </a:p>
          <a:p>
            <a:r>
              <a:rPr lang="en-US" dirty="0">
                <a:solidFill>
                  <a:srgbClr val="0070C0"/>
                </a:solidFill>
              </a:rPr>
              <a:t>by thinning air gaps, crosstalk can be close to 0</a:t>
            </a:r>
          </a:p>
        </p:txBody>
      </p:sp>
      <p:sp>
        <p:nvSpPr>
          <p:cNvPr id="47" name="Rechteck 12">
            <a:extLst>
              <a:ext uri="{FF2B5EF4-FFF2-40B4-BE49-F238E27FC236}">
                <a16:creationId xmlns:a16="http://schemas.microsoft.com/office/drawing/2014/main" id="{2ED18D22-8871-4147-8161-46B0CE211D02}"/>
              </a:ext>
            </a:extLst>
          </p:cNvPr>
          <p:cNvSpPr/>
          <p:nvPr/>
        </p:nvSpPr>
        <p:spPr>
          <a:xfrm>
            <a:off x="6588224" y="5687187"/>
            <a:ext cx="2291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Wildest assumption only to check the extreme case</a:t>
            </a:r>
          </a:p>
        </p:txBody>
      </p:sp>
    </p:spTree>
    <p:extLst>
      <p:ext uri="{BB962C8B-B14F-4D97-AF65-F5344CB8AC3E}">
        <p14:creationId xmlns:p14="http://schemas.microsoft.com/office/powerpoint/2010/main" val="150930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 animBg="1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 crosstalk: setup</a:t>
            </a:r>
            <a:endParaRPr lang="en-GB" sz="280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17370DE-9E1E-4F56-8B70-621E67A9917C}"/>
              </a:ext>
            </a:extLst>
          </p:cNvPr>
          <p:cNvSpPr txBox="1">
            <a:spLocks/>
          </p:cNvSpPr>
          <p:nvPr/>
        </p:nvSpPr>
        <p:spPr>
          <a:xfrm>
            <a:off x="500063" y="835638"/>
            <a:ext cx="8415337" cy="251335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Clr>
                <a:srgbClr val="B40000"/>
              </a:buClr>
              <a:buFontTx/>
              <a:buChar char="•"/>
            </a:pPr>
            <a:r>
              <a:rPr lang="en-US" sz="1800" dirty="0"/>
              <a:t>Need large signals to produce prominent optical crosstalk</a:t>
            </a:r>
          </a:p>
          <a:p>
            <a:pPr marL="742950" lvl="2" indent="-342900">
              <a:buClr>
                <a:srgbClr val="B40000"/>
              </a:buClr>
            </a:pPr>
            <a:r>
              <a:rPr lang="en-US" sz="1800" dirty="0"/>
              <a:t>Especially important for this low-crosstalk </a:t>
            </a:r>
            <a:r>
              <a:rPr lang="en-US" sz="1800" dirty="0" err="1"/>
              <a:t>megatile</a:t>
            </a:r>
            <a:r>
              <a:rPr lang="en-US" sz="1800" dirty="0"/>
              <a:t> design</a:t>
            </a:r>
          </a:p>
          <a:p>
            <a:pPr marL="342900" lvl="1" indent="-342900">
              <a:buClr>
                <a:srgbClr val="B40000"/>
              </a:buClr>
              <a:buFontTx/>
              <a:buChar char="•"/>
            </a:pPr>
            <a:r>
              <a:rPr lang="en-US" sz="1800" dirty="0"/>
              <a:t>Use on-board LED</a:t>
            </a:r>
          </a:p>
          <a:p>
            <a:pPr lvl="1"/>
            <a:r>
              <a:rPr lang="en-US" sz="1600" dirty="0"/>
              <a:t>Problem: all LEDs will shine</a:t>
            </a:r>
          </a:p>
          <a:p>
            <a:pPr lvl="2"/>
            <a:r>
              <a:rPr lang="en-US" sz="1600" dirty="0"/>
              <a:t>Can not disable LED channel-wise in slow control (LabView)</a:t>
            </a:r>
          </a:p>
          <a:p>
            <a:pPr lvl="1"/>
            <a:r>
              <a:rPr lang="en-US" sz="1600" dirty="0"/>
              <a:t>Solution: cover unnecessary LED holes with thick black tape</a:t>
            </a:r>
          </a:p>
          <a:p>
            <a:pPr lvl="2"/>
            <a:r>
              <a:rPr lang="en-US" sz="1600" dirty="0"/>
              <a:t>Uncertainty: how well the black tape stop photons when LED light is strong</a:t>
            </a:r>
          </a:p>
          <a:p>
            <a:pPr lvl="2"/>
            <a:r>
              <a:rPr lang="en-US" sz="1600" dirty="0"/>
              <a:t>Simulation followed to understan</a:t>
            </a:r>
            <a:r>
              <a:rPr lang="en-US" sz="1800" dirty="0"/>
              <a:t>d the uncertainty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72866222-64B7-4E01-B4F1-444159A5F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67444"/>
            <a:ext cx="3528392" cy="287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43C62FBA-AEDD-4C25-93AF-B16C78980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67444"/>
            <a:ext cx="3757088" cy="287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09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Crosstalk measurements: </a:t>
            </a:r>
            <a:r>
              <a:rPr lang="en-US" sz="2800" dirty="0" err="1"/>
              <a:t>SiPM</a:t>
            </a:r>
            <a:r>
              <a:rPr lang="en-US" sz="2800" dirty="0"/>
              <a:t> responses</a:t>
            </a:r>
            <a:endParaRPr lang="en-GB" sz="2800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CB5E406-45B9-47C3-A617-BD7B68627E79}"/>
              </a:ext>
            </a:extLst>
          </p:cNvPr>
          <p:cNvSpPr txBox="1">
            <a:spLocks/>
          </p:cNvSpPr>
          <p:nvPr/>
        </p:nvSpPr>
        <p:spPr>
          <a:xfrm>
            <a:off x="5508104" y="1184992"/>
            <a:ext cx="3456384" cy="50523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LED data in external trigger</a:t>
            </a:r>
            <a:endParaRPr lang="en-US" sz="1600"/>
          </a:p>
          <a:p>
            <a:r>
              <a:rPr lang="en-US" sz="1800"/>
              <a:t>Pedestal corrected</a:t>
            </a:r>
          </a:p>
          <a:p>
            <a:pPr lvl="1"/>
            <a:r>
              <a:rPr lang="en-US" sz="1600"/>
              <a:t>Using pedestal runs with VCalib=0 mV</a:t>
            </a:r>
            <a:endParaRPr lang="en-US" sz="1800"/>
          </a:p>
          <a:p>
            <a:endParaRPr lang="en-US" sz="1800"/>
          </a:p>
          <a:p>
            <a:r>
              <a:rPr lang="en-US" sz="1800"/>
              <a:t>Central cell</a:t>
            </a:r>
          </a:p>
          <a:p>
            <a:pPr lvl="1"/>
            <a:r>
              <a:rPr lang="en-US" sz="1600"/>
              <a:t>Select events with SiPM response 80±1 p.e.</a:t>
            </a:r>
            <a:endParaRPr lang="en-US" sz="1800"/>
          </a:p>
          <a:p>
            <a:r>
              <a:rPr lang="en-US" sz="1800"/>
              <a:t>Neighboring cells</a:t>
            </a:r>
            <a:endParaRPr lang="en-US" sz="1600"/>
          </a:p>
          <a:p>
            <a:pPr lvl="1"/>
            <a:r>
              <a:rPr lang="en-US" sz="1600"/>
              <a:t>Similar to single photon spectrum</a:t>
            </a:r>
          </a:p>
          <a:p>
            <a:pPr lvl="1"/>
            <a:r>
              <a:rPr lang="en-US" sz="1600"/>
              <a:t>Pedestal decreases due to strong signals in the center </a:t>
            </a:r>
          </a:p>
          <a:p>
            <a:pPr lvl="1"/>
            <a:r>
              <a:rPr lang="en-US" sz="1600"/>
              <a:t>Pedestal shift: &lt; 1 p.e.</a:t>
            </a:r>
          </a:p>
          <a:p>
            <a:pPr lvl="1"/>
            <a:r>
              <a:rPr lang="en-US" sz="1600"/>
              <a:t>Mean: 2.1 ~ 4.4 p.e. (excluding pedestal shift)</a:t>
            </a:r>
            <a:endParaRPr lang="en-US" sz="1600" dirty="0"/>
          </a:p>
        </p:txBody>
      </p:sp>
      <p:grpSp>
        <p:nvGrpSpPr>
          <p:cNvPr id="7" name="Gruppieren 10">
            <a:extLst>
              <a:ext uri="{FF2B5EF4-FFF2-40B4-BE49-F238E27FC236}">
                <a16:creationId xmlns:a16="http://schemas.microsoft.com/office/drawing/2014/main" id="{6C13A8A9-17C4-4CEB-92DF-24ABD995F589}"/>
              </a:ext>
            </a:extLst>
          </p:cNvPr>
          <p:cNvGrpSpPr/>
          <p:nvPr/>
        </p:nvGrpSpPr>
        <p:grpSpPr>
          <a:xfrm>
            <a:off x="71800" y="1184992"/>
            <a:ext cx="5400000" cy="3989189"/>
            <a:chOff x="251520" y="1196753"/>
            <a:chExt cx="5400000" cy="3989189"/>
          </a:xfrm>
        </p:grpSpPr>
        <p:pic>
          <p:nvPicPr>
            <p:cNvPr id="8" name="Grafik 6">
              <a:extLst>
                <a:ext uri="{FF2B5EF4-FFF2-40B4-BE49-F238E27FC236}">
                  <a16:creationId xmlns:a16="http://schemas.microsoft.com/office/drawing/2014/main" id="{C877FFB8-2123-43FC-80DE-E8444107D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1196753"/>
              <a:ext cx="5400000" cy="398918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10" name="Rechteck 7">
              <a:extLst>
                <a:ext uri="{FF2B5EF4-FFF2-40B4-BE49-F238E27FC236}">
                  <a16:creationId xmlns:a16="http://schemas.microsoft.com/office/drawing/2014/main" id="{1674542C-8A24-4D9B-9F39-D74718EE7487}"/>
                </a:ext>
              </a:extLst>
            </p:cNvPr>
            <p:cNvSpPr/>
            <p:nvPr/>
          </p:nvSpPr>
          <p:spPr>
            <a:xfrm>
              <a:off x="539552" y="1593685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11" name="Rechteck 8">
              <a:extLst>
                <a:ext uri="{FF2B5EF4-FFF2-40B4-BE49-F238E27FC236}">
                  <a16:creationId xmlns:a16="http://schemas.microsoft.com/office/drawing/2014/main" id="{AA665F42-2923-4C1A-B6F6-C5D72CC6FE4E}"/>
                </a:ext>
              </a:extLst>
            </p:cNvPr>
            <p:cNvSpPr/>
            <p:nvPr/>
          </p:nvSpPr>
          <p:spPr>
            <a:xfrm>
              <a:off x="4348547" y="1607687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12" name="Rechteck 9">
              <a:extLst>
                <a:ext uri="{FF2B5EF4-FFF2-40B4-BE49-F238E27FC236}">
                  <a16:creationId xmlns:a16="http://schemas.microsoft.com/office/drawing/2014/main" id="{FD05A32F-F937-4532-98F8-E2C5880C456C}"/>
                </a:ext>
              </a:extLst>
            </p:cNvPr>
            <p:cNvSpPr/>
            <p:nvPr/>
          </p:nvSpPr>
          <p:spPr>
            <a:xfrm>
              <a:off x="539551" y="4476481"/>
              <a:ext cx="12241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Signal</a:t>
              </a:r>
            </a:p>
          </p:txBody>
        </p:sp>
      </p:grpSp>
      <p:sp>
        <p:nvSpPr>
          <p:cNvPr id="13" name="Rechteck 11">
            <a:extLst>
              <a:ext uri="{FF2B5EF4-FFF2-40B4-BE49-F238E27FC236}">
                <a16:creationId xmlns:a16="http://schemas.microsoft.com/office/drawing/2014/main" id="{D27AED6F-E076-4B67-8119-C8B1D0A02169}"/>
              </a:ext>
            </a:extLst>
          </p:cNvPr>
          <p:cNvSpPr/>
          <p:nvPr/>
        </p:nvSpPr>
        <p:spPr>
          <a:xfrm>
            <a:off x="1047072" y="5330454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LED voltage: </a:t>
            </a:r>
            <a:r>
              <a:rPr lang="en-US" dirty="0" err="1"/>
              <a:t>VCalib</a:t>
            </a:r>
            <a:r>
              <a:rPr lang="en-US" dirty="0"/>
              <a:t>=6600 mV</a:t>
            </a:r>
          </a:p>
          <a:p>
            <a:r>
              <a:rPr lang="de-DE" dirty="0"/>
              <a:t>SiPM: 5.0 V </a:t>
            </a:r>
            <a:r>
              <a:rPr lang="de-DE" dirty="0" err="1"/>
              <a:t>overvoltage</a:t>
            </a:r>
            <a:endParaRPr lang="en-US" dirty="0"/>
          </a:p>
        </p:txBody>
      </p:sp>
      <p:sp>
        <p:nvSpPr>
          <p:cNvPr id="14" name="Rechteck 12">
            <a:extLst>
              <a:ext uri="{FF2B5EF4-FFF2-40B4-BE49-F238E27FC236}">
                <a16:creationId xmlns:a16="http://schemas.microsoft.com/office/drawing/2014/main" id="{9882EAD9-69AE-4937-800D-3286FA880BF2}"/>
              </a:ext>
            </a:extLst>
          </p:cNvPr>
          <p:cNvSpPr/>
          <p:nvPr/>
        </p:nvSpPr>
        <p:spPr>
          <a:xfrm>
            <a:off x="2231740" y="1965398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2.1 p.e.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8" name="Rechteck 13">
            <a:extLst>
              <a:ext uri="{FF2B5EF4-FFF2-40B4-BE49-F238E27FC236}">
                <a16:creationId xmlns:a16="http://schemas.microsoft.com/office/drawing/2014/main" id="{F97565AE-E990-454F-BCE5-297C7F95A16B}"/>
              </a:ext>
            </a:extLst>
          </p:cNvPr>
          <p:cNvSpPr/>
          <p:nvPr/>
        </p:nvSpPr>
        <p:spPr>
          <a:xfrm>
            <a:off x="323528" y="3325896"/>
            <a:ext cx="971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3.0 p.e.</a:t>
            </a:r>
          </a:p>
        </p:txBody>
      </p:sp>
      <p:sp>
        <p:nvSpPr>
          <p:cNvPr id="19" name="Rechteck 14">
            <a:extLst>
              <a:ext uri="{FF2B5EF4-FFF2-40B4-BE49-F238E27FC236}">
                <a16:creationId xmlns:a16="http://schemas.microsoft.com/office/drawing/2014/main" id="{7550AC9D-94A6-4ED8-8F54-705BE820C09F}"/>
              </a:ext>
            </a:extLst>
          </p:cNvPr>
          <p:cNvSpPr/>
          <p:nvPr/>
        </p:nvSpPr>
        <p:spPr>
          <a:xfrm>
            <a:off x="2303449" y="3354084"/>
            <a:ext cx="971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80 p.e.</a:t>
            </a:r>
          </a:p>
        </p:txBody>
      </p:sp>
      <p:sp>
        <p:nvSpPr>
          <p:cNvPr id="20" name="Rechteck 15">
            <a:extLst>
              <a:ext uri="{FF2B5EF4-FFF2-40B4-BE49-F238E27FC236}">
                <a16:creationId xmlns:a16="http://schemas.microsoft.com/office/drawing/2014/main" id="{1EAA9A8C-2273-44D0-88BA-3C7B05B0B790}"/>
              </a:ext>
            </a:extLst>
          </p:cNvPr>
          <p:cNvSpPr/>
          <p:nvPr/>
        </p:nvSpPr>
        <p:spPr>
          <a:xfrm>
            <a:off x="4142559" y="3328932"/>
            <a:ext cx="971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4.4 p.e.</a:t>
            </a:r>
          </a:p>
        </p:txBody>
      </p:sp>
      <p:sp>
        <p:nvSpPr>
          <p:cNvPr id="21" name="Rechteck 16">
            <a:extLst>
              <a:ext uri="{FF2B5EF4-FFF2-40B4-BE49-F238E27FC236}">
                <a16:creationId xmlns:a16="http://schemas.microsoft.com/office/drawing/2014/main" id="{153BB38F-DFFE-4F22-B8B0-125CDE0ECA5F}"/>
              </a:ext>
            </a:extLst>
          </p:cNvPr>
          <p:cNvSpPr/>
          <p:nvPr/>
        </p:nvSpPr>
        <p:spPr>
          <a:xfrm>
            <a:off x="2245383" y="4675937"/>
            <a:ext cx="971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3.7 p.e.</a:t>
            </a:r>
          </a:p>
        </p:txBody>
      </p:sp>
      <p:sp>
        <p:nvSpPr>
          <p:cNvPr id="22" name="Rechteck 17">
            <a:extLst>
              <a:ext uri="{FF2B5EF4-FFF2-40B4-BE49-F238E27FC236}">
                <a16:creationId xmlns:a16="http://schemas.microsoft.com/office/drawing/2014/main" id="{C8560603-8C41-4048-BD88-9453E9328FE6}"/>
              </a:ext>
            </a:extLst>
          </p:cNvPr>
          <p:cNvSpPr/>
          <p:nvPr/>
        </p:nvSpPr>
        <p:spPr>
          <a:xfrm>
            <a:off x="4078029" y="4684743"/>
            <a:ext cx="1135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0.19 p.e.</a:t>
            </a:r>
          </a:p>
        </p:txBody>
      </p:sp>
    </p:spTree>
    <p:extLst>
      <p:ext uri="{BB962C8B-B14F-4D97-AF65-F5344CB8AC3E}">
        <p14:creationId xmlns:p14="http://schemas.microsoft.com/office/powerpoint/2010/main" val="234630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Crosstalk measurements: crosstalk</a:t>
            </a:r>
            <a:endParaRPr lang="en-GB" sz="28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721B19-C824-4021-9B94-B6CC50A8AC44}"/>
              </a:ext>
            </a:extLst>
          </p:cNvPr>
          <p:cNvSpPr txBox="1">
            <a:spLocks/>
          </p:cNvSpPr>
          <p:nvPr/>
        </p:nvSpPr>
        <p:spPr>
          <a:xfrm>
            <a:off x="5508104" y="1184992"/>
            <a:ext cx="3456384" cy="44762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Same LED data</a:t>
            </a:r>
          </a:p>
          <a:p>
            <a:pPr lvl="1"/>
            <a:r>
              <a:rPr lang="en-US" sz="1600"/>
              <a:t>Events with SiPM response 80±1 p.e.</a:t>
            </a:r>
          </a:p>
          <a:p>
            <a:pPr lvl="1"/>
            <a:endParaRPr lang="en-US" sz="1600"/>
          </a:p>
          <a:p>
            <a:r>
              <a:rPr lang="en-US" sz="1800"/>
              <a:t>Crosstalk</a:t>
            </a:r>
          </a:p>
          <a:p>
            <a:pPr lvl="1"/>
            <a:r>
              <a:rPr lang="en-US" sz="1600"/>
              <a:t>SiPM response ratio of an outer cell and the center</a:t>
            </a:r>
          </a:p>
          <a:p>
            <a:pPr lvl="1"/>
            <a:r>
              <a:rPr lang="en-US" sz="1600"/>
              <a:t>Calculated for each event</a:t>
            </a:r>
          </a:p>
          <a:p>
            <a:endParaRPr lang="en-US" sz="1800"/>
          </a:p>
          <a:p>
            <a:r>
              <a:rPr lang="en-US" sz="1800"/>
              <a:t>Neighboring cell crosstalk</a:t>
            </a:r>
            <a:endParaRPr lang="en-US" sz="1600"/>
          </a:p>
          <a:p>
            <a:pPr lvl="1"/>
            <a:r>
              <a:rPr lang="en-US" sz="1600"/>
              <a:t>Mean: 2.7 ~ 5.5 % (excluding pedestal shift)</a:t>
            </a:r>
          </a:p>
          <a:p>
            <a:pPr lvl="1"/>
            <a:endParaRPr lang="en-US" sz="1600"/>
          </a:p>
          <a:p>
            <a:pPr lvl="1"/>
            <a:r>
              <a:rPr lang="en-US" sz="1600"/>
              <a:t>Extra due to pedestal shift: 0.8 ~ 1.1%</a:t>
            </a:r>
          </a:p>
          <a:p>
            <a:pPr marL="457200" lvl="1" indent="0">
              <a:buFont typeface="Arial" charset="0"/>
              <a:buNone/>
            </a:pPr>
            <a:endParaRPr lang="en-US" sz="1600" dirty="0"/>
          </a:p>
        </p:txBody>
      </p:sp>
      <p:grpSp>
        <p:nvGrpSpPr>
          <p:cNvPr id="4" name="Gruppieren 13">
            <a:extLst>
              <a:ext uri="{FF2B5EF4-FFF2-40B4-BE49-F238E27FC236}">
                <a16:creationId xmlns:a16="http://schemas.microsoft.com/office/drawing/2014/main" id="{BC304983-41D2-45DE-8033-753A57DE9960}"/>
              </a:ext>
            </a:extLst>
          </p:cNvPr>
          <p:cNvGrpSpPr/>
          <p:nvPr/>
        </p:nvGrpSpPr>
        <p:grpSpPr>
          <a:xfrm>
            <a:off x="146144" y="1228382"/>
            <a:ext cx="5361960" cy="3964335"/>
            <a:chOff x="146144" y="1184992"/>
            <a:chExt cx="5361960" cy="3964335"/>
          </a:xfrm>
        </p:grpSpPr>
        <p:pic>
          <p:nvPicPr>
            <p:cNvPr id="5" name="Grafik 12">
              <a:extLst>
                <a:ext uri="{FF2B5EF4-FFF2-40B4-BE49-F238E27FC236}">
                  <a16:creationId xmlns:a16="http://schemas.microsoft.com/office/drawing/2014/main" id="{1F905F28-736B-4BBA-8E62-DE01A99A7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144" y="1184992"/>
              <a:ext cx="5361960" cy="3964335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6" name="Rechteck 7">
              <a:extLst>
                <a:ext uri="{FF2B5EF4-FFF2-40B4-BE49-F238E27FC236}">
                  <a16:creationId xmlns:a16="http://schemas.microsoft.com/office/drawing/2014/main" id="{4B160D77-273D-4CA5-9D5F-BBB9FBF84F65}"/>
                </a:ext>
              </a:extLst>
            </p:cNvPr>
            <p:cNvSpPr/>
            <p:nvPr/>
          </p:nvSpPr>
          <p:spPr>
            <a:xfrm>
              <a:off x="359832" y="1581924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7" name="Rechteck 8">
              <a:extLst>
                <a:ext uri="{FF2B5EF4-FFF2-40B4-BE49-F238E27FC236}">
                  <a16:creationId xmlns:a16="http://schemas.microsoft.com/office/drawing/2014/main" id="{2D1D7647-E854-47E5-8052-6695BB7F2C8C}"/>
                </a:ext>
              </a:extLst>
            </p:cNvPr>
            <p:cNvSpPr/>
            <p:nvPr/>
          </p:nvSpPr>
          <p:spPr>
            <a:xfrm>
              <a:off x="4168827" y="1595926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8" name="Rechteck 9">
              <a:extLst>
                <a:ext uri="{FF2B5EF4-FFF2-40B4-BE49-F238E27FC236}">
                  <a16:creationId xmlns:a16="http://schemas.microsoft.com/office/drawing/2014/main" id="{3FF91C4A-0940-434E-9179-D923C9257052}"/>
                </a:ext>
              </a:extLst>
            </p:cNvPr>
            <p:cNvSpPr/>
            <p:nvPr/>
          </p:nvSpPr>
          <p:spPr>
            <a:xfrm>
              <a:off x="359831" y="4464720"/>
              <a:ext cx="12241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Signal</a:t>
              </a:r>
            </a:p>
          </p:txBody>
        </p:sp>
      </p:grpSp>
      <p:sp>
        <p:nvSpPr>
          <p:cNvPr id="10" name="Rechteck 11">
            <a:extLst>
              <a:ext uri="{FF2B5EF4-FFF2-40B4-BE49-F238E27FC236}">
                <a16:creationId xmlns:a16="http://schemas.microsoft.com/office/drawing/2014/main" id="{3270A579-498F-43BA-B6A7-E4C01F306BA8}"/>
              </a:ext>
            </a:extLst>
          </p:cNvPr>
          <p:cNvSpPr/>
          <p:nvPr/>
        </p:nvSpPr>
        <p:spPr>
          <a:xfrm>
            <a:off x="1043608" y="5293647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LED voltage: </a:t>
            </a:r>
            <a:r>
              <a:rPr lang="en-US" dirty="0" err="1"/>
              <a:t>VCalib</a:t>
            </a:r>
            <a:r>
              <a:rPr lang="en-US" dirty="0"/>
              <a:t>=6600 mV</a:t>
            </a:r>
          </a:p>
          <a:p>
            <a:r>
              <a:rPr lang="de-DE" dirty="0"/>
              <a:t>SiPM: 5.0 V </a:t>
            </a:r>
            <a:r>
              <a:rPr lang="de-DE" dirty="0" err="1"/>
              <a:t>overvoltage</a:t>
            </a:r>
            <a:endParaRPr lang="en-US" dirty="0"/>
          </a:p>
        </p:txBody>
      </p:sp>
      <p:sp>
        <p:nvSpPr>
          <p:cNvPr id="11" name="Rechteck 14">
            <a:extLst>
              <a:ext uri="{FF2B5EF4-FFF2-40B4-BE49-F238E27FC236}">
                <a16:creationId xmlns:a16="http://schemas.microsoft.com/office/drawing/2014/main" id="{7D7D3895-2E0B-4A8C-BD98-8F39F37E2F81}"/>
              </a:ext>
            </a:extLst>
          </p:cNvPr>
          <p:cNvSpPr/>
          <p:nvPr/>
        </p:nvSpPr>
        <p:spPr>
          <a:xfrm>
            <a:off x="2362091" y="1945255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</a:rPr>
              <a:t>2.7 %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Rechteck 15">
            <a:extLst>
              <a:ext uri="{FF2B5EF4-FFF2-40B4-BE49-F238E27FC236}">
                <a16:creationId xmlns:a16="http://schemas.microsoft.com/office/drawing/2014/main" id="{172D803D-5DBE-43D3-89FB-15698DDF77C7}"/>
              </a:ext>
            </a:extLst>
          </p:cNvPr>
          <p:cNvSpPr/>
          <p:nvPr/>
        </p:nvSpPr>
        <p:spPr>
          <a:xfrm>
            <a:off x="549076" y="3325896"/>
            <a:ext cx="773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F0"/>
                </a:solidFill>
              </a:rPr>
              <a:t>3.8 %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3" name="Rechteck 17">
            <a:extLst>
              <a:ext uri="{FF2B5EF4-FFF2-40B4-BE49-F238E27FC236}">
                <a16:creationId xmlns:a16="http://schemas.microsoft.com/office/drawing/2014/main" id="{811D9C29-9E02-4ABB-9A1B-4FCADF692FCA}"/>
              </a:ext>
            </a:extLst>
          </p:cNvPr>
          <p:cNvSpPr/>
          <p:nvPr/>
        </p:nvSpPr>
        <p:spPr>
          <a:xfrm>
            <a:off x="4251077" y="3325896"/>
            <a:ext cx="7894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5.5 %</a:t>
            </a:r>
          </a:p>
        </p:txBody>
      </p:sp>
      <p:sp>
        <p:nvSpPr>
          <p:cNvPr id="14" name="Rechteck 18">
            <a:extLst>
              <a:ext uri="{FF2B5EF4-FFF2-40B4-BE49-F238E27FC236}">
                <a16:creationId xmlns:a16="http://schemas.microsoft.com/office/drawing/2014/main" id="{FBA3E030-A5D3-4658-B63C-0A6C2007C85B}"/>
              </a:ext>
            </a:extLst>
          </p:cNvPr>
          <p:cNvSpPr/>
          <p:nvPr/>
        </p:nvSpPr>
        <p:spPr>
          <a:xfrm>
            <a:off x="2285895" y="4676120"/>
            <a:ext cx="971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4.7 %</a:t>
            </a:r>
          </a:p>
        </p:txBody>
      </p:sp>
      <p:sp>
        <p:nvSpPr>
          <p:cNvPr id="15" name="Rechteck 19">
            <a:extLst>
              <a:ext uri="{FF2B5EF4-FFF2-40B4-BE49-F238E27FC236}">
                <a16:creationId xmlns:a16="http://schemas.microsoft.com/office/drawing/2014/main" id="{8BDE5B50-A77C-449A-958A-E4156EAF70A3}"/>
              </a:ext>
            </a:extLst>
          </p:cNvPr>
          <p:cNvSpPr/>
          <p:nvPr/>
        </p:nvSpPr>
        <p:spPr>
          <a:xfrm>
            <a:off x="4072986" y="4676120"/>
            <a:ext cx="854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0.2 %</a:t>
            </a:r>
          </a:p>
        </p:txBody>
      </p:sp>
    </p:spTree>
    <p:extLst>
      <p:ext uri="{BB962C8B-B14F-4D97-AF65-F5344CB8AC3E}">
        <p14:creationId xmlns:p14="http://schemas.microsoft.com/office/powerpoint/2010/main" val="339746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Crosstalk measurements: summary</a:t>
            </a:r>
            <a:endParaRPr lang="en-GB" sz="2800" dirty="0"/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8317653A-6184-4A25-B1BF-36C42E03D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48086"/>
              </p:ext>
            </p:extLst>
          </p:nvPr>
        </p:nvGraphicFramePr>
        <p:xfrm>
          <a:off x="613371" y="1484784"/>
          <a:ext cx="8064896" cy="34563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721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</a:t>
                      </a:r>
                      <a:r>
                        <a:rPr lang="de-DE" dirty="0" err="1"/>
                        <a:t>Voltage</a:t>
                      </a:r>
                      <a:endParaRPr lang="de-DE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Central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cell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Ch22</a:t>
                      </a:r>
                    </a:p>
                    <a:p>
                      <a:pPr algn="ctr"/>
                      <a:r>
                        <a:rPr lang="de-DE" dirty="0"/>
                        <a:t>(</a:t>
                      </a:r>
                      <a:r>
                        <a:rPr lang="de-DE" dirty="0" err="1"/>
                        <a:t>up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Ch27</a:t>
                      </a:r>
                    </a:p>
                    <a:p>
                      <a:pPr algn="ctr"/>
                      <a:r>
                        <a:rPr lang="de-DE" dirty="0"/>
                        <a:t>(</a:t>
                      </a:r>
                      <a:r>
                        <a:rPr lang="de-DE" dirty="0" err="1"/>
                        <a:t>left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Ch34</a:t>
                      </a:r>
                    </a:p>
                    <a:p>
                      <a:pPr algn="ctr"/>
                      <a:r>
                        <a:rPr lang="de-DE" dirty="0"/>
                        <a:t>(</a:t>
                      </a:r>
                      <a:r>
                        <a:rPr lang="de-DE" dirty="0" err="1"/>
                        <a:t>bottom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Ch29</a:t>
                      </a:r>
                    </a:p>
                    <a:p>
                      <a:pPr algn="ctr"/>
                      <a:r>
                        <a:rPr lang="de-DE" dirty="0"/>
                        <a:t>(</a:t>
                      </a:r>
                      <a:r>
                        <a:rPr lang="de-DE" dirty="0" err="1"/>
                        <a:t>right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Ch35 </a:t>
                      </a:r>
                    </a:p>
                    <a:p>
                      <a:pPr algn="ctr"/>
                      <a:r>
                        <a:rPr lang="de-DE" dirty="0"/>
                        <a:t>(</a:t>
                      </a:r>
                      <a:r>
                        <a:rPr lang="de-DE" dirty="0" err="1"/>
                        <a:t>corner</a:t>
                      </a:r>
                      <a:r>
                        <a:rPr lang="de-DE" dirty="0"/>
                        <a:t>)</a:t>
                      </a:r>
                      <a:endParaRPr lang="en-US" dirty="0"/>
                    </a:p>
                  </a:txBody>
                  <a:tcPr anchor="ctr" anchorCtr="1">
                    <a:solidFill>
                      <a:srgbClr val="C100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369">
                <a:tc rowSpan="3">
                  <a:txBody>
                    <a:bodyPr/>
                    <a:lstStyle/>
                    <a:p>
                      <a:pPr algn="ctr"/>
                      <a:r>
                        <a:rPr lang="de-DE" dirty="0"/>
                        <a:t>6550 mV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4.4 %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5.4 %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/>
                        <a:t>6.3 %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7.4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1.2 %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369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60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3.7 %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4.5 %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5.6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6.3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1.0 %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369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70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3.3 %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4.1 %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5.0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/>
                        <a:t>5.6 %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0.9 %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369">
                <a:tc rowSpan="3"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>
                            <a:outerShdw blurRad="50800" dist="50800" dir="5400000" algn="ctr" rotWithShape="0">
                              <a:schemeClr val="bg1">
                                <a:lumMod val="95000"/>
                              </a:schemeClr>
                            </a:outerShdw>
                          </a:effectLst>
                        </a:rPr>
                        <a:t>6600 mV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4.2 %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5.2 %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/>
                        <a:t>6.3 %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/>
                        <a:t>7.3 %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1.2 %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369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80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3.8 %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4.6 %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5.6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6.4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1.1 %</a:t>
                      </a:r>
                    </a:p>
                  </a:txBody>
                  <a:tcPr anchor="ctr" anchorCtr="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369">
                <a:tc v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90</a:t>
                      </a:r>
                      <a:r>
                        <a:rPr lang="en-US" sz="1800" dirty="0"/>
                        <a:t>±1 p.e.</a:t>
                      </a:r>
                      <a:endParaRPr lang="en-US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3.4 %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4.2</a:t>
                      </a:r>
                      <a:r>
                        <a:rPr lang="de-DE" baseline="0" dirty="0"/>
                        <a:t> %</a:t>
                      </a:r>
                      <a:endParaRPr lang="de-DE" dirty="0"/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5.2 %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5.8 %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0.9 %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hteck 9">
            <a:extLst>
              <a:ext uri="{FF2B5EF4-FFF2-40B4-BE49-F238E27FC236}">
                <a16:creationId xmlns:a16="http://schemas.microsoft.com/office/drawing/2014/main" id="{FCCED369-1066-499E-A132-D5CD743725DB}"/>
              </a:ext>
            </a:extLst>
          </p:cNvPr>
          <p:cNvSpPr/>
          <p:nvPr/>
        </p:nvSpPr>
        <p:spPr>
          <a:xfrm>
            <a:off x="1945797" y="1071702"/>
            <a:ext cx="5929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Mean crosstalk measured with LED signals in the center</a:t>
            </a:r>
          </a:p>
        </p:txBody>
      </p:sp>
      <p:sp>
        <p:nvSpPr>
          <p:cNvPr id="5" name="Rechteck 10">
            <a:extLst>
              <a:ext uri="{FF2B5EF4-FFF2-40B4-BE49-F238E27FC236}">
                <a16:creationId xmlns:a16="http://schemas.microsoft.com/office/drawing/2014/main" id="{3276EC4F-6ACC-4092-B128-F0FAF95320A5}"/>
              </a:ext>
            </a:extLst>
          </p:cNvPr>
          <p:cNvSpPr/>
          <p:nvPr/>
        </p:nvSpPr>
        <p:spPr>
          <a:xfrm>
            <a:off x="4968044" y="4941169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Pedestal shifts have been included</a:t>
            </a:r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45642039-F54B-4461-B384-61700A015BBC}"/>
              </a:ext>
            </a:extLst>
          </p:cNvPr>
          <p:cNvSpPr/>
          <p:nvPr/>
        </p:nvSpPr>
        <p:spPr>
          <a:xfrm>
            <a:off x="899592" y="5307308"/>
            <a:ext cx="70407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Crosstalk level in a few percentage in general</a:t>
            </a:r>
          </a:p>
          <a:p>
            <a:r>
              <a:rPr lang="en-US" sz="2000" dirty="0">
                <a:solidFill>
                  <a:srgbClr val="0070C0"/>
                </a:solidFill>
              </a:rPr>
              <a:t>Inhomogeneous illumination: dependent on the LED position</a:t>
            </a:r>
          </a:p>
        </p:txBody>
      </p:sp>
    </p:spTree>
    <p:extLst>
      <p:ext uri="{BB962C8B-B14F-4D97-AF65-F5344CB8AC3E}">
        <p14:creationId xmlns:p14="http://schemas.microsoft.com/office/powerpoint/2010/main" val="219647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Simulation of LED illumination</a:t>
            </a:r>
            <a:endParaRPr lang="en-GB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F9CE77A-6914-425F-879C-2FC1FCE522BF}"/>
              </a:ext>
            </a:extLst>
          </p:cNvPr>
          <p:cNvSpPr txBox="1">
            <a:spLocks/>
          </p:cNvSpPr>
          <p:nvPr/>
        </p:nvSpPr>
        <p:spPr>
          <a:xfrm>
            <a:off x="500063" y="939209"/>
            <a:ext cx="8415337" cy="11380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Generate optical photons at same position as HBU-LED</a:t>
            </a:r>
          </a:p>
          <a:p>
            <a:pPr lvl="1"/>
            <a:r>
              <a:rPr lang="en-US" sz="1600" dirty="0"/>
              <a:t>Simulate LED emission: wavelengths, angles (constrained by holes)</a:t>
            </a:r>
          </a:p>
          <a:p>
            <a:pPr lvl="1"/>
            <a:r>
              <a:rPr lang="en-US" sz="1600" dirty="0"/>
              <a:t>Assumed </a:t>
            </a:r>
            <a:r>
              <a:rPr lang="en-US" sz="1600" dirty="0" err="1"/>
              <a:t>megatile</a:t>
            </a:r>
            <a:r>
              <a:rPr lang="en-US" sz="1600" dirty="0"/>
              <a:t> air gaps: 200 µm thick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4509B91E-3D91-44E6-B7CF-F40A2A932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39" y="2716771"/>
            <a:ext cx="1623665" cy="1589534"/>
          </a:xfrm>
          <a:prstGeom prst="rect">
            <a:avLst/>
          </a:prstGeom>
        </p:spPr>
      </p:pic>
      <p:pic>
        <p:nvPicPr>
          <p:cNvPr id="10" name="Grafik 8">
            <a:extLst>
              <a:ext uri="{FF2B5EF4-FFF2-40B4-BE49-F238E27FC236}">
                <a16:creationId xmlns:a16="http://schemas.microsoft.com/office/drawing/2014/main" id="{45B80BDD-6DEA-4627-AC15-D4BB91389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639" y="2204864"/>
            <a:ext cx="3600000" cy="2620212"/>
          </a:xfrm>
          <a:prstGeom prst="rect">
            <a:avLst/>
          </a:prstGeom>
        </p:spPr>
      </p:pic>
      <p:grpSp>
        <p:nvGrpSpPr>
          <p:cNvPr id="11" name="Gruppieren 14">
            <a:extLst>
              <a:ext uri="{FF2B5EF4-FFF2-40B4-BE49-F238E27FC236}">
                <a16:creationId xmlns:a16="http://schemas.microsoft.com/office/drawing/2014/main" id="{0C6FFAC3-146A-4692-97D3-064C7464809A}"/>
              </a:ext>
            </a:extLst>
          </p:cNvPr>
          <p:cNvGrpSpPr/>
          <p:nvPr/>
        </p:nvGrpSpPr>
        <p:grpSpPr>
          <a:xfrm>
            <a:off x="6555775" y="2329008"/>
            <a:ext cx="2588225" cy="1800000"/>
            <a:chOff x="6555775" y="2329008"/>
            <a:chExt cx="2588225" cy="1800000"/>
          </a:xfrm>
        </p:grpSpPr>
        <p:pic>
          <p:nvPicPr>
            <p:cNvPr id="12" name="Grafik 9">
              <a:extLst>
                <a:ext uri="{FF2B5EF4-FFF2-40B4-BE49-F238E27FC236}">
                  <a16:creationId xmlns:a16="http://schemas.microsoft.com/office/drawing/2014/main" id="{447B2B9D-55F3-4855-84E4-72EFE8975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5775" y="2329008"/>
              <a:ext cx="2103641" cy="1800000"/>
            </a:xfrm>
            <a:prstGeom prst="rect">
              <a:avLst/>
            </a:prstGeom>
          </p:spPr>
        </p:pic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96CDB904-292B-45EC-96AE-4BF0A03B03DB}"/>
                </a:ext>
              </a:extLst>
            </p:cNvPr>
            <p:cNvSpPr/>
            <p:nvPr/>
          </p:nvSpPr>
          <p:spPr>
            <a:xfrm>
              <a:off x="8064838" y="3192352"/>
              <a:ext cx="10791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FFC000"/>
                  </a:solidFill>
                </a:rPr>
                <a:t>Center:</a:t>
              </a:r>
              <a:endParaRPr lang="en-US" dirty="0">
                <a:solidFill>
                  <a:srgbClr val="FFC000"/>
                </a:solidFill>
              </a:endParaRPr>
            </a:p>
            <a:p>
              <a:r>
                <a:rPr lang="en-US" dirty="0">
                  <a:solidFill>
                    <a:srgbClr val="FFC000"/>
                  </a:solidFill>
                </a:rPr>
                <a:t>56.9 p.e.</a:t>
              </a:r>
            </a:p>
          </p:txBody>
        </p:sp>
      </p:grpSp>
      <p:grpSp>
        <p:nvGrpSpPr>
          <p:cNvPr id="14" name="Gruppieren 15">
            <a:extLst>
              <a:ext uri="{FF2B5EF4-FFF2-40B4-BE49-F238E27FC236}">
                <a16:creationId xmlns:a16="http://schemas.microsoft.com/office/drawing/2014/main" id="{F81631C1-3FE7-4636-8B9E-2FF436A368F3}"/>
              </a:ext>
            </a:extLst>
          </p:cNvPr>
          <p:cNvGrpSpPr/>
          <p:nvPr/>
        </p:nvGrpSpPr>
        <p:grpSpPr>
          <a:xfrm>
            <a:off x="6540484" y="4316776"/>
            <a:ext cx="2350100" cy="1800000"/>
            <a:chOff x="6540484" y="4316776"/>
            <a:chExt cx="2350100" cy="1800000"/>
          </a:xfrm>
        </p:grpSpPr>
        <p:pic>
          <p:nvPicPr>
            <p:cNvPr id="15" name="Grafik 10">
              <a:extLst>
                <a:ext uri="{FF2B5EF4-FFF2-40B4-BE49-F238E27FC236}">
                  <a16:creationId xmlns:a16="http://schemas.microsoft.com/office/drawing/2014/main" id="{EFD3B3EC-BA6B-4DE6-83A7-BFF1A7A4B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484" y="4316776"/>
              <a:ext cx="2134223" cy="1800000"/>
            </a:xfrm>
            <a:prstGeom prst="rect">
              <a:avLst/>
            </a:prstGeom>
          </p:spPr>
        </p:pic>
        <p:sp>
          <p:nvSpPr>
            <p:cNvPr id="16" name="Rechteck 12">
              <a:extLst>
                <a:ext uri="{FF2B5EF4-FFF2-40B4-BE49-F238E27FC236}">
                  <a16:creationId xmlns:a16="http://schemas.microsoft.com/office/drawing/2014/main" id="{CA891A58-772E-4646-9EC3-62A3DD62DC8F}"/>
                </a:ext>
              </a:extLst>
            </p:cNvPr>
            <p:cNvSpPr/>
            <p:nvPr/>
          </p:nvSpPr>
          <p:spPr>
            <a:xfrm>
              <a:off x="7811422" y="5116496"/>
              <a:ext cx="10791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Right:</a:t>
              </a:r>
            </a:p>
            <a:p>
              <a:r>
                <a:rPr lang="en-US" dirty="0">
                  <a:solidFill>
                    <a:srgbClr val="FFC000"/>
                  </a:solidFill>
                </a:rPr>
                <a:t>3.5 p.e.</a:t>
              </a:r>
            </a:p>
          </p:txBody>
        </p:sp>
      </p:grpSp>
      <p:sp>
        <p:nvSpPr>
          <p:cNvPr id="17" name="Rechteck 13">
            <a:extLst>
              <a:ext uri="{FF2B5EF4-FFF2-40B4-BE49-F238E27FC236}">
                <a16:creationId xmlns:a16="http://schemas.microsoft.com/office/drawing/2014/main" id="{AD245942-E69E-4C9A-94D3-BDED21DDF0A2}"/>
              </a:ext>
            </a:extLst>
          </p:cNvPr>
          <p:cNvSpPr/>
          <p:nvPr/>
        </p:nvSpPr>
        <p:spPr>
          <a:xfrm>
            <a:off x="395288" y="5116496"/>
            <a:ext cx="4762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Crosstalk (mean value): 3.1 ~ 6.2 %</a:t>
            </a:r>
          </a:p>
          <a:p>
            <a:r>
              <a:rPr lang="en-US" dirty="0"/>
              <a:t>Similar crosstalk level to LED measurements</a:t>
            </a:r>
          </a:p>
        </p:txBody>
      </p:sp>
      <p:sp>
        <p:nvSpPr>
          <p:cNvPr id="18" name="Rechteck 16">
            <a:extLst>
              <a:ext uri="{FF2B5EF4-FFF2-40B4-BE49-F238E27FC236}">
                <a16:creationId xmlns:a16="http://schemas.microsoft.com/office/drawing/2014/main" id="{F278367A-B550-4967-9C0D-BC17E3A14283}"/>
              </a:ext>
            </a:extLst>
          </p:cNvPr>
          <p:cNvSpPr/>
          <p:nvPr/>
        </p:nvSpPr>
        <p:spPr>
          <a:xfrm>
            <a:off x="3635896" y="6073084"/>
            <a:ext cx="25147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More results in the backup slides</a:t>
            </a:r>
          </a:p>
        </p:txBody>
      </p:sp>
    </p:spTree>
    <p:extLst>
      <p:ext uri="{BB962C8B-B14F-4D97-AF65-F5344CB8AC3E}">
        <p14:creationId xmlns:p14="http://schemas.microsoft.com/office/powerpoint/2010/main" val="183822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Outlook: From tiles to </a:t>
            </a:r>
            <a:r>
              <a:rPr lang="en-US" sz="2800" dirty="0" err="1"/>
              <a:t>megatile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3AFC3168-6EEE-4855-A241-9C4411467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36716"/>
            <a:ext cx="4320000" cy="274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381E871A-FECE-430B-9EC2-4CE747B8D60F}"/>
              </a:ext>
            </a:extLst>
          </p:cNvPr>
          <p:cNvSpPr/>
          <p:nvPr/>
        </p:nvSpPr>
        <p:spPr>
          <a:xfrm>
            <a:off x="379984" y="3160535"/>
            <a:ext cx="4363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New readout board for AHCAL tech. prototype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89404E6-3C89-4834-A06A-ACB6DED98C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" t="2118" r="7619" b="23284"/>
          <a:stretch/>
        </p:blipFill>
        <p:spPr bwMode="auto">
          <a:xfrm>
            <a:off x="2483768" y="4011724"/>
            <a:ext cx="4952386" cy="2012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0">
            <a:extLst>
              <a:ext uri="{FF2B5EF4-FFF2-40B4-BE49-F238E27FC236}">
                <a16:creationId xmlns:a16="http://schemas.microsoft.com/office/drawing/2014/main" id="{3BF524C0-4AEE-4132-ACE0-A6A35AE6B9A3}"/>
              </a:ext>
            </a:extLst>
          </p:cNvPr>
          <p:cNvSpPr/>
          <p:nvPr/>
        </p:nvSpPr>
        <p:spPr>
          <a:xfrm>
            <a:off x="1688034" y="3640712"/>
            <a:ext cx="698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Steady steps towards fully scalable AHCAL technological prototype</a:t>
            </a:r>
          </a:p>
        </p:txBody>
      </p:sp>
      <p:sp>
        <p:nvSpPr>
          <p:cNvPr id="15" name="Rechteck 2">
            <a:extLst>
              <a:ext uri="{FF2B5EF4-FFF2-40B4-BE49-F238E27FC236}">
                <a16:creationId xmlns:a16="http://schemas.microsoft.com/office/drawing/2014/main" id="{DAA529D4-F83C-434D-9B16-6A4318AD42D7}"/>
              </a:ext>
            </a:extLst>
          </p:cNvPr>
          <p:cNvSpPr/>
          <p:nvPr/>
        </p:nvSpPr>
        <p:spPr>
          <a:xfrm>
            <a:off x="1688034" y="6026384"/>
            <a:ext cx="6276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Megatile</a:t>
            </a:r>
            <a:r>
              <a:rPr lang="en-US" dirty="0"/>
              <a:t> is now proved to be a promising design for AHCAL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2A7DDB0-FE8B-41E3-AD84-BC2AD0E71E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87" t="10698" b="19176"/>
          <a:stretch/>
        </p:blipFill>
        <p:spPr>
          <a:xfrm>
            <a:off x="5424163" y="689705"/>
            <a:ext cx="3046355" cy="301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5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Summary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EB945F3-82F2-402E-99E2-63DADCB60676}"/>
              </a:ext>
            </a:extLst>
          </p:cNvPr>
          <p:cNvSpPr txBox="1">
            <a:spLocks/>
          </p:cNvSpPr>
          <p:nvPr/>
        </p:nvSpPr>
        <p:spPr>
          <a:xfrm>
            <a:off x="500063" y="1066800"/>
            <a:ext cx="8415337" cy="50985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/>
              <a:t>Megatile</a:t>
            </a:r>
            <a:r>
              <a:rPr lang="en-US" sz="1800" dirty="0"/>
              <a:t> R&amp;D: to further simplify mass assembly</a:t>
            </a:r>
          </a:p>
          <a:p>
            <a:pPr lvl="1"/>
            <a:endParaRPr lang="en-US" sz="1800" dirty="0"/>
          </a:p>
          <a:p>
            <a:r>
              <a:rPr lang="en-US" sz="1800" dirty="0"/>
              <a:t>Simulation studies for </a:t>
            </a:r>
            <a:r>
              <a:rPr lang="en-US" sz="1800" dirty="0" err="1"/>
              <a:t>megatile</a:t>
            </a:r>
            <a:endParaRPr lang="en-US" sz="1800" dirty="0"/>
          </a:p>
          <a:p>
            <a:pPr lvl="1"/>
            <a:r>
              <a:rPr lang="en-US" sz="1800" dirty="0"/>
              <a:t>Various designs tried out</a:t>
            </a:r>
          </a:p>
          <a:p>
            <a:pPr lvl="1"/>
            <a:r>
              <a:rPr lang="en-US" sz="1800" dirty="0"/>
              <a:t>A final design </a:t>
            </a:r>
            <a:r>
              <a:rPr lang="en-US" sz="1800" dirty="0" err="1"/>
              <a:t>optimised</a:t>
            </a:r>
            <a:endParaRPr lang="en-US" sz="1800" dirty="0"/>
          </a:p>
          <a:p>
            <a:pPr lvl="1"/>
            <a:r>
              <a:rPr lang="en-US" sz="1800" dirty="0"/>
              <a:t>Promising performance foreseen</a:t>
            </a:r>
          </a:p>
          <a:p>
            <a:pPr lvl="1"/>
            <a:endParaRPr lang="en-US" sz="1800" dirty="0"/>
          </a:p>
          <a:p>
            <a:r>
              <a:rPr lang="en-US" sz="1800" dirty="0"/>
              <a:t>Developed several generations of </a:t>
            </a:r>
            <a:r>
              <a:rPr lang="en-US" sz="1800" dirty="0" err="1"/>
              <a:t>megatile</a:t>
            </a:r>
            <a:r>
              <a:rPr lang="en-US" sz="1800" dirty="0"/>
              <a:t> prototypes</a:t>
            </a:r>
          </a:p>
          <a:p>
            <a:pPr lvl="1"/>
            <a:r>
              <a:rPr lang="en-US" sz="1800" dirty="0"/>
              <a:t>Latest prototype with extensive tests</a:t>
            </a:r>
          </a:p>
          <a:p>
            <a:pPr lvl="1"/>
            <a:r>
              <a:rPr lang="en-US" sz="1800" dirty="0"/>
              <a:t>Success: high MIP response, low optical crosstalk</a:t>
            </a:r>
          </a:p>
          <a:p>
            <a:endParaRPr lang="en-US" sz="1800" dirty="0"/>
          </a:p>
          <a:p>
            <a:r>
              <a:rPr lang="en-US" sz="1800" dirty="0"/>
              <a:t>Paved to way to develop full-size </a:t>
            </a:r>
            <a:r>
              <a:rPr lang="en-US" sz="1800" dirty="0" err="1"/>
              <a:t>megatile</a:t>
            </a:r>
            <a:r>
              <a:rPr lang="en-US" sz="1800" dirty="0"/>
              <a:t> (12×12 cells)</a:t>
            </a:r>
          </a:p>
        </p:txBody>
      </p:sp>
    </p:spTree>
    <p:extLst>
      <p:ext uri="{BB962C8B-B14F-4D97-AF65-F5344CB8AC3E}">
        <p14:creationId xmlns:p14="http://schemas.microsoft.com/office/powerpoint/2010/main" val="896680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26142" y="2091446"/>
            <a:ext cx="8298543" cy="1905000"/>
          </a:xfrm>
        </p:spPr>
        <p:txBody>
          <a:bodyPr/>
          <a:lstStyle/>
          <a:p>
            <a:r>
              <a:rPr lang="en-US" sz="50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3989404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905000" y="1960818"/>
            <a:ext cx="8001000" cy="1905000"/>
          </a:xfrm>
        </p:spPr>
        <p:txBody>
          <a:bodyPr/>
          <a:lstStyle/>
          <a:p>
            <a:r>
              <a:rPr lang="en-US" sz="54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67405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E337B409-02E5-4826-9162-0888110D75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Design for AHCAL mass assembly</a:t>
            </a:r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94971B56-4076-4D0A-A8A4-68BAA7C31534}"/>
              </a:ext>
            </a:extLst>
          </p:cNvPr>
          <p:cNvSpPr txBox="1">
            <a:spLocks/>
          </p:cNvSpPr>
          <p:nvPr/>
        </p:nvSpPr>
        <p:spPr>
          <a:xfrm>
            <a:off x="4730033" y="1080188"/>
            <a:ext cx="4413967" cy="126748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Surface-mount tile design (Uni-Mainz)</a:t>
            </a:r>
          </a:p>
          <a:p>
            <a:pPr lvl="1"/>
            <a:r>
              <a:rPr lang="en-US" sz="1600"/>
              <a:t>Suitable for mass assembly</a:t>
            </a:r>
          </a:p>
          <a:p>
            <a:pPr lvl="1"/>
            <a:r>
              <a:rPr lang="en-US" sz="1600"/>
              <a:t>Optimized with Geant4 full simulation for response uniformity</a:t>
            </a:r>
            <a:endParaRPr lang="en-US" sz="1600" dirty="0"/>
          </a:p>
        </p:txBody>
      </p:sp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B751C47A-C2CA-4E1B-BEAE-FA66EBCD7885}"/>
              </a:ext>
            </a:extLst>
          </p:cNvPr>
          <p:cNvSpPr txBox="1">
            <a:spLocks/>
          </p:cNvSpPr>
          <p:nvPr/>
        </p:nvSpPr>
        <p:spPr bwMode="auto">
          <a:xfrm>
            <a:off x="4714591" y="2249959"/>
            <a:ext cx="4413967" cy="144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0000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600" kern="0" dirty="0"/>
              <a:t>1</a:t>
            </a:r>
            <a:r>
              <a:rPr lang="en-US" sz="1600" kern="0" baseline="30000" dirty="0"/>
              <a:t>st</a:t>
            </a:r>
            <a:r>
              <a:rPr lang="en-US" sz="1600" kern="0" dirty="0"/>
              <a:t> board built successfully in 2014</a:t>
            </a:r>
          </a:p>
          <a:p>
            <a:pPr lvl="1"/>
            <a:r>
              <a:rPr lang="en-US" sz="1600" kern="0" dirty="0"/>
              <a:t>6 boards assembled in 2016</a:t>
            </a:r>
          </a:p>
          <a:p>
            <a:pPr lvl="1"/>
            <a:r>
              <a:rPr lang="en-US" sz="1600" kern="0" dirty="0"/>
              <a:t>32 new HBU assembled in 2017 (Phi Chau’s talk) </a:t>
            </a:r>
          </a:p>
          <a:p>
            <a:pPr lvl="1"/>
            <a:r>
              <a:rPr lang="en-US" sz="1600" kern="0" dirty="0"/>
              <a:t>Baseline design for the AHCAL technological prototype </a:t>
            </a:r>
          </a:p>
        </p:txBody>
      </p:sp>
      <p:sp>
        <p:nvSpPr>
          <p:cNvPr id="30" name="Rechteck 15">
            <a:extLst>
              <a:ext uri="{FF2B5EF4-FFF2-40B4-BE49-F238E27FC236}">
                <a16:creationId xmlns:a16="http://schemas.microsoft.com/office/drawing/2014/main" id="{F21DE39B-CAD9-48A6-8C23-7A9F63DBD9A9}"/>
              </a:ext>
            </a:extLst>
          </p:cNvPr>
          <p:cNvSpPr/>
          <p:nvPr/>
        </p:nvSpPr>
        <p:spPr>
          <a:xfrm>
            <a:off x="6625529" y="5937941"/>
            <a:ext cx="2321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Y. Liu et al, IEEE NSS 2014</a:t>
            </a:r>
          </a:p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DOI: 10.1109/NSSMIC.2014.7431118</a:t>
            </a:r>
          </a:p>
        </p:txBody>
      </p:sp>
      <p:grpSp>
        <p:nvGrpSpPr>
          <p:cNvPr id="31" name="Gruppieren 19">
            <a:extLst>
              <a:ext uri="{FF2B5EF4-FFF2-40B4-BE49-F238E27FC236}">
                <a16:creationId xmlns:a16="http://schemas.microsoft.com/office/drawing/2014/main" id="{C6FD3138-3819-4250-BFDF-0DFAE6784080}"/>
              </a:ext>
            </a:extLst>
          </p:cNvPr>
          <p:cNvGrpSpPr/>
          <p:nvPr/>
        </p:nvGrpSpPr>
        <p:grpSpPr>
          <a:xfrm>
            <a:off x="295652" y="708873"/>
            <a:ext cx="4434381" cy="1192888"/>
            <a:chOff x="366693" y="4507610"/>
            <a:chExt cx="8052461" cy="1513389"/>
          </a:xfrm>
        </p:grpSpPr>
        <p:sp>
          <p:nvSpPr>
            <p:cNvPr id="32" name="Rechteck 20">
              <a:extLst>
                <a:ext uri="{FF2B5EF4-FFF2-40B4-BE49-F238E27FC236}">
                  <a16:creationId xmlns:a16="http://schemas.microsoft.com/office/drawing/2014/main" id="{71F4D3D7-5CA4-42E5-9631-F5185A8545CD}"/>
                </a:ext>
              </a:extLst>
            </p:cNvPr>
            <p:cNvSpPr/>
            <p:nvPr/>
          </p:nvSpPr>
          <p:spPr bwMode="auto">
            <a:xfrm>
              <a:off x="687329" y="5382360"/>
              <a:ext cx="7731825" cy="116465"/>
            </a:xfrm>
            <a:prstGeom prst="rect">
              <a:avLst/>
            </a:prstGeom>
            <a:solidFill>
              <a:srgbClr val="006600"/>
            </a:solidFill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pieren 21">
              <a:extLst>
                <a:ext uri="{FF2B5EF4-FFF2-40B4-BE49-F238E27FC236}">
                  <a16:creationId xmlns:a16="http://schemas.microsoft.com/office/drawing/2014/main" id="{A03D98AE-3D43-4DDA-B8C7-C7628F550A6B}"/>
                </a:ext>
              </a:extLst>
            </p:cNvPr>
            <p:cNvGrpSpPr/>
            <p:nvPr/>
          </p:nvGrpSpPr>
          <p:grpSpPr>
            <a:xfrm>
              <a:off x="687329" y="4997628"/>
              <a:ext cx="2577275" cy="756718"/>
              <a:chOff x="6156176" y="2695725"/>
              <a:chExt cx="2865581" cy="993691"/>
            </a:xfrm>
          </p:grpSpPr>
          <p:grpSp>
            <p:nvGrpSpPr>
              <p:cNvPr id="52" name="Gruppieren 40">
                <a:extLst>
                  <a:ext uri="{FF2B5EF4-FFF2-40B4-BE49-F238E27FC236}">
                    <a16:creationId xmlns:a16="http://schemas.microsoft.com/office/drawing/2014/main" id="{93910A83-8E14-4FED-88FF-1E2302311BDD}"/>
                  </a:ext>
                </a:extLst>
              </p:cNvPr>
              <p:cNvGrpSpPr/>
              <p:nvPr/>
            </p:nvGrpSpPr>
            <p:grpSpPr>
              <a:xfrm>
                <a:off x="6156176" y="2695725"/>
                <a:ext cx="2865581" cy="993691"/>
                <a:chOff x="6228184" y="2690903"/>
                <a:chExt cx="2865581" cy="993691"/>
              </a:xfrm>
            </p:grpSpPr>
            <p:sp>
              <p:nvSpPr>
                <p:cNvPr id="67" name="Rechteck 11">
                  <a:extLst>
                    <a:ext uri="{FF2B5EF4-FFF2-40B4-BE49-F238E27FC236}">
                      <a16:creationId xmlns:a16="http://schemas.microsoft.com/office/drawing/2014/main" id="{4B648CE0-77C3-42A1-9C8B-94EA566E36E2}"/>
                    </a:ext>
                  </a:extLst>
                </p:cNvPr>
                <p:cNvSpPr/>
                <p:nvPr/>
              </p:nvSpPr>
              <p:spPr bwMode="auto">
                <a:xfrm>
                  <a:off x="6228184" y="2690903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8" name="Akkord 10">
                  <a:extLst>
                    <a:ext uri="{FF2B5EF4-FFF2-40B4-BE49-F238E27FC236}">
                      <a16:creationId xmlns:a16="http://schemas.microsoft.com/office/drawing/2014/main" id="{49A1A040-FFA6-414E-98A4-81815C2AB5E4}"/>
                    </a:ext>
                  </a:extLst>
                </p:cNvPr>
                <p:cNvSpPr/>
                <p:nvPr/>
              </p:nvSpPr>
              <p:spPr bwMode="auto">
                <a:xfrm rot="5400000">
                  <a:off x="7278765" y="2906339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53" name="Rechteck 29">
                <a:extLst>
                  <a:ext uri="{FF2B5EF4-FFF2-40B4-BE49-F238E27FC236}">
                    <a16:creationId xmlns:a16="http://schemas.microsoft.com/office/drawing/2014/main" id="{3A503129-04A2-4DCF-BCD6-724848B086A9}"/>
                  </a:ext>
                </a:extLst>
              </p:cNvPr>
              <p:cNvSpPr/>
              <p:nvPr/>
            </p:nvSpPr>
            <p:spPr bwMode="auto">
              <a:xfrm>
                <a:off x="7488530" y="3050918"/>
                <a:ext cx="207315" cy="100480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4" name="Gruppieren 22">
              <a:extLst>
                <a:ext uri="{FF2B5EF4-FFF2-40B4-BE49-F238E27FC236}">
                  <a16:creationId xmlns:a16="http://schemas.microsoft.com/office/drawing/2014/main" id="{196BD2C4-8B88-496B-9B52-7FEE5F38B9FA}"/>
                </a:ext>
              </a:extLst>
            </p:cNvPr>
            <p:cNvGrpSpPr/>
            <p:nvPr/>
          </p:nvGrpSpPr>
          <p:grpSpPr>
            <a:xfrm>
              <a:off x="3193778" y="4508473"/>
              <a:ext cx="2748019" cy="1245869"/>
              <a:chOff x="5199069" y="4063430"/>
              <a:chExt cx="3608589" cy="1636026"/>
            </a:xfrm>
          </p:grpSpPr>
          <p:grpSp>
            <p:nvGrpSpPr>
              <p:cNvPr id="44" name="Gruppieren 32">
                <a:extLst>
                  <a:ext uri="{FF2B5EF4-FFF2-40B4-BE49-F238E27FC236}">
                    <a16:creationId xmlns:a16="http://schemas.microsoft.com/office/drawing/2014/main" id="{5443AABC-20C4-4F74-92A6-6C4F7E4DE1C0}"/>
                  </a:ext>
                </a:extLst>
              </p:cNvPr>
              <p:cNvGrpSpPr/>
              <p:nvPr/>
            </p:nvGrpSpPr>
            <p:grpSpPr>
              <a:xfrm>
                <a:off x="5292080" y="4705765"/>
                <a:ext cx="3384376" cy="993691"/>
                <a:chOff x="6156176" y="2695725"/>
                <a:chExt cx="2865581" cy="993691"/>
              </a:xfrm>
            </p:grpSpPr>
            <p:grpSp>
              <p:nvGrpSpPr>
                <p:cNvPr id="48" name="Gruppieren 36">
                  <a:extLst>
                    <a:ext uri="{FF2B5EF4-FFF2-40B4-BE49-F238E27FC236}">
                      <a16:creationId xmlns:a16="http://schemas.microsoft.com/office/drawing/2014/main" id="{7DA4FB26-0A1B-4BB8-9534-A6E19949E30F}"/>
                    </a:ext>
                  </a:extLst>
                </p:cNvPr>
                <p:cNvGrpSpPr/>
                <p:nvPr/>
              </p:nvGrpSpPr>
              <p:grpSpPr>
                <a:xfrm>
                  <a:off x="6156176" y="2695725"/>
                  <a:ext cx="2865581" cy="993691"/>
                  <a:chOff x="6228184" y="2690903"/>
                  <a:chExt cx="2865581" cy="993691"/>
                </a:xfrm>
              </p:grpSpPr>
              <p:sp>
                <p:nvSpPr>
                  <p:cNvPr id="50" name="Rechteck 11">
                    <a:extLst>
                      <a:ext uri="{FF2B5EF4-FFF2-40B4-BE49-F238E27FC236}">
                        <a16:creationId xmlns:a16="http://schemas.microsoft.com/office/drawing/2014/main" id="{53DC64CB-0C76-4044-8F8F-1670895AB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8184" y="2690903"/>
                    <a:ext cx="2865581" cy="458545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51" name="Akkord 10">
                    <a:extLst>
                      <a:ext uri="{FF2B5EF4-FFF2-40B4-BE49-F238E27FC236}">
                        <a16:creationId xmlns:a16="http://schemas.microsoft.com/office/drawing/2014/main" id="{63019F66-86ED-44C5-A21C-0D0FD736CD8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278765" y="2906339"/>
                    <a:ext cx="764420" cy="792089"/>
                  </a:xfrm>
                  <a:prstGeom prst="chord">
                    <a:avLst>
                      <a:gd name="adj1" fmla="val 6599963"/>
                      <a:gd name="adj2" fmla="val 14990548"/>
                    </a:avLst>
                  </a:prstGeom>
                  <a:solidFill>
                    <a:schemeClr val="bg1"/>
                  </a:solidFill>
                  <a:ln w="2540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49" name="Rechteck 29">
                  <a:extLst>
                    <a:ext uri="{FF2B5EF4-FFF2-40B4-BE49-F238E27FC236}">
                      <a16:creationId xmlns:a16="http://schemas.microsoft.com/office/drawing/2014/main" id="{3FCF1DC0-71B3-4607-B600-2FA7CD5E20C6}"/>
                    </a:ext>
                  </a:extLst>
                </p:cNvPr>
                <p:cNvSpPr/>
                <p:nvPr/>
              </p:nvSpPr>
              <p:spPr bwMode="auto">
                <a:xfrm>
                  <a:off x="7488482" y="3058701"/>
                  <a:ext cx="207315" cy="100481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45" name="矩形 61">
                <a:extLst>
                  <a:ext uri="{FF2B5EF4-FFF2-40B4-BE49-F238E27FC236}">
                    <a16:creationId xmlns:a16="http://schemas.microsoft.com/office/drawing/2014/main" id="{1C894EBF-6B6A-40D4-80EF-70D8E6684854}"/>
                  </a:ext>
                </a:extLst>
              </p:cNvPr>
              <p:cNvSpPr/>
              <p:nvPr/>
            </p:nvSpPr>
            <p:spPr>
              <a:xfrm>
                <a:off x="6954913" y="4584200"/>
                <a:ext cx="1852745" cy="4845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</a:rPr>
                  <a:t>Scintillator Tile</a:t>
                </a:r>
              </a:p>
            </p:txBody>
          </p:sp>
          <p:sp>
            <p:nvSpPr>
              <p:cNvPr id="46" name="矩形 61">
                <a:extLst>
                  <a:ext uri="{FF2B5EF4-FFF2-40B4-BE49-F238E27FC236}">
                    <a16:creationId xmlns:a16="http://schemas.microsoft.com/office/drawing/2014/main" id="{9F328F40-CEEE-428C-AA7D-E2AD727174DA}"/>
                  </a:ext>
                </a:extLst>
              </p:cNvPr>
              <p:cNvSpPr/>
              <p:nvPr/>
            </p:nvSpPr>
            <p:spPr>
              <a:xfrm>
                <a:off x="5199069" y="4063430"/>
                <a:ext cx="1266482" cy="6336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100" dirty="0"/>
                  <a:t>SiPM</a:t>
                </a:r>
              </a:p>
            </p:txBody>
          </p:sp>
          <p:cxnSp>
            <p:nvCxnSpPr>
              <p:cNvPr id="47" name="直接连接符 74">
                <a:extLst>
                  <a:ext uri="{FF2B5EF4-FFF2-40B4-BE49-F238E27FC236}">
                    <a16:creationId xmlns:a16="http://schemas.microsoft.com/office/drawing/2014/main" id="{9DD6A404-A03E-43D9-9B82-9B0684DC2D35}"/>
                  </a:ext>
                </a:extLst>
              </p:cNvPr>
              <p:cNvCxnSpPr>
                <a:stCxn id="49" idx="1"/>
              </p:cNvCxnSpPr>
              <p:nvPr/>
            </p:nvCxnSpPr>
            <p:spPr bwMode="auto">
              <a:xfrm flipH="1" flipV="1">
                <a:off x="6045626" y="4552242"/>
                <a:ext cx="819966" cy="566738"/>
              </a:xfrm>
              <a:prstGeom prst="line">
                <a:avLst/>
              </a:prstGeom>
              <a:noFill/>
              <a:ln w="25400" cap="flat" cmpd="sng" algn="ctr">
                <a:solidFill>
                  <a:srgbClr val="C1002A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</p:grpSp>
        <p:grpSp>
          <p:nvGrpSpPr>
            <p:cNvPr id="35" name="Gruppieren 23">
              <a:extLst>
                <a:ext uri="{FF2B5EF4-FFF2-40B4-BE49-F238E27FC236}">
                  <a16:creationId xmlns:a16="http://schemas.microsoft.com/office/drawing/2014/main" id="{46BEAA02-E91B-4AB8-AD51-B5F52B4E2B03}"/>
                </a:ext>
              </a:extLst>
            </p:cNvPr>
            <p:cNvGrpSpPr/>
            <p:nvPr/>
          </p:nvGrpSpPr>
          <p:grpSpPr>
            <a:xfrm>
              <a:off x="5841879" y="4997628"/>
              <a:ext cx="2577275" cy="756718"/>
              <a:chOff x="6156176" y="2695725"/>
              <a:chExt cx="2865581" cy="993691"/>
            </a:xfrm>
          </p:grpSpPr>
          <p:grpSp>
            <p:nvGrpSpPr>
              <p:cNvPr id="40" name="Gruppieren 28">
                <a:extLst>
                  <a:ext uri="{FF2B5EF4-FFF2-40B4-BE49-F238E27FC236}">
                    <a16:creationId xmlns:a16="http://schemas.microsoft.com/office/drawing/2014/main" id="{6F026935-FA02-4168-B358-D790BB4259DF}"/>
                  </a:ext>
                </a:extLst>
              </p:cNvPr>
              <p:cNvGrpSpPr/>
              <p:nvPr/>
            </p:nvGrpSpPr>
            <p:grpSpPr>
              <a:xfrm>
                <a:off x="6156176" y="2695725"/>
                <a:ext cx="2865581" cy="993691"/>
                <a:chOff x="6228184" y="2690903"/>
                <a:chExt cx="2865581" cy="993691"/>
              </a:xfrm>
            </p:grpSpPr>
            <p:sp>
              <p:nvSpPr>
                <p:cNvPr id="42" name="Rechteck 11">
                  <a:extLst>
                    <a:ext uri="{FF2B5EF4-FFF2-40B4-BE49-F238E27FC236}">
                      <a16:creationId xmlns:a16="http://schemas.microsoft.com/office/drawing/2014/main" id="{C95BBE3E-BED8-40AB-9E4F-0363EA7CCE43}"/>
                    </a:ext>
                  </a:extLst>
                </p:cNvPr>
                <p:cNvSpPr/>
                <p:nvPr/>
              </p:nvSpPr>
              <p:spPr bwMode="auto">
                <a:xfrm>
                  <a:off x="6228184" y="2690903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3" name="Akkord 10">
                  <a:extLst>
                    <a:ext uri="{FF2B5EF4-FFF2-40B4-BE49-F238E27FC236}">
                      <a16:creationId xmlns:a16="http://schemas.microsoft.com/office/drawing/2014/main" id="{1FAB1226-6D24-4BFE-86B8-FF7DB7506591}"/>
                    </a:ext>
                  </a:extLst>
                </p:cNvPr>
                <p:cNvSpPr/>
                <p:nvPr/>
              </p:nvSpPr>
              <p:spPr bwMode="auto">
                <a:xfrm rot="5400000">
                  <a:off x="7278765" y="2906339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41" name="Rechteck 29">
                <a:extLst>
                  <a:ext uri="{FF2B5EF4-FFF2-40B4-BE49-F238E27FC236}">
                    <a16:creationId xmlns:a16="http://schemas.microsoft.com/office/drawing/2014/main" id="{8DE0782C-01AF-4B50-A667-0BEE7697955E}"/>
                  </a:ext>
                </a:extLst>
              </p:cNvPr>
              <p:cNvSpPr/>
              <p:nvPr/>
            </p:nvSpPr>
            <p:spPr bwMode="auto">
              <a:xfrm>
                <a:off x="7488482" y="3044265"/>
                <a:ext cx="207315" cy="114911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36" name="矩形 61">
              <a:extLst>
                <a:ext uri="{FF2B5EF4-FFF2-40B4-BE49-F238E27FC236}">
                  <a16:creationId xmlns:a16="http://schemas.microsoft.com/office/drawing/2014/main" id="{0C62A706-F82D-4AA3-A747-2BCBFB9D9171}"/>
                </a:ext>
              </a:extLst>
            </p:cNvPr>
            <p:cNvSpPr/>
            <p:nvPr/>
          </p:nvSpPr>
          <p:spPr>
            <a:xfrm>
              <a:off x="366693" y="4507610"/>
              <a:ext cx="1742046" cy="4541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</a:rPr>
                <a:t>Reflective foil</a:t>
              </a:r>
            </a:p>
          </p:txBody>
        </p:sp>
        <p:cxnSp>
          <p:nvCxnSpPr>
            <p:cNvPr id="37" name="直接连接符 74">
              <a:extLst>
                <a:ext uri="{FF2B5EF4-FFF2-40B4-BE49-F238E27FC236}">
                  <a16:creationId xmlns:a16="http://schemas.microsoft.com/office/drawing/2014/main" id="{B59A9184-9069-44B1-BEC9-5E80E7298E96}"/>
                </a:ext>
              </a:extLst>
            </p:cNvPr>
            <p:cNvCxnSpPr/>
            <p:nvPr/>
          </p:nvCxnSpPr>
          <p:spPr bwMode="auto">
            <a:xfrm flipH="1" flipV="1">
              <a:off x="1975967" y="4783642"/>
              <a:ext cx="401762" cy="213987"/>
            </a:xfrm>
            <a:prstGeom prst="line">
              <a:avLst/>
            </a:pr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38" name="矩形 61">
              <a:extLst>
                <a:ext uri="{FF2B5EF4-FFF2-40B4-BE49-F238E27FC236}">
                  <a16:creationId xmlns:a16="http://schemas.microsoft.com/office/drawing/2014/main" id="{0722F58C-4F7A-486E-A97E-19AC10D5FA53}"/>
                </a:ext>
              </a:extLst>
            </p:cNvPr>
            <p:cNvSpPr/>
            <p:nvPr/>
          </p:nvSpPr>
          <p:spPr>
            <a:xfrm>
              <a:off x="2264014" y="5510094"/>
              <a:ext cx="923061" cy="5109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006600"/>
                  </a:solidFill>
                </a:rPr>
                <a:t>PCB</a:t>
              </a:r>
            </a:p>
          </p:txBody>
        </p:sp>
        <p:cxnSp>
          <p:nvCxnSpPr>
            <p:cNvPr id="39" name="直接连接符 74">
              <a:extLst>
                <a:ext uri="{FF2B5EF4-FFF2-40B4-BE49-F238E27FC236}">
                  <a16:creationId xmlns:a16="http://schemas.microsoft.com/office/drawing/2014/main" id="{C8057F94-CF0B-4487-8BE4-C7BDF17A839B}"/>
                </a:ext>
              </a:extLst>
            </p:cNvPr>
            <p:cNvCxnSpPr/>
            <p:nvPr/>
          </p:nvCxnSpPr>
          <p:spPr bwMode="auto">
            <a:xfrm>
              <a:off x="1760682" y="5498824"/>
              <a:ext cx="556509" cy="179518"/>
            </a:xfrm>
            <a:prstGeom prst="lin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sp>
        <p:nvSpPr>
          <p:cNvPr id="69" name="Rechteck 44">
            <a:extLst>
              <a:ext uri="{FF2B5EF4-FFF2-40B4-BE49-F238E27FC236}">
                <a16:creationId xmlns:a16="http://schemas.microsoft.com/office/drawing/2014/main" id="{FEAE6B6A-8107-463D-8FBD-8938C8C43D03}"/>
              </a:ext>
            </a:extLst>
          </p:cNvPr>
          <p:cNvSpPr/>
          <p:nvPr/>
        </p:nvSpPr>
        <p:spPr>
          <a:xfrm>
            <a:off x="5455882" y="4414342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Further simplify mass assembly?</a:t>
            </a:r>
          </a:p>
        </p:txBody>
      </p:sp>
      <p:grpSp>
        <p:nvGrpSpPr>
          <p:cNvPr id="70" name="Group 65">
            <a:extLst>
              <a:ext uri="{FF2B5EF4-FFF2-40B4-BE49-F238E27FC236}">
                <a16:creationId xmlns:a16="http://schemas.microsoft.com/office/drawing/2014/main" id="{981FD880-6A9A-4E3E-BD5F-0A5FCA122E21}"/>
              </a:ext>
            </a:extLst>
          </p:cNvPr>
          <p:cNvGrpSpPr/>
          <p:nvPr/>
        </p:nvGrpSpPr>
        <p:grpSpPr>
          <a:xfrm>
            <a:off x="169884" y="4293096"/>
            <a:ext cx="1827861" cy="1971355"/>
            <a:chOff x="49372" y="0"/>
            <a:chExt cx="1827859" cy="1971353"/>
          </a:xfrm>
        </p:grpSpPr>
        <p:pic>
          <p:nvPicPr>
            <p:cNvPr id="71" name="image10.jpeg">
              <a:extLst>
                <a:ext uri="{FF2B5EF4-FFF2-40B4-BE49-F238E27FC236}">
                  <a16:creationId xmlns:a16="http://schemas.microsoft.com/office/drawing/2014/main" id="{3550554C-A7D3-4F47-89D3-33BA45D12B1C}"/>
                </a:ext>
              </a:extLst>
            </p:cNvPr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9372" y="0"/>
              <a:ext cx="1827859" cy="19713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2" name="Shape 64">
              <a:extLst>
                <a:ext uri="{FF2B5EF4-FFF2-40B4-BE49-F238E27FC236}">
                  <a16:creationId xmlns:a16="http://schemas.microsoft.com/office/drawing/2014/main" id="{CC70D267-332A-4161-A203-A13883CA0BBC}"/>
                </a:ext>
              </a:extLst>
            </p:cNvPr>
            <p:cNvSpPr/>
            <p:nvPr/>
          </p:nvSpPr>
          <p:spPr>
            <a:xfrm>
              <a:off x="86945" y="1644843"/>
              <a:ext cx="1752711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 dirty="0">
                  <a:solidFill>
                    <a:srgbClr val="FFFFFF"/>
                  </a:solidFill>
                </a:rPr>
                <a:t>SMD-HBU: Bottom View</a:t>
              </a:r>
            </a:p>
          </p:txBody>
        </p:sp>
      </p:grpSp>
      <p:grpSp>
        <p:nvGrpSpPr>
          <p:cNvPr id="73" name="Group 68">
            <a:extLst>
              <a:ext uri="{FF2B5EF4-FFF2-40B4-BE49-F238E27FC236}">
                <a16:creationId xmlns:a16="http://schemas.microsoft.com/office/drawing/2014/main" id="{4212F310-42EC-4716-B316-2A33E4A45EE4}"/>
              </a:ext>
            </a:extLst>
          </p:cNvPr>
          <p:cNvGrpSpPr/>
          <p:nvPr/>
        </p:nvGrpSpPr>
        <p:grpSpPr>
          <a:xfrm>
            <a:off x="2155363" y="4284988"/>
            <a:ext cx="3073192" cy="1979463"/>
            <a:chOff x="0" y="0"/>
            <a:chExt cx="3073190" cy="1979461"/>
          </a:xfrm>
        </p:grpSpPr>
        <p:pic>
          <p:nvPicPr>
            <p:cNvPr id="74" name="image11.png">
              <a:extLst>
                <a:ext uri="{FF2B5EF4-FFF2-40B4-BE49-F238E27FC236}">
                  <a16:creationId xmlns:a16="http://schemas.microsoft.com/office/drawing/2014/main" id="{2A3705C9-4BC1-4168-A731-3C05FC730ED6}"/>
                </a:ext>
              </a:extLst>
            </p:cNvPr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3073192" cy="19794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D5790480-657E-44EE-A579-E92A81FF1A19}"/>
                </a:ext>
              </a:extLst>
            </p:cNvPr>
            <p:cNvSpPr/>
            <p:nvPr/>
          </p:nvSpPr>
          <p:spPr>
            <a:xfrm>
              <a:off x="612879" y="1640839"/>
              <a:ext cx="151287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FFFFFF"/>
                  </a:solidFill>
                </a:rPr>
                <a:t>SMD-HBU: Top View</a:t>
              </a:r>
            </a:p>
          </p:txBody>
        </p:sp>
      </p:grpSp>
      <p:grpSp>
        <p:nvGrpSpPr>
          <p:cNvPr id="76" name="Gruppieren 55">
            <a:extLst>
              <a:ext uri="{FF2B5EF4-FFF2-40B4-BE49-F238E27FC236}">
                <a16:creationId xmlns:a16="http://schemas.microsoft.com/office/drawing/2014/main" id="{A3F78F3B-2D72-4F83-BBCE-E011F89CEBAD}"/>
              </a:ext>
            </a:extLst>
          </p:cNvPr>
          <p:cNvGrpSpPr/>
          <p:nvPr/>
        </p:nvGrpSpPr>
        <p:grpSpPr>
          <a:xfrm>
            <a:off x="572483" y="2060848"/>
            <a:ext cx="4101404" cy="1798556"/>
            <a:chOff x="704250" y="2060848"/>
            <a:chExt cx="4101404" cy="1798556"/>
          </a:xfrm>
        </p:grpSpPr>
        <p:pic>
          <p:nvPicPr>
            <p:cNvPr id="77" name="Picture 2">
              <a:extLst>
                <a:ext uri="{FF2B5EF4-FFF2-40B4-BE49-F238E27FC236}">
                  <a16:creationId xmlns:a16="http://schemas.microsoft.com/office/drawing/2014/main" id="{67B375D8-4E8D-43E2-8D55-E411B07477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50" y="2060848"/>
              <a:ext cx="4101404" cy="179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Shape 61">
              <a:extLst>
                <a:ext uri="{FF2B5EF4-FFF2-40B4-BE49-F238E27FC236}">
                  <a16:creationId xmlns:a16="http://schemas.microsoft.com/office/drawing/2014/main" id="{C066DC01-11AF-441F-A1D9-6DFB100A768D}"/>
                </a:ext>
              </a:extLst>
            </p:cNvPr>
            <p:cNvSpPr/>
            <p:nvPr/>
          </p:nvSpPr>
          <p:spPr>
            <a:xfrm>
              <a:off x="1570901" y="3582407"/>
              <a:ext cx="228158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/>
              <a:r>
                <a:rPr sz="1200" dirty="0">
                  <a:solidFill>
                    <a:srgbClr val="FFFFFF"/>
                  </a:solidFill>
                </a:rPr>
                <a:t>1</a:t>
              </a:r>
              <a:r>
                <a:rPr sz="1200" baseline="30000" dirty="0">
                  <a:solidFill>
                    <a:srgbClr val="FFFFFF"/>
                  </a:solidFill>
                </a:rPr>
                <a:t>st</a:t>
              </a:r>
              <a:r>
                <a:rPr sz="1200" dirty="0">
                  <a:solidFill>
                    <a:srgbClr val="FFFFFF"/>
                  </a:solidFill>
                </a:rPr>
                <a:t> </a:t>
              </a:r>
              <a:r>
                <a:rPr lang="de-DE" sz="1200" dirty="0">
                  <a:solidFill>
                    <a:srgbClr val="FFFFFF"/>
                  </a:solidFill>
                </a:rPr>
                <a:t>Mainz </a:t>
              </a:r>
              <a:r>
                <a:rPr sz="1200" dirty="0">
                  <a:solidFill>
                    <a:srgbClr val="FFFFFF"/>
                  </a:solidFill>
                </a:rPr>
                <a:t>SMD-HBU with DESY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C3EA5E02-85DC-414D-9E59-0DCA2F2A4E8D}"/>
              </a:ext>
            </a:extLst>
          </p:cNvPr>
          <p:cNvSpPr txBox="1"/>
          <p:nvPr/>
        </p:nvSpPr>
        <p:spPr>
          <a:xfrm>
            <a:off x="6741923" y="73928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47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Uniformity maps: different trench designs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B0A3CD6-A4C3-4E72-8BB5-743AC09A0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858" y="3689988"/>
            <a:ext cx="2928492" cy="2128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FD3F779-0FB2-4020-9E2A-52E42107F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04598"/>
            <a:ext cx="2970665" cy="214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A1996C45-3845-4535-908A-679E7CD87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20" y="4129794"/>
            <a:ext cx="143565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8CBD8A9E-7DE3-43D0-BF12-337DB7BB5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138" y="4129794"/>
            <a:ext cx="53753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BC4623E-824C-4ED4-8AE2-B14B919EF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143717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C08D983D-44A8-4DB0-9A03-8FFF8E3F4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1484784"/>
            <a:ext cx="6163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4C575834-7C91-45DA-BBDB-9DD2A7FA1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653" y="3645024"/>
            <a:ext cx="3002907" cy="217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D1DE85DE-C16B-4E98-BC62-F1170E89D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535" y="1099008"/>
            <a:ext cx="2950896" cy="215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2">
            <a:extLst>
              <a:ext uri="{FF2B5EF4-FFF2-40B4-BE49-F238E27FC236}">
                <a16:creationId xmlns:a16="http://schemas.microsoft.com/office/drawing/2014/main" id="{F07B04DB-2D2B-4F87-908B-2DDA439BB1AE}"/>
              </a:ext>
            </a:extLst>
          </p:cNvPr>
          <p:cNvSpPr/>
          <p:nvPr/>
        </p:nvSpPr>
        <p:spPr>
          <a:xfrm>
            <a:off x="633810" y="1099008"/>
            <a:ext cx="2256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Tilted trenches (45°)</a:t>
            </a:r>
          </a:p>
        </p:txBody>
      </p:sp>
      <p:sp>
        <p:nvSpPr>
          <p:cNvPr id="18" name="Rechteck 14">
            <a:extLst>
              <a:ext uri="{FF2B5EF4-FFF2-40B4-BE49-F238E27FC236}">
                <a16:creationId xmlns:a16="http://schemas.microsoft.com/office/drawing/2014/main" id="{BAC361D4-9263-4C8D-811B-3A41BF7C8039}"/>
              </a:ext>
            </a:extLst>
          </p:cNvPr>
          <p:cNvSpPr/>
          <p:nvPr/>
        </p:nvSpPr>
        <p:spPr>
          <a:xfrm>
            <a:off x="797829" y="3760462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Straight trenches</a:t>
            </a:r>
          </a:p>
        </p:txBody>
      </p:sp>
    </p:spTree>
    <p:extLst>
      <p:ext uri="{BB962C8B-B14F-4D97-AF65-F5344CB8AC3E}">
        <p14:creationId xmlns:p14="http://schemas.microsoft.com/office/powerpoint/2010/main" val="394394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12×12 </a:t>
            </a:r>
            <a:r>
              <a:rPr lang="en-US" sz="2800" dirty="0" err="1"/>
              <a:t>megatile</a:t>
            </a:r>
            <a:r>
              <a:rPr lang="en-US" sz="2800" dirty="0"/>
              <a:t> simulation: tilted trenches (30º)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7" name="Rechteck 7">
            <a:extLst>
              <a:ext uri="{FF2B5EF4-FFF2-40B4-BE49-F238E27FC236}">
                <a16:creationId xmlns:a16="http://schemas.microsoft.com/office/drawing/2014/main" id="{FD36F0B0-4E4C-4B1D-8D93-AF99EB5ECE3F}"/>
              </a:ext>
            </a:extLst>
          </p:cNvPr>
          <p:cNvSpPr/>
          <p:nvPr/>
        </p:nvSpPr>
        <p:spPr>
          <a:xfrm>
            <a:off x="5004048" y="5157192"/>
            <a:ext cx="32732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Central cell: 24.5 </a:t>
            </a:r>
            <a:r>
              <a:rPr lang="en-US" sz="1600" dirty="0" err="1"/>
              <a:t>p.e.</a:t>
            </a:r>
            <a:r>
              <a:rPr lang="en-US" sz="1600" dirty="0"/>
              <a:t>/MIP</a:t>
            </a:r>
          </a:p>
          <a:p>
            <a:r>
              <a:rPr lang="en-US" sz="1600" dirty="0"/>
              <a:t>Neighboring cell: 0.7~0.8 </a:t>
            </a:r>
            <a:r>
              <a:rPr lang="en-US" sz="1600" dirty="0" err="1"/>
              <a:t>p.e.</a:t>
            </a:r>
            <a:r>
              <a:rPr lang="en-US" sz="1600" dirty="0"/>
              <a:t>/MIP</a:t>
            </a:r>
          </a:p>
          <a:p>
            <a:r>
              <a:rPr lang="en-US" sz="1600" dirty="0"/>
              <a:t>Cell-to-cell crosstalk: ~ 3 %</a:t>
            </a:r>
          </a:p>
          <a:p>
            <a:r>
              <a:rPr lang="en-US" sz="1600" dirty="0"/>
              <a:t>Air gap thickness: 0.2 mm</a:t>
            </a:r>
          </a:p>
        </p:txBody>
      </p:sp>
      <p:sp>
        <p:nvSpPr>
          <p:cNvPr id="10" name="Rechteck 11">
            <a:extLst>
              <a:ext uri="{FF2B5EF4-FFF2-40B4-BE49-F238E27FC236}">
                <a16:creationId xmlns:a16="http://schemas.microsoft.com/office/drawing/2014/main" id="{C4053DDB-FF5C-4C91-8B30-16C4AF41EADF}"/>
              </a:ext>
            </a:extLst>
          </p:cNvPr>
          <p:cNvSpPr/>
          <p:nvPr/>
        </p:nvSpPr>
        <p:spPr>
          <a:xfrm>
            <a:off x="3668011" y="1039723"/>
            <a:ext cx="5392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Muons pass through the center cell of 12×12 cells (one HBU size)</a:t>
            </a:r>
          </a:p>
        </p:txBody>
      </p:sp>
      <p:sp>
        <p:nvSpPr>
          <p:cNvPr id="11" name="Rechteck 18">
            <a:extLst>
              <a:ext uri="{FF2B5EF4-FFF2-40B4-BE49-F238E27FC236}">
                <a16:creationId xmlns:a16="http://schemas.microsoft.com/office/drawing/2014/main" id="{873AA681-82CE-40E5-9236-2657997B07E2}"/>
              </a:ext>
            </a:extLst>
          </p:cNvPr>
          <p:cNvSpPr/>
          <p:nvPr/>
        </p:nvSpPr>
        <p:spPr>
          <a:xfrm>
            <a:off x="896347" y="1162834"/>
            <a:ext cx="2256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Tilted trenches (30°)</a:t>
            </a:r>
          </a:p>
        </p:txBody>
      </p:sp>
      <p:sp>
        <p:nvSpPr>
          <p:cNvPr id="12" name="Rechteck 19">
            <a:extLst>
              <a:ext uri="{FF2B5EF4-FFF2-40B4-BE49-F238E27FC236}">
                <a16:creationId xmlns:a16="http://schemas.microsoft.com/office/drawing/2014/main" id="{CEB102E9-8BD3-4D28-8F11-6C9F0EB838F3}"/>
              </a:ext>
            </a:extLst>
          </p:cNvPr>
          <p:cNvSpPr/>
          <p:nvPr/>
        </p:nvSpPr>
        <p:spPr>
          <a:xfrm>
            <a:off x="179512" y="5461773"/>
            <a:ext cx="41312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Moderately high MIP response</a:t>
            </a:r>
          </a:p>
          <a:p>
            <a:r>
              <a:rPr lang="en-US" sz="1600" dirty="0"/>
              <a:t>Lower optical crosstalk: thinner air gaps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A504BC0-380C-4250-9D7F-967960909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09056"/>
            <a:ext cx="5088054" cy="366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9B33DFC-EA20-4E91-8D04-542DD71B9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33" y="1659777"/>
            <a:ext cx="3600000" cy="360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763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800" dirty="0"/>
              <a:t>Why tilted trenches?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7" name="Rechteck 7">
            <a:extLst>
              <a:ext uri="{FF2B5EF4-FFF2-40B4-BE49-F238E27FC236}">
                <a16:creationId xmlns:a16="http://schemas.microsoft.com/office/drawing/2014/main" id="{3E87F32C-682E-4578-B53F-B1147AC2DC31}"/>
              </a:ext>
            </a:extLst>
          </p:cNvPr>
          <p:cNvSpPr/>
          <p:nvPr/>
        </p:nvSpPr>
        <p:spPr>
          <a:xfrm>
            <a:off x="6648756" y="1464861"/>
            <a:ext cx="23870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1002A"/>
                </a:solidFill>
              </a:rPr>
              <a:t>99.3% area: uniformity 60% </a:t>
            </a:r>
          </a:p>
          <a:p>
            <a:r>
              <a:rPr lang="en-US" sz="1400" dirty="0"/>
              <a:t>96.1% area: uniformity 70%</a:t>
            </a:r>
          </a:p>
          <a:p>
            <a:r>
              <a:rPr lang="en-US" sz="1400" dirty="0"/>
              <a:t>79.1% area: uniformity 80%</a:t>
            </a:r>
          </a:p>
          <a:p>
            <a:r>
              <a:rPr lang="en-US" sz="1400" dirty="0"/>
              <a:t>51.7% area: uniformity 90%</a:t>
            </a:r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702EF06E-8492-477C-BF9D-C59D0A485008}"/>
              </a:ext>
            </a:extLst>
          </p:cNvPr>
          <p:cNvSpPr/>
          <p:nvPr/>
        </p:nvSpPr>
        <p:spPr>
          <a:xfrm>
            <a:off x="5908038" y="969062"/>
            <a:ext cx="31277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Compared to cell mean response: 22.4 </a:t>
            </a:r>
            <a:r>
              <a:rPr lang="en-US" sz="1200" dirty="0" err="1">
                <a:solidFill>
                  <a:srgbClr val="0070C0"/>
                </a:solidFill>
              </a:rPr>
              <a:t>p.e.</a:t>
            </a: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5A37FD77-2B65-4B6B-BF36-6AC2E14AC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2837"/>
            <a:ext cx="6185273" cy="134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2">
            <a:extLst>
              <a:ext uri="{FF2B5EF4-FFF2-40B4-BE49-F238E27FC236}">
                <a16:creationId xmlns:a16="http://schemas.microsoft.com/office/drawing/2014/main" id="{2D0FEBCC-A087-4E04-A1AE-345FFD6ABE57}"/>
              </a:ext>
            </a:extLst>
          </p:cNvPr>
          <p:cNvSpPr/>
          <p:nvPr/>
        </p:nvSpPr>
        <p:spPr>
          <a:xfrm>
            <a:off x="179512" y="5116433"/>
            <a:ext cx="3646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Individually wrapped tile: 29.6 × 29.6 mm²;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Dead area per tile 23.8 mm² (~ 2.6%)</a:t>
            </a:r>
          </a:p>
        </p:txBody>
      </p:sp>
      <p:sp>
        <p:nvSpPr>
          <p:cNvPr id="13" name="Rechteck 13">
            <a:extLst>
              <a:ext uri="{FF2B5EF4-FFF2-40B4-BE49-F238E27FC236}">
                <a16:creationId xmlns:a16="http://schemas.microsoft.com/office/drawing/2014/main" id="{BFD499FD-4AF0-465A-9E2C-A45A9948A855}"/>
              </a:ext>
            </a:extLst>
          </p:cNvPr>
          <p:cNvSpPr/>
          <p:nvPr/>
        </p:nvSpPr>
        <p:spPr>
          <a:xfrm>
            <a:off x="6307366" y="3948748"/>
            <a:ext cx="2592376" cy="52322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r>
              <a:rPr lang="en-US" sz="1400" dirty="0"/>
              <a:t>Non-sensitive area: 400µm </a:t>
            </a:r>
          </a:p>
          <a:p>
            <a:r>
              <a:rPr lang="en-US" sz="1400" dirty="0"/>
              <a:t>between each cell (simulation)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5BCF12E-D347-476E-AD93-CD37FE099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51" y="1500649"/>
            <a:ext cx="6217225" cy="135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6">
            <a:extLst>
              <a:ext uri="{FF2B5EF4-FFF2-40B4-BE49-F238E27FC236}">
                <a16:creationId xmlns:a16="http://schemas.microsoft.com/office/drawing/2014/main" id="{DE36996E-9994-49AB-BB17-62431C86C6AF}"/>
              </a:ext>
            </a:extLst>
          </p:cNvPr>
          <p:cNvSpPr/>
          <p:nvPr/>
        </p:nvSpPr>
        <p:spPr>
          <a:xfrm>
            <a:off x="3770668" y="2336611"/>
            <a:ext cx="19303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Megatile</a:t>
            </a:r>
            <a:r>
              <a:rPr lang="en-US" sz="1600" dirty="0">
                <a:solidFill>
                  <a:schemeClr val="bg1"/>
                </a:solidFill>
              </a:rPr>
              <a:t>: 4 corners</a:t>
            </a:r>
          </a:p>
        </p:txBody>
      </p:sp>
      <p:sp>
        <p:nvSpPr>
          <p:cNvPr id="16" name="Rechteck 17">
            <a:extLst>
              <a:ext uri="{FF2B5EF4-FFF2-40B4-BE49-F238E27FC236}">
                <a16:creationId xmlns:a16="http://schemas.microsoft.com/office/drawing/2014/main" id="{BA99D277-CC61-4662-8EB0-DA6719F1E288}"/>
              </a:ext>
            </a:extLst>
          </p:cNvPr>
          <p:cNvSpPr/>
          <p:nvPr/>
        </p:nvSpPr>
        <p:spPr>
          <a:xfrm>
            <a:off x="3095022" y="4471968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Individual tiles: 4 corners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09BFE1CD-B48B-4818-A5FF-F6492A591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30" y="1040837"/>
            <a:ext cx="2865550" cy="24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uppieren 19">
            <a:extLst>
              <a:ext uri="{FF2B5EF4-FFF2-40B4-BE49-F238E27FC236}">
                <a16:creationId xmlns:a16="http://schemas.microsoft.com/office/drawing/2014/main" id="{6A64B15F-087E-40AB-A196-910632A872FB}"/>
              </a:ext>
            </a:extLst>
          </p:cNvPr>
          <p:cNvGrpSpPr/>
          <p:nvPr/>
        </p:nvGrpSpPr>
        <p:grpSpPr>
          <a:xfrm>
            <a:off x="2373342" y="3071985"/>
            <a:ext cx="2794652" cy="460466"/>
            <a:chOff x="3264608" y="4905048"/>
            <a:chExt cx="5154546" cy="849298"/>
          </a:xfrm>
        </p:grpSpPr>
        <p:sp>
          <p:nvSpPr>
            <p:cNvPr id="19" name="Rechteck 20">
              <a:extLst>
                <a:ext uri="{FF2B5EF4-FFF2-40B4-BE49-F238E27FC236}">
                  <a16:creationId xmlns:a16="http://schemas.microsoft.com/office/drawing/2014/main" id="{7C2414A4-8D86-43D1-AC9A-1DB1FF2C8D11}"/>
                </a:ext>
              </a:extLst>
            </p:cNvPr>
            <p:cNvSpPr/>
            <p:nvPr/>
          </p:nvSpPr>
          <p:spPr bwMode="auto">
            <a:xfrm>
              <a:off x="3264608" y="5375858"/>
              <a:ext cx="5154546" cy="122966"/>
            </a:xfrm>
            <a:prstGeom prst="rect">
              <a:avLst/>
            </a:prstGeom>
            <a:solidFill>
              <a:srgbClr val="006600"/>
            </a:solidFill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uppieren 22">
              <a:extLst>
                <a:ext uri="{FF2B5EF4-FFF2-40B4-BE49-F238E27FC236}">
                  <a16:creationId xmlns:a16="http://schemas.microsoft.com/office/drawing/2014/main" id="{6E316C3D-48AA-4D68-9672-CF29AD278048}"/>
                </a:ext>
              </a:extLst>
            </p:cNvPr>
            <p:cNvGrpSpPr/>
            <p:nvPr/>
          </p:nvGrpSpPr>
          <p:grpSpPr>
            <a:xfrm>
              <a:off x="3264608" y="4905048"/>
              <a:ext cx="2677189" cy="849291"/>
              <a:chOff x="5292080" y="4584200"/>
              <a:chExt cx="3515578" cy="1115256"/>
            </a:xfrm>
          </p:grpSpPr>
          <p:grpSp>
            <p:nvGrpSpPr>
              <p:cNvPr id="26" name="Gruppieren 32">
                <a:extLst>
                  <a:ext uri="{FF2B5EF4-FFF2-40B4-BE49-F238E27FC236}">
                    <a16:creationId xmlns:a16="http://schemas.microsoft.com/office/drawing/2014/main" id="{8320E97F-D388-4DCA-9352-A97CE355DEBB}"/>
                  </a:ext>
                </a:extLst>
              </p:cNvPr>
              <p:cNvGrpSpPr/>
              <p:nvPr/>
            </p:nvGrpSpPr>
            <p:grpSpPr>
              <a:xfrm>
                <a:off x="5292080" y="4705765"/>
                <a:ext cx="3384376" cy="993691"/>
                <a:chOff x="6156176" y="2695725"/>
                <a:chExt cx="2865581" cy="993691"/>
              </a:xfrm>
            </p:grpSpPr>
            <p:grpSp>
              <p:nvGrpSpPr>
                <p:cNvPr id="28" name="Gruppieren 36">
                  <a:extLst>
                    <a:ext uri="{FF2B5EF4-FFF2-40B4-BE49-F238E27FC236}">
                      <a16:creationId xmlns:a16="http://schemas.microsoft.com/office/drawing/2014/main" id="{850EF66A-7F90-48C3-BAA3-BFB9B46DEF0D}"/>
                    </a:ext>
                  </a:extLst>
                </p:cNvPr>
                <p:cNvGrpSpPr/>
                <p:nvPr/>
              </p:nvGrpSpPr>
              <p:grpSpPr>
                <a:xfrm>
                  <a:off x="6156176" y="2695725"/>
                  <a:ext cx="2865581" cy="993691"/>
                  <a:chOff x="6228184" y="2690903"/>
                  <a:chExt cx="2865581" cy="993691"/>
                </a:xfrm>
              </p:grpSpPr>
              <p:sp>
                <p:nvSpPr>
                  <p:cNvPr id="30" name="Rechteck 11">
                    <a:extLst>
                      <a:ext uri="{FF2B5EF4-FFF2-40B4-BE49-F238E27FC236}">
                        <a16:creationId xmlns:a16="http://schemas.microsoft.com/office/drawing/2014/main" id="{75A89E0F-BAF8-45F7-A36E-1820425D68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8184" y="2690903"/>
                    <a:ext cx="2865581" cy="458545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31" name="Akkord 10">
                    <a:extLst>
                      <a:ext uri="{FF2B5EF4-FFF2-40B4-BE49-F238E27FC236}">
                        <a16:creationId xmlns:a16="http://schemas.microsoft.com/office/drawing/2014/main" id="{C23ED1E3-FDFC-4AC4-BBA5-F02C6D934A1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278765" y="2906339"/>
                    <a:ext cx="764420" cy="792089"/>
                  </a:xfrm>
                  <a:prstGeom prst="chord">
                    <a:avLst>
                      <a:gd name="adj1" fmla="val 6599963"/>
                      <a:gd name="adj2" fmla="val 14990548"/>
                    </a:avLst>
                  </a:prstGeom>
                  <a:solidFill>
                    <a:schemeClr val="bg1"/>
                  </a:solidFill>
                  <a:ln w="2540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29" name="Rechteck 29">
                  <a:extLst>
                    <a:ext uri="{FF2B5EF4-FFF2-40B4-BE49-F238E27FC236}">
                      <a16:creationId xmlns:a16="http://schemas.microsoft.com/office/drawing/2014/main" id="{AB92B687-52C0-4D40-A7F9-2C8D8DF509E5}"/>
                    </a:ext>
                  </a:extLst>
                </p:cNvPr>
                <p:cNvSpPr/>
                <p:nvPr/>
              </p:nvSpPr>
              <p:spPr bwMode="auto">
                <a:xfrm>
                  <a:off x="7488482" y="3058701"/>
                  <a:ext cx="207315" cy="100481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7" name="矩形 61">
                <a:extLst>
                  <a:ext uri="{FF2B5EF4-FFF2-40B4-BE49-F238E27FC236}">
                    <a16:creationId xmlns:a16="http://schemas.microsoft.com/office/drawing/2014/main" id="{D02F7354-E835-4BC5-9487-8062F286D7B2}"/>
                  </a:ext>
                </a:extLst>
              </p:cNvPr>
              <p:cNvSpPr/>
              <p:nvPr/>
            </p:nvSpPr>
            <p:spPr>
              <a:xfrm>
                <a:off x="6954913" y="4584200"/>
                <a:ext cx="1852745" cy="4845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</a:rPr>
                  <a:t>Scintillator Tile</a:t>
                </a:r>
              </a:p>
            </p:txBody>
          </p:sp>
        </p:grpSp>
        <p:grpSp>
          <p:nvGrpSpPr>
            <p:cNvPr id="21" name="Gruppieren 23">
              <a:extLst>
                <a:ext uri="{FF2B5EF4-FFF2-40B4-BE49-F238E27FC236}">
                  <a16:creationId xmlns:a16="http://schemas.microsoft.com/office/drawing/2014/main" id="{FC68037B-5B63-4905-B547-538256746289}"/>
                </a:ext>
              </a:extLst>
            </p:cNvPr>
            <p:cNvGrpSpPr/>
            <p:nvPr/>
          </p:nvGrpSpPr>
          <p:grpSpPr>
            <a:xfrm>
              <a:off x="5841879" y="4997628"/>
              <a:ext cx="2577275" cy="756718"/>
              <a:chOff x="6156176" y="2695725"/>
              <a:chExt cx="2865581" cy="993691"/>
            </a:xfrm>
          </p:grpSpPr>
          <p:grpSp>
            <p:nvGrpSpPr>
              <p:cNvPr id="22" name="Gruppieren 28">
                <a:extLst>
                  <a:ext uri="{FF2B5EF4-FFF2-40B4-BE49-F238E27FC236}">
                    <a16:creationId xmlns:a16="http://schemas.microsoft.com/office/drawing/2014/main" id="{876FFC0B-9013-44B1-A452-84C3B5E79066}"/>
                  </a:ext>
                </a:extLst>
              </p:cNvPr>
              <p:cNvGrpSpPr/>
              <p:nvPr/>
            </p:nvGrpSpPr>
            <p:grpSpPr>
              <a:xfrm>
                <a:off x="6156176" y="2695725"/>
                <a:ext cx="2865581" cy="993691"/>
                <a:chOff x="6228184" y="2690903"/>
                <a:chExt cx="2865581" cy="993691"/>
              </a:xfrm>
            </p:grpSpPr>
            <p:sp>
              <p:nvSpPr>
                <p:cNvPr id="24" name="Rechteck 11">
                  <a:extLst>
                    <a:ext uri="{FF2B5EF4-FFF2-40B4-BE49-F238E27FC236}">
                      <a16:creationId xmlns:a16="http://schemas.microsoft.com/office/drawing/2014/main" id="{24A1DF64-D863-4768-A5CD-F5CB36B8C48D}"/>
                    </a:ext>
                  </a:extLst>
                </p:cNvPr>
                <p:cNvSpPr/>
                <p:nvPr/>
              </p:nvSpPr>
              <p:spPr bwMode="auto">
                <a:xfrm>
                  <a:off x="6228184" y="2690903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5" name="Akkord 10">
                  <a:extLst>
                    <a:ext uri="{FF2B5EF4-FFF2-40B4-BE49-F238E27FC236}">
                      <a16:creationId xmlns:a16="http://schemas.microsoft.com/office/drawing/2014/main" id="{B2EC7DF0-FC33-42B4-8C4F-FC009E7DF9D4}"/>
                    </a:ext>
                  </a:extLst>
                </p:cNvPr>
                <p:cNvSpPr/>
                <p:nvPr/>
              </p:nvSpPr>
              <p:spPr bwMode="auto">
                <a:xfrm rot="5400000">
                  <a:off x="7278765" y="2906339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3" name="Rechteck 29">
                <a:extLst>
                  <a:ext uri="{FF2B5EF4-FFF2-40B4-BE49-F238E27FC236}">
                    <a16:creationId xmlns:a16="http://schemas.microsoft.com/office/drawing/2014/main" id="{01A9E1C6-211E-4F7A-BEF7-9178998DA6D3}"/>
                  </a:ext>
                </a:extLst>
              </p:cNvPr>
              <p:cNvSpPr/>
              <p:nvPr/>
            </p:nvSpPr>
            <p:spPr bwMode="auto">
              <a:xfrm>
                <a:off x="7488482" y="3044265"/>
                <a:ext cx="207315" cy="114911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32" name="Rechteck 44">
            <a:extLst>
              <a:ext uri="{FF2B5EF4-FFF2-40B4-BE49-F238E27FC236}">
                <a16:creationId xmlns:a16="http://schemas.microsoft.com/office/drawing/2014/main" id="{BDEBE1D5-FCE9-4FD8-A216-4376022043E2}"/>
              </a:ext>
            </a:extLst>
          </p:cNvPr>
          <p:cNvSpPr/>
          <p:nvPr/>
        </p:nvSpPr>
        <p:spPr>
          <a:xfrm>
            <a:off x="3491880" y="5319839"/>
            <a:ext cx="5431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Perpendicular tracks: </a:t>
            </a:r>
          </a:p>
          <a:p>
            <a:r>
              <a:rPr lang="en-US" sz="16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megatile</a:t>
            </a:r>
            <a:r>
              <a:rPr lang="en-US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tilted trenches has minimal dead area; </a:t>
            </a:r>
          </a:p>
          <a:p>
            <a:r>
              <a:rPr lang="en-US" sz="1600" dirty="0"/>
              <a:t>projective cracks with layers of individually wrapped tiles</a:t>
            </a:r>
          </a:p>
        </p:txBody>
      </p:sp>
      <p:sp>
        <p:nvSpPr>
          <p:cNvPr id="33" name="Rechteck 45">
            <a:extLst>
              <a:ext uri="{FF2B5EF4-FFF2-40B4-BE49-F238E27FC236}">
                <a16:creationId xmlns:a16="http://schemas.microsoft.com/office/drawing/2014/main" id="{5CBBEB17-62AD-49EC-A30D-17953484ACE3}"/>
              </a:ext>
            </a:extLst>
          </p:cNvPr>
          <p:cNvSpPr/>
          <p:nvPr/>
        </p:nvSpPr>
        <p:spPr>
          <a:xfrm>
            <a:off x="132704" y="981336"/>
            <a:ext cx="2351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Megatile</a:t>
            </a:r>
            <a:r>
              <a:rPr lang="en-US" sz="1600" dirty="0"/>
              <a:t>: tilted trenches</a:t>
            </a:r>
          </a:p>
        </p:txBody>
      </p:sp>
      <p:sp>
        <p:nvSpPr>
          <p:cNvPr id="34" name="Rechteck 46">
            <a:extLst>
              <a:ext uri="{FF2B5EF4-FFF2-40B4-BE49-F238E27FC236}">
                <a16:creationId xmlns:a16="http://schemas.microsoft.com/office/drawing/2014/main" id="{F24F17F6-B8CD-4D2F-99BE-82212FA1990C}"/>
              </a:ext>
            </a:extLst>
          </p:cNvPr>
          <p:cNvSpPr/>
          <p:nvPr/>
        </p:nvSpPr>
        <p:spPr>
          <a:xfrm>
            <a:off x="107504" y="3099409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Individual wrapped tiles</a:t>
            </a:r>
          </a:p>
        </p:txBody>
      </p:sp>
      <p:cxnSp>
        <p:nvCxnSpPr>
          <p:cNvPr id="35" name="Gerade Verbindung mit Pfeil 50">
            <a:extLst>
              <a:ext uri="{FF2B5EF4-FFF2-40B4-BE49-F238E27FC236}">
                <a16:creationId xmlns:a16="http://schemas.microsoft.com/office/drawing/2014/main" id="{9AF41F90-40A6-4046-AF70-772DCA266596}"/>
              </a:ext>
            </a:extLst>
          </p:cNvPr>
          <p:cNvCxnSpPr/>
          <p:nvPr/>
        </p:nvCxnSpPr>
        <p:spPr bwMode="auto">
          <a:xfrm>
            <a:off x="3691510" y="954088"/>
            <a:ext cx="0" cy="458688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Gerade Verbindung mit Pfeil 52">
            <a:extLst>
              <a:ext uri="{FF2B5EF4-FFF2-40B4-BE49-F238E27FC236}">
                <a16:creationId xmlns:a16="http://schemas.microsoft.com/office/drawing/2014/main" id="{4D6826AD-E530-4D35-87F8-B0C524A819DC}"/>
              </a:ext>
            </a:extLst>
          </p:cNvPr>
          <p:cNvCxnSpPr/>
          <p:nvPr/>
        </p:nvCxnSpPr>
        <p:spPr bwMode="auto">
          <a:xfrm>
            <a:off x="3691510" y="3036739"/>
            <a:ext cx="0" cy="458688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echteck 48">
            <a:extLst>
              <a:ext uri="{FF2B5EF4-FFF2-40B4-BE49-F238E27FC236}">
                <a16:creationId xmlns:a16="http://schemas.microsoft.com/office/drawing/2014/main" id="{4AD7B9DB-3A22-4764-8AA6-D0AA673113CC}"/>
              </a:ext>
            </a:extLst>
          </p:cNvPr>
          <p:cNvSpPr/>
          <p:nvPr/>
        </p:nvSpPr>
        <p:spPr>
          <a:xfrm>
            <a:off x="7325641" y="226823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Geant4 simulation</a:t>
            </a:r>
          </a:p>
        </p:txBody>
      </p:sp>
    </p:spTree>
    <p:extLst>
      <p:ext uri="{BB962C8B-B14F-4D97-AF65-F5344CB8AC3E}">
        <p14:creationId xmlns:p14="http://schemas.microsoft.com/office/powerpoint/2010/main" val="313537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 crosstalk measurements: </a:t>
            </a:r>
            <a:r>
              <a:rPr lang="en-US" sz="2800" dirty="0" err="1"/>
              <a:t>SiPM</a:t>
            </a:r>
            <a:r>
              <a:rPr lang="en-US" sz="2800" dirty="0"/>
              <a:t> responses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38" name="Inhaltsplatzhalter 2">
            <a:extLst>
              <a:ext uri="{FF2B5EF4-FFF2-40B4-BE49-F238E27FC236}">
                <a16:creationId xmlns:a16="http://schemas.microsoft.com/office/drawing/2014/main" id="{0F71E439-7736-49E4-8337-CB8FF77F5965}"/>
              </a:ext>
            </a:extLst>
          </p:cNvPr>
          <p:cNvSpPr txBox="1">
            <a:spLocks/>
          </p:cNvSpPr>
          <p:nvPr/>
        </p:nvSpPr>
        <p:spPr>
          <a:xfrm>
            <a:off x="535910" y="5263564"/>
            <a:ext cx="3748058" cy="10457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/>
              <a:t>LED: VCalib 6550 mV</a:t>
            </a:r>
          </a:p>
          <a:p>
            <a:pPr lvl="1"/>
            <a:r>
              <a:rPr lang="de-DE" sz="1600" dirty="0"/>
              <a:t>External trigger</a:t>
            </a:r>
          </a:p>
          <a:p>
            <a:pPr lvl="1"/>
            <a:r>
              <a:rPr lang="de-DE" sz="1600" dirty="0"/>
              <a:t>SiPM: +5.0 V overvoltage</a:t>
            </a:r>
            <a:endParaRPr lang="en-US" sz="1600" dirty="0"/>
          </a:p>
        </p:txBody>
      </p:sp>
      <p:grpSp>
        <p:nvGrpSpPr>
          <p:cNvPr id="39" name="Gruppieren 7">
            <a:extLst>
              <a:ext uri="{FF2B5EF4-FFF2-40B4-BE49-F238E27FC236}">
                <a16:creationId xmlns:a16="http://schemas.microsoft.com/office/drawing/2014/main" id="{4BE79918-5939-4573-A031-CD7C5584BA14}"/>
              </a:ext>
            </a:extLst>
          </p:cNvPr>
          <p:cNvGrpSpPr/>
          <p:nvPr/>
        </p:nvGrpSpPr>
        <p:grpSpPr>
          <a:xfrm>
            <a:off x="1945819" y="975991"/>
            <a:ext cx="5400000" cy="4211009"/>
            <a:chOff x="395536" y="1988840"/>
            <a:chExt cx="5400000" cy="4211009"/>
          </a:xfrm>
        </p:grpSpPr>
        <p:pic>
          <p:nvPicPr>
            <p:cNvPr id="40" name="Picture 2">
              <a:extLst>
                <a:ext uri="{FF2B5EF4-FFF2-40B4-BE49-F238E27FC236}">
                  <a16:creationId xmlns:a16="http://schemas.microsoft.com/office/drawing/2014/main" id="{B9E2741B-E91D-49FF-B926-AE537CA058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988840"/>
              <a:ext cx="5400000" cy="4211009"/>
            </a:xfrm>
            <a:prstGeom prst="rect">
              <a:avLst/>
            </a:prstGeom>
            <a:noFill/>
            <a:ln w="9525">
              <a:solidFill>
                <a:srgbClr val="ACACA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1" name="Rechteck 6">
              <a:extLst>
                <a:ext uri="{FF2B5EF4-FFF2-40B4-BE49-F238E27FC236}">
                  <a16:creationId xmlns:a16="http://schemas.microsoft.com/office/drawing/2014/main" id="{60CF483B-6AAE-4BC6-B891-D51EDE187D3B}"/>
                </a:ext>
              </a:extLst>
            </p:cNvPr>
            <p:cNvSpPr/>
            <p:nvPr/>
          </p:nvSpPr>
          <p:spPr>
            <a:xfrm>
              <a:off x="683568" y="2490420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42" name="Rechteck 8">
              <a:extLst>
                <a:ext uri="{FF2B5EF4-FFF2-40B4-BE49-F238E27FC236}">
                  <a16:creationId xmlns:a16="http://schemas.microsoft.com/office/drawing/2014/main" id="{901CA958-8B76-461F-BFE0-16D859FA0CF5}"/>
                </a:ext>
              </a:extLst>
            </p:cNvPr>
            <p:cNvSpPr/>
            <p:nvPr/>
          </p:nvSpPr>
          <p:spPr>
            <a:xfrm>
              <a:off x="4492563" y="2504422"/>
              <a:ext cx="11521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43" name="Rechteck 9">
              <a:extLst>
                <a:ext uri="{FF2B5EF4-FFF2-40B4-BE49-F238E27FC236}">
                  <a16:creationId xmlns:a16="http://schemas.microsoft.com/office/drawing/2014/main" id="{4EFE71BF-A0C2-4038-876F-DB3127504019}"/>
                </a:ext>
              </a:extLst>
            </p:cNvPr>
            <p:cNvSpPr/>
            <p:nvPr/>
          </p:nvSpPr>
          <p:spPr>
            <a:xfrm>
              <a:off x="683567" y="5373216"/>
              <a:ext cx="12241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No Signal</a:t>
              </a:r>
            </a:p>
          </p:txBody>
        </p:sp>
      </p:grpSp>
      <p:sp>
        <p:nvSpPr>
          <p:cNvPr id="44" name="Inhaltsplatzhalter 2">
            <a:extLst>
              <a:ext uri="{FF2B5EF4-FFF2-40B4-BE49-F238E27FC236}">
                <a16:creationId xmlns:a16="http://schemas.microsoft.com/office/drawing/2014/main" id="{D3D16C91-4341-4415-8C7D-4D47CC464AA7}"/>
              </a:ext>
            </a:extLst>
          </p:cNvPr>
          <p:cNvSpPr txBox="1">
            <a:spLocks/>
          </p:cNvSpPr>
          <p:nvPr/>
        </p:nvSpPr>
        <p:spPr bwMode="auto">
          <a:xfrm>
            <a:off x="4283968" y="5290008"/>
            <a:ext cx="4320481" cy="10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0000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After pedestal calibration</a:t>
            </a:r>
          </a:p>
          <a:p>
            <a:pPr lvl="1"/>
            <a:r>
              <a:rPr lang="en-US" kern="0" dirty="0"/>
              <a:t>Pedestal runs (</a:t>
            </a:r>
            <a:r>
              <a:rPr lang="en-US" kern="0" dirty="0" err="1"/>
              <a:t>VCalib</a:t>
            </a:r>
            <a:r>
              <a:rPr lang="en-US" kern="0" dirty="0"/>
              <a:t>=0 mV)</a:t>
            </a:r>
          </a:p>
          <a:p>
            <a:pPr lvl="1"/>
            <a:r>
              <a:rPr lang="de-DE" kern="0" dirty="0" err="1"/>
              <a:t>Correction</a:t>
            </a:r>
            <a:r>
              <a:rPr lang="de-DE" kern="0" dirty="0"/>
              <a:t> </a:t>
            </a:r>
            <a:r>
              <a:rPr lang="de-DE" kern="0" dirty="0" err="1"/>
              <a:t>for</a:t>
            </a:r>
            <a:r>
              <a:rPr lang="de-DE" kern="0" dirty="0"/>
              <a:t> </a:t>
            </a:r>
            <a:r>
              <a:rPr lang="de-DE" kern="0" dirty="0" err="1"/>
              <a:t>each</a:t>
            </a:r>
            <a:r>
              <a:rPr lang="de-DE" kern="0" dirty="0"/>
              <a:t> </a:t>
            </a:r>
            <a:r>
              <a:rPr lang="de-DE" kern="0" dirty="0" err="1"/>
              <a:t>memory</a:t>
            </a:r>
            <a:r>
              <a:rPr lang="de-DE" kern="0" dirty="0"/>
              <a:t> </a:t>
            </a:r>
            <a:r>
              <a:rPr lang="de-DE" kern="0" dirty="0" err="1"/>
              <a:t>cell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4225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 crosstalk measurements: response ratios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38" name="Inhaltsplatzhalter 2">
            <a:extLst>
              <a:ext uri="{FF2B5EF4-FFF2-40B4-BE49-F238E27FC236}">
                <a16:creationId xmlns:a16="http://schemas.microsoft.com/office/drawing/2014/main" id="{0F71E439-7736-49E4-8337-CB8FF77F5965}"/>
              </a:ext>
            </a:extLst>
          </p:cNvPr>
          <p:cNvSpPr txBox="1">
            <a:spLocks/>
          </p:cNvSpPr>
          <p:nvPr/>
        </p:nvSpPr>
        <p:spPr>
          <a:xfrm>
            <a:off x="535910" y="5263564"/>
            <a:ext cx="3748058" cy="10457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/>
              <a:t>LED: VCalib 6550 mV</a:t>
            </a:r>
          </a:p>
          <a:p>
            <a:pPr lvl="1"/>
            <a:r>
              <a:rPr lang="de-DE" sz="1600" dirty="0"/>
              <a:t>External trigger</a:t>
            </a:r>
          </a:p>
          <a:p>
            <a:pPr lvl="1"/>
            <a:r>
              <a:rPr lang="de-DE" sz="1600" dirty="0"/>
              <a:t>SiPM: +5.0 V overvoltage</a:t>
            </a:r>
            <a:endParaRPr lang="en-US" sz="1600" dirty="0"/>
          </a:p>
        </p:txBody>
      </p:sp>
      <p:sp>
        <p:nvSpPr>
          <p:cNvPr id="44" name="Inhaltsplatzhalter 2">
            <a:extLst>
              <a:ext uri="{FF2B5EF4-FFF2-40B4-BE49-F238E27FC236}">
                <a16:creationId xmlns:a16="http://schemas.microsoft.com/office/drawing/2014/main" id="{D3D16C91-4341-4415-8C7D-4D47CC464AA7}"/>
              </a:ext>
            </a:extLst>
          </p:cNvPr>
          <p:cNvSpPr txBox="1">
            <a:spLocks/>
          </p:cNvSpPr>
          <p:nvPr/>
        </p:nvSpPr>
        <p:spPr bwMode="auto">
          <a:xfrm>
            <a:off x="4283968" y="5290008"/>
            <a:ext cx="4320481" cy="10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0000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Font typeface="Arial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1002A"/>
              </a:buClr>
              <a:buChar char="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After pedestal calibration</a:t>
            </a:r>
          </a:p>
          <a:p>
            <a:pPr lvl="1"/>
            <a:r>
              <a:rPr lang="en-US" kern="0" dirty="0"/>
              <a:t>Pedestal runs (</a:t>
            </a:r>
            <a:r>
              <a:rPr lang="en-US" kern="0" dirty="0" err="1"/>
              <a:t>VCalib</a:t>
            </a:r>
            <a:r>
              <a:rPr lang="en-US" kern="0" dirty="0"/>
              <a:t>=0 mV)</a:t>
            </a:r>
          </a:p>
          <a:p>
            <a:pPr lvl="1"/>
            <a:r>
              <a:rPr lang="de-DE" kern="0" dirty="0" err="1"/>
              <a:t>Correction</a:t>
            </a:r>
            <a:r>
              <a:rPr lang="de-DE" kern="0" dirty="0"/>
              <a:t> </a:t>
            </a:r>
            <a:r>
              <a:rPr lang="de-DE" kern="0" dirty="0" err="1"/>
              <a:t>for</a:t>
            </a:r>
            <a:r>
              <a:rPr lang="de-DE" kern="0" dirty="0"/>
              <a:t> </a:t>
            </a:r>
            <a:r>
              <a:rPr lang="de-DE" kern="0" dirty="0" err="1"/>
              <a:t>each</a:t>
            </a:r>
            <a:r>
              <a:rPr lang="de-DE" kern="0" dirty="0"/>
              <a:t> </a:t>
            </a:r>
            <a:r>
              <a:rPr lang="de-DE" kern="0" dirty="0" err="1"/>
              <a:t>memory</a:t>
            </a:r>
            <a:r>
              <a:rPr lang="de-DE" kern="0" dirty="0"/>
              <a:t> </a:t>
            </a:r>
            <a:r>
              <a:rPr lang="de-DE" kern="0" dirty="0" err="1"/>
              <a:t>cell</a:t>
            </a:r>
            <a:endParaRPr lang="en-US" kern="0" dirty="0"/>
          </a:p>
        </p:txBody>
      </p:sp>
      <p:grpSp>
        <p:nvGrpSpPr>
          <p:cNvPr id="12" name="Gruppieren 6">
            <a:extLst>
              <a:ext uri="{FF2B5EF4-FFF2-40B4-BE49-F238E27FC236}">
                <a16:creationId xmlns:a16="http://schemas.microsoft.com/office/drawing/2014/main" id="{56B955A0-24F1-4971-A10F-1092DB30118C}"/>
              </a:ext>
            </a:extLst>
          </p:cNvPr>
          <p:cNvGrpSpPr/>
          <p:nvPr/>
        </p:nvGrpSpPr>
        <p:grpSpPr>
          <a:xfrm>
            <a:off x="1835696" y="954088"/>
            <a:ext cx="5400000" cy="4139109"/>
            <a:chOff x="467544" y="2115614"/>
            <a:chExt cx="5400000" cy="413910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50C52F9-0374-4C4C-8F57-18634D653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115614"/>
              <a:ext cx="5400000" cy="4139109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Rechteck 7">
              <a:extLst>
                <a:ext uri="{FF2B5EF4-FFF2-40B4-BE49-F238E27FC236}">
                  <a16:creationId xmlns:a16="http://schemas.microsoft.com/office/drawing/2014/main" id="{7B64E284-1225-4CF9-931E-74F04D7AC582}"/>
                </a:ext>
              </a:extLst>
            </p:cNvPr>
            <p:cNvSpPr/>
            <p:nvPr/>
          </p:nvSpPr>
          <p:spPr>
            <a:xfrm>
              <a:off x="827584" y="2574111"/>
              <a:ext cx="1152127" cy="3693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15" name="Rechteck 8">
              <a:extLst>
                <a:ext uri="{FF2B5EF4-FFF2-40B4-BE49-F238E27FC236}">
                  <a16:creationId xmlns:a16="http://schemas.microsoft.com/office/drawing/2014/main" id="{B78A6337-7243-44A1-9AFA-A2196942172B}"/>
                </a:ext>
              </a:extLst>
            </p:cNvPr>
            <p:cNvSpPr/>
            <p:nvPr/>
          </p:nvSpPr>
          <p:spPr>
            <a:xfrm>
              <a:off x="4499992" y="2589940"/>
              <a:ext cx="1152127" cy="3693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No SiPM</a:t>
              </a:r>
            </a:p>
          </p:txBody>
        </p:sp>
        <p:sp>
          <p:nvSpPr>
            <p:cNvPr id="16" name="Rechteck 9">
              <a:extLst>
                <a:ext uri="{FF2B5EF4-FFF2-40B4-BE49-F238E27FC236}">
                  <a16:creationId xmlns:a16="http://schemas.microsoft.com/office/drawing/2014/main" id="{8DAE9BFD-45D7-4FE5-A5C2-DC380F1B2015}"/>
                </a:ext>
              </a:extLst>
            </p:cNvPr>
            <p:cNvSpPr/>
            <p:nvPr/>
          </p:nvSpPr>
          <p:spPr>
            <a:xfrm>
              <a:off x="827583" y="5445224"/>
              <a:ext cx="1224137" cy="3693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No Signal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69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Simulation of LED illumination: tilted trenches (30º)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92812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pic>
        <p:nvPicPr>
          <p:cNvPr id="17" name="Grafik 6">
            <a:extLst>
              <a:ext uri="{FF2B5EF4-FFF2-40B4-BE49-F238E27FC236}">
                <a16:creationId xmlns:a16="http://schemas.microsoft.com/office/drawing/2014/main" id="{EA429AE8-DE69-4499-B24F-D5A6B2F90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58" y="3645024"/>
            <a:ext cx="2970329" cy="2160000"/>
          </a:xfrm>
          <a:prstGeom prst="rect">
            <a:avLst/>
          </a:prstGeom>
        </p:spPr>
      </p:pic>
      <p:pic>
        <p:nvPicPr>
          <p:cNvPr id="18" name="Grafik 7">
            <a:extLst>
              <a:ext uri="{FF2B5EF4-FFF2-40B4-BE49-F238E27FC236}">
                <a16:creationId xmlns:a16="http://schemas.microsoft.com/office/drawing/2014/main" id="{13505D7E-EC9F-467C-8E58-734926A59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950" y="3645024"/>
            <a:ext cx="2558242" cy="2160000"/>
          </a:xfrm>
          <a:prstGeom prst="rect">
            <a:avLst/>
          </a:prstGeom>
        </p:spPr>
      </p:pic>
      <p:pic>
        <p:nvPicPr>
          <p:cNvPr id="19" name="Grafik 8">
            <a:extLst>
              <a:ext uri="{FF2B5EF4-FFF2-40B4-BE49-F238E27FC236}">
                <a16:creationId xmlns:a16="http://schemas.microsoft.com/office/drawing/2014/main" id="{53751936-EB80-4FCD-8884-D304B4055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063" y="3645024"/>
            <a:ext cx="2505600" cy="2160000"/>
          </a:xfrm>
          <a:prstGeom prst="rect">
            <a:avLst/>
          </a:prstGeom>
        </p:spPr>
      </p:pic>
      <p:pic>
        <p:nvPicPr>
          <p:cNvPr id="20" name="Grafik 9">
            <a:extLst>
              <a:ext uri="{FF2B5EF4-FFF2-40B4-BE49-F238E27FC236}">
                <a16:creationId xmlns:a16="http://schemas.microsoft.com/office/drawing/2014/main" id="{5D40E668-00B2-4DED-AE49-E0FDC9B7E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358" y="970380"/>
            <a:ext cx="2967699" cy="2160000"/>
          </a:xfrm>
          <a:prstGeom prst="rect">
            <a:avLst/>
          </a:prstGeom>
        </p:spPr>
      </p:pic>
      <p:grpSp>
        <p:nvGrpSpPr>
          <p:cNvPr id="21" name="Gruppieren 10">
            <a:extLst>
              <a:ext uri="{FF2B5EF4-FFF2-40B4-BE49-F238E27FC236}">
                <a16:creationId xmlns:a16="http://schemas.microsoft.com/office/drawing/2014/main" id="{8B773CA2-6FE6-453D-9090-F7DA8EB61BEE}"/>
              </a:ext>
            </a:extLst>
          </p:cNvPr>
          <p:cNvGrpSpPr/>
          <p:nvPr/>
        </p:nvGrpSpPr>
        <p:grpSpPr>
          <a:xfrm>
            <a:off x="3694886" y="970380"/>
            <a:ext cx="2541306" cy="2160000"/>
            <a:chOff x="6471823" y="2149008"/>
            <a:chExt cx="2541306" cy="2160000"/>
          </a:xfrm>
        </p:grpSpPr>
        <p:pic>
          <p:nvPicPr>
            <p:cNvPr id="22" name="Grafik 11">
              <a:extLst>
                <a:ext uri="{FF2B5EF4-FFF2-40B4-BE49-F238E27FC236}">
                  <a16:creationId xmlns:a16="http://schemas.microsoft.com/office/drawing/2014/main" id="{AF5941B4-0010-48C4-B13B-EAEEE77CA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1823" y="2149008"/>
              <a:ext cx="2524369" cy="2160000"/>
            </a:xfrm>
            <a:prstGeom prst="rect">
              <a:avLst/>
            </a:prstGeom>
          </p:spPr>
        </p:pic>
        <p:sp>
          <p:nvSpPr>
            <p:cNvPr id="23" name="Rechteck 12">
              <a:extLst>
                <a:ext uri="{FF2B5EF4-FFF2-40B4-BE49-F238E27FC236}">
                  <a16:creationId xmlns:a16="http://schemas.microsoft.com/office/drawing/2014/main" id="{68C95DDF-A416-4D16-AB8A-86F612986B4C}"/>
                </a:ext>
              </a:extLst>
            </p:cNvPr>
            <p:cNvSpPr/>
            <p:nvPr/>
          </p:nvSpPr>
          <p:spPr>
            <a:xfrm>
              <a:off x="7933967" y="2417018"/>
              <a:ext cx="10791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dirty="0">
                  <a:solidFill>
                    <a:srgbClr val="FFC000"/>
                  </a:solidFill>
                </a:rPr>
                <a:t>Center:</a:t>
              </a:r>
              <a:endParaRPr lang="en-US" dirty="0">
                <a:solidFill>
                  <a:srgbClr val="FFC000"/>
                </a:solidFill>
              </a:endParaRPr>
            </a:p>
            <a:p>
              <a:r>
                <a:rPr lang="en-US" dirty="0">
                  <a:solidFill>
                    <a:srgbClr val="FFC000"/>
                  </a:solidFill>
                </a:rPr>
                <a:t>56.9 p.e.</a:t>
              </a:r>
            </a:p>
          </p:txBody>
        </p:sp>
      </p:grpSp>
      <p:grpSp>
        <p:nvGrpSpPr>
          <p:cNvPr id="24" name="Gruppieren 13">
            <a:extLst>
              <a:ext uri="{FF2B5EF4-FFF2-40B4-BE49-F238E27FC236}">
                <a16:creationId xmlns:a16="http://schemas.microsoft.com/office/drawing/2014/main" id="{BEE025EB-290D-40BB-8F53-2FCC3F0EF546}"/>
              </a:ext>
            </a:extLst>
          </p:cNvPr>
          <p:cNvGrpSpPr/>
          <p:nvPr/>
        </p:nvGrpSpPr>
        <p:grpSpPr>
          <a:xfrm>
            <a:off x="6365084" y="954088"/>
            <a:ext cx="2561068" cy="2160000"/>
            <a:chOff x="6540483" y="4316776"/>
            <a:chExt cx="2561068" cy="2160000"/>
          </a:xfrm>
        </p:grpSpPr>
        <p:pic>
          <p:nvPicPr>
            <p:cNvPr id="25" name="Grafik 14">
              <a:extLst>
                <a:ext uri="{FF2B5EF4-FFF2-40B4-BE49-F238E27FC236}">
                  <a16:creationId xmlns:a16="http://schemas.microsoft.com/office/drawing/2014/main" id="{335AA2DF-0BEC-49EF-98F9-6F2944861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483" y="4316776"/>
              <a:ext cx="2561068" cy="2160000"/>
            </a:xfrm>
            <a:prstGeom prst="rect">
              <a:avLst/>
            </a:prstGeom>
          </p:spPr>
        </p:pic>
        <p:sp>
          <p:nvSpPr>
            <p:cNvPr id="26" name="Rechteck 15">
              <a:extLst>
                <a:ext uri="{FF2B5EF4-FFF2-40B4-BE49-F238E27FC236}">
                  <a16:creationId xmlns:a16="http://schemas.microsoft.com/office/drawing/2014/main" id="{F05786E9-F90F-4566-9855-B8A23A91726E}"/>
                </a:ext>
              </a:extLst>
            </p:cNvPr>
            <p:cNvSpPr/>
            <p:nvPr/>
          </p:nvSpPr>
          <p:spPr>
            <a:xfrm>
              <a:off x="7949714" y="4601078"/>
              <a:ext cx="10791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Right:</a:t>
              </a:r>
            </a:p>
            <a:p>
              <a:r>
                <a:rPr lang="en-US" dirty="0">
                  <a:solidFill>
                    <a:srgbClr val="FFC000"/>
                  </a:solidFill>
                </a:rPr>
                <a:t>3.5 p.e.</a:t>
              </a:r>
            </a:p>
          </p:txBody>
        </p:sp>
      </p:grpSp>
      <p:sp>
        <p:nvSpPr>
          <p:cNvPr id="27" name="Rechteck 16">
            <a:extLst>
              <a:ext uri="{FF2B5EF4-FFF2-40B4-BE49-F238E27FC236}">
                <a16:creationId xmlns:a16="http://schemas.microsoft.com/office/drawing/2014/main" id="{32713442-EED8-4E42-90E7-34DD37659D47}"/>
              </a:ext>
            </a:extLst>
          </p:cNvPr>
          <p:cNvSpPr/>
          <p:nvPr/>
        </p:nvSpPr>
        <p:spPr>
          <a:xfrm>
            <a:off x="5161589" y="3929326"/>
            <a:ext cx="1200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Center: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113.8 p.e.</a:t>
            </a:r>
          </a:p>
        </p:txBody>
      </p:sp>
      <p:sp>
        <p:nvSpPr>
          <p:cNvPr id="28" name="Rechteck 17">
            <a:extLst>
              <a:ext uri="{FF2B5EF4-FFF2-40B4-BE49-F238E27FC236}">
                <a16:creationId xmlns:a16="http://schemas.microsoft.com/office/drawing/2014/main" id="{12E2DFAB-C76A-4DCF-BC5D-F15154F901D2}"/>
              </a:ext>
            </a:extLst>
          </p:cNvPr>
          <p:cNvSpPr/>
          <p:nvPr/>
        </p:nvSpPr>
        <p:spPr>
          <a:xfrm>
            <a:off x="7846990" y="3897342"/>
            <a:ext cx="1079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Right:</a:t>
            </a:r>
          </a:p>
          <a:p>
            <a:r>
              <a:rPr lang="en-US" dirty="0">
                <a:solidFill>
                  <a:srgbClr val="FFC000"/>
                </a:solidFill>
              </a:rPr>
              <a:t>7.0 p.e.</a:t>
            </a:r>
          </a:p>
        </p:txBody>
      </p:sp>
      <p:sp>
        <p:nvSpPr>
          <p:cNvPr id="29" name="Rechteck 18">
            <a:extLst>
              <a:ext uri="{FF2B5EF4-FFF2-40B4-BE49-F238E27FC236}">
                <a16:creationId xmlns:a16="http://schemas.microsoft.com/office/drawing/2014/main" id="{C6C60E4E-1CBD-4809-8297-C329E974BE18}"/>
              </a:ext>
            </a:extLst>
          </p:cNvPr>
          <p:cNvSpPr/>
          <p:nvPr/>
        </p:nvSpPr>
        <p:spPr>
          <a:xfrm>
            <a:off x="941646" y="3114088"/>
            <a:ext cx="7885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30k optical photons per event in the center. Crosstalk (mean): 3.1 ~ 6.2 %</a:t>
            </a:r>
          </a:p>
        </p:txBody>
      </p:sp>
      <p:sp>
        <p:nvSpPr>
          <p:cNvPr id="30" name="Rechteck 19">
            <a:extLst>
              <a:ext uri="{FF2B5EF4-FFF2-40B4-BE49-F238E27FC236}">
                <a16:creationId xmlns:a16="http://schemas.microsoft.com/office/drawing/2014/main" id="{B359F822-B0CD-407E-AF45-965AF1E5D1D4}"/>
              </a:ext>
            </a:extLst>
          </p:cNvPr>
          <p:cNvSpPr/>
          <p:nvPr/>
        </p:nvSpPr>
        <p:spPr>
          <a:xfrm>
            <a:off x="797630" y="5862490"/>
            <a:ext cx="7706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60k optical photons per event in the center. Crosstalk (mean): 3.1 ~ 6.1 %</a:t>
            </a:r>
          </a:p>
        </p:txBody>
      </p:sp>
    </p:spTree>
    <p:extLst>
      <p:ext uri="{BB962C8B-B14F-4D97-AF65-F5344CB8AC3E}">
        <p14:creationId xmlns:p14="http://schemas.microsoft.com/office/powerpoint/2010/main" val="354692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Simulation of LED illumination: tilted trenches (0º)</a:t>
            </a:r>
            <a:endParaRPr lang="en-GB" sz="2800" dirty="0"/>
          </a:p>
        </p:txBody>
      </p:sp>
      <p:pic>
        <p:nvPicPr>
          <p:cNvPr id="31" name="Grafik 6">
            <a:extLst>
              <a:ext uri="{FF2B5EF4-FFF2-40B4-BE49-F238E27FC236}">
                <a16:creationId xmlns:a16="http://schemas.microsoft.com/office/drawing/2014/main" id="{408DAE73-0A16-4C98-9440-F827E95F2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31" y="954088"/>
            <a:ext cx="2957861" cy="2160000"/>
          </a:xfrm>
          <a:prstGeom prst="rect">
            <a:avLst/>
          </a:prstGeom>
        </p:spPr>
      </p:pic>
      <p:pic>
        <p:nvPicPr>
          <p:cNvPr id="32" name="Grafik 7">
            <a:extLst>
              <a:ext uri="{FF2B5EF4-FFF2-40B4-BE49-F238E27FC236}">
                <a16:creationId xmlns:a16="http://schemas.microsoft.com/office/drawing/2014/main" id="{68512938-7D4F-42CC-A1D8-9E982033B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212" y="954088"/>
            <a:ext cx="2520878" cy="2160000"/>
          </a:xfrm>
          <a:prstGeom prst="rect">
            <a:avLst/>
          </a:prstGeom>
        </p:spPr>
      </p:pic>
      <p:pic>
        <p:nvPicPr>
          <p:cNvPr id="33" name="Grafik 8">
            <a:extLst>
              <a:ext uri="{FF2B5EF4-FFF2-40B4-BE49-F238E27FC236}">
                <a16:creationId xmlns:a16="http://schemas.microsoft.com/office/drawing/2014/main" id="{10E5F47A-E1D0-42C5-946B-CE382BA51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9610" y="957200"/>
            <a:ext cx="2559903" cy="2160000"/>
          </a:xfrm>
          <a:prstGeom prst="rect">
            <a:avLst/>
          </a:prstGeom>
        </p:spPr>
      </p:pic>
      <p:sp>
        <p:nvSpPr>
          <p:cNvPr id="34" name="Rechteck 11">
            <a:extLst>
              <a:ext uri="{FF2B5EF4-FFF2-40B4-BE49-F238E27FC236}">
                <a16:creationId xmlns:a16="http://schemas.microsoft.com/office/drawing/2014/main" id="{3EADFCE5-91AB-4243-8E53-7B16AC9F889A}"/>
              </a:ext>
            </a:extLst>
          </p:cNvPr>
          <p:cNvSpPr/>
          <p:nvPr/>
        </p:nvSpPr>
        <p:spPr>
          <a:xfrm>
            <a:off x="1281887" y="3114088"/>
            <a:ext cx="7706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30k optical photons per event in the center. Crosstalk (mean): 3.0 ~ 6.1 %</a:t>
            </a:r>
          </a:p>
        </p:txBody>
      </p:sp>
      <p:sp>
        <p:nvSpPr>
          <p:cNvPr id="35" name="Rechteck 12">
            <a:extLst>
              <a:ext uri="{FF2B5EF4-FFF2-40B4-BE49-F238E27FC236}">
                <a16:creationId xmlns:a16="http://schemas.microsoft.com/office/drawing/2014/main" id="{200323EC-5C9E-4A07-80EF-EDB0887873C6}"/>
              </a:ext>
            </a:extLst>
          </p:cNvPr>
          <p:cNvSpPr/>
          <p:nvPr/>
        </p:nvSpPr>
        <p:spPr>
          <a:xfrm>
            <a:off x="1137871" y="5862490"/>
            <a:ext cx="7706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60k optical photons per event in the center. Crosstalk (mean): 3.0 ~ 6.1 %</a:t>
            </a:r>
          </a:p>
        </p:txBody>
      </p:sp>
      <p:sp>
        <p:nvSpPr>
          <p:cNvPr id="36" name="Rechteck 13">
            <a:extLst>
              <a:ext uri="{FF2B5EF4-FFF2-40B4-BE49-F238E27FC236}">
                <a16:creationId xmlns:a16="http://schemas.microsoft.com/office/drawing/2014/main" id="{192E9D7F-F9F5-41A4-83DE-17A740438BD2}"/>
              </a:ext>
            </a:extLst>
          </p:cNvPr>
          <p:cNvSpPr/>
          <p:nvPr/>
        </p:nvSpPr>
        <p:spPr>
          <a:xfrm>
            <a:off x="5338745" y="1173466"/>
            <a:ext cx="1200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Center: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58.4 p.e.</a:t>
            </a:r>
          </a:p>
        </p:txBody>
      </p:sp>
      <p:sp>
        <p:nvSpPr>
          <p:cNvPr id="37" name="Rechteck 14">
            <a:extLst>
              <a:ext uri="{FF2B5EF4-FFF2-40B4-BE49-F238E27FC236}">
                <a16:creationId xmlns:a16="http://schemas.microsoft.com/office/drawing/2014/main" id="{96F1B070-3BC3-4E77-95DF-9948CDFFA21B}"/>
              </a:ext>
            </a:extLst>
          </p:cNvPr>
          <p:cNvSpPr/>
          <p:nvPr/>
        </p:nvSpPr>
        <p:spPr>
          <a:xfrm>
            <a:off x="8099743" y="1182751"/>
            <a:ext cx="1079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Right:</a:t>
            </a:r>
          </a:p>
          <a:p>
            <a:r>
              <a:rPr lang="en-US" dirty="0">
                <a:solidFill>
                  <a:srgbClr val="FFC000"/>
                </a:solidFill>
              </a:rPr>
              <a:t>3.5 p.e.</a:t>
            </a:r>
          </a:p>
        </p:txBody>
      </p:sp>
      <p:pic>
        <p:nvPicPr>
          <p:cNvPr id="38" name="Grafik 15">
            <a:extLst>
              <a:ext uri="{FF2B5EF4-FFF2-40B4-BE49-F238E27FC236}">
                <a16:creationId xmlns:a16="http://schemas.microsoft.com/office/drawing/2014/main" id="{C44BDF8D-2417-4178-8D37-C36A36EF6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25" y="3592955"/>
            <a:ext cx="2965067" cy="2160000"/>
          </a:xfrm>
          <a:prstGeom prst="rect">
            <a:avLst/>
          </a:prstGeom>
        </p:spPr>
      </p:pic>
      <p:pic>
        <p:nvPicPr>
          <p:cNvPr id="39" name="Grafik 16">
            <a:extLst>
              <a:ext uri="{FF2B5EF4-FFF2-40B4-BE49-F238E27FC236}">
                <a16:creationId xmlns:a16="http://schemas.microsoft.com/office/drawing/2014/main" id="{36626CA5-0444-48C2-A7D9-0F8A907B5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0999" y="3687966"/>
            <a:ext cx="2567795" cy="2160000"/>
          </a:xfrm>
          <a:prstGeom prst="rect">
            <a:avLst/>
          </a:prstGeom>
        </p:spPr>
      </p:pic>
      <p:pic>
        <p:nvPicPr>
          <p:cNvPr id="40" name="Grafik 17">
            <a:extLst>
              <a:ext uri="{FF2B5EF4-FFF2-40B4-BE49-F238E27FC236}">
                <a16:creationId xmlns:a16="http://schemas.microsoft.com/office/drawing/2014/main" id="{0EF8AC5B-5183-492E-BD6C-A506086767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1155" y="3702490"/>
            <a:ext cx="2526990" cy="2160000"/>
          </a:xfrm>
          <a:prstGeom prst="rect">
            <a:avLst/>
          </a:prstGeom>
        </p:spPr>
      </p:pic>
      <p:sp>
        <p:nvSpPr>
          <p:cNvPr id="41" name="Rechteck 18">
            <a:extLst>
              <a:ext uri="{FF2B5EF4-FFF2-40B4-BE49-F238E27FC236}">
                <a16:creationId xmlns:a16="http://schemas.microsoft.com/office/drawing/2014/main" id="{82E0F70E-6A0E-4AD6-BEA0-9DA689BDC1FF}"/>
              </a:ext>
            </a:extLst>
          </p:cNvPr>
          <p:cNvSpPr/>
          <p:nvPr/>
        </p:nvSpPr>
        <p:spPr>
          <a:xfrm>
            <a:off x="5339881" y="3939328"/>
            <a:ext cx="1200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Center: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116.7 p.e.</a:t>
            </a:r>
          </a:p>
        </p:txBody>
      </p:sp>
      <p:sp>
        <p:nvSpPr>
          <p:cNvPr id="42" name="Rechteck 19">
            <a:extLst>
              <a:ext uri="{FF2B5EF4-FFF2-40B4-BE49-F238E27FC236}">
                <a16:creationId xmlns:a16="http://schemas.microsoft.com/office/drawing/2014/main" id="{E0DA0156-28F6-471B-98CF-902091B3A9F4}"/>
              </a:ext>
            </a:extLst>
          </p:cNvPr>
          <p:cNvSpPr/>
          <p:nvPr/>
        </p:nvSpPr>
        <p:spPr>
          <a:xfrm>
            <a:off x="8100879" y="3948613"/>
            <a:ext cx="1079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Right:</a:t>
            </a:r>
          </a:p>
          <a:p>
            <a:r>
              <a:rPr lang="en-US" dirty="0">
                <a:solidFill>
                  <a:srgbClr val="FFC000"/>
                </a:solidFill>
              </a:rPr>
              <a:t>7.1 p.e.</a:t>
            </a:r>
          </a:p>
        </p:txBody>
      </p:sp>
    </p:spTree>
    <p:extLst>
      <p:ext uri="{BB962C8B-B14F-4D97-AF65-F5344CB8AC3E}">
        <p14:creationId xmlns:p14="http://schemas.microsoft.com/office/powerpoint/2010/main" val="1013341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Efforts of </a:t>
            </a:r>
            <a:r>
              <a:rPr lang="en-US" sz="2800" dirty="0" err="1"/>
              <a:t>MegaTile</a:t>
            </a:r>
            <a:r>
              <a:rPr lang="en-US" sz="2800" dirty="0"/>
              <a:t> development at Mainz (1)</a:t>
            </a:r>
            <a:endParaRPr lang="en-GB" sz="2800" dirty="0"/>
          </a:p>
        </p:txBody>
      </p:sp>
      <p:grpSp>
        <p:nvGrpSpPr>
          <p:cNvPr id="16" name="Gruppieren 6">
            <a:extLst>
              <a:ext uri="{FF2B5EF4-FFF2-40B4-BE49-F238E27FC236}">
                <a16:creationId xmlns:a16="http://schemas.microsoft.com/office/drawing/2014/main" id="{22B63960-83D7-4641-B4FB-B59B1F34EDDD}"/>
              </a:ext>
            </a:extLst>
          </p:cNvPr>
          <p:cNvGrpSpPr/>
          <p:nvPr/>
        </p:nvGrpSpPr>
        <p:grpSpPr>
          <a:xfrm>
            <a:off x="1115616" y="1410034"/>
            <a:ext cx="2448272" cy="3129723"/>
            <a:chOff x="4860032" y="2276872"/>
            <a:chExt cx="2448272" cy="3129723"/>
          </a:xfrm>
        </p:grpSpPr>
        <p:pic>
          <p:nvPicPr>
            <p:cNvPr id="17" name="Grafik 7">
              <a:extLst>
                <a:ext uri="{FF2B5EF4-FFF2-40B4-BE49-F238E27FC236}">
                  <a16:creationId xmlns:a16="http://schemas.microsoft.com/office/drawing/2014/main" id="{4526E092-CB9A-41D0-A2C9-8DE9521E7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0032" y="2276872"/>
              <a:ext cx="2448272" cy="2568876"/>
            </a:xfrm>
            <a:prstGeom prst="rect">
              <a:avLst/>
            </a:prstGeom>
          </p:spPr>
        </p:pic>
        <p:sp>
          <p:nvSpPr>
            <p:cNvPr id="18" name="Rechteck 8">
              <a:extLst>
                <a:ext uri="{FF2B5EF4-FFF2-40B4-BE49-F238E27FC236}">
                  <a16:creationId xmlns:a16="http://schemas.microsoft.com/office/drawing/2014/main" id="{512C62BD-E0C1-4678-9985-D1AC87AE1936}"/>
                </a:ext>
              </a:extLst>
            </p:cNvPr>
            <p:cNvSpPr/>
            <p:nvPr/>
          </p:nvSpPr>
          <p:spPr>
            <a:xfrm>
              <a:off x="4860032" y="4883375"/>
              <a:ext cx="24482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70C0"/>
                  </a:solidFill>
                </a:rPr>
                <a:t>Prototype with metal grids  and individual tiles</a:t>
              </a:r>
            </a:p>
          </p:txBody>
        </p:sp>
      </p:grpSp>
      <p:grpSp>
        <p:nvGrpSpPr>
          <p:cNvPr id="19" name="Gruppieren 9">
            <a:extLst>
              <a:ext uri="{FF2B5EF4-FFF2-40B4-BE49-F238E27FC236}">
                <a16:creationId xmlns:a16="http://schemas.microsoft.com/office/drawing/2014/main" id="{A5DB787D-CB86-4BA0-91A7-C41CB1B0904B}"/>
              </a:ext>
            </a:extLst>
          </p:cNvPr>
          <p:cNvGrpSpPr/>
          <p:nvPr/>
        </p:nvGrpSpPr>
        <p:grpSpPr>
          <a:xfrm>
            <a:off x="4139952" y="1332384"/>
            <a:ext cx="4392488" cy="2880000"/>
            <a:chOff x="4375316" y="998712"/>
            <a:chExt cx="4392488" cy="2880000"/>
          </a:xfrm>
        </p:grpSpPr>
        <p:pic>
          <p:nvPicPr>
            <p:cNvPr id="20" name="Grafik 10">
              <a:extLst>
                <a:ext uri="{FF2B5EF4-FFF2-40B4-BE49-F238E27FC236}">
                  <a16:creationId xmlns:a16="http://schemas.microsoft.com/office/drawing/2014/main" id="{1E9DD4AE-5543-458D-BEE3-55C4CEFF2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5316" y="998712"/>
              <a:ext cx="4392488" cy="2880000"/>
            </a:xfrm>
            <a:prstGeom prst="rect">
              <a:avLst/>
            </a:prstGeom>
          </p:spPr>
        </p:pic>
        <p:sp>
          <p:nvSpPr>
            <p:cNvPr id="21" name="Rechteck 11">
              <a:extLst>
                <a:ext uri="{FF2B5EF4-FFF2-40B4-BE49-F238E27FC236}">
                  <a16:creationId xmlns:a16="http://schemas.microsoft.com/office/drawing/2014/main" id="{1EC484F6-6931-46BC-B80C-3FFC9188AC9B}"/>
                </a:ext>
              </a:extLst>
            </p:cNvPr>
            <p:cNvSpPr/>
            <p:nvPr/>
          </p:nvSpPr>
          <p:spPr>
            <a:xfrm>
              <a:off x="5455436" y="1340882"/>
              <a:ext cx="244827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</a:rPr>
                <a:t>BC408 scintillator</a:t>
              </a:r>
            </a:p>
            <a:p>
              <a:r>
                <a:rPr lang="en-US" sz="1200" dirty="0">
                  <a:solidFill>
                    <a:schemeClr val="bg2"/>
                  </a:solidFill>
                </a:rPr>
                <a:t>Steel grids coated with chrome</a:t>
              </a:r>
            </a:p>
            <a:p>
              <a:r>
                <a:rPr lang="en-US" sz="1200" dirty="0">
                  <a:solidFill>
                    <a:schemeClr val="bg2"/>
                  </a:solidFill>
                </a:rPr>
                <a:t>1x1mm² HPK MPPC</a:t>
              </a:r>
              <a:endParaRPr lang="de-DE" sz="1200" dirty="0">
                <a:solidFill>
                  <a:schemeClr val="bg2"/>
                </a:solidFill>
              </a:endParaRPr>
            </a:p>
          </p:txBody>
        </p:sp>
        <p:sp>
          <p:nvSpPr>
            <p:cNvPr id="22" name="Rechteck 12">
              <a:extLst>
                <a:ext uri="{FF2B5EF4-FFF2-40B4-BE49-F238E27FC236}">
                  <a16:creationId xmlns:a16="http://schemas.microsoft.com/office/drawing/2014/main" id="{8163F340-125F-4C17-8BEE-44240B970672}"/>
                </a:ext>
              </a:extLst>
            </p:cNvPr>
            <p:cNvSpPr/>
            <p:nvPr/>
          </p:nvSpPr>
          <p:spPr>
            <a:xfrm>
              <a:off x="6679572" y="3130493"/>
              <a:ext cx="1556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C1002A"/>
                  </a:solidFill>
                </a:rPr>
                <a:t>17.8 p.e./MIP</a:t>
              </a:r>
              <a:endParaRPr lang="de-DE" dirty="0">
                <a:solidFill>
                  <a:srgbClr val="C1002A"/>
                </a:solidFill>
              </a:endParaRPr>
            </a:p>
          </p:txBody>
        </p:sp>
      </p:grp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62688BF2-57AA-4FFA-BEF1-ED4FFDE11D05}"/>
              </a:ext>
            </a:extLst>
          </p:cNvPr>
          <p:cNvSpPr txBox="1">
            <a:spLocks/>
          </p:cNvSpPr>
          <p:nvPr/>
        </p:nvSpPr>
        <p:spPr>
          <a:xfrm>
            <a:off x="289594" y="4797152"/>
            <a:ext cx="8242846" cy="10955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/>
              <a:t>Idea: quickly produce metal grids</a:t>
            </a:r>
          </a:p>
          <a:p>
            <a:pPr lvl="1"/>
            <a:r>
              <a:rPr lang="en-US" sz="1600"/>
              <a:t>A first prototype worked well with steel strips and individually machined tiles</a:t>
            </a:r>
          </a:p>
          <a:p>
            <a:pPr lvl="1"/>
            <a:r>
              <a:rPr lang="en-US" sz="1600"/>
              <a:t>Many manufacturers tried, but could not produce the steel grids with sub-mm thickness at the size ~ 36x36 cm²</a:t>
            </a:r>
            <a:endParaRPr lang="en-US" sz="1600" dirty="0"/>
          </a:p>
        </p:txBody>
      </p:sp>
      <p:sp>
        <p:nvSpPr>
          <p:cNvPr id="24" name="Rechteck 15">
            <a:extLst>
              <a:ext uri="{FF2B5EF4-FFF2-40B4-BE49-F238E27FC236}">
                <a16:creationId xmlns:a16="http://schemas.microsoft.com/office/drawing/2014/main" id="{2CF7C381-CC42-481E-BF2B-41C97F66C2AD}"/>
              </a:ext>
            </a:extLst>
          </p:cNvPr>
          <p:cNvSpPr/>
          <p:nvPr/>
        </p:nvSpPr>
        <p:spPr>
          <a:xfrm>
            <a:off x="5706025" y="3101759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1002A"/>
                </a:solidFill>
              </a:rPr>
              <a:t>Cosmic-ray measurement</a:t>
            </a:r>
            <a:endParaRPr lang="de-DE" dirty="0">
              <a:solidFill>
                <a:srgbClr val="C100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3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419989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Efforts of </a:t>
            </a:r>
            <a:r>
              <a:rPr lang="en-US" sz="2800" dirty="0" err="1"/>
              <a:t>MegaTile</a:t>
            </a:r>
            <a:r>
              <a:rPr lang="en-US" sz="2800" dirty="0"/>
              <a:t> development at Mainz (2)</a:t>
            </a:r>
            <a:endParaRPr lang="en-GB" sz="28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14BEAE-282C-42E3-9330-3B95E088CAAE}"/>
              </a:ext>
            </a:extLst>
          </p:cNvPr>
          <p:cNvSpPr txBox="1">
            <a:spLocks/>
          </p:cNvSpPr>
          <p:nvPr/>
        </p:nvSpPr>
        <p:spPr>
          <a:xfrm>
            <a:off x="670185" y="758456"/>
            <a:ext cx="8415337" cy="15701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MegaTile</a:t>
            </a:r>
            <a:r>
              <a:rPr lang="en-US" sz="2000" dirty="0"/>
              <a:t> with carbon-fiber </a:t>
            </a:r>
          </a:p>
          <a:p>
            <a:pPr lvl="1"/>
            <a:r>
              <a:rPr lang="en-US" sz="2000" dirty="0"/>
              <a:t>Built a prototype of grids</a:t>
            </a:r>
          </a:p>
          <a:p>
            <a:pPr lvl="2"/>
            <a:r>
              <a:rPr lang="en-US" sz="2000" dirty="0"/>
              <a:t>Carbon-fiber: many thin layers glued together</a:t>
            </a:r>
          </a:p>
          <a:p>
            <a:pPr lvl="2"/>
            <a:r>
              <a:rPr lang="en-US" sz="2000" dirty="0"/>
              <a:t>Mechanically fragile</a:t>
            </a:r>
          </a:p>
          <a:p>
            <a:endParaRPr lang="de-DE" dirty="0"/>
          </a:p>
        </p:txBody>
      </p:sp>
      <p:sp>
        <p:nvSpPr>
          <p:cNvPr id="14" name="Rechteck 22">
            <a:extLst>
              <a:ext uri="{FF2B5EF4-FFF2-40B4-BE49-F238E27FC236}">
                <a16:creationId xmlns:a16="http://schemas.microsoft.com/office/drawing/2014/main" id="{6CF1DE3C-4102-428E-A21A-91568481C071}"/>
              </a:ext>
            </a:extLst>
          </p:cNvPr>
          <p:cNvSpPr/>
          <p:nvPr/>
        </p:nvSpPr>
        <p:spPr>
          <a:xfrm>
            <a:off x="6141218" y="5229200"/>
            <a:ext cx="2125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A small part fractured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8FC7D05-D92B-41B4-ABB5-C07C998D4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664" y="2564904"/>
            <a:ext cx="3545125" cy="367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Ellipse 9">
            <a:extLst>
              <a:ext uri="{FF2B5EF4-FFF2-40B4-BE49-F238E27FC236}">
                <a16:creationId xmlns:a16="http://schemas.microsoft.com/office/drawing/2014/main" id="{3CEA19B4-B726-4009-A333-ABDD99AD79B7}"/>
              </a:ext>
            </a:extLst>
          </p:cNvPr>
          <p:cNvSpPr/>
          <p:nvPr/>
        </p:nvSpPr>
        <p:spPr bwMode="auto">
          <a:xfrm>
            <a:off x="1748730" y="4257365"/>
            <a:ext cx="288032" cy="288032"/>
          </a:xfrm>
          <a:prstGeom prst="ellipse">
            <a:avLst/>
          </a:prstGeom>
          <a:noFill/>
          <a:ln w="25400" cap="flat" cmpd="sng" algn="ctr">
            <a:solidFill>
              <a:srgbClr val="C1002A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6" name="Gruppieren 10">
            <a:extLst>
              <a:ext uri="{FF2B5EF4-FFF2-40B4-BE49-F238E27FC236}">
                <a16:creationId xmlns:a16="http://schemas.microsoft.com/office/drawing/2014/main" id="{CADD7B18-18BA-48D9-B6BB-8DAB9C06D5DE}"/>
              </a:ext>
            </a:extLst>
          </p:cNvPr>
          <p:cNvGrpSpPr/>
          <p:nvPr/>
        </p:nvGrpSpPr>
        <p:grpSpPr>
          <a:xfrm>
            <a:off x="5026802" y="2564904"/>
            <a:ext cx="4229100" cy="2514600"/>
            <a:chOff x="4537704" y="2564904"/>
            <a:chExt cx="4229100" cy="2514600"/>
          </a:xfrm>
        </p:grpSpPr>
        <p:pic>
          <p:nvPicPr>
            <p:cNvPr id="27" name="Picture 3">
              <a:extLst>
                <a:ext uri="{FF2B5EF4-FFF2-40B4-BE49-F238E27FC236}">
                  <a16:creationId xmlns:a16="http://schemas.microsoft.com/office/drawing/2014/main" id="{D75DCB35-8BC6-4640-9A9A-3777E69554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7704" y="2564904"/>
              <a:ext cx="4229100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Ellipse 12">
              <a:extLst>
                <a:ext uri="{FF2B5EF4-FFF2-40B4-BE49-F238E27FC236}">
                  <a16:creationId xmlns:a16="http://schemas.microsoft.com/office/drawing/2014/main" id="{1BAE791B-A079-4B7C-A9A8-B40349E48728}"/>
                </a:ext>
              </a:extLst>
            </p:cNvPr>
            <p:cNvSpPr/>
            <p:nvPr/>
          </p:nvSpPr>
          <p:spPr bwMode="auto">
            <a:xfrm>
              <a:off x="5868144" y="4545397"/>
              <a:ext cx="432048" cy="432048"/>
            </a:xfrm>
            <a:prstGeom prst="ellipse">
              <a:avLst/>
            </a:prstGeom>
            <a:noFill/>
            <a:ln w="25400" cap="flat" cmpd="sng" algn="ctr">
              <a:solidFill>
                <a:srgbClr val="C1002A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907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A27B3DA-B022-4782-8D79-5542DAE6D0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Overview: </a:t>
            </a:r>
            <a:r>
              <a:rPr lang="en-US" sz="2800" dirty="0" err="1"/>
              <a:t>megatile</a:t>
            </a:r>
            <a:endParaRPr lang="en-US" sz="28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483DE2A2-8994-4A45-B048-02F662CE44F2}"/>
              </a:ext>
            </a:extLst>
          </p:cNvPr>
          <p:cNvSpPr txBox="1">
            <a:spLocks/>
          </p:cNvSpPr>
          <p:nvPr/>
        </p:nvSpPr>
        <p:spPr>
          <a:xfrm>
            <a:off x="500063" y="1066800"/>
            <a:ext cx="8415337" cy="178613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Motivations: further simplify mass assembly</a:t>
            </a:r>
          </a:p>
          <a:p>
            <a:pPr lvl="1"/>
            <a:r>
              <a:rPr lang="en-US" sz="1600"/>
              <a:t>Scintillator plates with embedded structures</a:t>
            </a:r>
          </a:p>
          <a:p>
            <a:pPr lvl="1"/>
            <a:r>
              <a:rPr lang="en-US" sz="1600"/>
              <a:t>Optically isolated for individual readout</a:t>
            </a:r>
          </a:p>
          <a:p>
            <a:r>
              <a:rPr lang="en-US" sz="1800"/>
              <a:t>Structure optimized by Geant4 simulation</a:t>
            </a:r>
          </a:p>
          <a:p>
            <a:pPr lvl="1"/>
            <a:r>
              <a:rPr lang="en-US" sz="1600"/>
              <a:t>MIP response, cell-to-cell crosstalk</a:t>
            </a:r>
            <a:endParaRPr lang="en-US" sz="1600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E37E9D1-85D4-4C70-B6CA-58D07B0B6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2926329" cy="29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77D60C84-3C5A-4C94-A973-61FD93B18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253" y="2915792"/>
            <a:ext cx="3166935" cy="29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21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: production procedure</a:t>
            </a:r>
            <a:endParaRPr lang="en-GB" sz="2800" dirty="0"/>
          </a:p>
        </p:txBody>
      </p:sp>
      <p:sp>
        <p:nvSpPr>
          <p:cNvPr id="11" name="Rechteck 28">
            <a:extLst>
              <a:ext uri="{FF2B5EF4-FFF2-40B4-BE49-F238E27FC236}">
                <a16:creationId xmlns:a16="http://schemas.microsoft.com/office/drawing/2014/main" id="{E387BC1D-FB7C-4604-9565-88B9F823A000}"/>
              </a:ext>
            </a:extLst>
          </p:cNvPr>
          <p:cNvSpPr/>
          <p:nvPr/>
        </p:nvSpPr>
        <p:spPr>
          <a:xfrm>
            <a:off x="5868619" y="6068387"/>
            <a:ext cx="3115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</a:rPr>
              <a:t>Trench schematics (side view): </a:t>
            </a:r>
            <a:r>
              <a:rPr lang="en-US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to scale</a:t>
            </a:r>
          </a:p>
        </p:txBody>
      </p:sp>
      <p:sp>
        <p:nvSpPr>
          <p:cNvPr id="12" name="Rechteck 29">
            <a:extLst>
              <a:ext uri="{FF2B5EF4-FFF2-40B4-BE49-F238E27FC236}">
                <a16:creationId xmlns:a16="http://schemas.microsoft.com/office/drawing/2014/main" id="{A8C4FF0E-8524-405B-8527-9B62B5226E30}"/>
              </a:ext>
            </a:extLst>
          </p:cNvPr>
          <p:cNvSpPr/>
          <p:nvPr/>
        </p:nvSpPr>
        <p:spPr>
          <a:xfrm>
            <a:off x="78186" y="1125104"/>
            <a:ext cx="15847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Trenches only in the bottom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C98577F-9946-4ACE-A04E-CFAC255315BA}"/>
              </a:ext>
            </a:extLst>
          </p:cNvPr>
          <p:cNvGrpSpPr/>
          <p:nvPr/>
        </p:nvGrpSpPr>
        <p:grpSpPr>
          <a:xfrm>
            <a:off x="1737038" y="3955050"/>
            <a:ext cx="6958704" cy="981537"/>
            <a:chOff x="1737038" y="3955050"/>
            <a:chExt cx="6958704" cy="981537"/>
          </a:xfrm>
        </p:grpSpPr>
        <p:sp>
          <p:nvSpPr>
            <p:cNvPr id="14" name="Rechteck 36">
              <a:extLst>
                <a:ext uri="{FF2B5EF4-FFF2-40B4-BE49-F238E27FC236}">
                  <a16:creationId xmlns:a16="http://schemas.microsoft.com/office/drawing/2014/main" id="{164535D3-7F77-4C5D-BD95-0E0C00EC53E8}"/>
                </a:ext>
              </a:extLst>
            </p:cNvPr>
            <p:cNvSpPr/>
            <p:nvPr/>
          </p:nvSpPr>
          <p:spPr>
            <a:xfrm>
              <a:off x="6835640" y="3955050"/>
              <a:ext cx="184867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Reflective Foil (ESR)</a:t>
              </a:r>
            </a:p>
          </p:txBody>
        </p:sp>
        <p:cxnSp>
          <p:nvCxnSpPr>
            <p:cNvPr id="15" name="Gerade Verbindung mit Pfeil 27">
              <a:extLst>
                <a:ext uri="{FF2B5EF4-FFF2-40B4-BE49-F238E27FC236}">
                  <a16:creationId xmlns:a16="http://schemas.microsoft.com/office/drawing/2014/main" id="{CE2AFD36-6A28-48B2-8F6F-13FE3836AB30}"/>
                </a:ext>
              </a:extLst>
            </p:cNvPr>
            <p:cNvCxnSpPr/>
            <p:nvPr/>
          </p:nvCxnSpPr>
          <p:spPr bwMode="auto">
            <a:xfrm flipH="1">
              <a:off x="1737038" y="4264370"/>
              <a:ext cx="694727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ACACAC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6" name="Gerade Verbindung mit Pfeil 27">
              <a:extLst>
                <a:ext uri="{FF2B5EF4-FFF2-40B4-BE49-F238E27FC236}">
                  <a16:creationId xmlns:a16="http://schemas.microsoft.com/office/drawing/2014/main" id="{2D3607A9-4F9B-4291-8B26-AC8A10A2719E}"/>
                </a:ext>
              </a:extLst>
            </p:cNvPr>
            <p:cNvCxnSpPr/>
            <p:nvPr/>
          </p:nvCxnSpPr>
          <p:spPr bwMode="auto">
            <a:xfrm flipH="1">
              <a:off x="1748468" y="4936587"/>
              <a:ext cx="694727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ACACAC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</p:grpSp>
      <p:sp>
        <p:nvSpPr>
          <p:cNvPr id="17" name="Rechteck 35">
            <a:extLst>
              <a:ext uri="{FF2B5EF4-FFF2-40B4-BE49-F238E27FC236}">
                <a16:creationId xmlns:a16="http://schemas.microsoft.com/office/drawing/2014/main" id="{D460FE75-7A5E-4E96-946C-005EDC67C05F}"/>
              </a:ext>
            </a:extLst>
          </p:cNvPr>
          <p:cNvSpPr/>
          <p:nvPr/>
        </p:nvSpPr>
        <p:spPr>
          <a:xfrm>
            <a:off x="3799649" y="5034147"/>
            <a:ext cx="10727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C0000"/>
                </a:solidFill>
              </a:rPr>
              <a:t>SMD-SiPM</a:t>
            </a:r>
          </a:p>
        </p:txBody>
      </p:sp>
      <p:sp>
        <p:nvSpPr>
          <p:cNvPr id="18" name="Rechteck 7">
            <a:extLst>
              <a:ext uri="{FF2B5EF4-FFF2-40B4-BE49-F238E27FC236}">
                <a16:creationId xmlns:a16="http://schemas.microsoft.com/office/drawing/2014/main" id="{632A276A-DE54-48F5-A386-9E476B904197}"/>
              </a:ext>
            </a:extLst>
          </p:cNvPr>
          <p:cNvSpPr/>
          <p:nvPr/>
        </p:nvSpPr>
        <p:spPr>
          <a:xfrm>
            <a:off x="111798" y="1935247"/>
            <a:ext cx="1477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Scintillator Plate</a:t>
            </a:r>
          </a:p>
        </p:txBody>
      </p:sp>
      <p:sp>
        <p:nvSpPr>
          <p:cNvPr id="19" name="Rechteck 89">
            <a:extLst>
              <a:ext uri="{FF2B5EF4-FFF2-40B4-BE49-F238E27FC236}">
                <a16:creationId xmlns:a16="http://schemas.microsoft.com/office/drawing/2014/main" id="{633077CC-BEE3-49C0-8D9A-A26C6930330E}"/>
              </a:ext>
            </a:extLst>
          </p:cNvPr>
          <p:cNvSpPr/>
          <p:nvPr/>
        </p:nvSpPr>
        <p:spPr>
          <a:xfrm>
            <a:off x="50160" y="2883549"/>
            <a:ext cx="1612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ACACAC"/>
                </a:solidFill>
              </a:rPr>
              <a:t>Fill in glue+TiO2,</a:t>
            </a:r>
          </a:p>
          <a:p>
            <a:r>
              <a:rPr lang="en-US" sz="1400" dirty="0">
                <a:solidFill>
                  <a:srgbClr val="ACACAC"/>
                </a:solidFill>
              </a:rPr>
              <a:t>Mill down to 3mm</a:t>
            </a:r>
          </a:p>
        </p:txBody>
      </p:sp>
      <p:sp>
        <p:nvSpPr>
          <p:cNvPr id="20" name="Pfeil nach unten 8">
            <a:extLst>
              <a:ext uri="{FF2B5EF4-FFF2-40B4-BE49-F238E27FC236}">
                <a16:creationId xmlns:a16="http://schemas.microsoft.com/office/drawing/2014/main" id="{C8B8D17B-B0DD-49A6-83C8-A1B13ED976B8}"/>
              </a:ext>
            </a:extLst>
          </p:cNvPr>
          <p:cNvSpPr/>
          <p:nvPr/>
        </p:nvSpPr>
        <p:spPr bwMode="auto">
          <a:xfrm>
            <a:off x="4716016" y="2243024"/>
            <a:ext cx="648072" cy="32188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Pfeil nach unten 90">
            <a:extLst>
              <a:ext uri="{FF2B5EF4-FFF2-40B4-BE49-F238E27FC236}">
                <a16:creationId xmlns:a16="http://schemas.microsoft.com/office/drawing/2014/main" id="{D68C9050-AC79-4638-846F-BF859A6C6768}"/>
              </a:ext>
            </a:extLst>
          </p:cNvPr>
          <p:cNvSpPr/>
          <p:nvPr/>
        </p:nvSpPr>
        <p:spPr bwMode="auto">
          <a:xfrm>
            <a:off x="4716016" y="3709400"/>
            <a:ext cx="648072" cy="32188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hteck 91">
            <a:extLst>
              <a:ext uri="{FF2B5EF4-FFF2-40B4-BE49-F238E27FC236}">
                <a16:creationId xmlns:a16="http://schemas.microsoft.com/office/drawing/2014/main" id="{C2F8E3DF-6241-4326-9701-F9AE525C6853}"/>
              </a:ext>
            </a:extLst>
          </p:cNvPr>
          <p:cNvSpPr/>
          <p:nvPr/>
        </p:nvSpPr>
        <p:spPr>
          <a:xfrm>
            <a:off x="73323" y="4299331"/>
            <a:ext cx="1612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ACACAC"/>
                </a:solidFill>
              </a:rPr>
              <a:t>Assembly:</a:t>
            </a:r>
          </a:p>
          <a:p>
            <a:r>
              <a:rPr lang="en-US" sz="1400" dirty="0">
                <a:solidFill>
                  <a:srgbClr val="ACACAC"/>
                </a:solidFill>
              </a:rPr>
              <a:t>SiPM and foil</a:t>
            </a:r>
          </a:p>
        </p:txBody>
      </p:sp>
      <p:cxnSp>
        <p:nvCxnSpPr>
          <p:cNvPr id="23" name="Gerade Verbindung mit Pfeil 28">
            <a:extLst>
              <a:ext uri="{FF2B5EF4-FFF2-40B4-BE49-F238E27FC236}">
                <a16:creationId xmlns:a16="http://schemas.microsoft.com/office/drawing/2014/main" id="{E3D0CCC4-8D47-49B6-9A09-4BAC140E3F07}"/>
              </a:ext>
            </a:extLst>
          </p:cNvPr>
          <p:cNvCxnSpPr/>
          <p:nvPr/>
        </p:nvCxnSpPr>
        <p:spPr bwMode="auto">
          <a:xfrm flipH="1">
            <a:off x="1806987" y="2111367"/>
            <a:ext cx="6947274" cy="0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24" name="Rechteck 36">
            <a:extLst>
              <a:ext uri="{FF2B5EF4-FFF2-40B4-BE49-F238E27FC236}">
                <a16:creationId xmlns:a16="http://schemas.microsoft.com/office/drawing/2014/main" id="{FF245A67-15C1-4074-BA6F-3DEB532B0200}"/>
              </a:ext>
            </a:extLst>
          </p:cNvPr>
          <p:cNvSpPr/>
          <p:nvPr/>
        </p:nvSpPr>
        <p:spPr>
          <a:xfrm>
            <a:off x="6378407" y="1565916"/>
            <a:ext cx="128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Optical trench</a:t>
            </a:r>
          </a:p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(TiO2+glue)</a:t>
            </a:r>
          </a:p>
        </p:txBody>
      </p:sp>
      <p:cxnSp>
        <p:nvCxnSpPr>
          <p:cNvPr id="25" name="Gerade Verbindung mit Pfeil 27">
            <a:extLst>
              <a:ext uri="{FF2B5EF4-FFF2-40B4-BE49-F238E27FC236}">
                <a16:creationId xmlns:a16="http://schemas.microsoft.com/office/drawing/2014/main" id="{7C7F0DCD-CD7A-43F5-BBE6-C608336C72A2}"/>
              </a:ext>
            </a:extLst>
          </p:cNvPr>
          <p:cNvCxnSpPr/>
          <p:nvPr/>
        </p:nvCxnSpPr>
        <p:spPr bwMode="auto">
          <a:xfrm flipH="1">
            <a:off x="1765334" y="1196752"/>
            <a:ext cx="6947274" cy="0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6" name="Gerade Verbindung mit Pfeil 50">
            <a:extLst>
              <a:ext uri="{FF2B5EF4-FFF2-40B4-BE49-F238E27FC236}">
                <a16:creationId xmlns:a16="http://schemas.microsoft.com/office/drawing/2014/main" id="{E9C5E4C7-2B7A-411F-9643-A54C37DDBDF8}"/>
              </a:ext>
            </a:extLst>
          </p:cNvPr>
          <p:cNvCxnSpPr/>
          <p:nvPr/>
        </p:nvCxnSpPr>
        <p:spPr bwMode="auto">
          <a:xfrm>
            <a:off x="2360598" y="1196752"/>
            <a:ext cx="0" cy="91461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27" name="Rechteck 18">
            <a:extLst>
              <a:ext uri="{FF2B5EF4-FFF2-40B4-BE49-F238E27FC236}">
                <a16:creationId xmlns:a16="http://schemas.microsoft.com/office/drawing/2014/main" id="{569EB368-2626-44A4-B2A8-6059203F4106}"/>
              </a:ext>
            </a:extLst>
          </p:cNvPr>
          <p:cNvSpPr/>
          <p:nvPr/>
        </p:nvSpPr>
        <p:spPr>
          <a:xfrm>
            <a:off x="1623373" y="1499517"/>
            <a:ext cx="744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/>
              <a:t>4~6 mm</a:t>
            </a:r>
          </a:p>
        </p:txBody>
      </p:sp>
      <p:sp>
        <p:nvSpPr>
          <p:cNvPr id="28" name="Parallelogramm 2">
            <a:extLst>
              <a:ext uri="{FF2B5EF4-FFF2-40B4-BE49-F238E27FC236}">
                <a16:creationId xmlns:a16="http://schemas.microsoft.com/office/drawing/2014/main" id="{D4610E47-E8B3-409A-849F-6B91E141AB31}"/>
              </a:ext>
            </a:extLst>
          </p:cNvPr>
          <p:cNvSpPr/>
          <p:nvPr/>
        </p:nvSpPr>
        <p:spPr bwMode="auto">
          <a:xfrm>
            <a:off x="2492811" y="1519956"/>
            <a:ext cx="278990" cy="583089"/>
          </a:xfrm>
          <a:prstGeom prst="parallelogram">
            <a:avLst>
              <a:gd name="adj" fmla="val 82957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Parallelogramm 59">
            <a:extLst>
              <a:ext uri="{FF2B5EF4-FFF2-40B4-BE49-F238E27FC236}">
                <a16:creationId xmlns:a16="http://schemas.microsoft.com/office/drawing/2014/main" id="{D7858FBE-9A50-4141-A520-CC9500A2560C}"/>
              </a:ext>
            </a:extLst>
          </p:cNvPr>
          <p:cNvSpPr/>
          <p:nvPr/>
        </p:nvSpPr>
        <p:spPr bwMode="auto">
          <a:xfrm>
            <a:off x="6099417" y="1528278"/>
            <a:ext cx="278990" cy="583089"/>
          </a:xfrm>
          <a:prstGeom prst="parallelogram">
            <a:avLst>
              <a:gd name="adj" fmla="val 82957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Bogen 30">
            <a:extLst>
              <a:ext uri="{FF2B5EF4-FFF2-40B4-BE49-F238E27FC236}">
                <a16:creationId xmlns:a16="http://schemas.microsoft.com/office/drawing/2014/main" id="{F2DDD983-33D2-4FFC-B6E2-672EA6574CC7}"/>
              </a:ext>
            </a:extLst>
          </p:cNvPr>
          <p:cNvSpPr/>
          <p:nvPr/>
        </p:nvSpPr>
        <p:spPr bwMode="auto">
          <a:xfrm>
            <a:off x="3615935" y="3150260"/>
            <a:ext cx="1440160" cy="1440160"/>
          </a:xfrm>
          <a:prstGeom prst="arc">
            <a:avLst>
              <a:gd name="adj1" fmla="val 13079145"/>
              <a:gd name="adj2" fmla="val 19298513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Bogen 31">
            <a:extLst>
              <a:ext uri="{FF2B5EF4-FFF2-40B4-BE49-F238E27FC236}">
                <a16:creationId xmlns:a16="http://schemas.microsoft.com/office/drawing/2014/main" id="{81BF6940-9F69-481F-8497-3569052F796C}"/>
              </a:ext>
            </a:extLst>
          </p:cNvPr>
          <p:cNvSpPr/>
          <p:nvPr/>
        </p:nvSpPr>
        <p:spPr bwMode="auto">
          <a:xfrm>
            <a:off x="7252407" y="3150260"/>
            <a:ext cx="1440160" cy="1440160"/>
          </a:xfrm>
          <a:prstGeom prst="arc">
            <a:avLst>
              <a:gd name="adj1" fmla="val 13079145"/>
              <a:gd name="adj2" fmla="val 19298513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2" name="Gruppieren 9">
            <a:extLst>
              <a:ext uri="{FF2B5EF4-FFF2-40B4-BE49-F238E27FC236}">
                <a16:creationId xmlns:a16="http://schemas.microsoft.com/office/drawing/2014/main" id="{9212172D-F7EC-4101-8DE6-29EAD3494E3D}"/>
              </a:ext>
            </a:extLst>
          </p:cNvPr>
          <p:cNvGrpSpPr/>
          <p:nvPr/>
        </p:nvGrpSpPr>
        <p:grpSpPr>
          <a:xfrm>
            <a:off x="1662971" y="2837589"/>
            <a:ext cx="7091290" cy="591412"/>
            <a:chOff x="1662971" y="2837589"/>
            <a:chExt cx="7091290" cy="591412"/>
          </a:xfrm>
        </p:grpSpPr>
        <p:sp>
          <p:nvSpPr>
            <p:cNvPr id="33" name="Rechteck 18">
              <a:extLst>
                <a:ext uri="{FF2B5EF4-FFF2-40B4-BE49-F238E27FC236}">
                  <a16:creationId xmlns:a16="http://schemas.microsoft.com/office/drawing/2014/main" id="{C7EBF531-D60F-4E52-A62F-FE111C8D6D22}"/>
                </a:ext>
              </a:extLst>
            </p:cNvPr>
            <p:cNvSpPr/>
            <p:nvPr/>
          </p:nvSpPr>
          <p:spPr>
            <a:xfrm>
              <a:off x="1662971" y="3016725"/>
              <a:ext cx="6976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u="sng" dirty="0"/>
                <a:t>3.0 mm</a:t>
              </a:r>
            </a:p>
          </p:txBody>
        </p:sp>
        <p:cxnSp>
          <p:nvCxnSpPr>
            <p:cNvPr id="34" name="Gerade Verbindung mit Pfeil 27">
              <a:extLst>
                <a:ext uri="{FF2B5EF4-FFF2-40B4-BE49-F238E27FC236}">
                  <a16:creationId xmlns:a16="http://schemas.microsoft.com/office/drawing/2014/main" id="{5E706ECB-A2F1-4711-8091-63B2CB78D742}"/>
                </a:ext>
              </a:extLst>
            </p:cNvPr>
            <p:cNvCxnSpPr/>
            <p:nvPr/>
          </p:nvCxnSpPr>
          <p:spPr bwMode="auto">
            <a:xfrm flipH="1">
              <a:off x="1806987" y="2837589"/>
              <a:ext cx="694727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35" name="Gerade Verbindung mit Pfeil 28">
              <a:extLst>
                <a:ext uri="{FF2B5EF4-FFF2-40B4-BE49-F238E27FC236}">
                  <a16:creationId xmlns:a16="http://schemas.microsoft.com/office/drawing/2014/main" id="{826DABEA-F72E-41DC-897F-08B3F4FB6818}"/>
                </a:ext>
              </a:extLst>
            </p:cNvPr>
            <p:cNvCxnSpPr/>
            <p:nvPr/>
          </p:nvCxnSpPr>
          <p:spPr bwMode="auto">
            <a:xfrm flipH="1">
              <a:off x="1806987" y="3429000"/>
              <a:ext cx="694727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sp>
          <p:nvSpPr>
            <p:cNvPr id="36" name="Rechteck 36">
              <a:extLst>
                <a:ext uri="{FF2B5EF4-FFF2-40B4-BE49-F238E27FC236}">
                  <a16:creationId xmlns:a16="http://schemas.microsoft.com/office/drawing/2014/main" id="{492EA796-3A42-481E-9C23-6EF79E2E7F63}"/>
                </a:ext>
              </a:extLst>
            </p:cNvPr>
            <p:cNvSpPr/>
            <p:nvPr/>
          </p:nvSpPr>
          <p:spPr>
            <a:xfrm>
              <a:off x="6199009" y="2883549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Optical trench</a:t>
              </a:r>
            </a:p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(TiO2)</a:t>
              </a:r>
            </a:p>
          </p:txBody>
        </p:sp>
        <p:cxnSp>
          <p:nvCxnSpPr>
            <p:cNvPr id="37" name="Gerade Verbindung mit Pfeil 57">
              <a:extLst>
                <a:ext uri="{FF2B5EF4-FFF2-40B4-BE49-F238E27FC236}">
                  <a16:creationId xmlns:a16="http://schemas.microsoft.com/office/drawing/2014/main" id="{F22C28C8-C200-4885-A2B7-D9E488F48CFA}"/>
                </a:ext>
              </a:extLst>
            </p:cNvPr>
            <p:cNvCxnSpPr/>
            <p:nvPr/>
          </p:nvCxnSpPr>
          <p:spPr bwMode="auto">
            <a:xfrm>
              <a:off x="2311043" y="2840132"/>
              <a:ext cx="0" cy="58886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lg"/>
              <a:tailEnd type="triangle" w="med" len="lg"/>
            </a:ln>
            <a:effectLst/>
          </p:spPr>
        </p:cxnSp>
        <p:sp>
          <p:nvSpPr>
            <p:cNvPr id="38" name="Parallelogramm 60">
              <a:extLst>
                <a:ext uri="{FF2B5EF4-FFF2-40B4-BE49-F238E27FC236}">
                  <a16:creationId xmlns:a16="http://schemas.microsoft.com/office/drawing/2014/main" id="{B9259FBB-9C30-46C3-B404-641CDE21BC94}"/>
                </a:ext>
              </a:extLst>
            </p:cNvPr>
            <p:cNvSpPr/>
            <p:nvPr/>
          </p:nvSpPr>
          <p:spPr bwMode="auto">
            <a:xfrm>
              <a:off x="2443841" y="2843021"/>
              <a:ext cx="278990" cy="583089"/>
            </a:xfrm>
            <a:prstGeom prst="parallelogram">
              <a:avLst>
                <a:gd name="adj" fmla="val 8295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Parallelogramm 64">
              <a:extLst>
                <a:ext uri="{FF2B5EF4-FFF2-40B4-BE49-F238E27FC236}">
                  <a16:creationId xmlns:a16="http://schemas.microsoft.com/office/drawing/2014/main" id="{2DF167EF-8A2E-441A-9693-ED501CF8A3B5}"/>
                </a:ext>
              </a:extLst>
            </p:cNvPr>
            <p:cNvSpPr/>
            <p:nvPr/>
          </p:nvSpPr>
          <p:spPr bwMode="auto">
            <a:xfrm>
              <a:off x="6025710" y="2845912"/>
              <a:ext cx="278990" cy="583089"/>
            </a:xfrm>
            <a:prstGeom prst="parallelogram">
              <a:avLst>
                <a:gd name="adj" fmla="val 8295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0" name="Gruppieren 11">
            <a:extLst>
              <a:ext uri="{FF2B5EF4-FFF2-40B4-BE49-F238E27FC236}">
                <a16:creationId xmlns:a16="http://schemas.microsoft.com/office/drawing/2014/main" id="{A919FC56-B1F9-4CFB-87CE-95A10C4D29FD}"/>
              </a:ext>
            </a:extLst>
          </p:cNvPr>
          <p:cNvGrpSpPr/>
          <p:nvPr/>
        </p:nvGrpSpPr>
        <p:grpSpPr>
          <a:xfrm>
            <a:off x="1601277" y="4310592"/>
            <a:ext cx="7091290" cy="1757795"/>
            <a:chOff x="1601277" y="4310592"/>
            <a:chExt cx="7091290" cy="1757795"/>
          </a:xfrm>
        </p:grpSpPr>
        <p:grpSp>
          <p:nvGrpSpPr>
            <p:cNvPr id="41" name="Group 37">
              <a:extLst>
                <a:ext uri="{FF2B5EF4-FFF2-40B4-BE49-F238E27FC236}">
                  <a16:creationId xmlns:a16="http://schemas.microsoft.com/office/drawing/2014/main" id="{B4592E31-A3D3-4E2B-B6DD-12927DA23FAE}"/>
                </a:ext>
              </a:extLst>
            </p:cNvPr>
            <p:cNvGrpSpPr/>
            <p:nvPr/>
          </p:nvGrpSpPr>
          <p:grpSpPr>
            <a:xfrm>
              <a:off x="1601277" y="4310592"/>
              <a:ext cx="7091290" cy="1757795"/>
              <a:chOff x="2915816" y="1487102"/>
              <a:chExt cx="7091290" cy="1757795"/>
            </a:xfrm>
          </p:grpSpPr>
          <p:sp>
            <p:nvSpPr>
              <p:cNvPr id="44" name="Rechteck 18">
                <a:extLst>
                  <a:ext uri="{FF2B5EF4-FFF2-40B4-BE49-F238E27FC236}">
                    <a16:creationId xmlns:a16="http://schemas.microsoft.com/office/drawing/2014/main" id="{DEF5B24D-58AB-468E-BC35-8CFE35E74E63}"/>
                  </a:ext>
                </a:extLst>
              </p:cNvPr>
              <p:cNvSpPr/>
              <p:nvPr/>
            </p:nvSpPr>
            <p:spPr>
              <a:xfrm>
                <a:off x="2915816" y="1666238"/>
                <a:ext cx="69762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u="sng" dirty="0"/>
                  <a:t>3.0 mm</a:t>
                </a:r>
              </a:p>
            </p:txBody>
          </p:sp>
          <p:grpSp>
            <p:nvGrpSpPr>
              <p:cNvPr id="45" name="Gruppieren 39">
                <a:extLst>
                  <a:ext uri="{FF2B5EF4-FFF2-40B4-BE49-F238E27FC236}">
                    <a16:creationId xmlns:a16="http://schemas.microsoft.com/office/drawing/2014/main" id="{3094E6AA-C5C1-4EB5-8533-0ACFC82CE91F}"/>
                  </a:ext>
                </a:extLst>
              </p:cNvPr>
              <p:cNvGrpSpPr/>
              <p:nvPr/>
            </p:nvGrpSpPr>
            <p:grpSpPr>
              <a:xfrm>
                <a:off x="3059832" y="1487102"/>
                <a:ext cx="6947274" cy="1757795"/>
                <a:chOff x="1098450" y="4438420"/>
                <a:chExt cx="6947274" cy="1757795"/>
              </a:xfrm>
            </p:grpSpPr>
            <p:grpSp>
              <p:nvGrpSpPr>
                <p:cNvPr id="47" name="Gruppieren 26">
                  <a:extLst>
                    <a:ext uri="{FF2B5EF4-FFF2-40B4-BE49-F238E27FC236}">
                      <a16:creationId xmlns:a16="http://schemas.microsoft.com/office/drawing/2014/main" id="{C30E37AC-1D3F-4DF4-AE54-C13A25A9785A}"/>
                    </a:ext>
                  </a:extLst>
                </p:cNvPr>
                <p:cNvGrpSpPr/>
                <p:nvPr/>
              </p:nvGrpSpPr>
              <p:grpSpPr>
                <a:xfrm>
                  <a:off x="1098450" y="4438420"/>
                  <a:ext cx="6947274" cy="1757795"/>
                  <a:chOff x="1043608" y="5473762"/>
                  <a:chExt cx="6947274" cy="1757795"/>
                </a:xfrm>
              </p:grpSpPr>
              <p:cxnSp>
                <p:nvCxnSpPr>
                  <p:cNvPr id="49" name="Gerade Verbindung mit Pfeil 27">
                    <a:extLst>
                      <a:ext uri="{FF2B5EF4-FFF2-40B4-BE49-F238E27FC236}">
                        <a16:creationId xmlns:a16="http://schemas.microsoft.com/office/drawing/2014/main" id="{A735927E-302D-4D74-9064-894CD01435A8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1043608" y="5473762"/>
                    <a:ext cx="6947274" cy="0"/>
                  </a:xfrm>
                  <a:prstGeom prst="straightConnector1">
                    <a:avLst/>
                  </a:prstGeom>
                  <a:noFill/>
                  <a:ln w="25400" cap="flat" cmpd="sng" algn="ctr">
                    <a:solidFill>
                      <a:srgbClr val="0070C0"/>
                    </a:solidFill>
                    <a:prstDash val="solid"/>
                    <a:round/>
                    <a:headEnd type="none" w="med" len="med"/>
                    <a:tailEnd type="none" w="med" len="lg"/>
                  </a:ln>
                  <a:effectLst/>
                </p:spPr>
              </p:cxnSp>
              <p:cxnSp>
                <p:nvCxnSpPr>
                  <p:cNvPr id="50" name="Gerade Verbindung mit Pfeil 28">
                    <a:extLst>
                      <a:ext uri="{FF2B5EF4-FFF2-40B4-BE49-F238E27FC236}">
                        <a16:creationId xmlns:a16="http://schemas.microsoft.com/office/drawing/2014/main" id="{7CDF50FB-36C0-4984-9F29-D1F03925B669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1043608" y="6065173"/>
                    <a:ext cx="6947274" cy="0"/>
                  </a:xfrm>
                  <a:prstGeom prst="straightConnector1">
                    <a:avLst/>
                  </a:prstGeom>
                  <a:noFill/>
                  <a:ln w="25400" cap="flat" cmpd="sng" algn="ctr">
                    <a:solidFill>
                      <a:srgbClr val="0070C0"/>
                    </a:solidFill>
                    <a:prstDash val="solid"/>
                    <a:round/>
                    <a:headEnd type="none" w="med" len="med"/>
                    <a:tailEnd type="none" w="med" len="lg"/>
                  </a:ln>
                  <a:effectLst/>
                </p:spPr>
              </p:cxnSp>
              <p:sp>
                <p:nvSpPr>
                  <p:cNvPr id="51" name="Bogen 30">
                    <a:extLst>
                      <a:ext uri="{FF2B5EF4-FFF2-40B4-BE49-F238E27FC236}">
                        <a16:creationId xmlns:a16="http://schemas.microsoft.com/office/drawing/2014/main" id="{92696A11-5108-4B14-907B-363EFF6577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4250" y="5791397"/>
                    <a:ext cx="1440160" cy="1440160"/>
                  </a:xfrm>
                  <a:prstGeom prst="arc">
                    <a:avLst>
                      <a:gd name="adj1" fmla="val 13079145"/>
                      <a:gd name="adj2" fmla="val 19298513"/>
                    </a:avLst>
                  </a:prstGeom>
                  <a:noFill/>
                  <a:ln w="25400" cap="flat" cmpd="sng" algn="ctr">
                    <a:solidFill>
                      <a:srgbClr val="0070C0"/>
                    </a:solidFill>
                    <a:prstDash val="solid"/>
                    <a:round/>
                    <a:headEnd type="none" w="med" len="med"/>
                    <a:tailEnd type="non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52" name="Bogen 31">
                    <a:extLst>
                      <a:ext uri="{FF2B5EF4-FFF2-40B4-BE49-F238E27FC236}">
                        <a16:creationId xmlns:a16="http://schemas.microsoft.com/office/drawing/2014/main" id="{A7928CC2-C375-4DAA-B308-FC8995D5D3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50722" y="5791397"/>
                    <a:ext cx="1440160" cy="1440160"/>
                  </a:xfrm>
                  <a:prstGeom prst="arc">
                    <a:avLst>
                      <a:gd name="adj1" fmla="val 13079145"/>
                      <a:gd name="adj2" fmla="val 19298513"/>
                    </a:avLst>
                  </a:prstGeom>
                  <a:noFill/>
                  <a:ln w="25400" cap="flat" cmpd="sng" algn="ctr">
                    <a:solidFill>
                      <a:srgbClr val="0070C0"/>
                    </a:solidFill>
                    <a:prstDash val="solid"/>
                    <a:round/>
                    <a:headEnd type="none" w="med" len="med"/>
                    <a:tailEnd type="non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48" name="Rechteck 36">
                  <a:extLst>
                    <a:ext uri="{FF2B5EF4-FFF2-40B4-BE49-F238E27FC236}">
                      <a16:creationId xmlns:a16="http://schemas.microsoft.com/office/drawing/2014/main" id="{0F0BE167-C210-4C94-B202-BF309E8D1F78}"/>
                    </a:ext>
                  </a:extLst>
                </p:cNvPr>
                <p:cNvSpPr/>
                <p:nvPr/>
              </p:nvSpPr>
              <p:spPr>
                <a:xfrm>
                  <a:off x="5490472" y="4484380"/>
                  <a:ext cx="1289135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>
                          <a:lumMod val="50000"/>
                        </a:schemeClr>
                      </a:solidFill>
                    </a:rPr>
                    <a:t>Optical trench</a:t>
                  </a:r>
                </a:p>
                <a:p>
                  <a:pPr algn="ctr"/>
                  <a:r>
                    <a:rPr lang="en-US" sz="1400" dirty="0">
                      <a:solidFill>
                        <a:schemeClr val="bg1">
                          <a:lumMod val="50000"/>
                        </a:schemeClr>
                      </a:solidFill>
                    </a:rPr>
                    <a:t>(TiO2)</a:t>
                  </a:r>
                </a:p>
              </p:txBody>
            </p:sp>
          </p:grpSp>
          <p:cxnSp>
            <p:nvCxnSpPr>
              <p:cNvPr id="46" name="Gerade Verbindung mit Pfeil 39">
                <a:extLst>
                  <a:ext uri="{FF2B5EF4-FFF2-40B4-BE49-F238E27FC236}">
                    <a16:creationId xmlns:a16="http://schemas.microsoft.com/office/drawing/2014/main" id="{B6FEDB13-D21B-4D8D-8709-4CCBB42E9CE0}"/>
                  </a:ext>
                </a:extLst>
              </p:cNvPr>
              <p:cNvCxnSpPr/>
              <p:nvPr/>
            </p:nvCxnSpPr>
            <p:spPr bwMode="auto">
              <a:xfrm>
                <a:off x="3563888" y="1489645"/>
                <a:ext cx="0" cy="588869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lg"/>
                <a:tailEnd type="triangle" w="med" len="lg"/>
              </a:ln>
              <a:effectLst/>
            </p:spPr>
          </p:cxnSp>
        </p:grpSp>
        <p:sp>
          <p:nvSpPr>
            <p:cNvPr id="42" name="Parallelogramm 61">
              <a:extLst>
                <a:ext uri="{FF2B5EF4-FFF2-40B4-BE49-F238E27FC236}">
                  <a16:creationId xmlns:a16="http://schemas.microsoft.com/office/drawing/2014/main" id="{B01C2833-BBFE-43CB-9CEF-001766A77E7B}"/>
                </a:ext>
              </a:extLst>
            </p:cNvPr>
            <p:cNvSpPr/>
            <p:nvPr/>
          </p:nvSpPr>
          <p:spPr bwMode="auto">
            <a:xfrm>
              <a:off x="2398148" y="4310592"/>
              <a:ext cx="282972" cy="591411"/>
            </a:xfrm>
            <a:prstGeom prst="parallelogram">
              <a:avLst>
                <a:gd name="adj" fmla="val 8295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Parallelogramm 65">
              <a:extLst>
                <a:ext uri="{FF2B5EF4-FFF2-40B4-BE49-F238E27FC236}">
                  <a16:creationId xmlns:a16="http://schemas.microsoft.com/office/drawing/2014/main" id="{3CBABBEE-FB97-44F7-899B-59E1B7EC9566}"/>
                </a:ext>
              </a:extLst>
            </p:cNvPr>
            <p:cNvSpPr/>
            <p:nvPr/>
          </p:nvSpPr>
          <p:spPr bwMode="auto">
            <a:xfrm>
              <a:off x="5970059" y="4313135"/>
              <a:ext cx="285441" cy="596571"/>
            </a:xfrm>
            <a:prstGeom prst="parallelogram">
              <a:avLst>
                <a:gd name="adj" fmla="val 82957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Rechteck 32">
            <a:extLst>
              <a:ext uri="{FF2B5EF4-FFF2-40B4-BE49-F238E27FC236}">
                <a16:creationId xmlns:a16="http://schemas.microsoft.com/office/drawing/2014/main" id="{EAEB44E9-959D-4D56-ACA8-9BDBFD6A30F4}"/>
              </a:ext>
            </a:extLst>
          </p:cNvPr>
          <p:cNvSpPr/>
          <p:nvPr/>
        </p:nvSpPr>
        <p:spPr bwMode="auto">
          <a:xfrm>
            <a:off x="4143810" y="4757987"/>
            <a:ext cx="384409" cy="1786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hteck 32">
            <a:extLst>
              <a:ext uri="{FF2B5EF4-FFF2-40B4-BE49-F238E27FC236}">
                <a16:creationId xmlns:a16="http://schemas.microsoft.com/office/drawing/2014/main" id="{84207CBA-EB28-4860-8BA7-DD6EE095E254}"/>
              </a:ext>
            </a:extLst>
          </p:cNvPr>
          <p:cNvSpPr/>
          <p:nvPr/>
        </p:nvSpPr>
        <p:spPr bwMode="auto">
          <a:xfrm>
            <a:off x="7780282" y="4757987"/>
            <a:ext cx="384409" cy="1786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2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9" grpId="0"/>
      <p:bldP spid="20" grpId="0" animBg="1"/>
      <p:bldP spid="21" grpId="0" animBg="1"/>
      <p:bldP spid="22" grpId="0"/>
      <p:bldP spid="24" grpId="0"/>
      <p:bldP spid="28" grpId="0" animBg="1"/>
      <p:bldP spid="29" grpId="0" animBg="1"/>
      <p:bldP spid="30" grpId="0" animBg="1"/>
      <p:bldP spid="31" grpId="0" animBg="1"/>
      <p:bldP spid="53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Test stand: HBU + </a:t>
            </a:r>
            <a:r>
              <a:rPr lang="en-US" dirty="0" err="1"/>
              <a:t>megatile</a:t>
            </a:r>
            <a:r>
              <a:rPr lang="en-US" dirty="0"/>
              <a:t> adapter board</a:t>
            </a:r>
            <a:endParaRPr lang="en-GB" dirty="0"/>
          </a:p>
        </p:txBody>
      </p:sp>
      <p:sp>
        <p:nvSpPr>
          <p:cNvPr id="55" name="Inhaltsplatzhalter 2">
            <a:extLst>
              <a:ext uri="{FF2B5EF4-FFF2-40B4-BE49-F238E27FC236}">
                <a16:creationId xmlns:a16="http://schemas.microsoft.com/office/drawing/2014/main" id="{4515A44D-947D-435D-A216-6D1EFC10AE1C}"/>
              </a:ext>
            </a:extLst>
          </p:cNvPr>
          <p:cNvSpPr txBox="1">
            <a:spLocks/>
          </p:cNvSpPr>
          <p:nvPr/>
        </p:nvSpPr>
        <p:spPr>
          <a:xfrm>
            <a:off x="395536" y="842505"/>
            <a:ext cx="8536433" cy="15701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Spare HBU3: originally designed for </a:t>
            </a:r>
            <a:r>
              <a:rPr lang="en-US" sz="1800" dirty="0" err="1"/>
              <a:t>SiPMs</a:t>
            </a:r>
            <a:r>
              <a:rPr lang="en-US" sz="1800" dirty="0"/>
              <a:t> with pins (THT-</a:t>
            </a:r>
            <a:r>
              <a:rPr lang="en-US" sz="1800" dirty="0" err="1"/>
              <a:t>SiPMs</a:t>
            </a:r>
            <a:r>
              <a:rPr lang="en-US" sz="1800" dirty="0"/>
              <a:t>)</a:t>
            </a:r>
          </a:p>
          <a:p>
            <a:pPr lvl="1"/>
            <a:r>
              <a:rPr lang="en-US" sz="1600" dirty="0" err="1"/>
              <a:t>Megatile</a:t>
            </a:r>
            <a:r>
              <a:rPr lang="en-US" sz="1600" dirty="0"/>
              <a:t> can not be directly measured</a:t>
            </a:r>
          </a:p>
          <a:p>
            <a:r>
              <a:rPr lang="en-US" sz="1800" dirty="0" err="1"/>
              <a:t>Megatile</a:t>
            </a:r>
            <a:r>
              <a:rPr lang="en-US" sz="1800" dirty="0"/>
              <a:t> adapter board: white PCB for 3×3 </a:t>
            </a:r>
            <a:r>
              <a:rPr lang="en-US" sz="1800" dirty="0" err="1"/>
              <a:t>SiPMs</a:t>
            </a:r>
            <a:endParaRPr lang="en-US" sz="1800" dirty="0"/>
          </a:p>
          <a:p>
            <a:pPr lvl="1"/>
            <a:r>
              <a:rPr lang="en-US" sz="1600" dirty="0"/>
              <a:t>Equipped with 7 new SMD-</a:t>
            </a:r>
            <a:r>
              <a:rPr lang="en-US" sz="1600" dirty="0" err="1"/>
              <a:t>SiPMs</a:t>
            </a:r>
            <a:r>
              <a:rPr lang="en-US" sz="1600" dirty="0"/>
              <a:t> (Hamamatsu MPPCs)</a:t>
            </a:r>
          </a:p>
          <a:p>
            <a:pPr lvl="1"/>
            <a:r>
              <a:rPr lang="en-US" sz="1600" dirty="0"/>
              <a:t>Connection between HBU3 and SMD-</a:t>
            </a:r>
            <a:r>
              <a:rPr lang="en-US" sz="1600" dirty="0" err="1"/>
              <a:t>SiPMs</a:t>
            </a:r>
            <a:r>
              <a:rPr lang="en-US" sz="1600" dirty="0"/>
              <a:t>: via pin connectors (directly plugged in)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1B40A269-0585-460A-A960-F0AE5E703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998" y="2530585"/>
            <a:ext cx="6696744" cy="366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</p:spTree>
    <p:extLst>
      <p:ext uri="{BB962C8B-B14F-4D97-AF65-F5344CB8AC3E}">
        <p14:creationId xmlns:p14="http://schemas.microsoft.com/office/powerpoint/2010/main" val="3699406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Cross check for </a:t>
            </a:r>
            <a:r>
              <a:rPr lang="en-US" sz="2800" dirty="0" err="1"/>
              <a:t>megatile</a:t>
            </a:r>
            <a:r>
              <a:rPr lang="en-US" sz="2800" dirty="0"/>
              <a:t> adapter board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1564187-CE1B-4221-9241-BCD9FD3AE88A}"/>
              </a:ext>
            </a:extLst>
          </p:cNvPr>
          <p:cNvSpPr txBox="1">
            <a:spLocks/>
          </p:cNvSpPr>
          <p:nvPr/>
        </p:nvSpPr>
        <p:spPr>
          <a:xfrm>
            <a:off x="539553" y="3809248"/>
            <a:ext cx="5760639" cy="250007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Adapter board: first time of testing with HBU</a:t>
            </a:r>
          </a:p>
          <a:p>
            <a:r>
              <a:rPr lang="en-US" sz="1800" dirty="0"/>
              <a:t>Cross check with individually wrapped tiles</a:t>
            </a:r>
          </a:p>
          <a:p>
            <a:pPr lvl="1"/>
            <a:r>
              <a:rPr lang="en-US" sz="1600" dirty="0"/>
              <a:t>Spares (BC408) for 1st Mainz SMD-HBU in 2014</a:t>
            </a:r>
          </a:p>
          <a:p>
            <a:r>
              <a:rPr lang="en-US" sz="1800" dirty="0"/>
              <a:t>Cosmic-ray setup</a:t>
            </a:r>
          </a:p>
          <a:p>
            <a:pPr lvl="1"/>
            <a:r>
              <a:rPr lang="en-US" sz="1600" dirty="0"/>
              <a:t>HBU validation: coincidence of 2 trigger scintillators</a:t>
            </a:r>
          </a:p>
          <a:p>
            <a:r>
              <a:rPr lang="en-US" sz="1800" dirty="0"/>
              <a:t>Most probable response: 37.4 </a:t>
            </a:r>
            <a:r>
              <a:rPr lang="en-US" sz="1800" dirty="0" err="1"/>
              <a:t>p.e.</a:t>
            </a:r>
            <a:r>
              <a:rPr lang="en-US" sz="1800" dirty="0"/>
              <a:t>/MIP</a:t>
            </a:r>
          </a:p>
          <a:p>
            <a:pPr lvl="1"/>
            <a:r>
              <a:rPr lang="en-US" sz="1600" dirty="0" err="1"/>
              <a:t>SiPMs</a:t>
            </a:r>
            <a:r>
              <a:rPr lang="en-US" sz="1600" dirty="0"/>
              <a:t> operated with overvoltage of ~ 5.0 V </a:t>
            </a:r>
          </a:p>
          <a:p>
            <a:pPr lvl="1"/>
            <a:r>
              <a:rPr lang="en-US" sz="1600" dirty="0"/>
              <a:t>Consistent with previous SMD-HBU measurements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C98D195-11AC-49EC-ADB7-78254A1E9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11" y="981291"/>
            <a:ext cx="397819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7">
            <a:extLst>
              <a:ext uri="{FF2B5EF4-FFF2-40B4-BE49-F238E27FC236}">
                <a16:creationId xmlns:a16="http://schemas.microsoft.com/office/drawing/2014/main" id="{E26925F9-2E6D-403F-8639-692238A000C2}"/>
              </a:ext>
            </a:extLst>
          </p:cNvPr>
          <p:cNvSpPr/>
          <p:nvPr/>
        </p:nvSpPr>
        <p:spPr>
          <a:xfrm>
            <a:off x="6228184" y="4542334"/>
            <a:ext cx="2843808" cy="646331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Idea of </a:t>
            </a:r>
            <a:r>
              <a:rPr lang="en-US" dirty="0" err="1">
                <a:solidFill>
                  <a:srgbClr val="0070C0"/>
                </a:solidFill>
              </a:rPr>
              <a:t>megatile</a:t>
            </a:r>
            <a:r>
              <a:rPr lang="en-US" dirty="0">
                <a:solidFill>
                  <a:srgbClr val="0070C0"/>
                </a:solidFill>
              </a:rPr>
              <a:t> adapter board is verified with HBU</a:t>
            </a:r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7A74FE31-EDD0-44C0-ACEA-5C8F21613609}"/>
              </a:ext>
            </a:extLst>
          </p:cNvPr>
          <p:cNvSpPr/>
          <p:nvPr/>
        </p:nvSpPr>
        <p:spPr bwMode="auto">
          <a:xfrm>
            <a:off x="1941887" y="1729854"/>
            <a:ext cx="895317" cy="662967"/>
          </a:xfrm>
          <a:prstGeom prst="trapezoid">
            <a:avLst>
              <a:gd name="adj" fmla="val 7662"/>
            </a:avLst>
          </a:prstGeom>
          <a:noFill/>
          <a:ln w="25400" cap="flat" cmpd="sng" algn="ctr">
            <a:solidFill>
              <a:srgbClr val="C1002A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263115F6-B030-416B-AE7D-98EE20B41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1291"/>
            <a:ext cx="326148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5">
            <a:extLst>
              <a:ext uri="{FF2B5EF4-FFF2-40B4-BE49-F238E27FC236}">
                <a16:creationId xmlns:a16="http://schemas.microsoft.com/office/drawing/2014/main" id="{6135D1B1-22CB-4AAE-A9E2-5949BF46CD73}"/>
              </a:ext>
            </a:extLst>
          </p:cNvPr>
          <p:cNvSpPr/>
          <p:nvPr/>
        </p:nvSpPr>
        <p:spPr>
          <a:xfrm>
            <a:off x="6322769" y="2402531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Central tile:</a:t>
            </a:r>
          </a:p>
          <a:p>
            <a:r>
              <a:rPr lang="de-DE" dirty="0"/>
              <a:t>37.4 </a:t>
            </a:r>
            <a:r>
              <a:rPr lang="de-DE" dirty="0" err="1"/>
              <a:t>p.e</a:t>
            </a:r>
            <a:r>
              <a:rPr lang="de-DE" dirty="0"/>
              <a:t>./MIP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28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: 1</a:t>
            </a:r>
            <a:r>
              <a:rPr lang="en-US" sz="2800" baseline="30000" dirty="0"/>
              <a:t>st</a:t>
            </a:r>
            <a:r>
              <a:rPr lang="en-US" sz="2800" dirty="0"/>
              <a:t> prototype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3D46C8-F02B-4FC3-B346-45391BFF6B77}"/>
              </a:ext>
            </a:extLst>
          </p:cNvPr>
          <p:cNvSpPr txBox="1">
            <a:spLocks/>
          </p:cNvSpPr>
          <p:nvPr/>
        </p:nvSpPr>
        <p:spPr>
          <a:xfrm>
            <a:off x="368411" y="3870322"/>
            <a:ext cx="6795878" cy="236699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1</a:t>
            </a:r>
            <a:r>
              <a:rPr lang="en-US" sz="1800" baseline="30000"/>
              <a:t>st</a:t>
            </a:r>
            <a:r>
              <a:rPr lang="en-US" sz="1800"/>
              <a:t> megatile prototype: scintillator strip</a:t>
            </a:r>
          </a:p>
          <a:p>
            <a:pPr lvl="1"/>
            <a:r>
              <a:rPr lang="en-US" sz="1600"/>
              <a:t>Geometry: not a full 3×3 megatile</a:t>
            </a:r>
          </a:p>
          <a:p>
            <a:pPr lvl="2"/>
            <a:r>
              <a:rPr lang="en-US" sz="1400"/>
              <a:t>Constrained by original long strips (6 cm wide)</a:t>
            </a:r>
          </a:p>
          <a:p>
            <a:pPr lvl="1"/>
            <a:r>
              <a:rPr lang="en-US" sz="1600"/>
              <a:t>PS-based scintillator: ~ 60% of intrinsic light yield of BC408</a:t>
            </a:r>
          </a:p>
          <a:p>
            <a:pPr lvl="1"/>
            <a:r>
              <a:rPr lang="en-US" sz="1600"/>
              <a:t>Surface treatment: not good enough (scratches on the surface)</a:t>
            </a:r>
          </a:p>
          <a:p>
            <a:r>
              <a:rPr lang="en-US" sz="1800"/>
              <a:t>Most probable response: 5.8 p.e./MIP</a:t>
            </a:r>
            <a:endParaRPr lang="en-US"/>
          </a:p>
          <a:p>
            <a:pPr lvl="1"/>
            <a:r>
              <a:rPr lang="en-US" sz="1600"/>
              <a:t>Though not high in amplitude, MIP signals can still be seen</a:t>
            </a:r>
          </a:p>
          <a:p>
            <a:pPr lvl="2"/>
            <a:r>
              <a:rPr lang="en-US" sz="1400"/>
              <a:t>Benefit from low-noise SiPMs</a:t>
            </a:r>
            <a:endParaRPr lang="en-US" sz="1400" dirty="0"/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4E79D9C3-629E-4FC9-BE3A-FE4664D1F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07" y="980728"/>
            <a:ext cx="4248472" cy="282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DC34F27F-E82B-422D-847D-A622C5844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39342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8">
            <a:extLst>
              <a:ext uri="{FF2B5EF4-FFF2-40B4-BE49-F238E27FC236}">
                <a16:creationId xmlns:a16="http://schemas.microsoft.com/office/drawing/2014/main" id="{373428CB-D969-4677-98FC-D6596DD97913}"/>
              </a:ext>
            </a:extLst>
          </p:cNvPr>
          <p:cNvSpPr/>
          <p:nvPr/>
        </p:nvSpPr>
        <p:spPr>
          <a:xfrm>
            <a:off x="6516216" y="2708920"/>
            <a:ext cx="1428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Central cell:</a:t>
            </a:r>
          </a:p>
          <a:p>
            <a:r>
              <a:rPr lang="de-DE" dirty="0"/>
              <a:t>5.8 </a:t>
            </a:r>
            <a:r>
              <a:rPr lang="de-DE" dirty="0" err="1"/>
              <a:t>p.e</a:t>
            </a:r>
            <a:r>
              <a:rPr lang="de-DE" dirty="0"/>
              <a:t>./MIP</a:t>
            </a:r>
            <a:endParaRPr lang="en-US" dirty="0"/>
          </a:p>
        </p:txBody>
      </p:sp>
      <p:sp>
        <p:nvSpPr>
          <p:cNvPr id="19" name="Rechteck 7">
            <a:extLst>
              <a:ext uri="{FF2B5EF4-FFF2-40B4-BE49-F238E27FC236}">
                <a16:creationId xmlns:a16="http://schemas.microsoft.com/office/drawing/2014/main" id="{B2393F45-361E-4F09-B982-17C9C0253405}"/>
              </a:ext>
            </a:extLst>
          </p:cNvPr>
          <p:cNvSpPr/>
          <p:nvPr/>
        </p:nvSpPr>
        <p:spPr bwMode="auto">
          <a:xfrm>
            <a:off x="1907704" y="1726250"/>
            <a:ext cx="1185874" cy="1102408"/>
          </a:xfrm>
          <a:prstGeom prst="rect">
            <a:avLst/>
          </a:prstGeom>
          <a:noFill/>
          <a:ln w="25400" cap="flat" cmpd="sng" algn="ctr">
            <a:solidFill>
              <a:srgbClr val="C1002A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hteck 10">
            <a:extLst>
              <a:ext uri="{FF2B5EF4-FFF2-40B4-BE49-F238E27FC236}">
                <a16:creationId xmlns:a16="http://schemas.microsoft.com/office/drawing/2014/main" id="{394AAC82-1167-4056-9237-B90733D5A73D}"/>
              </a:ext>
            </a:extLst>
          </p:cNvPr>
          <p:cNvSpPr/>
          <p:nvPr/>
        </p:nvSpPr>
        <p:spPr>
          <a:xfrm>
            <a:off x="1217724" y="3486525"/>
            <a:ext cx="3358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DF2000MA foil on top surface and sides</a:t>
            </a:r>
          </a:p>
        </p:txBody>
      </p:sp>
    </p:spTree>
    <p:extLst>
      <p:ext uri="{BB962C8B-B14F-4D97-AF65-F5344CB8AC3E}">
        <p14:creationId xmlns:p14="http://schemas.microsoft.com/office/powerpoint/2010/main" val="129119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: 2</a:t>
            </a:r>
            <a:r>
              <a:rPr lang="en-US" sz="2800" baseline="30000" dirty="0"/>
              <a:t>nd</a:t>
            </a:r>
            <a:r>
              <a:rPr lang="en-US" sz="2800" dirty="0"/>
              <a:t> prototype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20" name="Rechteck 10">
            <a:extLst>
              <a:ext uri="{FF2B5EF4-FFF2-40B4-BE49-F238E27FC236}">
                <a16:creationId xmlns:a16="http://schemas.microsoft.com/office/drawing/2014/main" id="{394AAC82-1167-4056-9237-B90733D5A73D}"/>
              </a:ext>
            </a:extLst>
          </p:cNvPr>
          <p:cNvSpPr/>
          <p:nvPr/>
        </p:nvSpPr>
        <p:spPr>
          <a:xfrm>
            <a:off x="1217724" y="3486525"/>
            <a:ext cx="3358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DF2000MA foil on top surface and sides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389291A-A1B9-420F-AF75-25C7CB8D652E}"/>
              </a:ext>
            </a:extLst>
          </p:cNvPr>
          <p:cNvSpPr txBox="1">
            <a:spLocks/>
          </p:cNvSpPr>
          <p:nvPr/>
        </p:nvSpPr>
        <p:spPr>
          <a:xfrm>
            <a:off x="500063" y="3933056"/>
            <a:ext cx="8415337" cy="23762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2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n-US" sz="1600" dirty="0" err="1"/>
              <a:t>megatile</a:t>
            </a:r>
            <a:r>
              <a:rPr lang="en-US" sz="1600" dirty="0"/>
              <a:t> prototype: scintillator plate</a:t>
            </a:r>
          </a:p>
          <a:p>
            <a:pPr lvl="1"/>
            <a:r>
              <a:rPr lang="en-US" sz="1600" dirty="0"/>
              <a:t>Geometry: full 3×3 </a:t>
            </a:r>
            <a:r>
              <a:rPr lang="en-US" sz="1600" dirty="0" err="1"/>
              <a:t>megatile</a:t>
            </a:r>
            <a:r>
              <a:rPr lang="en-US" sz="1600" dirty="0"/>
              <a:t> (trenches tilted by 30°)</a:t>
            </a:r>
          </a:p>
          <a:p>
            <a:pPr lvl="1"/>
            <a:r>
              <a:rPr lang="en-US" sz="1600" dirty="0"/>
              <a:t>PVT-based scintillator: intrinsic light yield comparable to BC412</a:t>
            </a:r>
          </a:p>
          <a:p>
            <a:pPr lvl="1"/>
            <a:r>
              <a:rPr lang="en-US" sz="1600" dirty="0"/>
              <a:t>Better surface treatment</a:t>
            </a:r>
          </a:p>
          <a:p>
            <a:r>
              <a:rPr lang="en-US" sz="1600" dirty="0"/>
              <a:t>Most probable response: 31.4 </a:t>
            </a:r>
            <a:r>
              <a:rPr lang="en-US" sz="1600" dirty="0" err="1"/>
              <a:t>p.e.</a:t>
            </a:r>
            <a:r>
              <a:rPr lang="en-US" sz="1600" dirty="0"/>
              <a:t>/MIP</a:t>
            </a:r>
          </a:p>
          <a:p>
            <a:pPr lvl="1"/>
            <a:r>
              <a:rPr lang="en-US" sz="1600" dirty="0"/>
              <a:t>Good S/N ratio achieved</a:t>
            </a:r>
          </a:p>
          <a:p>
            <a:pPr lvl="1"/>
            <a:r>
              <a:rPr lang="en-US" sz="1600" dirty="0"/>
              <a:t>Performance comparable to individually wrapped tiles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D9F414CD-4D73-4FE9-9A00-183729341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16" y="1124744"/>
            <a:ext cx="4945294" cy="257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2B8EF228-672C-4DEB-859D-F2AD65F48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3741"/>
            <a:ext cx="3064518" cy="257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hteck 8">
            <a:extLst>
              <a:ext uri="{FF2B5EF4-FFF2-40B4-BE49-F238E27FC236}">
                <a16:creationId xmlns:a16="http://schemas.microsoft.com/office/drawing/2014/main" id="{7E87FED7-CCE8-4CA5-8151-A622D12590F4}"/>
              </a:ext>
            </a:extLst>
          </p:cNvPr>
          <p:cNvSpPr/>
          <p:nvPr/>
        </p:nvSpPr>
        <p:spPr>
          <a:xfrm>
            <a:off x="7015786" y="2490420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Central cell:</a:t>
            </a:r>
          </a:p>
          <a:p>
            <a:r>
              <a:rPr lang="de-DE" dirty="0"/>
              <a:t>31.4 </a:t>
            </a:r>
            <a:r>
              <a:rPr lang="de-DE" dirty="0" err="1"/>
              <a:t>p.e</a:t>
            </a:r>
            <a:r>
              <a:rPr lang="de-DE" dirty="0"/>
              <a:t>./MIP</a:t>
            </a:r>
            <a:endParaRPr lang="en-US" dirty="0"/>
          </a:p>
        </p:txBody>
      </p:sp>
      <p:sp>
        <p:nvSpPr>
          <p:cNvPr id="22" name="Trapezoid 7">
            <a:extLst>
              <a:ext uri="{FF2B5EF4-FFF2-40B4-BE49-F238E27FC236}">
                <a16:creationId xmlns:a16="http://schemas.microsoft.com/office/drawing/2014/main" id="{2DF29173-0C62-4EE5-B4A9-608686BC2F0F}"/>
              </a:ext>
            </a:extLst>
          </p:cNvPr>
          <p:cNvSpPr/>
          <p:nvPr/>
        </p:nvSpPr>
        <p:spPr bwMode="auto">
          <a:xfrm>
            <a:off x="2267745" y="1766124"/>
            <a:ext cx="1065116" cy="583970"/>
          </a:xfrm>
          <a:prstGeom prst="trapezoid">
            <a:avLst>
              <a:gd name="adj" fmla="val 14664"/>
            </a:avLst>
          </a:prstGeom>
          <a:noFill/>
          <a:ln w="25400" cap="flat" cmpd="sng" algn="ctr">
            <a:solidFill>
              <a:srgbClr val="C1002A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hteck 10">
            <a:extLst>
              <a:ext uri="{FF2B5EF4-FFF2-40B4-BE49-F238E27FC236}">
                <a16:creationId xmlns:a16="http://schemas.microsoft.com/office/drawing/2014/main" id="{0178E90F-78E9-4870-872D-ABEBD7CF8D66}"/>
              </a:ext>
            </a:extLst>
          </p:cNvPr>
          <p:cNvSpPr/>
          <p:nvPr/>
        </p:nvSpPr>
        <p:spPr>
          <a:xfrm>
            <a:off x="1818975" y="3387019"/>
            <a:ext cx="35074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DF2000MA foil on top surface and 4 sides</a:t>
            </a:r>
          </a:p>
        </p:txBody>
      </p:sp>
    </p:spTree>
    <p:extLst>
      <p:ext uri="{BB962C8B-B14F-4D97-AF65-F5344CB8AC3E}">
        <p14:creationId xmlns:p14="http://schemas.microsoft.com/office/powerpoint/2010/main" val="11557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9F7256D-0424-499C-9574-F1CACF004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/>
              <a:t>Megatile</a:t>
            </a:r>
            <a:r>
              <a:rPr lang="en-US" sz="2800" dirty="0"/>
              <a:t>: full simulation with muons</a:t>
            </a:r>
            <a:endParaRPr lang="en-GB" sz="2800" dirty="0"/>
          </a:p>
        </p:txBody>
      </p:sp>
      <p:sp>
        <p:nvSpPr>
          <p:cNvPr id="57" name="Rechteck 8">
            <a:extLst>
              <a:ext uri="{FF2B5EF4-FFF2-40B4-BE49-F238E27FC236}">
                <a16:creationId xmlns:a16="http://schemas.microsoft.com/office/drawing/2014/main" id="{E8EFCB26-1253-4BA3-A158-53B2A510ED24}"/>
              </a:ext>
            </a:extLst>
          </p:cNvPr>
          <p:cNvSpPr/>
          <p:nvPr/>
        </p:nvSpPr>
        <p:spPr>
          <a:xfrm>
            <a:off x="4742058" y="5640642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Spare HBU3 (without SiPMs)</a:t>
            </a:r>
          </a:p>
          <a:p>
            <a:r>
              <a:rPr lang="en-US" dirty="0">
                <a:solidFill>
                  <a:schemeClr val="bg1"/>
                </a:solidFill>
              </a:rPr>
              <a:t>by courtesy of DESY</a:t>
            </a:r>
          </a:p>
        </p:txBody>
      </p:sp>
      <p:sp>
        <p:nvSpPr>
          <p:cNvPr id="58" name="Rechteck 9">
            <a:extLst>
              <a:ext uri="{FF2B5EF4-FFF2-40B4-BE49-F238E27FC236}">
                <a16:creationId xmlns:a16="http://schemas.microsoft.com/office/drawing/2014/main" id="{BA247534-C672-4ADA-AFA2-DDC051A80E85}"/>
              </a:ext>
            </a:extLst>
          </p:cNvPr>
          <p:cNvSpPr/>
          <p:nvPr/>
        </p:nvSpPr>
        <p:spPr>
          <a:xfrm>
            <a:off x="5993368" y="3068960"/>
            <a:ext cx="1907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Connected to the 7 channels in the 3rd ASIC</a:t>
            </a:r>
          </a:p>
        </p:txBody>
      </p:sp>
      <p:sp>
        <p:nvSpPr>
          <p:cNvPr id="20" name="Rechteck 10">
            <a:extLst>
              <a:ext uri="{FF2B5EF4-FFF2-40B4-BE49-F238E27FC236}">
                <a16:creationId xmlns:a16="http://schemas.microsoft.com/office/drawing/2014/main" id="{394AAC82-1167-4056-9237-B90733D5A73D}"/>
              </a:ext>
            </a:extLst>
          </p:cNvPr>
          <p:cNvSpPr/>
          <p:nvPr/>
        </p:nvSpPr>
        <p:spPr>
          <a:xfrm>
            <a:off x="1217724" y="3486525"/>
            <a:ext cx="3358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DF2000MA foil on top surface and sides</a:t>
            </a:r>
          </a:p>
        </p:txBody>
      </p:sp>
      <p:sp>
        <p:nvSpPr>
          <p:cNvPr id="23" name="Rechteck 10">
            <a:extLst>
              <a:ext uri="{FF2B5EF4-FFF2-40B4-BE49-F238E27FC236}">
                <a16:creationId xmlns:a16="http://schemas.microsoft.com/office/drawing/2014/main" id="{0178E90F-78E9-4870-872D-ABEBD7CF8D66}"/>
              </a:ext>
            </a:extLst>
          </p:cNvPr>
          <p:cNvSpPr/>
          <p:nvPr/>
        </p:nvSpPr>
        <p:spPr>
          <a:xfrm>
            <a:off x="1818975" y="3387019"/>
            <a:ext cx="35074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DF2000MA foil on top surface and 4 sides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5B622E93-570D-40EF-A2CE-2B2B70449704}"/>
              </a:ext>
            </a:extLst>
          </p:cNvPr>
          <p:cNvSpPr txBox="1">
            <a:spLocks/>
          </p:cNvSpPr>
          <p:nvPr/>
        </p:nvSpPr>
        <p:spPr>
          <a:xfrm>
            <a:off x="395536" y="951577"/>
            <a:ext cx="4936033" cy="28959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Megatile geometry</a:t>
            </a:r>
          </a:p>
          <a:p>
            <a:pPr lvl="1"/>
            <a:r>
              <a:rPr lang="en-US" sz="1600"/>
              <a:t>Size: 90×90×3 mm³ (3×3 cells)</a:t>
            </a:r>
          </a:p>
          <a:p>
            <a:pPr lvl="1"/>
            <a:r>
              <a:rPr lang="en-US" sz="1600"/>
              <a:t>Trenches tilted by 45°, 0.5 mm wide</a:t>
            </a:r>
          </a:p>
          <a:p>
            <a:pPr lvl="2"/>
            <a:r>
              <a:rPr lang="en-US" sz="1400"/>
              <a:t>Filled by white paint (diffuse reflector)</a:t>
            </a:r>
          </a:p>
          <a:p>
            <a:pPr lvl="1"/>
            <a:r>
              <a:rPr lang="en-US" sz="1600"/>
              <a:t>Top &amp; bottom surface covered by</a:t>
            </a:r>
          </a:p>
          <a:p>
            <a:pPr lvl="2"/>
            <a:r>
              <a:rPr lang="en-US" sz="1400"/>
              <a:t>ESR foil: specular reflector</a:t>
            </a:r>
          </a:p>
          <a:p>
            <a:r>
              <a:rPr lang="en-US" sz="1800"/>
              <a:t>Response maps</a:t>
            </a:r>
          </a:p>
          <a:p>
            <a:pPr lvl="1"/>
            <a:r>
              <a:rPr lang="en-US" sz="1600"/>
              <a:t>Mean SiPM response in a cell</a:t>
            </a:r>
          </a:p>
          <a:p>
            <a:pPr lvl="2"/>
            <a:r>
              <a:rPr lang="en-US" sz="1400"/>
              <a:t>Cell indices </a:t>
            </a:r>
          </a:p>
          <a:p>
            <a:pPr lvl="2"/>
            <a:r>
              <a:rPr lang="en-US" sz="1400"/>
              <a:t>Muon hit positions (within central cell)</a:t>
            </a:r>
            <a:endParaRPr lang="en-US" dirty="0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B10AE288-7F9F-4C7E-A5C5-B8152EA1F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05049" y="897676"/>
            <a:ext cx="251533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9">
            <a:extLst>
              <a:ext uri="{FF2B5EF4-FFF2-40B4-BE49-F238E27FC236}">
                <a16:creationId xmlns:a16="http://schemas.microsoft.com/office/drawing/2014/main" id="{8C6BA53E-2B2C-4DB7-8D07-728569B9DF41}"/>
              </a:ext>
            </a:extLst>
          </p:cNvPr>
          <p:cNvSpPr/>
          <p:nvPr/>
        </p:nvSpPr>
        <p:spPr bwMode="auto">
          <a:xfrm>
            <a:off x="6604021" y="1791732"/>
            <a:ext cx="701625" cy="717183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DD11DA9-E423-4EEC-98B9-2C36656C6C2A}"/>
              </a:ext>
            </a:extLst>
          </p:cNvPr>
          <p:cNvGrpSpPr/>
          <p:nvPr/>
        </p:nvGrpSpPr>
        <p:grpSpPr>
          <a:xfrm>
            <a:off x="5705049" y="3414513"/>
            <a:ext cx="2515337" cy="369691"/>
            <a:chOff x="5705049" y="3477844"/>
            <a:chExt cx="2515337" cy="369691"/>
          </a:xfrm>
        </p:grpSpPr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581C7779-C55F-4493-919C-E0BA5ED80E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908887" y="2360716"/>
              <a:ext cx="107661" cy="2515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Gerade Verbindung mit Pfeil 10">
              <a:extLst>
                <a:ext uri="{FF2B5EF4-FFF2-40B4-BE49-F238E27FC236}">
                  <a16:creationId xmlns:a16="http://schemas.microsoft.com/office/drawing/2014/main" id="{8F6C4008-F3AF-4553-AEC6-4E00985801F9}"/>
                </a:ext>
              </a:extLst>
            </p:cNvPr>
            <p:cNvCxnSpPr/>
            <p:nvPr/>
          </p:nvCxnSpPr>
          <p:spPr bwMode="auto">
            <a:xfrm>
              <a:off x="6730305" y="3477844"/>
              <a:ext cx="0" cy="369691"/>
            </a:xfrm>
            <a:prstGeom prst="straightConnector1">
              <a:avLst/>
            </a:prstGeom>
            <a:noFill/>
            <a:ln w="25400" cap="flat" cmpd="sng" algn="ctr">
              <a:solidFill>
                <a:srgbClr val="FFCC6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5" name="Picture 3">
            <a:extLst>
              <a:ext uri="{FF2B5EF4-FFF2-40B4-BE49-F238E27FC236}">
                <a16:creationId xmlns:a16="http://schemas.microsoft.com/office/drawing/2014/main" id="{D5E3669A-D257-466C-82BE-A8E898127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50" y="3951792"/>
            <a:ext cx="2963661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EE0D62C4-C916-45D6-9C1D-D5DB6EC6A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903" y="3972500"/>
            <a:ext cx="2984912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15">
            <a:extLst>
              <a:ext uri="{FF2B5EF4-FFF2-40B4-BE49-F238E27FC236}">
                <a16:creationId xmlns:a16="http://schemas.microsoft.com/office/drawing/2014/main" id="{2EADD8D3-46EA-47CE-A7F1-CEBB3D137F97}"/>
              </a:ext>
            </a:extLst>
          </p:cNvPr>
          <p:cNvSpPr/>
          <p:nvPr/>
        </p:nvSpPr>
        <p:spPr>
          <a:xfrm>
            <a:off x="7681295" y="3659232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Muon incidence always </a:t>
            </a:r>
          </a:p>
          <a:p>
            <a:r>
              <a:rPr lang="en-US" sz="900" dirty="0"/>
              <a:t>perpendicular to </a:t>
            </a:r>
            <a:r>
              <a:rPr lang="en-US" sz="900" dirty="0" err="1"/>
              <a:t>megatile</a:t>
            </a:r>
            <a:endParaRPr lang="en-US" sz="900" dirty="0"/>
          </a:p>
        </p:txBody>
      </p:sp>
      <p:sp>
        <p:nvSpPr>
          <p:cNvPr id="28" name="Rechteck 16">
            <a:extLst>
              <a:ext uri="{FF2B5EF4-FFF2-40B4-BE49-F238E27FC236}">
                <a16:creationId xmlns:a16="http://schemas.microsoft.com/office/drawing/2014/main" id="{0F9DD555-F974-49C1-9B03-99CBE8C358E3}"/>
              </a:ext>
            </a:extLst>
          </p:cNvPr>
          <p:cNvSpPr/>
          <p:nvPr/>
        </p:nvSpPr>
        <p:spPr>
          <a:xfrm>
            <a:off x="6295968" y="4991064"/>
            <a:ext cx="2770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Megatile</a:t>
            </a:r>
            <a:r>
              <a:rPr lang="en-US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tilted trenches: minimal dead area</a:t>
            </a:r>
          </a:p>
        </p:txBody>
      </p:sp>
      <p:grpSp>
        <p:nvGrpSpPr>
          <p:cNvPr id="29" name="Gruppieren 7">
            <a:extLst>
              <a:ext uri="{FF2B5EF4-FFF2-40B4-BE49-F238E27FC236}">
                <a16:creationId xmlns:a16="http://schemas.microsoft.com/office/drawing/2014/main" id="{BBA4C64B-14CB-47AD-AE51-5D8141736185}"/>
              </a:ext>
            </a:extLst>
          </p:cNvPr>
          <p:cNvGrpSpPr/>
          <p:nvPr/>
        </p:nvGrpSpPr>
        <p:grpSpPr>
          <a:xfrm>
            <a:off x="6381012" y="4305800"/>
            <a:ext cx="2515338" cy="595761"/>
            <a:chOff x="6423625" y="4394702"/>
            <a:chExt cx="2515338" cy="595761"/>
          </a:xfrm>
        </p:grpSpPr>
        <p:pic>
          <p:nvPicPr>
            <p:cNvPr id="30" name="Picture 3">
              <a:extLst>
                <a:ext uri="{FF2B5EF4-FFF2-40B4-BE49-F238E27FC236}">
                  <a16:creationId xmlns:a16="http://schemas.microsoft.com/office/drawing/2014/main" id="{9D2B304D-6BE2-4A89-BABC-606887D34A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27464" y="3190864"/>
              <a:ext cx="107661" cy="2515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>
              <a:extLst>
                <a:ext uri="{FF2B5EF4-FFF2-40B4-BE49-F238E27FC236}">
                  <a16:creationId xmlns:a16="http://schemas.microsoft.com/office/drawing/2014/main" id="{57A67655-E75D-4D95-AF41-7D8C4E7ED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27464" y="3437995"/>
              <a:ext cx="107661" cy="2515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>
              <a:extLst>
                <a:ext uri="{FF2B5EF4-FFF2-40B4-BE49-F238E27FC236}">
                  <a16:creationId xmlns:a16="http://schemas.microsoft.com/office/drawing/2014/main" id="{727A9E94-2462-494C-84B5-8EF7542F71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27464" y="3678964"/>
              <a:ext cx="107661" cy="2515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hteck 22">
              <a:extLst>
                <a:ext uri="{FF2B5EF4-FFF2-40B4-BE49-F238E27FC236}">
                  <a16:creationId xmlns:a16="http://schemas.microsoft.com/office/drawing/2014/main" id="{0040DF7F-74A0-46EA-9D8D-C92D36879509}"/>
                </a:ext>
              </a:extLst>
            </p:cNvPr>
            <p:cNvSpPr/>
            <p:nvPr/>
          </p:nvSpPr>
          <p:spPr bwMode="auto">
            <a:xfrm>
              <a:off x="6423626" y="4500923"/>
              <a:ext cx="2507281" cy="132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Rechteck 23">
              <a:extLst>
                <a:ext uri="{FF2B5EF4-FFF2-40B4-BE49-F238E27FC236}">
                  <a16:creationId xmlns:a16="http://schemas.microsoft.com/office/drawing/2014/main" id="{3E6BF379-35F6-4238-B21A-07B2F0889673}"/>
                </a:ext>
              </a:extLst>
            </p:cNvPr>
            <p:cNvSpPr/>
            <p:nvPr/>
          </p:nvSpPr>
          <p:spPr bwMode="auto">
            <a:xfrm>
              <a:off x="6423625" y="4744770"/>
              <a:ext cx="2507281" cy="132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5" name="Rechteck 18">
            <a:extLst>
              <a:ext uri="{FF2B5EF4-FFF2-40B4-BE49-F238E27FC236}">
                <a16:creationId xmlns:a16="http://schemas.microsoft.com/office/drawing/2014/main" id="{DAB07643-6E32-483F-AD34-009DB8D5F7B8}"/>
              </a:ext>
            </a:extLst>
          </p:cNvPr>
          <p:cNvSpPr/>
          <p:nvPr/>
        </p:nvSpPr>
        <p:spPr>
          <a:xfrm>
            <a:off x="7582230" y="548680"/>
            <a:ext cx="12763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Geant4 v9.6p02</a:t>
            </a:r>
          </a:p>
        </p:txBody>
      </p:sp>
    </p:spTree>
    <p:extLst>
      <p:ext uri="{BB962C8B-B14F-4D97-AF65-F5344CB8AC3E}">
        <p14:creationId xmlns:p14="http://schemas.microsoft.com/office/powerpoint/2010/main" val="195423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2087</Words>
  <Application>Microsoft Office PowerPoint</Application>
  <PresentationFormat>A4 (210 x 297 mm)</PresentationFormat>
  <Paragraphs>404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ＭＳ Ｐゴシック</vt:lpstr>
      <vt:lpstr>Arial</vt:lpstr>
      <vt:lpstr>Calibri</vt:lpstr>
      <vt:lpstr>Garamond</vt:lpstr>
      <vt:lpstr>Wingdings</vt:lpstr>
      <vt:lpstr>Office-Design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Peakom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fd fds</dc:creator>
  <cp:lastModifiedBy>Robles Manzano, María Soledad</cp:lastModifiedBy>
  <cp:revision>1665</cp:revision>
  <cp:lastPrinted>2016-02-22T12:57:01Z</cp:lastPrinted>
  <dcterms:created xsi:type="dcterms:W3CDTF">2011-08-27T16:08:40Z</dcterms:created>
  <dcterms:modified xsi:type="dcterms:W3CDTF">2017-12-13T13:52:15Z</dcterms:modified>
</cp:coreProperties>
</file>