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81" r:id="rId1"/>
  </p:sldMasterIdLst>
  <p:notesMasterIdLst>
    <p:notesMasterId r:id="rId13"/>
  </p:notesMasterIdLst>
  <p:handoutMasterIdLst>
    <p:handoutMasterId r:id="rId14"/>
  </p:handoutMasterIdLst>
  <p:sldIdLst>
    <p:sldId id="537" r:id="rId2"/>
    <p:sldId id="778" r:id="rId3"/>
    <p:sldId id="779" r:id="rId4"/>
    <p:sldId id="780" r:id="rId5"/>
    <p:sldId id="781" r:id="rId6"/>
    <p:sldId id="782" r:id="rId7"/>
    <p:sldId id="783" r:id="rId8"/>
    <p:sldId id="784" r:id="rId9"/>
    <p:sldId id="785" r:id="rId10"/>
    <p:sldId id="786" r:id="rId11"/>
    <p:sldId id="733" r:id="rId12"/>
  </p:sldIdLst>
  <p:sldSz cx="10058400" cy="7772400"/>
  <p:notesSz cx="7315200" cy="9601200"/>
  <p:custDataLst>
    <p:tags r:id="rId1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50917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101834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52752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203669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545871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3055043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564219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4073390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D7B47"/>
    <a:srgbClr val="F68A4E"/>
    <a:srgbClr val="FF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/>
    <p:restoredTop sz="94674"/>
  </p:normalViewPr>
  <p:slideViewPr>
    <p:cSldViewPr>
      <p:cViewPr varScale="1">
        <p:scale>
          <a:sx n="128" d="100"/>
          <a:sy n="128" d="100"/>
        </p:scale>
        <p:origin x="1896" y="176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tags" Target="tags/tag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2A6C938-6FA7-1E47-BE07-E4521844C812}" type="datetime1">
              <a:rPr lang="en-US"/>
              <a:pPr>
                <a:defRPr/>
              </a:pPr>
              <a:t>6/4/18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F408DC5-6094-9E43-8E5E-4C82D6B2D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082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7150" y="719138"/>
            <a:ext cx="46609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AC165642-0AB8-F348-A71E-0818A0645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60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1pPr>
    <a:lvl2pPr marL="509174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2pPr>
    <a:lvl3pPr marL="101834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3pPr>
    <a:lvl4pPr marL="152752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4pPr>
    <a:lvl5pPr marL="2036696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5pPr>
    <a:lvl6pPr marL="2545871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5043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4219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3390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110A7D-04B6-0940-BCC7-1906BB26847D}" type="slidenum">
              <a:rPr lang="en-US"/>
              <a:pPr/>
              <a:t>0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27150" y="719138"/>
            <a:ext cx="4660900" cy="3602037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05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29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962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3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71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875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08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2716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07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9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1"/>
          <p:cNvSpPr>
            <a:spLocks noChangeShapeType="1"/>
          </p:cNvSpPr>
          <p:nvPr userDrawn="1"/>
        </p:nvSpPr>
        <p:spPr bwMode="auto">
          <a:xfrm>
            <a:off x="0" y="7254240"/>
            <a:ext cx="100584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lIns="101835" tIns="50917" rIns="101835" bIns="50917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780" y="3540760"/>
            <a:ext cx="7124700" cy="2169363"/>
          </a:xfrm>
        </p:spPr>
        <p:txBody>
          <a:bodyPr lIns="50917" tIns="0" rIns="50917" bIns="0" rtlCol="0" anchor="b">
            <a:noAutofit/>
          </a:bodyPr>
          <a:lstStyle>
            <a:lvl1pPr algn="l" defTabSz="1018348" rtl="0" eaLnBrk="1" latinLnBrk="0" hangingPunct="1">
              <a:lnSpc>
                <a:spcPts val="557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0780" y="5730853"/>
            <a:ext cx="7124700" cy="1330633"/>
          </a:xfrm>
        </p:spPr>
        <p:txBody>
          <a:bodyPr tIns="0" rIns="50917" bIns="0" rtlCol="0">
            <a:normAutofit/>
          </a:bodyPr>
          <a:lstStyle>
            <a:lvl1pPr marL="0" indent="0" algn="l" defTabSz="1018348" rtl="0" eaLnBrk="1" latinLnBrk="0" hangingPunct="1">
              <a:lnSpc>
                <a:spcPts val="2897"/>
              </a:lnSpc>
              <a:spcBef>
                <a:spcPts val="0"/>
              </a:spcBef>
              <a:buSzPct val="90000"/>
              <a:buFontTx/>
              <a:buNone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7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6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5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5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4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3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5" y="7140894"/>
            <a:ext cx="2182813" cy="309457"/>
          </a:xfrm>
        </p:spPr>
        <p:txBody>
          <a:bodyPr/>
          <a:lstStyle>
            <a:lvl1pPr marL="0" algn="l" defTabSz="1018348" rtl="0" eaLnBrk="1" latinLnBrk="0" hangingPunct="1">
              <a:defRPr sz="1200" kern="1200" smtClean="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55152" y="7140894"/>
            <a:ext cx="4194493" cy="309457"/>
          </a:xfrm>
        </p:spPr>
        <p:txBody>
          <a:bodyPr/>
          <a:lstStyle>
            <a:lvl1pPr marL="0" algn="l" defTabSz="1018348" rtl="0" eaLnBrk="1" latinLnBrk="0" hangingPunct="1">
              <a:defRPr sz="1200" kern="1200" smtClean="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03202" y="7140894"/>
            <a:ext cx="754380" cy="309457"/>
          </a:xfrm>
        </p:spPr>
        <p:txBody>
          <a:bodyPr/>
          <a:lstStyle>
            <a:lvl1pPr marL="0" algn="r" defTabSz="1018348" rtl="0" eaLnBrk="1" latinLnBrk="0" hangingPunct="1">
              <a:defRPr sz="12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A30CE7A-2261-2146-82C7-3CE4E0448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5109667" y="1966490"/>
            <a:ext cx="3922776" cy="21762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5109667" y="4387088"/>
            <a:ext cx="3922776" cy="21762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966491"/>
            <a:ext cx="3922776" cy="459687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99AA8-2330-EB4D-8B72-E0BB263A3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966490"/>
            <a:ext cx="3922776" cy="21762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005840" y="4387088"/>
            <a:ext cx="3922776" cy="21762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5109667" y="1966490"/>
            <a:ext cx="3922776" cy="21762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5109667" y="4387088"/>
            <a:ext cx="3922776" cy="21762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B66E6-A706-F149-AA7F-556103A74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21EB6-380D-DB47-A4A0-7F2DBCBC3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6B062-D41C-E14C-BA1F-CBFA51DF7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0" y="1915388"/>
            <a:ext cx="3920332" cy="1316990"/>
          </a:xfrm>
        </p:spPr>
        <p:txBody>
          <a:bodyPr tIns="0" bIns="0" anchor="b"/>
          <a:lstStyle>
            <a:lvl1pPr algn="l">
              <a:lnSpc>
                <a:spcPts val="5121"/>
              </a:lnSpc>
              <a:defRPr sz="47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3975" y="417622"/>
            <a:ext cx="3922776" cy="637783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5838" y="3248170"/>
            <a:ext cx="3920332" cy="2451594"/>
          </a:xfrm>
        </p:spPr>
        <p:txBody>
          <a:bodyPr/>
          <a:lstStyle>
            <a:lvl1pPr marL="0" indent="0">
              <a:buNone/>
              <a:defRPr sz="2200"/>
            </a:lvl1pPr>
            <a:lvl2pPr marL="509174" indent="0">
              <a:buNone/>
              <a:defRPr sz="1300"/>
            </a:lvl2pPr>
            <a:lvl3pPr marL="1018348" indent="0">
              <a:buNone/>
              <a:defRPr sz="1100"/>
            </a:lvl3pPr>
            <a:lvl4pPr marL="1527523" indent="0">
              <a:buNone/>
              <a:defRPr sz="1000"/>
            </a:lvl4pPr>
            <a:lvl5pPr marL="2036696" indent="0">
              <a:buNone/>
              <a:defRPr sz="1000"/>
            </a:lvl5pPr>
            <a:lvl6pPr marL="2545871" indent="0">
              <a:buNone/>
              <a:defRPr sz="1000"/>
            </a:lvl6pPr>
            <a:lvl7pPr marL="3055043" indent="0">
              <a:buNone/>
              <a:defRPr sz="1000"/>
            </a:lvl7pPr>
            <a:lvl8pPr marL="3564219" indent="0">
              <a:buNone/>
              <a:defRPr sz="1000"/>
            </a:lvl8pPr>
            <a:lvl9pPr marL="407339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6ACA2-EB7D-C943-A326-07A10C9FA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-178369">
            <a:off x="691520" y="573940"/>
            <a:ext cx="4236403" cy="6250305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1380" y="380868"/>
              <a:ext cx="3657600" cy="47243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9301" y="1727200"/>
            <a:ext cx="3922776" cy="1316990"/>
          </a:xfrm>
        </p:spPr>
        <p:txBody>
          <a:bodyPr tIns="0" bIns="0" anchor="b"/>
          <a:lstStyle>
            <a:lvl1pPr algn="l">
              <a:lnSpc>
                <a:spcPts val="5121"/>
              </a:lnSpc>
              <a:defRPr sz="47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9298" y="3059980"/>
            <a:ext cx="3922776" cy="2451594"/>
          </a:xfrm>
        </p:spPr>
        <p:txBody>
          <a:bodyPr/>
          <a:lstStyle>
            <a:lvl1pPr marL="0" indent="0">
              <a:buNone/>
              <a:defRPr sz="2200"/>
            </a:lvl1pPr>
            <a:lvl2pPr marL="509174" indent="0">
              <a:buNone/>
              <a:defRPr sz="1300"/>
            </a:lvl2pPr>
            <a:lvl3pPr marL="1018348" indent="0">
              <a:buNone/>
              <a:defRPr sz="1100"/>
            </a:lvl3pPr>
            <a:lvl4pPr marL="1527523" indent="0">
              <a:buNone/>
              <a:defRPr sz="1000"/>
            </a:lvl4pPr>
            <a:lvl5pPr marL="2036696" indent="0">
              <a:buNone/>
              <a:defRPr sz="1000"/>
            </a:lvl5pPr>
            <a:lvl6pPr marL="2545871" indent="0">
              <a:buNone/>
              <a:defRPr sz="1000"/>
            </a:lvl6pPr>
            <a:lvl7pPr marL="3055043" indent="0">
              <a:buNone/>
              <a:defRPr sz="1000"/>
            </a:lvl7pPr>
            <a:lvl8pPr marL="3564219" indent="0">
              <a:buNone/>
              <a:defRPr sz="1000"/>
            </a:lvl8pPr>
            <a:lvl9pPr marL="407339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89673" y="756573"/>
            <a:ext cx="3815530" cy="5808019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08945-50DA-C24B-A030-3A3DA95B7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385649">
            <a:off x="344012" y="3990552"/>
            <a:ext cx="4498340" cy="3429212"/>
            <a:chOff x="1524000" y="381000"/>
            <a:chExt cx="3657600" cy="4737978"/>
          </a:xfrm>
        </p:grpSpPr>
        <p:sp>
          <p:nvSpPr>
            <p:cNvPr id="7" name="Rectangle 6"/>
            <p:cNvSpPr/>
            <p:nvPr userDrawn="1"/>
          </p:nvSpPr>
          <p:spPr>
            <a:xfrm>
              <a:off x="1521575" y="380483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232774">
            <a:off x="186849" y="273477"/>
            <a:ext cx="4496593" cy="34292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3760" y="381014"/>
              <a:ext cx="3657600" cy="47255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540163" y="4173590"/>
            <a:ext cx="4074520" cy="305669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81842" y="456778"/>
            <a:ext cx="4074520" cy="3056694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4777" y="1727200"/>
            <a:ext cx="3922776" cy="1316990"/>
          </a:xfrm>
        </p:spPr>
        <p:txBody>
          <a:bodyPr tIns="0" bIns="0" anchor="b"/>
          <a:lstStyle>
            <a:lvl1pPr algn="l">
              <a:lnSpc>
                <a:spcPts val="5121"/>
              </a:lnSpc>
              <a:defRPr sz="47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4775" y="3059980"/>
            <a:ext cx="3922776" cy="2451594"/>
          </a:xfrm>
        </p:spPr>
        <p:txBody>
          <a:bodyPr/>
          <a:lstStyle>
            <a:lvl1pPr marL="0" indent="0">
              <a:buNone/>
              <a:defRPr sz="2200"/>
            </a:lvl1pPr>
            <a:lvl2pPr marL="509174" indent="0">
              <a:buNone/>
              <a:defRPr sz="1300"/>
            </a:lvl2pPr>
            <a:lvl3pPr marL="1018348" indent="0">
              <a:buNone/>
              <a:defRPr sz="1100"/>
            </a:lvl3pPr>
            <a:lvl4pPr marL="1527523" indent="0">
              <a:buNone/>
              <a:defRPr sz="1000"/>
            </a:lvl4pPr>
            <a:lvl5pPr marL="2036696" indent="0">
              <a:buNone/>
              <a:defRPr sz="1000"/>
            </a:lvl5pPr>
            <a:lvl6pPr marL="2545871" indent="0">
              <a:buNone/>
              <a:defRPr sz="1000"/>
            </a:lvl6pPr>
            <a:lvl7pPr marL="3055043" indent="0">
              <a:buNone/>
              <a:defRPr sz="1000"/>
            </a:lvl7pPr>
            <a:lvl8pPr marL="3564219" indent="0">
              <a:buNone/>
              <a:defRPr sz="1000"/>
            </a:lvl8pPr>
            <a:lvl9pPr marL="407339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DC166-5499-A145-A238-EDFDFD0E6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232774">
            <a:off x="2264892" y="430003"/>
            <a:ext cx="5535613" cy="3902392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3766" y="381015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0" y="4264024"/>
            <a:ext cx="8046720" cy="1316990"/>
          </a:xfrm>
        </p:spPr>
        <p:txBody>
          <a:bodyPr tIns="0" bIns="0" anchor="b"/>
          <a:lstStyle>
            <a:lvl1pPr algn="l">
              <a:lnSpc>
                <a:spcPts val="5121"/>
              </a:lnSpc>
              <a:defRPr sz="4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5840" y="5585901"/>
            <a:ext cx="8046720" cy="1119699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509174" indent="0">
              <a:buNone/>
              <a:defRPr sz="1300"/>
            </a:lvl2pPr>
            <a:lvl3pPr marL="1018348" indent="0">
              <a:buNone/>
              <a:defRPr sz="1100"/>
            </a:lvl3pPr>
            <a:lvl4pPr marL="1527523" indent="0">
              <a:buNone/>
              <a:defRPr sz="1000"/>
            </a:lvl4pPr>
            <a:lvl5pPr marL="2036696" indent="0">
              <a:buNone/>
              <a:defRPr sz="1000"/>
            </a:lvl5pPr>
            <a:lvl6pPr marL="2545871" indent="0">
              <a:buNone/>
              <a:defRPr sz="1000"/>
            </a:lvl6pPr>
            <a:lvl7pPr marL="3055043" indent="0">
              <a:buNone/>
              <a:defRPr sz="1000"/>
            </a:lvl7pPr>
            <a:lvl8pPr marL="3564219" indent="0">
              <a:buNone/>
              <a:defRPr sz="1000"/>
            </a:lvl8pPr>
            <a:lvl9pPr marL="407339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472978" y="639839"/>
            <a:ext cx="5118935" cy="3482035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231CB-666E-D444-B75D-730AAD41F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3"/>
          <p:cNvGrpSpPr>
            <a:grpSpLocks/>
          </p:cNvGrpSpPr>
          <p:nvPr/>
        </p:nvGrpSpPr>
        <p:grpSpPr bwMode="auto">
          <a:xfrm rot="-180000">
            <a:off x="125730" y="131345"/>
            <a:ext cx="4365625" cy="4199255"/>
            <a:chOff x="1524000" y="381000"/>
            <a:chExt cx="3657600" cy="4737978"/>
          </a:xfrm>
        </p:grpSpPr>
        <p:sp>
          <p:nvSpPr>
            <p:cNvPr id="7" name="Rectangle 6"/>
            <p:cNvSpPr/>
            <p:nvPr userDrawn="1"/>
          </p:nvSpPr>
          <p:spPr>
            <a:xfrm>
              <a:off x="1521346" y="380797"/>
              <a:ext cx="3657600" cy="47237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 rot="360000">
            <a:off x="4582165" y="367030"/>
            <a:ext cx="5271929" cy="3902393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3620" y="381036"/>
              <a:ext cx="3657600" cy="47248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0" y="4264024"/>
            <a:ext cx="8046720" cy="1316990"/>
          </a:xfrm>
        </p:spPr>
        <p:txBody>
          <a:bodyPr tIns="0" bIns="0" anchor="b"/>
          <a:lstStyle>
            <a:lvl1pPr algn="l">
              <a:lnSpc>
                <a:spcPts val="5121"/>
              </a:lnSpc>
              <a:defRPr sz="4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329071" y="345667"/>
            <a:ext cx="3958301" cy="3778800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770135" y="575357"/>
            <a:ext cx="4876146" cy="3482035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5840" y="5582920"/>
            <a:ext cx="8046720" cy="112268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509174" indent="0">
              <a:buNone/>
              <a:defRPr sz="1300"/>
            </a:lvl2pPr>
            <a:lvl3pPr marL="1018348" indent="0">
              <a:buNone/>
              <a:defRPr sz="1100"/>
            </a:lvl3pPr>
            <a:lvl4pPr marL="1527523" indent="0">
              <a:buNone/>
              <a:defRPr sz="1000"/>
            </a:lvl4pPr>
            <a:lvl5pPr marL="2036696" indent="0">
              <a:buNone/>
              <a:defRPr sz="1000"/>
            </a:lvl5pPr>
            <a:lvl6pPr marL="2545871" indent="0">
              <a:buNone/>
              <a:defRPr sz="1000"/>
            </a:lvl6pPr>
            <a:lvl7pPr marL="3055043" indent="0">
              <a:buNone/>
              <a:defRPr sz="1000"/>
            </a:lvl7pPr>
            <a:lvl8pPr marL="3564219" indent="0">
              <a:buNone/>
              <a:defRPr sz="1000"/>
            </a:lvl8pPr>
            <a:lvl9pPr marL="407339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C38EB-ABC9-1F4F-96CA-F8E0DE0F6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FBB1F-682B-F14C-A70C-2C3AB6E65E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F03E8-454C-D146-A7C2-9C09D38DC6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6855" y="510964"/>
            <a:ext cx="930691" cy="6072187"/>
          </a:xfrm>
        </p:spPr>
        <p:txBody>
          <a:bodyPr vert="eaVert" anchor="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510964"/>
            <a:ext cx="6537960" cy="6072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1FB8C-35C6-FF4A-8034-F62F5F482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34437" y="3627120"/>
            <a:ext cx="8823960" cy="250444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6894" y="4344174"/>
            <a:ext cx="5196840" cy="1371293"/>
          </a:xfrm>
        </p:spPr>
        <p:txBody>
          <a:bodyPr lIns="50917" tIns="0" rIns="50917" bIns="0" anchor="b">
            <a:noAutofit/>
          </a:bodyPr>
          <a:lstStyle>
            <a:lvl1pPr algn="l">
              <a:lnSpc>
                <a:spcPts val="5570"/>
              </a:lnSpc>
              <a:defRPr sz="51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6894" y="5731166"/>
            <a:ext cx="5196840" cy="1310797"/>
          </a:xfrm>
        </p:spPr>
        <p:txBody>
          <a:bodyPr tIns="0" rIns="50917" bIns="0">
            <a:normAutofit/>
          </a:bodyPr>
          <a:lstStyle>
            <a:lvl1pPr marL="0" indent="0" algn="l">
              <a:lnSpc>
                <a:spcPts val="2897"/>
              </a:lnSpc>
              <a:spcBef>
                <a:spcPct val="0"/>
              </a:spcBef>
              <a:buNone/>
              <a:defRPr sz="2500">
                <a:solidFill>
                  <a:schemeClr val="tx1"/>
                </a:solidFill>
              </a:defRPr>
            </a:lvl1pPr>
            <a:lvl2pPr marL="509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7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6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5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5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4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3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502920" y="7139093"/>
            <a:ext cx="2179320" cy="309457"/>
          </a:xfrm>
        </p:spPr>
        <p:txBody>
          <a:bodyPr/>
          <a:lstStyle>
            <a:lvl1pPr algn="l">
              <a:defRPr sz="1200" smtClean="0"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4358640" y="7139093"/>
            <a:ext cx="4191000" cy="309457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9090978" y="7153492"/>
            <a:ext cx="754380" cy="300461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fld id="{B1145A1F-6539-6140-919D-4F4B1993A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487173"/>
            <a:ext cx="8549640" cy="1543685"/>
          </a:xfrm>
        </p:spPr>
        <p:txBody>
          <a:bodyPr lIns="50917" tIns="0" rIns="50917" bIns="0" rtlCol="0" anchor="b">
            <a:noAutofit/>
          </a:bodyPr>
          <a:lstStyle>
            <a:lvl1pPr algn="l" defTabSz="1018348" rtl="0" eaLnBrk="1" latinLnBrk="0" hangingPunct="1">
              <a:lnSpc>
                <a:spcPts val="5570"/>
              </a:lnSpc>
              <a:spcBef>
                <a:spcPct val="0"/>
              </a:spcBef>
              <a:buNone/>
              <a:defRPr sz="51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4031285"/>
            <a:ext cx="8549640" cy="1119226"/>
          </a:xfrm>
        </p:spPr>
        <p:txBody>
          <a:bodyPr tIns="0" rIns="50917" bIns="0" rtlCol="0">
            <a:normAutofit/>
          </a:bodyPr>
          <a:lstStyle>
            <a:lvl1pPr marL="0" indent="0">
              <a:spcBef>
                <a:spcPct val="0"/>
              </a:spcBef>
              <a:buNone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17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3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7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6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58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50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42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3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EAE37-AD3C-294D-BBAC-F431CC35D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83967" y="1915160"/>
            <a:ext cx="9274433" cy="2504440"/>
          </a:xfrm>
        </p:spPr>
        <p:txBody>
          <a:bodyPr wrap="none" lIns="0" tIns="0" rIns="0" bIns="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36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489205"/>
            <a:ext cx="5867400" cy="1543685"/>
          </a:xfrm>
        </p:spPr>
        <p:txBody>
          <a:bodyPr lIns="50917" tIns="0" rIns="50917" bIns="0" anchor="b"/>
          <a:lstStyle>
            <a:lvl1pPr algn="l">
              <a:lnSpc>
                <a:spcPts val="5570"/>
              </a:lnSpc>
              <a:defRPr sz="51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4035372"/>
            <a:ext cx="5867400" cy="1114165"/>
          </a:xfrm>
        </p:spPr>
        <p:txBody>
          <a:bodyPr tIns="0" rIns="50917" bIns="0"/>
          <a:lstStyle>
            <a:lvl1pPr marL="0" indent="0">
              <a:spcBef>
                <a:spcPct val="0"/>
              </a:spcBef>
              <a:buNone/>
              <a:defRPr sz="2500">
                <a:solidFill>
                  <a:schemeClr val="tx1"/>
                </a:solidFill>
              </a:defRPr>
            </a:lvl1pPr>
            <a:lvl2pPr marL="50917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3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7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6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58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50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42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3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641F8-CBEC-5245-96E4-D2FA0F445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 rot="-360000">
            <a:off x="719455" y="503772"/>
            <a:ext cx="5958205" cy="4114695"/>
            <a:chOff x="1524000" y="381000"/>
            <a:chExt cx="3657600" cy="4737978"/>
          </a:xfrm>
        </p:grpSpPr>
        <p:sp>
          <p:nvSpPr>
            <p:cNvPr id="6" name="Rectangle 5"/>
            <p:cNvSpPr/>
            <p:nvPr userDrawn="1"/>
          </p:nvSpPr>
          <p:spPr>
            <a:xfrm>
              <a:off x="1522260" y="380607"/>
              <a:ext cx="3657600" cy="4723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052" y="4612445"/>
            <a:ext cx="6092667" cy="1316990"/>
          </a:xfrm>
        </p:spPr>
        <p:txBody>
          <a:bodyPr tIns="0" bIns="0" anchor="b"/>
          <a:lstStyle>
            <a:lvl1pPr algn="l">
              <a:lnSpc>
                <a:spcPts val="5121"/>
              </a:lnSpc>
              <a:defRPr sz="51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943450" y="716983"/>
            <a:ext cx="5510557" cy="3689299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3929" y="5928365"/>
            <a:ext cx="6086254" cy="980439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500"/>
            </a:lvl1pPr>
            <a:lvl2pPr marL="509174" indent="0">
              <a:buNone/>
              <a:defRPr sz="1300"/>
            </a:lvl2pPr>
            <a:lvl3pPr marL="1018348" indent="0">
              <a:buNone/>
              <a:defRPr sz="1100"/>
            </a:lvl3pPr>
            <a:lvl4pPr marL="1527523" indent="0">
              <a:buNone/>
              <a:defRPr sz="1000"/>
            </a:lvl4pPr>
            <a:lvl5pPr marL="2036696" indent="0">
              <a:buNone/>
              <a:defRPr sz="1000"/>
            </a:lvl5pPr>
            <a:lvl6pPr marL="2545871" indent="0">
              <a:buNone/>
              <a:defRPr sz="1000"/>
            </a:lvl6pPr>
            <a:lvl7pPr marL="3055043" indent="0">
              <a:buNone/>
              <a:defRPr sz="1000"/>
            </a:lvl7pPr>
            <a:lvl8pPr marL="3564219" indent="0">
              <a:buNone/>
              <a:defRPr sz="1000"/>
            </a:lvl8pPr>
            <a:lvl9pPr marL="407339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E9C58-F5EA-0D4D-BF41-43C6C514B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966491"/>
            <a:ext cx="3922776" cy="459687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966491"/>
            <a:ext cx="3922776" cy="459687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7BC23-47BB-F244-8842-2FF3B4F1B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2994" y="2150010"/>
            <a:ext cx="355187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142" y="2150010"/>
            <a:ext cx="355187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2994" y="2150010"/>
            <a:ext cx="355187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Comparison-Underlin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8142" y="2150010"/>
            <a:ext cx="355187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459" y="1608620"/>
            <a:ext cx="3520440" cy="661906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5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509174" indent="0">
              <a:buNone/>
              <a:defRPr sz="2200" b="1"/>
            </a:lvl2pPr>
            <a:lvl3pPr marL="1018348" indent="0">
              <a:buNone/>
              <a:defRPr sz="2000" b="1"/>
            </a:lvl3pPr>
            <a:lvl4pPr marL="1527523" indent="0">
              <a:buNone/>
              <a:defRPr sz="1800" b="1"/>
            </a:lvl4pPr>
            <a:lvl5pPr marL="2036696" indent="0">
              <a:buNone/>
              <a:defRPr sz="1800" b="1"/>
            </a:lvl5pPr>
            <a:lvl6pPr marL="2545871" indent="0">
              <a:buNone/>
              <a:defRPr sz="1800" b="1"/>
            </a:lvl6pPr>
            <a:lvl7pPr marL="3055043" indent="0">
              <a:buNone/>
              <a:defRPr sz="1800" b="1"/>
            </a:lvl7pPr>
            <a:lvl8pPr marL="3564219" indent="0">
              <a:buNone/>
              <a:defRPr sz="1800" b="1"/>
            </a:lvl8pPr>
            <a:lvl9pPr marL="407339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7104" y="2464862"/>
            <a:ext cx="3922776" cy="409850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3272" y="1608620"/>
            <a:ext cx="3520440" cy="661906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5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509174" indent="0">
              <a:buNone/>
              <a:defRPr sz="2200" b="1"/>
            </a:lvl2pPr>
            <a:lvl3pPr marL="1018348" indent="0">
              <a:buNone/>
              <a:defRPr sz="2000" b="1"/>
            </a:lvl3pPr>
            <a:lvl4pPr marL="1527523" indent="0">
              <a:buNone/>
              <a:defRPr sz="1800" b="1"/>
            </a:lvl4pPr>
            <a:lvl5pPr marL="2036696" indent="0">
              <a:buNone/>
              <a:defRPr sz="1800" b="1"/>
            </a:lvl5pPr>
            <a:lvl6pPr marL="2545871" indent="0">
              <a:buNone/>
              <a:defRPr sz="1800" b="1"/>
            </a:lvl6pPr>
            <a:lvl7pPr marL="3055043" indent="0">
              <a:buNone/>
              <a:defRPr sz="1800" b="1"/>
            </a:lvl7pPr>
            <a:lvl8pPr marL="3564219" indent="0">
              <a:buNone/>
              <a:defRPr sz="1800" b="1"/>
            </a:lvl8pPr>
            <a:lvl9pPr marL="407339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1165" y="2464862"/>
            <a:ext cx="3922776" cy="409850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5038A-D191-DF41-9898-2D6E1B2048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966490"/>
            <a:ext cx="8046720" cy="21762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005840" y="4387088"/>
            <a:ext cx="8046720" cy="2176272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C07CA-B816-AC42-BB82-4DEED0E16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05845" y="570336"/>
            <a:ext cx="8044974" cy="98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35" tIns="50917" rIns="101835" bIns="509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5845" y="1966490"/>
            <a:ext cx="8044974" cy="459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35" tIns="50917" rIns="101835" bIns="509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29149" y="7157090"/>
            <a:ext cx="1424940" cy="300461"/>
          </a:xfrm>
          <a:prstGeom prst="rect">
            <a:avLst/>
          </a:prstGeom>
        </p:spPr>
        <p:txBody>
          <a:bodyPr vert="horz" lIns="101835" tIns="50917" rIns="101835" bIns="50917" rtlCol="0" anchor="ctr"/>
          <a:lstStyle>
            <a:lvl1pPr algn="r">
              <a:defRPr sz="1200" smtClean="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7479136"/>
            <a:ext cx="10058400" cy="293264"/>
          </a:xfrm>
          <a:prstGeom prst="rect">
            <a:avLst/>
          </a:prstGeom>
        </p:spPr>
        <p:txBody>
          <a:bodyPr vert="horz" lIns="101835" tIns="50917" rIns="101835" bIns="50917" rtlCol="0" anchor="ctr"/>
          <a:lstStyle>
            <a:lvl1pPr algn="r">
              <a:defRPr sz="1200" smtClean="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736" y="6207125"/>
            <a:ext cx="1630998" cy="964353"/>
          </a:xfrm>
          <a:prstGeom prst="rect">
            <a:avLst/>
          </a:prstGeom>
        </p:spPr>
        <p:txBody>
          <a:bodyPr vert="horz" lIns="101835" tIns="50917" rIns="101835" bIns="50917" rtlCol="0" anchor="ctr"/>
          <a:lstStyle>
            <a:lvl1pPr algn="r">
              <a:defRPr sz="91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pPr>
              <a:defRPr/>
            </a:pPr>
            <a:fld id="{1D6697CD-7E9C-5946-A4CB-9C40BF60A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0" y="7426960"/>
            <a:ext cx="100584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lIns="101835" tIns="50917" rIns="101835" bIns="50917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46" r:id="rId2"/>
    <p:sldLayoutId id="2147483855" r:id="rId3"/>
    <p:sldLayoutId id="2147483856" r:id="rId4"/>
    <p:sldLayoutId id="2147483857" r:id="rId5"/>
    <p:sldLayoutId id="2147483858" r:id="rId6"/>
    <p:sldLayoutId id="2147483847" r:id="rId7"/>
    <p:sldLayoutId id="2147483859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865" r:id="rId2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5pPr>
      <a:lvl6pPr marL="509174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6pPr>
      <a:lvl7pPr marL="1018348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7pPr>
      <a:lvl8pPr marL="1527523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8pPr>
      <a:lvl9pPr marL="2036696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Goudy Old Style" charset="0"/>
          <a:ea typeface="ＭＳ Ｐゴシック" charset="-128"/>
          <a:cs typeface="ＭＳ Ｐゴシック" charset="-128"/>
        </a:defRPr>
      </a:lvl9pPr>
    </p:titleStyle>
    <p:bodyStyle>
      <a:lvl1pPr marL="516246" indent="-516246" algn="l" rtl="0" eaLnBrk="0" fontAlgn="base" hangingPunct="0">
        <a:spcBef>
          <a:spcPts val="2227"/>
        </a:spcBef>
        <a:spcAft>
          <a:spcPct val="0"/>
        </a:spcAft>
        <a:buSzPct val="90000"/>
        <a:buBlip>
          <a:blip r:embed="rId22"/>
        </a:buBlip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1018348" indent="-509174" algn="l" rtl="0" eaLnBrk="0" fontAlgn="base" hangingPunct="0">
        <a:spcBef>
          <a:spcPts val="669"/>
        </a:spcBef>
        <a:spcAft>
          <a:spcPct val="0"/>
        </a:spcAft>
        <a:buSzPct val="90000"/>
        <a:buBlip>
          <a:blip r:embed="rId23"/>
        </a:buBlip>
        <a:defRPr sz="25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398461" indent="-380113" algn="l" rtl="0" eaLnBrk="0" fontAlgn="base" hangingPunct="0">
        <a:spcBef>
          <a:spcPts val="669"/>
        </a:spcBef>
        <a:spcAft>
          <a:spcPct val="0"/>
        </a:spcAft>
        <a:buSzPct val="90000"/>
        <a:buBlip>
          <a:blip r:embed="rId24"/>
        </a:buBlip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778573" indent="-380113" algn="l" rtl="0" eaLnBrk="0" fontAlgn="base" hangingPunct="0">
        <a:spcBef>
          <a:spcPts val="669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158685" indent="-380113" algn="l" rtl="0" eaLnBrk="0" fontAlgn="base" hangingPunct="0">
        <a:spcBef>
          <a:spcPts val="669"/>
        </a:spcBef>
        <a:spcAft>
          <a:spcPct val="0"/>
        </a:spcAft>
        <a:buSzPct val="90000"/>
        <a:buBlip>
          <a:blip r:embed="rId24"/>
        </a:buBlip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800457" indent="-254586" algn="l" defTabSz="101834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9632" indent="-254586" algn="l" defTabSz="101834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8805" indent="-254586" algn="l" defTabSz="101834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7978" indent="-254586" algn="l" defTabSz="101834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0183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174" algn="l" defTabSz="10183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348" algn="l" defTabSz="10183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523" algn="l" defTabSz="10183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696" algn="l" defTabSz="10183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5871" algn="l" defTabSz="10183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5043" algn="l" defTabSz="10183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4219" algn="l" defTabSz="10183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3390" algn="l" defTabSz="10183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tiff"/><Relationship Id="rId5" Type="http://schemas.openxmlformats.org/officeDocument/2006/relationships/image" Target="../media/image14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6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2341286"/>
            <a:ext cx="10058400" cy="10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5" tIns="50917" rIns="101835" bIns="5091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 smtClean="0"/>
              <a:t>Prospects for determining the top </a:t>
            </a:r>
            <a:r>
              <a:rPr lang="en-US" sz="3200" b="1" dirty="0"/>
              <a:t>quark </a:t>
            </a:r>
            <a:r>
              <a:rPr lang="en-US" sz="3200" b="1" dirty="0" smtClean="0"/>
              <a:t>Yukawa coupling at future </a:t>
            </a:r>
            <a:r>
              <a:rPr lang="en-US" sz="3200" b="1" dirty="0" err="1" smtClean="0"/>
              <a:t>e</a:t>
            </a:r>
            <a:r>
              <a:rPr lang="en-US" sz="3200" b="1" baseline="30000" dirty="0" err="1" smtClean="0"/>
              <a:t>+</a:t>
            </a:r>
            <a:r>
              <a:rPr lang="en-US" sz="3200" b="1" dirty="0" err="1" smtClean="0"/>
              <a:t>e</a:t>
            </a:r>
            <a:r>
              <a:rPr lang="en-US" sz="3200" b="1" baseline="30000" dirty="0" smtClean="0"/>
              <a:t>-</a:t>
            </a:r>
            <a:r>
              <a:rPr lang="en-US" sz="3200" b="1" dirty="0" smtClean="0"/>
              <a:t> </a:t>
            </a:r>
            <a:r>
              <a:rPr lang="en-US" sz="3200" b="1" dirty="0" smtClean="0"/>
              <a:t>colliders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4419600"/>
            <a:ext cx="10058400" cy="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5" tIns="50917" rIns="101835" bIns="50917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Alexander </a:t>
            </a:r>
            <a:r>
              <a:rPr lang="en-US" dirty="0" smtClean="0"/>
              <a:t>Mitov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Cavendish Laboratory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213" y="5601752"/>
            <a:ext cx="1987973" cy="49424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164148"/>
            <a:ext cx="1216878" cy="11847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163326"/>
            <a:ext cx="2057400" cy="4462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19600" y="6553200"/>
            <a:ext cx="471090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Based on: </a:t>
            </a:r>
            <a:r>
              <a:rPr lang="en-US" sz="1600" dirty="0" smtClean="0">
                <a:solidFill>
                  <a:srgbClr val="FF0000"/>
                </a:solidFill>
              </a:rPr>
              <a:t>Boselli, Hunter, Mitov </a:t>
            </a:r>
            <a:r>
              <a:rPr lang="is-IS" sz="1600" dirty="0">
                <a:solidFill>
                  <a:srgbClr val="FF0000"/>
                </a:solidFill>
              </a:rPr>
              <a:t>arXiv:1805.12027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651093"/>
            <a:ext cx="1005357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➛ h</a:t>
            </a:r>
            <a:r>
              <a:rPr lang="en-US" dirty="0" smtClean="0">
                <a:sym typeface="Wingdings"/>
              </a:rPr>
              <a:t>𝝲: </a:t>
            </a:r>
            <a:r>
              <a:rPr lang="en-US" dirty="0" smtClean="0"/>
              <a:t>no detector simulation, efficiencies or background estimates. All done at LO.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err="1" smtClean="0"/>
              <a:t>m</a:t>
            </a:r>
            <a:r>
              <a:rPr lang="en-US" baseline="-25000" dirty="0" err="1" smtClean="0"/>
              <a:t>top</a:t>
            </a:r>
            <a:r>
              <a:rPr lang="en-US" dirty="0" smtClean="0"/>
              <a:t>: we assume perfect knowledge of the top mass. In reality </a:t>
            </a:r>
            <a:r>
              <a:rPr lang="en-US" dirty="0" smtClean="0"/>
              <a:t>already after </a:t>
            </a:r>
            <a:r>
              <a:rPr lang="en-US" dirty="0" smtClean="0"/>
              <a:t>HL-LHC this </a:t>
            </a:r>
            <a:r>
              <a:rPr lang="en-US" dirty="0" smtClean="0"/>
              <a:t>error will </a:t>
            </a:r>
            <a:r>
              <a:rPr lang="en-US" dirty="0" smtClean="0"/>
              <a:t>be </a:t>
            </a:r>
            <a:r>
              <a:rPr lang="en-US" dirty="0" smtClean="0"/>
              <a:t>negligible</a:t>
            </a: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Lack of proper EFT treatment: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We assume </a:t>
            </a:r>
            <a:r>
              <a:rPr lang="en-US" dirty="0" err="1" smtClean="0"/>
              <a:t>Δy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is the only source of deviation from </a:t>
            </a:r>
            <a:r>
              <a:rPr lang="en-US" dirty="0" smtClean="0"/>
              <a:t>SM </a:t>
            </a:r>
            <a:r>
              <a:rPr lang="en-US" dirty="0" smtClean="0"/>
              <a:t>and so is the only parameter to fit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However, assuming BSM, no reason to have just one </a:t>
            </a:r>
            <a:r>
              <a:rPr lang="en-US" dirty="0" smtClean="0"/>
              <a:t>source</a:t>
            </a:r>
            <a:r>
              <a:rPr lang="en-US" dirty="0"/>
              <a:t> </a:t>
            </a:r>
            <a:r>
              <a:rPr lang="en-US" dirty="0" smtClean="0"/>
              <a:t>of deviation from SM</a:t>
            </a:r>
            <a:endParaRPr lang="en-US" dirty="0" smtClean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Multiple Wilson coefficients will enter. This will dilute the expected precision on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.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However, after HL-LHC there will be many constraints on those coefficients.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Assumed perfect knowledge of SM predictions.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In reality all is at LO (although fully one loop effects included)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NLO effects can be computed with some effort (2-loop amplitudes)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Realistic cuts imposed, etc.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All of the above need to be done but we do not expect to change the picture qualitatively!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56991" y="54764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346"/>
            <a:ext cx="10058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Goudy Old Style"/>
                <a:cs typeface="Goudy Old Style"/>
              </a:rPr>
              <a:t>Limitations</a:t>
            </a:r>
            <a:r>
              <a:rPr lang="en-US" sz="2500" b="1" dirty="0">
                <a:latin typeface="Goudy Old Style"/>
                <a:cs typeface="Goudy Old Style"/>
              </a:rPr>
              <a:t>, assumptions and possible </a:t>
            </a:r>
            <a:r>
              <a:rPr lang="en-US" sz="2500" b="1" dirty="0" smtClean="0">
                <a:latin typeface="Goudy Old Style"/>
                <a:cs typeface="Goudy Old Style"/>
              </a:rPr>
              <a:t>improvements</a:t>
            </a:r>
            <a:endParaRPr lang="en-US" sz="25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2948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273736" y="6207125"/>
            <a:ext cx="1630998" cy="964353"/>
          </a:xfrm>
          <a:prstGeom prst="rect">
            <a:avLst/>
          </a:prstGeom>
        </p:spPr>
        <p:txBody>
          <a:bodyPr vert="horz" lIns="101835" tIns="50917" rIns="101835" bIns="50917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100" kern="1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  <a:ea typeface="+mn-ea"/>
                <a:cs typeface="+mn-cs"/>
              </a:defRPr>
            </a:lvl1pPr>
            <a:lvl2pPr marL="50917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101834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52752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2036696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545871" algn="l" defTabSz="509174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3055043" algn="l" defTabSz="509174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564219" algn="l" defTabSz="509174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4073390" algn="l" defTabSz="509174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7479136"/>
            <a:ext cx="10058400" cy="293264"/>
          </a:xfrm>
        </p:spPr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0" y="2"/>
            <a:ext cx="10058400" cy="48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5" tIns="50917" rIns="101835" bIns="50917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500" b="1" dirty="0" smtClean="0">
                <a:latin typeface="Goudy Old Style"/>
                <a:cs typeface="Goudy Old Style"/>
              </a:rPr>
              <a:t>Conclusions</a:t>
            </a:r>
            <a:endParaRPr lang="en-US" sz="2500" b="1" dirty="0">
              <a:latin typeface="Goudy Old Style"/>
              <a:cs typeface="Goudy Old Style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1340" y="651113"/>
            <a:ext cx="10058400" cy="6740287"/>
          </a:xfrm>
          <a:prstGeom prst="rect">
            <a:avLst/>
          </a:prstGeom>
          <a:noFill/>
        </p:spPr>
        <p:txBody>
          <a:bodyPr wrap="square" lIns="91418" tIns="45710" rIns="91418" bIns="45710" rtlCol="0">
            <a:spAutoFit/>
          </a:bodyPr>
          <a:lstStyle/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</a:t>
            </a:r>
            <a:r>
              <a:rPr lang="en-US" dirty="0" smtClean="0"/>
              <a:t>This work tries to address the question: is it really not possible to measure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at a future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collider with precision better than 4-5%?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Such a prospect would be disheartening given we expect 10% from HL-LHC and 1% from a 100 </a:t>
            </a:r>
            <a:r>
              <a:rPr lang="en-US" dirty="0" err="1" smtClean="0"/>
              <a:t>TeV</a:t>
            </a:r>
            <a:r>
              <a:rPr lang="en-US" dirty="0" smtClean="0"/>
              <a:t> hadron collider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This is an </a:t>
            </a:r>
            <a:r>
              <a:rPr lang="en-US" u="sng" dirty="0" smtClean="0"/>
              <a:t>exploratory work</a:t>
            </a:r>
            <a:r>
              <a:rPr lang="en-US" dirty="0" smtClean="0"/>
              <a:t>. Its precision level is basic; still, we believe it is adequate in order to get a global picture about what is the ultimate possibility for measuring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at any one of the </a:t>
            </a:r>
            <a:r>
              <a:rPr lang="en-US" dirty="0"/>
              <a:t>future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 smtClean="0"/>
              <a:t> colliders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We consider </a:t>
            </a:r>
            <a:r>
              <a:rPr lang="en-US" i="1" dirty="0" smtClean="0"/>
              <a:t>indirect</a:t>
            </a:r>
            <a:r>
              <a:rPr lang="en-US" dirty="0" smtClean="0"/>
              <a:t> determination from loop-induced single Higgs processes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Our findings are very promising. We find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can be measured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/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r>
              <a:rPr lang="en-US" dirty="0"/>
              <a:t> </a:t>
            </a:r>
            <a:r>
              <a:rPr lang="en-US" dirty="0" smtClean="0"/>
              <a:t>With precision as high as 0.6% </a:t>
            </a:r>
          </a:p>
          <a:p>
            <a:pPr lvl="1">
              <a:buClr>
                <a:srgbClr val="008000"/>
              </a:buClr>
              <a:buFont typeface="Wingdings" charset="2"/>
              <a:buChar char="Ø"/>
            </a:pPr>
            <a:endParaRPr lang="en-US" dirty="0" smtClean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This is almost an order of magnitude better that from purely </a:t>
            </a:r>
            <a:r>
              <a:rPr lang="en-US" dirty="0" err="1" smtClean="0"/>
              <a:t>tth</a:t>
            </a:r>
            <a:r>
              <a:rPr lang="en-US" dirty="0" smtClean="0"/>
              <a:t> final states.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Such precision measurements can be done at any future </a:t>
            </a:r>
            <a:r>
              <a:rPr lang="en-US" dirty="0" err="1" smtClean="0"/>
              <a:t>e+e</a:t>
            </a:r>
            <a:r>
              <a:rPr lang="en-US" dirty="0" smtClean="0"/>
              <a:t>- colliders, especially at 240 GeV runs with </a:t>
            </a:r>
            <a:r>
              <a:rPr lang="en-US" dirty="0" err="1" smtClean="0"/>
              <a:t>hZ</a:t>
            </a:r>
            <a:r>
              <a:rPr lang="en-US" dirty="0" smtClean="0"/>
              <a:t> final states.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Our work is very preliminary and can be made more precise in a number of ways</a:t>
            </a:r>
          </a:p>
          <a:p>
            <a:pPr>
              <a:buClr>
                <a:srgbClr val="008000"/>
              </a:buClr>
              <a:buFont typeface="Wingdings" charset="2"/>
              <a:buChar char="Ø"/>
            </a:pPr>
            <a:endParaRPr lang="en-US" dirty="0"/>
          </a:p>
          <a:p>
            <a:pPr>
              <a:buClr>
                <a:srgbClr val="008000"/>
              </a:buClr>
              <a:buFont typeface="Wingdings" charset="2"/>
              <a:buChar char="Ø"/>
            </a:pPr>
            <a:r>
              <a:rPr lang="en-US" dirty="0" smtClean="0"/>
              <a:t> We hope it provides useful input to the current discussion about which collider to build!</a:t>
            </a:r>
          </a:p>
        </p:txBody>
      </p:sp>
    </p:spTree>
    <p:extLst>
      <p:ext uri="{BB962C8B-B14F-4D97-AF65-F5344CB8AC3E}">
        <p14:creationId xmlns:p14="http://schemas.microsoft.com/office/powerpoint/2010/main" val="54546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986" y="4056944"/>
            <a:ext cx="4547771" cy="311453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762000"/>
            <a:ext cx="100535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smtClean="0"/>
              <a:t>is a derived parameter in the SM. It is known fairly accurately: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The dominant </a:t>
            </a:r>
            <a:r>
              <a:rPr lang="en-US" dirty="0" smtClean="0"/>
              <a:t>uncertainty is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top</a:t>
            </a:r>
            <a:r>
              <a:rPr lang="en-US" dirty="0" smtClean="0"/>
              <a:t> but, currently, only at the sub-percent level!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It is very relevant for understanding the stability of EW vacuum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56991" y="54764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346"/>
            <a:ext cx="10058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Goudy Old Style"/>
                <a:cs typeface="Goudy Old Style"/>
              </a:rPr>
              <a:t>Intro: why the top-Yukawa </a:t>
            </a:r>
            <a:r>
              <a:rPr lang="en-US" sz="2500" b="1" dirty="0" smtClean="0">
                <a:latin typeface="Goudy Old Style"/>
                <a:cs typeface="Goudy Old Style"/>
              </a:rPr>
              <a:t>coupling?</a:t>
            </a:r>
            <a:endParaRPr lang="en-US" sz="2500" b="1" dirty="0">
              <a:latin typeface="Goudy Old Style"/>
              <a:cs typeface="Goudy Old Styl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138" y="4019605"/>
            <a:ext cx="4768536" cy="210289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109744" y="3683645"/>
            <a:ext cx="277999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Plots courtesy of F. </a:t>
            </a:r>
            <a:r>
              <a:rPr lang="en-US" sz="1600" dirty="0" err="1" smtClean="0">
                <a:solidFill>
                  <a:srgbClr val="FF0000"/>
                </a:solidFill>
              </a:rPr>
              <a:t>Bezrukov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53489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stable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11" idx="0"/>
          </p:cNvCxnSpPr>
          <p:nvPr/>
        </p:nvCxnSpPr>
        <p:spPr>
          <a:xfrm flipV="1">
            <a:off x="394500" y="5845794"/>
            <a:ext cx="291300" cy="689096"/>
          </a:xfrm>
          <a:prstGeom prst="straightConnector1">
            <a:avLst/>
          </a:prstGeom>
          <a:ln w="38100">
            <a:solidFill>
              <a:srgbClr val="00B050"/>
            </a:solidFill>
            <a:headEnd w="lg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21100" y="6805903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unstable</a:t>
            </a:r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711811" y="6904222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eta-stable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343400" y="6180119"/>
            <a:ext cx="200880" cy="625784"/>
          </a:xfrm>
          <a:prstGeom prst="straightConnector1">
            <a:avLst/>
          </a:prstGeom>
          <a:ln w="38100">
            <a:solidFill>
              <a:srgbClr val="FF0000"/>
            </a:solidFill>
            <a:headEnd w="lg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047546" y="5845793"/>
            <a:ext cx="808314" cy="1108806"/>
          </a:xfrm>
          <a:prstGeom prst="straightConnector1">
            <a:avLst/>
          </a:prstGeom>
          <a:ln w="38100">
            <a:solidFill>
              <a:srgbClr val="FFC000"/>
            </a:solidFill>
            <a:headEnd w="lg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5270" y="1222932"/>
            <a:ext cx="5260775" cy="52966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8669" y="1873127"/>
            <a:ext cx="5205131" cy="48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5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685800"/>
            <a:ext cx="1005357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We would like to measure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directly and verify its SM value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It is quite likely that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is modified if BSM physics is present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How to measure </a:t>
            </a:r>
            <a:r>
              <a:rPr lang="en-US" dirty="0" err="1" smtClean="0"/>
              <a:t>Δy</a:t>
            </a:r>
            <a:r>
              <a:rPr lang="en-US" baseline="-25000" dirty="0" err="1" smtClean="0"/>
              <a:t>t</a:t>
            </a:r>
            <a:r>
              <a:rPr lang="en-US" dirty="0" smtClean="0"/>
              <a:t>?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And here is the puzzle: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At the LHC </a:t>
            </a:r>
            <a:r>
              <a:rPr lang="en-US" dirty="0" smtClean="0"/>
              <a:t>we may be able to measure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with 10% precision (at HL-LHC)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 100 </a:t>
            </a:r>
            <a:r>
              <a:rPr lang="en-US" dirty="0" err="1" smtClean="0"/>
              <a:t>TeV</a:t>
            </a:r>
            <a:r>
              <a:rPr lang="en-US" dirty="0" smtClean="0"/>
              <a:t> hadron collider can measure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with 1% precision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What about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 smtClean="0"/>
              <a:t> </a:t>
            </a:r>
            <a:r>
              <a:rPr lang="en-US" dirty="0" smtClean="0"/>
              <a:t>colliders?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Usual wisdom: obtain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from </a:t>
            </a:r>
            <a:r>
              <a:rPr lang="en-US" dirty="0" err="1" smtClean="0"/>
              <a:t>tth</a:t>
            </a:r>
            <a:r>
              <a:rPr lang="en-US" dirty="0" smtClean="0"/>
              <a:t> final states.</a:t>
            </a:r>
          </a:p>
          <a:p>
            <a:pPr marL="1304098" lvl="2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This offers clean(</a:t>
            </a:r>
            <a:r>
              <a:rPr lang="en-US" dirty="0" err="1" smtClean="0"/>
              <a:t>er</a:t>
            </a:r>
            <a:r>
              <a:rPr lang="en-US" dirty="0" smtClean="0"/>
              <a:t>) interpretation of the measurement </a:t>
            </a:r>
          </a:p>
          <a:p>
            <a:pPr marL="1304098" lvl="2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However, we need a 500GeV </a:t>
            </a:r>
            <a:r>
              <a:rPr lang="en-US" dirty="0" err="1" smtClean="0"/>
              <a:t>c.m</a:t>
            </a:r>
            <a:r>
              <a:rPr lang="en-US" dirty="0" smtClean="0"/>
              <a:t>. energy to produce </a:t>
            </a:r>
            <a:r>
              <a:rPr lang="en-US" dirty="0" err="1" smtClean="0"/>
              <a:t>tth</a:t>
            </a:r>
            <a:r>
              <a:rPr lang="en-US" dirty="0" smtClean="0"/>
              <a:t>!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Accessible only at CLIC and ILC (among all proposed colliders)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Existing studies show that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can be measured with 4.3% at CLIC and 5% at ILC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Such a prospect is a bit underwhelming, isn’t it?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56991" y="54764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346"/>
            <a:ext cx="10058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Goudy Old Style"/>
                <a:cs typeface="Goudy Old Style"/>
              </a:rPr>
              <a:t>Intro: why the top-Yukawa coupling?</a:t>
            </a:r>
            <a:endParaRPr lang="en-US" sz="2500" b="1" dirty="0">
              <a:latin typeface="Goudy Old Style"/>
              <a:cs typeface="Goudy Old Styl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1685330"/>
            <a:ext cx="2514600" cy="87043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19800" y="6824246"/>
            <a:ext cx="3153812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See talk by </a:t>
            </a:r>
            <a:r>
              <a:rPr lang="en-US" sz="1600" dirty="0" err="1">
                <a:solidFill>
                  <a:srgbClr val="C00000"/>
                </a:solidFill>
              </a:rPr>
              <a:t>Yixuan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Zhang on Tue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36067" y="3936739"/>
            <a:ext cx="396993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l-PL" sz="1600" dirty="0" err="1" smtClean="0">
                <a:solidFill>
                  <a:srgbClr val="FF0000"/>
                </a:solidFill>
              </a:rPr>
              <a:t>Mangano</a:t>
            </a:r>
            <a:r>
              <a:rPr lang="pl-PL" sz="1600" dirty="0" smtClean="0">
                <a:solidFill>
                  <a:srgbClr val="FF0000"/>
                </a:solidFill>
              </a:rPr>
              <a:t>, </a:t>
            </a:r>
            <a:r>
              <a:rPr lang="pl-PL" sz="1600" dirty="0" err="1" smtClean="0">
                <a:solidFill>
                  <a:srgbClr val="FF0000"/>
                </a:solidFill>
              </a:rPr>
              <a:t>Plehn</a:t>
            </a:r>
            <a:r>
              <a:rPr lang="pl-PL" sz="1600" dirty="0" smtClean="0">
                <a:solidFill>
                  <a:srgbClr val="FF0000"/>
                </a:solidFill>
              </a:rPr>
              <a:t>, </a:t>
            </a:r>
            <a:r>
              <a:rPr lang="pl-PL" sz="1600" dirty="0" err="1" smtClean="0">
                <a:solidFill>
                  <a:srgbClr val="FF0000"/>
                </a:solidFill>
              </a:rPr>
              <a:t>Reimitz</a:t>
            </a:r>
            <a:r>
              <a:rPr lang="pl-PL" sz="1600" dirty="0" smtClean="0">
                <a:solidFill>
                  <a:srgbClr val="FF0000"/>
                </a:solidFill>
              </a:rPr>
              <a:t>, </a:t>
            </a:r>
            <a:r>
              <a:rPr lang="pl-PL" sz="1600" dirty="0" err="1" smtClean="0">
                <a:solidFill>
                  <a:srgbClr val="FF0000"/>
                </a:solidFill>
              </a:rPr>
              <a:t>Schell</a:t>
            </a:r>
            <a:r>
              <a:rPr lang="pl-PL" sz="1600" dirty="0" smtClean="0">
                <a:solidFill>
                  <a:srgbClr val="FF0000"/>
                </a:solidFill>
              </a:rPr>
              <a:t>, </a:t>
            </a:r>
            <a:r>
              <a:rPr lang="pl-PL" sz="1600" dirty="0" err="1" smtClean="0">
                <a:solidFill>
                  <a:srgbClr val="FF0000"/>
                </a:solidFill>
              </a:rPr>
              <a:t>Shao</a:t>
            </a:r>
            <a:r>
              <a:rPr lang="pl-PL" sz="1600" dirty="0" smtClean="0">
                <a:solidFill>
                  <a:srgbClr val="FF0000"/>
                </a:solidFill>
              </a:rPr>
              <a:t> ‘15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57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685800"/>
            <a:ext cx="1005357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Why is the precision from </a:t>
            </a:r>
            <a:r>
              <a:rPr lang="en-US" dirty="0" err="1" smtClean="0"/>
              <a:t>tth</a:t>
            </a:r>
            <a:r>
              <a:rPr lang="en-US" dirty="0" smtClean="0"/>
              <a:t> so low?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Answer: luminosity is low, despite the very good sensitivity of the x-section w/r to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.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In this work we ask the question: how can one do better (if possible at all)?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Clearly, one has to look at different observables; ideally ones with high expected event yields.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We consider events with a single Higgs in the final state but no top quarks.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err="1" smtClean="0"/>
              <a:t>tt</a:t>
            </a:r>
            <a:r>
              <a:rPr lang="en-US" dirty="0" smtClean="0"/>
              <a:t> final states also have some sensitivity to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/>
              <a:t> </a:t>
            </a:r>
            <a:r>
              <a:rPr lang="en-US" dirty="0" smtClean="0"/>
              <a:t>.</a:t>
            </a:r>
            <a:r>
              <a:rPr lang="en-US" dirty="0" smtClean="0"/>
              <a:t> It </a:t>
            </a:r>
            <a:r>
              <a:rPr lang="en-US" dirty="0" smtClean="0"/>
              <a:t>is low; has been studied in the context of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top</a:t>
            </a:r>
            <a:r>
              <a:rPr lang="en-US" dirty="0" smtClean="0"/>
              <a:t> determination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We consider all proposed colliders (CEPC, CLIC, FCC-</a:t>
            </a:r>
            <a:r>
              <a:rPr lang="en-US" dirty="0" err="1" smtClean="0"/>
              <a:t>ee</a:t>
            </a:r>
            <a:r>
              <a:rPr lang="en-US" dirty="0" smtClean="0"/>
              <a:t>, ILC)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 great </a:t>
            </a:r>
            <a:r>
              <a:rPr lang="en-US" dirty="0" smtClean="0"/>
              <a:t>benefit from using single </a:t>
            </a:r>
            <a:r>
              <a:rPr lang="en-US" dirty="0" smtClean="0"/>
              <a:t>Higgs final </a:t>
            </a:r>
            <a:r>
              <a:rPr lang="en-US" dirty="0" smtClean="0"/>
              <a:t>states: they </a:t>
            </a:r>
            <a:r>
              <a:rPr lang="en-US" dirty="0" smtClean="0"/>
              <a:t>can be produced in </a:t>
            </a:r>
            <a:r>
              <a:rPr lang="en-US" dirty="0" smtClean="0"/>
              <a:t>(relative) abundance </a:t>
            </a:r>
            <a:r>
              <a:rPr lang="en-US" dirty="0" smtClean="0"/>
              <a:t>at all energies and at all colliders! 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Where </a:t>
            </a:r>
            <a:r>
              <a:rPr lang="en-US" dirty="0" smtClean="0"/>
              <a:t>does the </a:t>
            </a:r>
            <a:r>
              <a:rPr lang="en-US" dirty="0" err="1" smtClean="0"/>
              <a:t>y</a:t>
            </a:r>
            <a:r>
              <a:rPr lang="en-US" baseline="-25000" dirty="0" err="1"/>
              <a:t>t</a:t>
            </a:r>
            <a:r>
              <a:rPr lang="en-US" dirty="0" smtClean="0"/>
              <a:t> sensitivity </a:t>
            </a:r>
            <a:r>
              <a:rPr lang="en-US" dirty="0" smtClean="0"/>
              <a:t>come </a:t>
            </a:r>
            <a:r>
              <a:rPr lang="en-US" dirty="0" smtClean="0"/>
              <a:t>from in such processes?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From </a:t>
            </a:r>
            <a:r>
              <a:rPr lang="en-US" dirty="0" smtClean="0"/>
              <a:t>coupling of the Higgs to top quarks in </a:t>
            </a:r>
            <a:r>
              <a:rPr lang="en-US" dirty="0"/>
              <a:t>loops </a:t>
            </a:r>
            <a:r>
              <a:rPr lang="en-US" dirty="0" smtClean="0"/>
              <a:t>(working </a:t>
            </a:r>
            <a:r>
              <a:rPr lang="en-US" dirty="0"/>
              <a:t>in the NWA for the </a:t>
            </a:r>
            <a:r>
              <a:rPr lang="en-US" dirty="0" smtClean="0"/>
              <a:t>Higgs)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56991" y="54764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346"/>
            <a:ext cx="10058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Goudy Old Style"/>
                <a:cs typeface="Goudy Old Style"/>
              </a:rPr>
              <a:t>Intro: why the top-Yukawa coupling?</a:t>
            </a:r>
            <a:endParaRPr lang="en-US" sz="2500" b="1" dirty="0">
              <a:latin typeface="Goudy Old Style"/>
              <a:cs typeface="Goudy Old Styl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81005" y="3774627"/>
            <a:ext cx="2324995" cy="10772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See talks by 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	</a:t>
            </a:r>
            <a:r>
              <a:rPr lang="en-US" sz="1600" dirty="0" err="1" smtClean="0">
                <a:solidFill>
                  <a:srgbClr val="C00000"/>
                </a:solidFill>
              </a:rPr>
              <a:t>Yuichiro</a:t>
            </a:r>
            <a:r>
              <a:rPr lang="en-US" sz="1600" dirty="0" smtClean="0">
                <a:solidFill>
                  <a:srgbClr val="C00000"/>
                </a:solidFill>
              </a:rPr>
              <a:t> Kiyo</a:t>
            </a:r>
          </a:p>
          <a:p>
            <a:r>
              <a:rPr lang="en-US" sz="1600" dirty="0">
                <a:solidFill>
                  <a:srgbClr val="C00000"/>
                </a:solidFill>
              </a:rPr>
              <a:t>	Frank </a:t>
            </a:r>
            <a:r>
              <a:rPr lang="en-US" sz="1600" dirty="0" smtClean="0">
                <a:solidFill>
                  <a:srgbClr val="C00000"/>
                </a:solidFill>
              </a:rPr>
              <a:t>Simon</a:t>
            </a:r>
          </a:p>
          <a:p>
            <a:r>
              <a:rPr lang="en-US" sz="1600" dirty="0">
                <a:solidFill>
                  <a:srgbClr val="C00000"/>
                </a:solidFill>
              </a:rPr>
              <a:t>	Pablo </a:t>
            </a:r>
            <a:r>
              <a:rPr lang="en-US" sz="1600" dirty="0" smtClean="0">
                <a:solidFill>
                  <a:srgbClr val="C00000"/>
                </a:solidFill>
              </a:rPr>
              <a:t>Lopez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3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685800"/>
            <a:ext cx="100535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We have identified 3 such loop-induced processes: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➛</a:t>
            </a:r>
            <a:r>
              <a:rPr lang="en-US" dirty="0" smtClean="0">
                <a:sym typeface="Wingdings"/>
              </a:rPr>
              <a:t> h𝝲 (with </a:t>
            </a:r>
            <a:r>
              <a:rPr lang="en-US" dirty="0" err="1" smtClean="0">
                <a:sym typeface="Wingdings"/>
              </a:rPr>
              <a:t>h➛bb</a:t>
            </a:r>
            <a:r>
              <a:rPr lang="en-US" dirty="0" smtClean="0">
                <a:sym typeface="Wingdings"/>
              </a:rPr>
              <a:t>)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>
                <a:sym typeface="Wingdings"/>
              </a:rPr>
              <a:t>h ➛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𝝲</a:t>
            </a:r>
            <a:r>
              <a:rPr lang="en-US" dirty="0">
                <a:sym typeface="Wingdings"/>
              </a:rPr>
              <a:t> 𝝲</a:t>
            </a:r>
            <a:r>
              <a:rPr lang="en-US" dirty="0" smtClean="0">
                <a:sym typeface="Wingdings"/>
              </a:rPr>
              <a:t>     (from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➛ </a:t>
            </a:r>
            <a:r>
              <a:rPr lang="en-US" dirty="0" err="1" smtClean="0">
                <a:sym typeface="Wingdings"/>
              </a:rPr>
              <a:t>hZ</a:t>
            </a:r>
            <a:r>
              <a:rPr lang="en-US" dirty="0" smtClean="0">
                <a:sym typeface="Wingdings"/>
              </a:rPr>
              <a:t>/h𝞶𝞶/</a:t>
            </a:r>
            <a:r>
              <a:rPr lang="en-US" dirty="0" err="1" smtClean="0">
                <a:sym typeface="Wingdings"/>
              </a:rPr>
              <a:t>hee</a:t>
            </a:r>
            <a:r>
              <a:rPr lang="en-US" dirty="0" smtClean="0">
                <a:sym typeface="Wingdings"/>
              </a:rPr>
              <a:t>)</a:t>
            </a:r>
            <a:endParaRPr lang="en-US" dirty="0" smtClean="0">
              <a:sym typeface="Wingdings"/>
            </a:endParaRP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>
                <a:sym typeface="Wingdings"/>
              </a:rPr>
              <a:t>h ➛ </a:t>
            </a:r>
            <a:r>
              <a:rPr lang="en-US" dirty="0" smtClean="0">
                <a:sym typeface="Wingdings"/>
              </a:rPr>
              <a:t>g g     (</a:t>
            </a:r>
            <a:r>
              <a:rPr lang="en-US" dirty="0">
                <a:sym typeface="Wingdings"/>
              </a:rPr>
              <a:t>from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 smtClean="0">
                <a:sym typeface="Wingdings"/>
              </a:rPr>
              <a:t> </a:t>
            </a:r>
            <a:r>
              <a:rPr lang="en-US" dirty="0">
                <a:sym typeface="Wingdings"/>
              </a:rPr>
              <a:t>➛ </a:t>
            </a:r>
            <a:r>
              <a:rPr lang="en-US" dirty="0" err="1">
                <a:sym typeface="Wingdings"/>
              </a:rPr>
              <a:t>hZ</a:t>
            </a:r>
            <a:r>
              <a:rPr lang="en-US" dirty="0">
                <a:sym typeface="Wingdings"/>
              </a:rPr>
              <a:t>/h𝞶𝞶/</a:t>
            </a:r>
            <a:r>
              <a:rPr lang="en-US" dirty="0" err="1" smtClean="0">
                <a:sym typeface="Wingdings"/>
              </a:rPr>
              <a:t>hee</a:t>
            </a:r>
            <a:r>
              <a:rPr lang="en-US" dirty="0" smtClean="0">
                <a:sym typeface="Wingdings"/>
              </a:rPr>
              <a:t>)</a:t>
            </a:r>
            <a:endParaRPr lang="en-US" dirty="0" smtClean="0">
              <a:sym typeface="Wingdings"/>
            </a:endParaRP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>
              <a:sym typeface="Wingdings"/>
            </a:endParaRP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Here is a LO estimate of x-sections and event yields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56991" y="54764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346"/>
            <a:ext cx="10058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Goudy Old Style"/>
                <a:cs typeface="Goudy Old Style"/>
              </a:rPr>
              <a:t>Our approach</a:t>
            </a:r>
            <a:endParaRPr lang="en-US" sz="2500" b="1" dirty="0">
              <a:latin typeface="Goudy Old Style"/>
              <a:cs typeface="Goudy Old Styl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068988"/>
            <a:ext cx="3656334" cy="24514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4774311"/>
            <a:ext cx="4838055" cy="25583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3345931"/>
            <a:ext cx="4575872" cy="337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1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685800"/>
            <a:ext cx="1005357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Extract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from a chi^2 fit (</a:t>
            </a:r>
            <a:r>
              <a:rPr lang="en-US" dirty="0" smtClean="0"/>
              <a:t>assuming </a:t>
            </a:r>
            <a:r>
              <a:rPr lang="en-US" dirty="0" smtClean="0"/>
              <a:t>this is the only parameter to be fit; more later)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008000"/>
              </a:buClr>
            </a:pPr>
            <a:r>
              <a:rPr lang="en-US" dirty="0" smtClean="0"/>
              <a:t>    </a:t>
            </a:r>
          </a:p>
          <a:p>
            <a:pPr>
              <a:buClr>
                <a:srgbClr val="008000"/>
              </a:buClr>
            </a:pPr>
            <a:r>
              <a:rPr lang="en-US" dirty="0"/>
              <a:t> </a:t>
            </a:r>
            <a:r>
              <a:rPr lang="en-US" dirty="0" smtClean="0"/>
              <a:t>    where: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SM </a:t>
            </a:r>
            <a:r>
              <a:rPr lang="en-US" dirty="0"/>
              <a:t>above </a:t>
            </a:r>
            <a:r>
              <a:rPr lang="en-US" dirty="0" smtClean="0"/>
              <a:t>means, basically, </a:t>
            </a:r>
            <a:r>
              <a:rPr lang="en-US" dirty="0"/>
              <a:t>that </a:t>
            </a:r>
            <a:r>
              <a:rPr lang="en-US" dirty="0" err="1" smtClean="0"/>
              <a:t>Δy</a:t>
            </a:r>
            <a:r>
              <a:rPr lang="en-US" baseline="-25000" dirty="0" err="1" smtClean="0"/>
              <a:t>t</a:t>
            </a:r>
            <a:r>
              <a:rPr lang="en-US" dirty="0" smtClean="0"/>
              <a:t>=0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One-sigma uncertainties 𝞭</a:t>
            </a:r>
            <a:r>
              <a:rPr lang="en-US" baseline="-25000" dirty="0" err="1" smtClean="0"/>
              <a:t>ij</a:t>
            </a:r>
            <a:r>
              <a:rPr lang="en-US" dirty="0"/>
              <a:t> </a:t>
            </a:r>
            <a:r>
              <a:rPr lang="en-US" dirty="0" smtClean="0"/>
              <a:t>are taken from the literature. 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An exception is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➛ h𝝲 </a:t>
            </a:r>
            <a:r>
              <a:rPr lang="en-US" dirty="0" smtClean="0">
                <a:sym typeface="Wingdings"/>
              </a:rPr>
              <a:t>which is estimated by us based purely on the expected number of events (see previous slide). </a:t>
            </a:r>
            <a:r>
              <a:rPr lang="en-US" dirty="0">
                <a:sym typeface="Wingdings"/>
              </a:rPr>
              <a:t>L</a:t>
            </a:r>
            <a:r>
              <a:rPr lang="en-US" dirty="0" smtClean="0">
                <a:sym typeface="Wingdings"/>
              </a:rPr>
              <a:t>ikely </a:t>
            </a:r>
            <a:r>
              <a:rPr lang="en-US" dirty="0" smtClean="0">
                <a:sym typeface="Wingdings"/>
              </a:rPr>
              <a:t>to be optimistic.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56991" y="54764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346"/>
            <a:ext cx="10058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Goudy Old Style"/>
                <a:cs typeface="Goudy Old Style"/>
              </a:rPr>
              <a:t>Fit methodology</a:t>
            </a:r>
            <a:endParaRPr lang="en-US" sz="2500" b="1" dirty="0">
              <a:latin typeface="Goudy Old Style"/>
              <a:cs typeface="Goudy Old Style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51607"/>
            <a:ext cx="2914491" cy="7415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2163" y="4304475"/>
            <a:ext cx="3030673" cy="7757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072" y="1520877"/>
            <a:ext cx="6340661" cy="251979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514600" y="2265190"/>
            <a:ext cx="685800" cy="435632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Left Brace 16"/>
          <p:cNvSpPr/>
          <p:nvPr/>
        </p:nvSpPr>
        <p:spPr>
          <a:xfrm>
            <a:off x="3315481" y="1527526"/>
            <a:ext cx="372886" cy="2519795"/>
          </a:xfrm>
          <a:prstGeom prst="leftBrace">
            <a:avLst>
              <a:gd name="adj1" fmla="val 8333"/>
              <a:gd name="adj2" fmla="val 4877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87627" y="2667692"/>
            <a:ext cx="2011892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Sums over these pairs of channels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399519" y="2800457"/>
            <a:ext cx="800881" cy="109368"/>
          </a:xfrm>
          <a:prstGeom prst="straightConnector1">
            <a:avLst/>
          </a:prstGeom>
          <a:ln w="38100">
            <a:solidFill>
              <a:srgbClr val="00B050"/>
            </a:solidFill>
            <a:headEnd w="lg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706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685800"/>
            <a:ext cx="1005357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Here are </a:t>
            </a:r>
            <a:r>
              <a:rPr lang="en-US" dirty="0"/>
              <a:t>the needed </a:t>
            </a:r>
            <a:r>
              <a:rPr lang="en-US" dirty="0" smtClean="0"/>
              <a:t>signal-strengths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Derived by us at LO (full one loop):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Compute x-sections and decay widths for a number of values of </a:t>
            </a:r>
            <a:r>
              <a:rPr lang="en-US" dirty="0" err="1" smtClean="0"/>
              <a:t>Δy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,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Fit this with a quadratic polynomial,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Take the linear approximation for small </a:t>
            </a:r>
            <a:r>
              <a:rPr lang="en-US" dirty="0" err="1"/>
              <a:t>Δy</a:t>
            </a:r>
            <a:r>
              <a:rPr lang="en-US" baseline="-25000" dirty="0" err="1"/>
              <a:t>t</a:t>
            </a:r>
            <a:r>
              <a:rPr lang="en-US" dirty="0" smtClean="0"/>
              <a:t>. 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Bottom contribution to </a:t>
            </a:r>
            <a:r>
              <a:rPr lang="en-US" dirty="0">
                <a:sym typeface="Wingdings"/>
              </a:rPr>
              <a:t>h ➛ g g </a:t>
            </a:r>
            <a:r>
              <a:rPr lang="en-US" dirty="0" smtClean="0">
                <a:sym typeface="Wingdings"/>
              </a:rPr>
              <a:t>neglected.</a:t>
            </a:r>
            <a:endParaRPr lang="en-US" dirty="0" smtClean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Higher-order corrections in some cases have been included in the literature (CLIC 1.4 </a:t>
            </a:r>
            <a:r>
              <a:rPr lang="en-US" dirty="0" err="1" smtClean="0"/>
              <a:t>TeV</a:t>
            </a:r>
            <a:r>
              <a:rPr lang="en-US" dirty="0" smtClean="0"/>
              <a:t>). 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Slightly increases the expected precision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56991" y="54764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346"/>
            <a:ext cx="10058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Goudy Old Style"/>
                <a:cs typeface="Goudy Old Style"/>
              </a:rPr>
              <a:t>Signal-strengths</a:t>
            </a:r>
            <a:endParaRPr lang="en-US" sz="2500" b="1" dirty="0">
              <a:latin typeface="Goudy Old Style"/>
              <a:cs typeface="Goudy Old Styl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76400"/>
            <a:ext cx="5349050" cy="23886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1981200"/>
            <a:ext cx="3733800" cy="173609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56104" y="6741608"/>
            <a:ext cx="349749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l-PL" sz="1600" dirty="0">
                <a:solidFill>
                  <a:srgbClr val="FF0000"/>
                </a:solidFill>
              </a:rPr>
              <a:t>Abramowicz et al</a:t>
            </a:r>
            <a:r>
              <a:rPr lang="pl-PL" sz="1600">
                <a:solidFill>
                  <a:srgbClr val="FF0000"/>
                </a:solidFill>
              </a:rPr>
              <a:t>., </a:t>
            </a:r>
            <a:r>
              <a:rPr lang="pl-PL" sz="1600" smtClean="0">
                <a:solidFill>
                  <a:srgbClr val="FF0000"/>
                </a:solidFill>
              </a:rPr>
              <a:t>arXiv:1608.07538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9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756991" y="54764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346"/>
            <a:ext cx="10058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Goudy Old Style"/>
                <a:cs typeface="Goudy Old Style"/>
              </a:rPr>
              <a:t>Results: top-Yukawa </a:t>
            </a:r>
            <a:r>
              <a:rPr lang="en-US" sz="2500" b="1" dirty="0" smtClean="0">
                <a:latin typeface="Goudy Old Style"/>
                <a:cs typeface="Goudy Old Style"/>
              </a:rPr>
              <a:t>precision prospects</a:t>
            </a:r>
            <a:endParaRPr lang="en-US" sz="2500" b="1" dirty="0">
              <a:latin typeface="Goudy Old Style"/>
              <a:cs typeface="Goudy Old Style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685800"/>
            <a:ext cx="6324600" cy="24846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4988" y="3404922"/>
            <a:ext cx="5943600" cy="392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3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Top Yukawa at future e+e- colliders                                              Alexander Mitov                                                  Top@LC, Sendai, Japan, 04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989886"/>
            <a:ext cx="1005357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>
                <a:sym typeface="Wingdings"/>
              </a:rPr>
              <a:t>h ➛ g g </a:t>
            </a:r>
            <a:r>
              <a:rPr lang="en-US" dirty="0" smtClean="0">
                <a:sym typeface="Wingdings"/>
              </a:rPr>
              <a:t>leads, </a:t>
            </a:r>
            <a:r>
              <a:rPr lang="en-US" dirty="0">
                <a:sym typeface="Wingdings"/>
              </a:rPr>
              <a:t>by </a:t>
            </a:r>
            <a:r>
              <a:rPr lang="en-US" dirty="0" smtClean="0">
                <a:sym typeface="Wingdings"/>
              </a:rPr>
              <a:t>far, </a:t>
            </a:r>
            <a:r>
              <a:rPr lang="en-US" dirty="0" smtClean="0"/>
              <a:t>among all loop-induced processes</a:t>
            </a:r>
            <a:endParaRPr lang="en-US" dirty="0" smtClean="0">
              <a:sym typeface="Wingdings"/>
            </a:endParaRP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>
                <a:sym typeface="Wingdings"/>
              </a:rPr>
              <a:t>This process </a:t>
            </a:r>
            <a:r>
              <a:rPr lang="en-US" dirty="0" smtClean="0">
                <a:sym typeface="Wingdings"/>
              </a:rPr>
              <a:t>offers potential </a:t>
            </a:r>
            <a:r>
              <a:rPr lang="en-US" dirty="0" err="1" smtClean="0">
                <a:sym typeface="Wingdings"/>
              </a:rPr>
              <a:t>y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 precision of about 0.6-0.7% at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>
                <a:sym typeface="Wingdings"/>
              </a:rPr>
              <a:t> 240 GeV CEPC and FCC-</a:t>
            </a:r>
            <a:r>
              <a:rPr lang="en-US" dirty="0" err="1" smtClean="0">
                <a:sym typeface="Wingdings"/>
              </a:rPr>
              <a:t>ee</a:t>
            </a:r>
            <a:r>
              <a:rPr lang="en-US" dirty="0" smtClean="0">
                <a:sym typeface="Wingdings"/>
              </a:rPr>
              <a:t> 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>
                <a:sym typeface="Wingdings"/>
              </a:rPr>
              <a:t> 500 GeV ILC</a:t>
            </a:r>
          </a:p>
          <a:p>
            <a:pPr marL="794924" lvl="1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>
                <a:sym typeface="Wingdings"/>
              </a:rPr>
              <a:t>h ➛ g g is better than </a:t>
            </a:r>
            <a:r>
              <a:rPr lang="en-US" dirty="0" err="1" smtClean="0">
                <a:sym typeface="Wingdings"/>
              </a:rPr>
              <a:t>tth</a:t>
            </a:r>
            <a:r>
              <a:rPr lang="en-US" dirty="0" smtClean="0">
                <a:sym typeface="Wingdings"/>
              </a:rPr>
              <a:t> for all energies and colliders by a factor of at least </a:t>
            </a:r>
            <a:r>
              <a:rPr lang="en-US" dirty="0" smtClean="0">
                <a:sym typeface="Wingdings"/>
              </a:rPr>
              <a:t>2 (CLIC) and up to 7 (ILC)</a:t>
            </a:r>
            <a:endParaRPr lang="en-US" dirty="0" smtClean="0">
              <a:sym typeface="Wingdings"/>
            </a:endParaRP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➛ h𝝲 allows 10% determination. It is not great, but is comparable to HL-LHC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>
                <a:sym typeface="Wingdings"/>
              </a:rPr>
              <a:t>h ➛ 𝝲 𝝲 allows about </a:t>
            </a:r>
            <a:r>
              <a:rPr lang="en-US" dirty="0" smtClean="0">
                <a:sym typeface="Wingdings"/>
              </a:rPr>
              <a:t>5-6% </a:t>
            </a:r>
            <a:r>
              <a:rPr lang="en-US" dirty="0" smtClean="0">
                <a:sym typeface="Wingdings"/>
              </a:rPr>
              <a:t>precision at FCC-</a:t>
            </a:r>
            <a:r>
              <a:rPr lang="en-US" dirty="0" err="1" smtClean="0">
                <a:sym typeface="Wingdings"/>
              </a:rPr>
              <a:t>ee</a:t>
            </a:r>
            <a:r>
              <a:rPr lang="en-US" dirty="0" smtClean="0">
                <a:sym typeface="Wingdings"/>
              </a:rPr>
              <a:t> 240 GeV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CLIC can measure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with precision of 2-2.5% (</a:t>
            </a:r>
            <a:r>
              <a:rPr lang="en-US" dirty="0" smtClean="0"/>
              <a:t>combining </a:t>
            </a:r>
            <a:r>
              <a:rPr lang="en-US" dirty="0" smtClean="0"/>
              <a:t>loop-induced and </a:t>
            </a:r>
            <a:r>
              <a:rPr lang="en-US" dirty="0" err="1" smtClean="0"/>
              <a:t>tth</a:t>
            </a:r>
            <a:r>
              <a:rPr lang="en-US" dirty="0" smtClean="0"/>
              <a:t>)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ILC can measure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with precision of 1% or even better (</a:t>
            </a:r>
            <a:r>
              <a:rPr lang="en-US" dirty="0" smtClean="0"/>
              <a:t>combining </a:t>
            </a:r>
            <a:r>
              <a:rPr lang="en-US" dirty="0" smtClean="0"/>
              <a:t>loop-induced and </a:t>
            </a:r>
            <a:r>
              <a:rPr lang="en-US" dirty="0" err="1" smtClean="0"/>
              <a:t>tth</a:t>
            </a:r>
            <a:r>
              <a:rPr lang="en-US" dirty="0" smtClean="0"/>
              <a:t>)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756991" y="54764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346"/>
            <a:ext cx="10058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latin typeface="Goudy Old Style"/>
                <a:cs typeface="Goudy Old Style"/>
              </a:rPr>
              <a:t>Top-Yukawa </a:t>
            </a:r>
            <a:r>
              <a:rPr lang="en-US" sz="2500" b="1" dirty="0">
                <a:latin typeface="Goudy Old Style"/>
                <a:cs typeface="Goudy Old Style"/>
              </a:rPr>
              <a:t>precision </a:t>
            </a:r>
            <a:r>
              <a:rPr lang="en-US" sz="2500" b="1" dirty="0" smtClean="0">
                <a:latin typeface="Goudy Old Style"/>
                <a:cs typeface="Goudy Old Style"/>
              </a:rPr>
              <a:t>prospects: few comments</a:t>
            </a:r>
            <a:endParaRPr lang="en-US" sz="25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81147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ALEXANDER@YFMYQPEFUVWXY5M7" val="2689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21375</TotalTime>
  <Words>1354</Words>
  <Application>Microsoft Macintosh PowerPoint</Application>
  <PresentationFormat>Custom</PresentationFormat>
  <Paragraphs>224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Goudy Old Style</vt:lpstr>
      <vt:lpstr>Impact</vt:lpstr>
      <vt:lpstr>ＭＳ Ｐゴシック</vt:lpstr>
      <vt:lpstr>Rockwell</vt:lpstr>
      <vt:lpstr>Tahoma</vt:lpstr>
      <vt:lpstr>Wingdings</vt:lpstr>
      <vt:lpstr>Arial</vt:lpstr>
      <vt:lpstr>Inkwell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 </Company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Slide 1</dc:title>
  <dc:subject/>
  <dc:creator>Milena Mitova</dc:creator>
  <cp:keywords/>
  <dc:description/>
  <cp:lastModifiedBy>Microsoft Office User</cp:lastModifiedBy>
  <cp:revision>4230</cp:revision>
  <cp:lastPrinted>2017-08-29T22:03:51Z</cp:lastPrinted>
  <dcterms:created xsi:type="dcterms:W3CDTF">2014-02-06T12:07:37Z</dcterms:created>
  <dcterms:modified xsi:type="dcterms:W3CDTF">2018-06-03T17:30:44Z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TC100690451033</vt:lpwstr>
  </property>
</Properties>
</file>