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356" r:id="rId3"/>
    <p:sldId id="355" r:id="rId4"/>
    <p:sldId id="345" r:id="rId5"/>
    <p:sldId id="265" r:id="rId6"/>
    <p:sldId id="266" r:id="rId7"/>
    <p:sldId id="342" r:id="rId8"/>
    <p:sldId id="343" r:id="rId9"/>
    <p:sldId id="317" r:id="rId10"/>
    <p:sldId id="328" r:id="rId11"/>
    <p:sldId id="349" r:id="rId12"/>
    <p:sldId id="346" r:id="rId13"/>
    <p:sldId id="322" r:id="rId14"/>
    <p:sldId id="353" r:id="rId15"/>
    <p:sldId id="341" r:id="rId16"/>
    <p:sldId id="348" r:id="rId17"/>
    <p:sldId id="277" r:id="rId18"/>
    <p:sldId id="319" r:id="rId19"/>
    <p:sldId id="335" r:id="rId20"/>
    <p:sldId id="352" r:id="rId21"/>
    <p:sldId id="338" r:id="rId22"/>
    <p:sldId id="333" r:id="rId23"/>
    <p:sldId id="332" r:id="rId24"/>
    <p:sldId id="334" r:id="rId25"/>
    <p:sldId id="351" r:id="rId26"/>
    <p:sldId id="274" r:id="rId27"/>
    <p:sldId id="275" r:id="rId28"/>
    <p:sldId id="273" r:id="rId29"/>
    <p:sldId id="320" r:id="rId30"/>
    <p:sldId id="276" r:id="rId31"/>
    <p:sldId id="350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7" autoAdjust="0"/>
    <p:restoredTop sz="93899" autoAdjust="0"/>
  </p:normalViewPr>
  <p:slideViewPr>
    <p:cSldViewPr snapToGrid="0">
      <p:cViewPr varScale="1">
        <p:scale>
          <a:sx n="60" d="100"/>
          <a:sy n="60" d="100"/>
        </p:scale>
        <p:origin x="11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E686E-876B-4C33-8F09-EB8B359802C6}" type="datetimeFigureOut">
              <a:rPr kumimoji="1" lang="ja-JP" altLang="en-US" smtClean="0"/>
              <a:t>2018/5/31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273B9-8607-40F3-8B42-381C7FA0E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88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BDB6-D380-4C73-9EB5-2AB2B1339635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339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CB6B0-2EBA-4DCB-8A1B-DA59825A0258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439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AED1-AF9A-43E7-B2ED-0CB4F2E5528F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226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D0FC0-C0B3-4ADE-AB79-57B0207ECF98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97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F9712-2802-4883-8868-ECD6E811C19F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741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0E5D-2354-475B-B781-B5C58BD9DFE1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948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014DC-FB7C-4D32-B0C0-9AAED841785D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56290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3B762-6AE9-4F93-AE39-4F5796ED34D9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9378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57D0-FA91-462B-A21F-DADFA874C1BE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619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DFC84-3C13-4AA6-9019-D96DF7B2111A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0365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2F97-C3AB-4B35-A65F-6060981BC2CC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5672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175D4-2046-40E3-99FC-45B5FD48D507}" type="datetime1">
              <a:rPr kumimoji="1" lang="ja-JP" altLang="en-US" smtClean="0"/>
              <a:t>2018/5/31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093AB-FFB5-491F-ADA6-38284FC0A61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9109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1.png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10.jp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7.wmf"/><Relationship Id="rId10" Type="http://schemas.openxmlformats.org/officeDocument/2006/relationships/image" Target="../media/image9.wmf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28230-4D42-4C39-BDFD-7C085ADF0C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4000" dirty="0">
                <a:latin typeface="Arial" panose="020B0604020202020204" pitchFamily="34" charset="0"/>
                <a:cs typeface="Arial" panose="020B0604020202020204" pitchFamily="34" charset="0"/>
              </a:rPr>
              <a:t>ILC new luminosity design and small beam experiments at ATF</a:t>
            </a:r>
            <a:endParaRPr kumimoji="1" lang="ja-JP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38E28DC-520A-49DD-AF05-6D0B8C623E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ALCWS2018    2018.5.31</a:t>
            </a:r>
          </a:p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K. Kubo (KEK)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18E3522-DF4B-475B-9A6B-216D42686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5599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FB960-2284-4CCD-9668-61DB08BD1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81893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How can we compare difficulties</a:t>
            </a:r>
            <a:b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in ILC and ATF2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1358E2C-6A52-45A9-96AB-F1F96968D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714066"/>
              </p:ext>
            </p:extLst>
          </p:nvPr>
        </p:nvGraphicFramePr>
        <p:xfrm>
          <a:off x="206477" y="1347019"/>
          <a:ext cx="8731045" cy="312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9509">
                  <a:extLst>
                    <a:ext uri="{9D8B030D-6E8A-4147-A177-3AD203B41FA5}">
                      <a16:colId xmlns:a16="http://schemas.microsoft.com/office/drawing/2014/main" val="3376045621"/>
                    </a:ext>
                  </a:extLst>
                </a:gridCol>
                <a:gridCol w="1203189">
                  <a:extLst>
                    <a:ext uri="{9D8B030D-6E8A-4147-A177-3AD203B41FA5}">
                      <a16:colId xmlns:a16="http://schemas.microsoft.com/office/drawing/2014/main" val="1897603689"/>
                    </a:ext>
                  </a:extLst>
                </a:gridCol>
                <a:gridCol w="1203189">
                  <a:extLst>
                    <a:ext uri="{9D8B030D-6E8A-4147-A177-3AD203B41FA5}">
                      <a16:colId xmlns:a16="http://schemas.microsoft.com/office/drawing/2014/main" val="4250967513"/>
                    </a:ext>
                  </a:extLst>
                </a:gridCol>
                <a:gridCol w="1203189">
                  <a:extLst>
                    <a:ext uri="{9D8B030D-6E8A-4147-A177-3AD203B41FA5}">
                      <a16:colId xmlns:a16="http://schemas.microsoft.com/office/drawing/2014/main" val="1348629863"/>
                    </a:ext>
                  </a:extLst>
                </a:gridCol>
                <a:gridCol w="2161969">
                  <a:extLst>
                    <a:ext uri="{9D8B030D-6E8A-4147-A177-3AD203B41FA5}">
                      <a16:colId xmlns:a16="http://schemas.microsoft.com/office/drawing/2014/main" val="32128517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500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250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250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ATF2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6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energy (GeV)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704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size (nm)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37/41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(Design/measured)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0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beta_y* (mm)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65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emittance (pm)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491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L*/</a:t>
                      </a:r>
                      <a:r>
                        <a:rPr kumimoji="1" lang="en-US" altLang="ja-JP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beta_y</a:t>
                      </a: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(~Natural chromaticity)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4100/0.48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4100/0.41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4100/0.41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1000/0.1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640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spread (e-/e+) (%)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0.12/0.07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0.19/0.15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0.19/0.15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0.06~0.08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626461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4AA1CCB-002D-461B-A1E3-9B0E54B47CF7}"/>
              </a:ext>
            </a:extLst>
          </p:cNvPr>
          <p:cNvSpPr txBox="1"/>
          <p:nvPr/>
        </p:nvSpPr>
        <p:spPr>
          <a:xfrm flipH="1">
            <a:off x="478336" y="4933786"/>
            <a:ext cx="7829921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Difficulty in final focus.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Roughly, relative difficulty can be represented by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kumimoji="1"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L*/</a:t>
            </a:r>
            <a:r>
              <a:rPr kumimoji="1" lang="en-US" altLang="ja-JP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beta_y</a:t>
            </a:r>
            <a:r>
              <a:rPr kumimoji="1"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                      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(for geometrical aberrations and chromatic aberrations)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34D3FA-3A63-446F-A5DB-AF96AF027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0283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FB960-2284-4CCD-9668-61DB08BD1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81893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How can we compare difficulty</a:t>
            </a:r>
            <a:b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in ILC and ATF2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1358E2C-6A52-45A9-96AB-F1F96968D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080549"/>
              </p:ext>
            </p:extLst>
          </p:nvPr>
        </p:nvGraphicFramePr>
        <p:xfrm>
          <a:off x="206477" y="1347019"/>
          <a:ext cx="8731045" cy="312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9509">
                  <a:extLst>
                    <a:ext uri="{9D8B030D-6E8A-4147-A177-3AD203B41FA5}">
                      <a16:colId xmlns:a16="http://schemas.microsoft.com/office/drawing/2014/main" val="3376045621"/>
                    </a:ext>
                  </a:extLst>
                </a:gridCol>
                <a:gridCol w="1203189">
                  <a:extLst>
                    <a:ext uri="{9D8B030D-6E8A-4147-A177-3AD203B41FA5}">
                      <a16:colId xmlns:a16="http://schemas.microsoft.com/office/drawing/2014/main" val="1897603689"/>
                    </a:ext>
                  </a:extLst>
                </a:gridCol>
                <a:gridCol w="1203189">
                  <a:extLst>
                    <a:ext uri="{9D8B030D-6E8A-4147-A177-3AD203B41FA5}">
                      <a16:colId xmlns:a16="http://schemas.microsoft.com/office/drawing/2014/main" val="4250967513"/>
                    </a:ext>
                  </a:extLst>
                </a:gridCol>
                <a:gridCol w="1203189">
                  <a:extLst>
                    <a:ext uri="{9D8B030D-6E8A-4147-A177-3AD203B41FA5}">
                      <a16:colId xmlns:a16="http://schemas.microsoft.com/office/drawing/2014/main" val="1348629863"/>
                    </a:ext>
                  </a:extLst>
                </a:gridCol>
                <a:gridCol w="2161969">
                  <a:extLst>
                    <a:ext uri="{9D8B030D-6E8A-4147-A177-3AD203B41FA5}">
                      <a16:colId xmlns:a16="http://schemas.microsoft.com/office/drawing/2014/main" val="32128517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500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250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250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ATF2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6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energy (GeV)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704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size (nm)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37/41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(Design/measured)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0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beta_y* (mm)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65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emittance (pm)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491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L*/</a:t>
                      </a:r>
                      <a:r>
                        <a:rPr kumimoji="1" lang="en-US" altLang="ja-JP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beta_y</a:t>
                      </a: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(~Natural chromaticity)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4100/0.48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4100/0.41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4100/0.41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1000/0.1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640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spread (e-/e+) (%)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0.12/0.07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0.19/0.15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0.19/0.15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0.06~0.08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626461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4AA1CCB-002D-461B-A1E3-9B0E54B47CF7}"/>
              </a:ext>
            </a:extLst>
          </p:cNvPr>
          <p:cNvSpPr txBox="1"/>
          <p:nvPr/>
        </p:nvSpPr>
        <p:spPr>
          <a:xfrm flipH="1">
            <a:off x="478336" y="4933786"/>
            <a:ext cx="7829921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Difficulty in final focus.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Roughly, relative difficulty can be represented by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kumimoji="1"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L*/</a:t>
            </a:r>
            <a:r>
              <a:rPr kumimoji="1" lang="en-US" altLang="ja-JP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beta_y</a:t>
            </a:r>
            <a:r>
              <a:rPr kumimoji="1"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                      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(for geometrical aberrations and chromatic aberrations)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5E9B2A7-60E8-45AA-A861-C5F7824724A8}"/>
              </a:ext>
            </a:extLst>
          </p:cNvPr>
          <p:cNvSpPr txBox="1"/>
          <p:nvPr/>
        </p:nvSpPr>
        <p:spPr>
          <a:xfrm>
            <a:off x="2972635" y="4606700"/>
            <a:ext cx="5827236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L*: Distance between final quad magnet to IP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90FC9464-A2A7-42BF-AAD4-DC6D91ADFF33}"/>
              </a:ext>
            </a:extLst>
          </p:cNvPr>
          <p:cNvCxnSpPr/>
          <p:nvPr/>
        </p:nvCxnSpPr>
        <p:spPr>
          <a:xfrm flipH="1">
            <a:off x="1531088" y="5068365"/>
            <a:ext cx="1441547" cy="65025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DE0D40-D3D0-479C-8020-051BB880F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8889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FB960-2284-4CCD-9668-61DB08BD1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81893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How can we compare difficulty</a:t>
            </a:r>
            <a:b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in ILC and ATF2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1358E2C-6A52-45A9-96AB-F1F96968D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367945"/>
              </p:ext>
            </p:extLst>
          </p:nvPr>
        </p:nvGraphicFramePr>
        <p:xfrm>
          <a:off x="206477" y="1347019"/>
          <a:ext cx="8731045" cy="312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9509">
                  <a:extLst>
                    <a:ext uri="{9D8B030D-6E8A-4147-A177-3AD203B41FA5}">
                      <a16:colId xmlns:a16="http://schemas.microsoft.com/office/drawing/2014/main" val="3376045621"/>
                    </a:ext>
                  </a:extLst>
                </a:gridCol>
                <a:gridCol w="1203189">
                  <a:extLst>
                    <a:ext uri="{9D8B030D-6E8A-4147-A177-3AD203B41FA5}">
                      <a16:colId xmlns:a16="http://schemas.microsoft.com/office/drawing/2014/main" val="1897603689"/>
                    </a:ext>
                  </a:extLst>
                </a:gridCol>
                <a:gridCol w="1203189">
                  <a:extLst>
                    <a:ext uri="{9D8B030D-6E8A-4147-A177-3AD203B41FA5}">
                      <a16:colId xmlns:a16="http://schemas.microsoft.com/office/drawing/2014/main" val="4250967513"/>
                    </a:ext>
                  </a:extLst>
                </a:gridCol>
                <a:gridCol w="1203189">
                  <a:extLst>
                    <a:ext uri="{9D8B030D-6E8A-4147-A177-3AD203B41FA5}">
                      <a16:colId xmlns:a16="http://schemas.microsoft.com/office/drawing/2014/main" val="1348629863"/>
                    </a:ext>
                  </a:extLst>
                </a:gridCol>
                <a:gridCol w="2161969">
                  <a:extLst>
                    <a:ext uri="{9D8B030D-6E8A-4147-A177-3AD203B41FA5}">
                      <a16:colId xmlns:a16="http://schemas.microsoft.com/office/drawing/2014/main" val="32128517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500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250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250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ATF2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6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energy (GeV)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704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size (nm)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37/41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(Design/measured)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0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beta_y* (mm)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965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Physical emittance (pm)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491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L*/beta*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(~Natural chromaticity)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4100/0.48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4100/0.41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4100/0.41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1000/0.1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5640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spread (e-/e+) (%)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0.12/0.07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0.19/0.15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0.19/0.15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0.06~0.08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626461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4AA1CCB-002D-461B-A1E3-9B0E54B47CF7}"/>
              </a:ext>
            </a:extLst>
          </p:cNvPr>
          <p:cNvSpPr txBox="1"/>
          <p:nvPr/>
        </p:nvSpPr>
        <p:spPr>
          <a:xfrm flipH="1">
            <a:off x="478336" y="4933786"/>
            <a:ext cx="7829921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Difficulty in final focus.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Roughly, relative difficulty can be represented by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kumimoji="1"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L*/</a:t>
            </a:r>
            <a:r>
              <a:rPr kumimoji="1" lang="en-US" altLang="ja-JP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beta_y</a:t>
            </a:r>
            <a:r>
              <a:rPr kumimoji="1"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                      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(for chromatic aberrations and geometrical aberrations)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0CE8149-9D03-4979-8E7E-A5270020E05C}"/>
              </a:ext>
            </a:extLst>
          </p:cNvPr>
          <p:cNvSpPr/>
          <p:nvPr/>
        </p:nvSpPr>
        <p:spPr>
          <a:xfrm>
            <a:off x="68826" y="3429000"/>
            <a:ext cx="8731045" cy="72021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53E52CB-4908-4773-870F-E625BA1534F9}"/>
              </a:ext>
            </a:extLst>
          </p:cNvPr>
          <p:cNvSpPr txBox="1"/>
          <p:nvPr/>
        </p:nvSpPr>
        <p:spPr>
          <a:xfrm>
            <a:off x="309453" y="1822742"/>
            <a:ext cx="8823249" cy="1384995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L*/beta*</a:t>
            </a:r>
          </a:p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        ~ Natural chromaticity</a:t>
            </a:r>
          </a:p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        ~ (beam size in final magnet) / (beam size at IP) 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306883-20B4-4CAB-9023-142C638E7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6934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0305A92C-CB27-4C9A-A18D-A551ACB5F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490" y="895162"/>
            <a:ext cx="4572000" cy="28575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2024C60-BE8C-41A5-8C43-C76898702A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490" y="3733806"/>
            <a:ext cx="4572000" cy="28575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325552E-F7AF-4C89-BCD3-DAB7FD10CFAF}"/>
              </a:ext>
            </a:extLst>
          </p:cNvPr>
          <p:cNvSpPr txBox="1"/>
          <p:nvPr/>
        </p:nvSpPr>
        <p:spPr>
          <a:xfrm>
            <a:off x="7538483" y="6406640"/>
            <a:ext cx="138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(by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T.Okugi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34010BF-A694-48BA-86A8-46D3F7CEDB52}"/>
              </a:ext>
            </a:extLst>
          </p:cNvPr>
          <p:cNvSpPr txBox="1"/>
          <p:nvPr/>
        </p:nvSpPr>
        <p:spPr>
          <a:xfrm>
            <a:off x="546605" y="766230"/>
            <a:ext cx="4669420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Tolerances of magnet field errors</a:t>
            </a: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ILC TDR 500 GeV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ILC TDR 250 GeV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ILC new 250 GeV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ATF2 1x1 optics (original design)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ATF2 10x1 optics (usual operation)</a:t>
            </a: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Normal sextupole and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Skew sextupole strength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 causing 1% beam size growth</a:t>
            </a: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5AF5BEE-B891-46E5-B17A-3BBCCBD3C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2987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31D9E89-5728-400E-9905-0C3FA107C089}"/>
              </a:ext>
            </a:extLst>
          </p:cNvPr>
          <p:cNvSpPr txBox="1"/>
          <p:nvPr/>
        </p:nvSpPr>
        <p:spPr>
          <a:xfrm flipH="1">
            <a:off x="413682" y="453245"/>
            <a:ext cx="579573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Tolerance of normal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field of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QF1, QD0 (Final Doublet)</a:t>
            </a:r>
          </a:p>
        </p:txBody>
      </p:sp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2FFC8CBE-7D0B-4238-9DB2-64FA099D2F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014935"/>
              </p:ext>
            </p:extLst>
          </p:nvPr>
        </p:nvGraphicFramePr>
        <p:xfrm>
          <a:off x="413682" y="1945399"/>
          <a:ext cx="4101084" cy="283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2" name="KGPlot" r:id="rId3" imgW="5943600" imgH="4114800" progId="KGraph_Plot">
                  <p:embed/>
                </p:oleObj>
              </mc:Choice>
              <mc:Fallback>
                <p:oleObj name="KGPlot" r:id="rId3" imgW="5943600" imgH="4114800" progId="KGraph_Plot">
                  <p:embed/>
                  <p:pic>
                    <p:nvPicPr>
                      <p:cNvPr id="7" name="オブジェクト 6">
                        <a:extLst>
                          <a:ext uri="{FF2B5EF4-FFF2-40B4-BE49-F238E27FC236}">
                            <a16:creationId xmlns:a16="http://schemas.microsoft.com/office/drawing/2014/main" id="{2FFC8CBE-7D0B-4238-9DB2-64FA099D2F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3682" y="1945399"/>
                        <a:ext cx="4101084" cy="2839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オブジェクト 8">
            <a:extLst>
              <a:ext uri="{FF2B5EF4-FFF2-40B4-BE49-F238E27FC236}">
                <a16:creationId xmlns:a16="http://schemas.microsoft.com/office/drawing/2014/main" id="{1206A072-3003-4CC7-A5FD-CB0B10D2A4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569040"/>
              </p:ext>
            </p:extLst>
          </p:nvPr>
        </p:nvGraphicFramePr>
        <p:xfrm>
          <a:off x="4514766" y="1945399"/>
          <a:ext cx="4101084" cy="283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3" name="KGPlot" r:id="rId5" imgW="5943600" imgH="4114800" progId="KGraph_Plot">
                  <p:embed/>
                </p:oleObj>
              </mc:Choice>
              <mc:Fallback>
                <p:oleObj name="KGPlot" r:id="rId5" imgW="5943600" imgH="4114800" progId="KGraph_Plot">
                  <p:embed/>
                  <p:pic>
                    <p:nvPicPr>
                      <p:cNvPr id="9" name="オブジェクト 8">
                        <a:extLst>
                          <a:ext uri="{FF2B5EF4-FFF2-40B4-BE49-F238E27FC236}">
                            <a16:creationId xmlns:a16="http://schemas.microsoft.com/office/drawing/2014/main" id="{1206A072-3003-4CC7-A5FD-CB0B10D2A4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766" y="1945399"/>
                        <a:ext cx="4101084" cy="2839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713D05-A43B-4BED-BB82-4883DD66A6F9}"/>
              </a:ext>
            </a:extLst>
          </p:cNvPr>
          <p:cNvSpPr txBox="1"/>
          <p:nvPr/>
        </p:nvSpPr>
        <p:spPr>
          <a:xfrm>
            <a:off x="7538483" y="6406640"/>
            <a:ext cx="138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(by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T.Okugi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165E85-AF51-4AC2-B11A-8ACFFCED88AC}"/>
              </a:ext>
            </a:extLst>
          </p:cNvPr>
          <p:cNvSpPr txBox="1"/>
          <p:nvPr/>
        </p:nvSpPr>
        <p:spPr>
          <a:xfrm>
            <a:off x="1421904" y="5541776"/>
            <a:ext cx="162095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ILC new250</a:t>
            </a:r>
            <a:endParaRPr kumimoji="1" lang="ja-JP" altLang="en-US" sz="2400" dirty="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1B950F9C-0295-4474-AED0-D7EF0E0B6E1C}"/>
              </a:ext>
            </a:extLst>
          </p:cNvPr>
          <p:cNvCxnSpPr>
            <a:cxnSpLocks/>
            <a:stCxn id="2" idx="0"/>
          </p:cNvCxnSpPr>
          <p:nvPr/>
        </p:nvCxnSpPr>
        <p:spPr>
          <a:xfrm flipV="1">
            <a:off x="2232383" y="4167963"/>
            <a:ext cx="374020" cy="137381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B8EA6EA2-F0C0-48EB-B857-B9D6422D141B}"/>
              </a:ext>
            </a:extLst>
          </p:cNvPr>
          <p:cNvCxnSpPr>
            <a:cxnSpLocks/>
          </p:cNvCxnSpPr>
          <p:nvPr/>
        </p:nvCxnSpPr>
        <p:spPr>
          <a:xfrm flipV="1">
            <a:off x="2684593" y="3823469"/>
            <a:ext cx="3880715" cy="16948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9869B9D-C166-4C30-B428-54D6C451E0C7}"/>
              </a:ext>
            </a:extLst>
          </p:cNvPr>
          <p:cNvSpPr txBox="1"/>
          <p:nvPr/>
        </p:nvSpPr>
        <p:spPr>
          <a:xfrm flipH="1">
            <a:off x="3474725" y="5518298"/>
            <a:ext cx="4063758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ATF2 10x1 (usual operation)</a:t>
            </a:r>
            <a:endParaRPr kumimoji="1" lang="ja-JP" altLang="en-US" sz="2400" dirty="0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D279494-DB28-4951-B21E-E0A03BB93939}"/>
              </a:ext>
            </a:extLst>
          </p:cNvPr>
          <p:cNvCxnSpPr>
            <a:cxnSpLocks/>
          </p:cNvCxnSpPr>
          <p:nvPr/>
        </p:nvCxnSpPr>
        <p:spPr>
          <a:xfrm flipH="1" flipV="1">
            <a:off x="3963647" y="4223743"/>
            <a:ext cx="165818" cy="13062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7186AE9A-3CBF-4224-A007-48F78F543495}"/>
              </a:ext>
            </a:extLst>
          </p:cNvPr>
          <p:cNvCxnSpPr>
            <a:cxnSpLocks/>
          </p:cNvCxnSpPr>
          <p:nvPr/>
        </p:nvCxnSpPr>
        <p:spPr>
          <a:xfrm flipV="1">
            <a:off x="5102640" y="3763926"/>
            <a:ext cx="2810104" cy="180221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C9C01C3-67A4-46AE-9C01-B367105EC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7759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7FDAE8C-1ADA-45F6-9531-972F914C6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717" y="0"/>
            <a:ext cx="7430566" cy="68580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7FDB89D-5480-4BB6-BBF9-7E19B6908147}"/>
              </a:ext>
            </a:extLst>
          </p:cNvPr>
          <p:cNvSpPr txBox="1"/>
          <p:nvPr/>
        </p:nvSpPr>
        <p:spPr>
          <a:xfrm>
            <a:off x="7596453" y="5864380"/>
            <a:ext cx="138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(by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T.Okugi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821CC2-C7E2-4697-B7BE-293FA31B3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7844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0692A19-2DA6-4E80-B0BA-04FFB18E94F0}"/>
              </a:ext>
            </a:extLst>
          </p:cNvPr>
          <p:cNvSpPr txBox="1"/>
          <p:nvPr/>
        </p:nvSpPr>
        <p:spPr>
          <a:xfrm flipH="1">
            <a:off x="1186919" y="905781"/>
            <a:ext cx="6408654" cy="35394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Roughly,</a:t>
            </a:r>
          </a:p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Tolerance of magnetic field error</a:t>
            </a:r>
          </a:p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in  New250 </a:t>
            </a:r>
          </a:p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    ~ TDR500 </a:t>
            </a:r>
          </a:p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    ~ TDR250</a:t>
            </a:r>
          </a:p>
          <a:p>
            <a:r>
              <a:rPr kumimoji="1"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~ ATF2 10x1 (usual optics)</a:t>
            </a:r>
          </a:p>
          <a:p>
            <a:r>
              <a:rPr kumimoji="1" lang="en-US" altLang="ja-JP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&gt; ATF2 1x1 (original design)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60F3BA2-2C4D-452B-BDC6-086ADADF7117}"/>
              </a:ext>
            </a:extLst>
          </p:cNvPr>
          <p:cNvSpPr/>
          <p:nvPr/>
        </p:nvSpPr>
        <p:spPr>
          <a:xfrm>
            <a:off x="1614967" y="5131336"/>
            <a:ext cx="5980606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kumimoji="1"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ATF2 10x1 (usual optics)</a:t>
            </a:r>
            <a:r>
              <a:rPr kumimoji="1" lang="ja-JP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kumimoji="1" lang="ja-JP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</a:t>
            </a:r>
            <a:r>
              <a:rPr kumimoji="1" lang="ja-JP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kumimoji="1" lang="ja-JP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kumimoji="1" lang="ja-JP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ILC</a:t>
            </a:r>
            <a:r>
              <a:rPr kumimoji="1" lang="ja-JP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</a:t>
            </a:r>
            <a:r>
              <a:rPr kumimoji="1" lang="ja-JP" alt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9E08E4-4002-4653-AE25-CE79DBA3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6070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680C81-1CBE-49A8-8AC9-BD91CC07852C}"/>
              </a:ext>
            </a:extLst>
          </p:cNvPr>
          <p:cNvSpPr txBox="1">
            <a:spLocks/>
          </p:cNvSpPr>
          <p:nvPr/>
        </p:nvSpPr>
        <p:spPr>
          <a:xfrm>
            <a:off x="457200" y="274637"/>
            <a:ext cx="7418439" cy="70788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rtlCol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Tuning knobs  for vertical beam size</a:t>
            </a:r>
            <a:endParaRPr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1456C241-03EC-4A9A-B4BF-3501821D2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194192"/>
              </p:ext>
            </p:extLst>
          </p:nvPr>
        </p:nvGraphicFramePr>
        <p:xfrm>
          <a:off x="1524000" y="1941397"/>
          <a:ext cx="6096000" cy="4449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7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5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28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2710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6" marB="45706"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Corrected coupling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36">
                <a:tc rowSpan="3"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Linear knob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6" marB="45706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Horizontal move of sextupole magnets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yy’</a:t>
                      </a:r>
                      <a:endParaRPr kumimoji="1" lang="ja-JP" alt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16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vertical move of sextupole magnets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Ey</a:t>
                      </a:r>
                      <a:endParaRPr kumimoji="1" lang="ja-JP" alt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16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x’y</a:t>
                      </a:r>
                      <a:endParaRPr kumimoji="1" lang="ja-JP" alt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23">
                <a:tc rowSpan="6"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Non-linear knob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6" marB="45706"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Strength change of sextupole magnets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x’yy’</a:t>
                      </a:r>
                      <a:endParaRPr kumimoji="1" lang="ja-JP" alt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2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Eyy’</a:t>
                      </a:r>
                      <a:endParaRPr kumimoji="1" lang="ja-JP" alt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23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Strength change of skew sextupole magnets</a:t>
                      </a:r>
                      <a:endParaRPr kumimoji="1" lang="ja-JP" alt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xxy</a:t>
                      </a:r>
                      <a:endParaRPr kumimoji="1" lang="ja-JP" alt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2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Exy</a:t>
                      </a:r>
                      <a:endParaRPr kumimoji="1" lang="ja-JP" alt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2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EEy</a:t>
                      </a:r>
                      <a:endParaRPr kumimoji="1" lang="ja-JP" alt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2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yy’y’</a:t>
                      </a:r>
                      <a:endParaRPr kumimoji="1" lang="ja-JP" altLang="en-US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6" marB="45706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64E84A-0BC7-40A3-9FF0-BC5BF9532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825" y="1116385"/>
            <a:ext cx="4554452" cy="70788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5 sextupole magnets (on movers) and </a:t>
            </a:r>
          </a:p>
          <a:p>
            <a:pPr eaLnBrk="1" hangingPunct="1"/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4 skew-sextupole magnets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C8790F4-A6DE-44BE-B4A8-1A71E3D4E547}"/>
              </a:ext>
            </a:extLst>
          </p:cNvPr>
          <p:cNvSpPr txBox="1"/>
          <p:nvPr/>
        </p:nvSpPr>
        <p:spPr>
          <a:xfrm>
            <a:off x="5222527" y="1317903"/>
            <a:ext cx="3684470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Same design for ILC and ATF2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3C25059-F888-419E-AA26-EC01F3DCF157}"/>
              </a:ext>
            </a:extLst>
          </p:cNvPr>
          <p:cNvSpPr txBox="1"/>
          <p:nvPr/>
        </p:nvSpPr>
        <p:spPr>
          <a:xfrm>
            <a:off x="4061637" y="6383834"/>
            <a:ext cx="499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T. 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Okugi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Phys. Rev. ST-AB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(2014) 023501.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3A96940-DB6C-43D4-B73F-A07D9016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31325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C2C44E5-E75A-453B-BF41-648358D98EA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18" y="1008904"/>
            <a:ext cx="8483401" cy="36576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4B7519-01C0-4A77-BD16-8D8D67023DEF}"/>
              </a:ext>
            </a:extLst>
          </p:cNvPr>
          <p:cNvSpPr txBox="1"/>
          <p:nvPr/>
        </p:nvSpPr>
        <p:spPr>
          <a:xfrm>
            <a:off x="904568" y="330523"/>
            <a:ext cx="7049729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History of measured minimum beam size of ATF2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028BD98-847C-4B6B-913D-4AE8339691F8}"/>
              </a:ext>
            </a:extLst>
          </p:cNvPr>
          <p:cNvSpPr txBox="1"/>
          <p:nvPr/>
        </p:nvSpPr>
        <p:spPr>
          <a:xfrm>
            <a:off x="6994178" y="4698554"/>
            <a:ext cx="214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by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T.Okugi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0F2289-289D-4D24-9C73-924A203CD1D6}"/>
              </a:ext>
            </a:extLst>
          </p:cNvPr>
          <p:cNvSpPr txBox="1"/>
          <p:nvPr/>
        </p:nvSpPr>
        <p:spPr>
          <a:xfrm>
            <a:off x="6092620" y="1129610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(Design size is 37 nm)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B0D2275A-C6F1-4A8B-912D-263F1CD1134F}"/>
              </a:ext>
            </a:extLst>
          </p:cNvPr>
          <p:cNvSpPr txBox="1">
            <a:spLocks/>
          </p:cNvSpPr>
          <p:nvPr/>
        </p:nvSpPr>
        <p:spPr>
          <a:xfrm>
            <a:off x="486082" y="4666528"/>
            <a:ext cx="7886700" cy="16421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Achieved small beam, very close to design</a:t>
            </a:r>
          </a:p>
          <a:p>
            <a:pPr marL="0" indent="0">
              <a:buNone/>
            </a:pP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Study continued</a:t>
            </a:r>
          </a:p>
          <a:p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Understand Non-linear Aberrations in details</a:t>
            </a:r>
          </a:p>
          <a:p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Possibility of smaller </a:t>
            </a:r>
            <a:r>
              <a:rPr lang="en-US" altLang="ja-JP" sz="1800" dirty="0" err="1">
                <a:latin typeface="Arial" panose="020B0604020202020204" pitchFamily="34" charset="0"/>
                <a:cs typeface="Arial" panose="020B0604020202020204" pitchFamily="34" charset="0"/>
              </a:rPr>
              <a:t>beta_y</a:t>
            </a:r>
            <a:r>
              <a:rPr lang="en-US" altLang="ja-JP" sz="1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r>
              <a:rPr lang="en-US" altLang="ja-JP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dependence (next slides)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478E625-EAC4-4607-B728-90C92F066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2482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448E41-A7CD-4895-8574-89AB205AB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03234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Intensity dependence at ATF2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753081-F34D-4421-863A-1A893D9D4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8361"/>
            <a:ext cx="7886700" cy="4908602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Beam size depend on bunch intensity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Small beam (~40) nm observed only at low intensity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    (N~1x10</a:t>
            </a:r>
            <a:r>
              <a:rPr lang="en-US" altLang="ja-JP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)    (ATF2 design 1x10</a:t>
            </a:r>
            <a:r>
              <a:rPr lang="en-US" altLang="ja-JP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, ILC 2x10</a:t>
            </a:r>
            <a:r>
              <a:rPr lang="en-US" altLang="ja-JP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Effect of </a:t>
            </a:r>
            <a:r>
              <a:rPr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466089AD-EFA4-409B-8A03-378ED090C3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989515"/>
              </p:ext>
            </p:extLst>
          </p:nvPr>
        </p:nvGraphicFramePr>
        <p:xfrm>
          <a:off x="4905091" y="3722662"/>
          <a:ext cx="3447288" cy="2651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8" name="KGPlot" r:id="rId3" imgW="5943600" imgH="4572000" progId="KGraph_Plot">
                  <p:embed/>
                </p:oleObj>
              </mc:Choice>
              <mc:Fallback>
                <p:oleObj name="KGPlot" r:id="rId3" imgW="5943600" imgH="4572000" progId="KGraph_Plo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AAED3A0E-FC6B-40B8-968F-8634B04953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05091" y="3722662"/>
                        <a:ext cx="3447288" cy="2651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20CD9E4E-DFDA-4924-9777-83A318A857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008775"/>
              </p:ext>
            </p:extLst>
          </p:nvPr>
        </p:nvGraphicFramePr>
        <p:xfrm>
          <a:off x="490349" y="3723414"/>
          <a:ext cx="3447288" cy="2651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9" name="KGPlot" r:id="rId5" imgW="5943600" imgH="4572000" progId="KGraph_Plot">
                  <p:embed/>
                </p:oleObj>
              </mc:Choice>
              <mc:Fallback>
                <p:oleObj name="KGPlot" r:id="rId5" imgW="5943600" imgH="4572000" progId="KGraph_Plot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E7390EF5-01E2-4834-B23F-E4B3662E227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0349" y="3723414"/>
                        <a:ext cx="3447288" cy="2651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78C38DF-F49A-41E4-B2F7-BD9D4DBFF616}"/>
              </a:ext>
            </a:extLst>
          </p:cNvPr>
          <p:cNvSpPr txBox="1"/>
          <p:nvPr/>
        </p:nvSpPr>
        <p:spPr>
          <a:xfrm flipH="1">
            <a:off x="2434855" y="3360102"/>
            <a:ext cx="401910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profile at IP (simulation)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5CE1FE3-43F6-449D-BAF6-64945A98541E}"/>
              </a:ext>
            </a:extLst>
          </p:cNvPr>
          <p:cNvCxnSpPr/>
          <p:nvPr/>
        </p:nvCxnSpPr>
        <p:spPr>
          <a:xfrm>
            <a:off x="3937637" y="5049294"/>
            <a:ext cx="804484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009374A-6C70-4AB9-ADB8-AD16E3293002}"/>
              </a:ext>
            </a:extLst>
          </p:cNvPr>
          <p:cNvSpPr txBox="1"/>
          <p:nvPr/>
        </p:nvSpPr>
        <p:spPr>
          <a:xfrm>
            <a:off x="1148316" y="4338084"/>
            <a:ext cx="1405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No </a:t>
            </a:r>
            <a:r>
              <a:rPr kumimoji="1" lang="en-US" altLang="ja-JP" dirty="0" err="1"/>
              <a:t>wakefield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32CC575-C930-47AF-BEFB-6C0D16A0A357}"/>
              </a:ext>
            </a:extLst>
          </p:cNvPr>
          <p:cNvSpPr txBox="1"/>
          <p:nvPr/>
        </p:nvSpPr>
        <p:spPr>
          <a:xfrm>
            <a:off x="3221665" y="6451657"/>
            <a:ext cx="3948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Reported in this workshop, ATF2 session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B1FCD1-F124-41EE-88E4-7259C9AD5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19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3464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B283EC-20C7-4C13-9D3E-3F8FE65BA3F9}"/>
              </a:ext>
            </a:extLst>
          </p:cNvPr>
          <p:cNvSpPr>
            <a:spLocks noGrp="1"/>
          </p:cNvSpPr>
          <p:nvPr/>
        </p:nvSpPr>
        <p:spPr>
          <a:xfrm>
            <a:off x="628650" y="209920"/>
            <a:ext cx="7544389" cy="8406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Luminosity at E</a:t>
            </a:r>
            <a:r>
              <a:rPr kumimoji="1" lang="en-US" altLang="ja-JP" baseline="-25000" dirty="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=250GeV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5C9DEE-6A37-4B01-8F85-63DB269A4644}"/>
              </a:ext>
            </a:extLst>
          </p:cNvPr>
          <p:cNvSpPr>
            <a:spLocks noGrp="1"/>
          </p:cNvSpPr>
          <p:nvPr/>
        </p:nvSpPr>
        <p:spPr>
          <a:xfrm>
            <a:off x="628650" y="1382233"/>
            <a:ext cx="7886700" cy="5092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ILC TDR is optimized for 500GeV.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Luminosity at 250GeV was low</a:t>
            </a:r>
          </a:p>
          <a:p>
            <a:pPr marL="0" indent="0">
              <a:buNone/>
            </a:pP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New design: H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igher luminosity at 250 GeV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 By reduction of horizontal beam size 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 (Increase </a:t>
            </a:r>
            <a:r>
              <a:rPr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beamstrahlung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(energy loss in collision))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(Reported by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K.Yokoya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in AWLC2017)</a:t>
            </a:r>
          </a:p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94D6EA-7739-44FD-ABC4-D0FDFDBE5507}"/>
              </a:ext>
            </a:extLst>
          </p:cNvPr>
          <p:cNvSpPr>
            <a:spLocks noGrp="1"/>
          </p:cNvSpPr>
          <p:nvPr/>
        </p:nvSpPr>
        <p:spPr>
          <a:xfrm>
            <a:off x="6457950" y="628295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EC5359-C648-4E9A-B963-BC766F92A8F2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D8597B2-6F69-4AF4-874C-1A86605B49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880204"/>
              </p:ext>
            </p:extLst>
          </p:nvPr>
        </p:nvGraphicFramePr>
        <p:xfrm>
          <a:off x="628650" y="4220343"/>
          <a:ext cx="7130904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968">
                  <a:extLst>
                    <a:ext uri="{9D8B030D-6E8A-4147-A177-3AD203B41FA5}">
                      <a16:colId xmlns:a16="http://schemas.microsoft.com/office/drawing/2014/main" val="2210858849"/>
                    </a:ext>
                  </a:extLst>
                </a:gridCol>
                <a:gridCol w="2376968">
                  <a:extLst>
                    <a:ext uri="{9D8B030D-6E8A-4147-A177-3AD203B41FA5}">
                      <a16:colId xmlns:a16="http://schemas.microsoft.com/office/drawing/2014/main" val="1605175259"/>
                    </a:ext>
                  </a:extLst>
                </a:gridCol>
                <a:gridCol w="2376968">
                  <a:extLst>
                    <a:ext uri="{9D8B030D-6E8A-4147-A177-3AD203B41FA5}">
                      <a16:colId xmlns:a16="http://schemas.microsoft.com/office/drawing/2014/main" val="37878703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500GeV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TDR 250 GeV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 250GeV</a:t>
                      </a:r>
                      <a:endParaRPr kumimoji="1" lang="ja-JP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035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1.79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x10</a:t>
                      </a:r>
                      <a:r>
                        <a:rPr lang="en-US" altLang="ja-JP" sz="2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r>
                        <a:rPr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/cm</a:t>
                      </a:r>
                      <a:r>
                        <a:rPr lang="en-US" altLang="ja-JP" sz="24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ja-JP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</a:t>
                      </a:r>
                      <a:endParaRPr kumimoji="1" lang="ja-JP" alt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  <a:endParaRPr kumimoji="1" lang="ja-JP" altLang="en-US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17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925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FC6919-D184-4CFB-AA20-AB963C0FF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150" y="365126"/>
            <a:ext cx="8204200" cy="1325563"/>
          </a:xfrm>
        </p:spPr>
        <p:txBody>
          <a:bodyPr>
            <a:normAutofit/>
          </a:bodyPr>
          <a:lstStyle/>
          <a:p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Beam size vs. bunch Intensity at ATF2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35C868E1-CCA2-42E0-8D30-08F3625A788A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15183" y="1609702"/>
          <a:ext cx="82042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1" name="数式" r:id="rId3" imgW="8204040" imgH="977760" progId="Equation.3">
                  <p:embed/>
                </p:oleObj>
              </mc:Choice>
              <mc:Fallback>
                <p:oleObj name="数式" r:id="rId3" imgW="8204040" imgH="977760" progId="Equation.3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35C868E1-CCA2-42E0-8D30-08F3625A788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183" y="1609702"/>
                        <a:ext cx="8204200" cy="9779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2CFFF1-EFA5-4354-9A8C-828A5373E760}"/>
              </a:ext>
            </a:extLst>
          </p:cNvPr>
          <p:cNvSpPr txBox="1"/>
          <p:nvPr/>
        </p:nvSpPr>
        <p:spPr>
          <a:xfrm>
            <a:off x="4347983" y="3317359"/>
            <a:ext cx="4571399" cy="22467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In recent operation,</a:t>
            </a:r>
          </a:p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kumimoji="1" lang="en-US" altLang="ja-JP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:   ~ 10 nm/1e9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(beam size  growth 3.6%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            at N=1x10</a:t>
            </a:r>
            <a:r>
              <a:rPr kumimoji="1" lang="en-US" altLang="ja-JP" sz="24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9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Depending on conditions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78C203D-721B-4817-BAA6-4D639B1C187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51"/>
          <a:stretch/>
        </p:blipFill>
        <p:spPr>
          <a:xfrm>
            <a:off x="628650" y="2872986"/>
            <a:ext cx="3570103" cy="3244425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29F5DF9-16A2-4E80-B66A-1FD92E00D80F}"/>
              </a:ext>
            </a:extLst>
          </p:cNvPr>
          <p:cNvSpPr txBox="1"/>
          <p:nvPr/>
        </p:nvSpPr>
        <p:spPr>
          <a:xfrm>
            <a:off x="1275907" y="4440743"/>
            <a:ext cx="2350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2018.5.18   Preliminary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6E98BF5-6016-4D65-8228-2A5F7D20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20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8945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C39B83-E3AD-441A-A337-AF13B74C4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Comparison of Wakefield effect </a:t>
            </a:r>
            <a:b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ILC and ATF2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7BB6B8-1779-4918-9588-4F63B8FEB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89651"/>
            <a:ext cx="78867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Assumptions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Wakefield sources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At every quadrupole magnet</a:t>
            </a:r>
          </a:p>
          <a:p>
            <a:pPr lvl="1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Similar structure in ILC and ATF</a:t>
            </a:r>
          </a:p>
          <a:p>
            <a:pPr lvl="1"/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Same random misalignment.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Same orbit jitter relative to beam size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 beam size growth relative to beam size at IP </a:t>
            </a:r>
            <a:endParaRPr kumimoji="1" lang="ja-JP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B7CE795-0B1D-4A11-ABD3-5C52EA3EC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21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5384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 3">
                <a:extLst>
                  <a:ext uri="{FF2B5EF4-FFF2-40B4-BE49-F238E27FC236}">
                    <a16:creationId xmlns:a16="http://schemas.microsoft.com/office/drawing/2014/main" id="{C2547E0A-AB05-4BE9-99E9-07C7EB00A54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8988282"/>
                  </p:ext>
                </p:extLst>
              </p:nvPr>
            </p:nvGraphicFramePr>
            <p:xfrm>
              <a:off x="877529" y="3860357"/>
              <a:ext cx="7388942" cy="2377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3463">
                      <a:extLst>
                        <a:ext uri="{9D8B030D-6E8A-4147-A177-3AD203B41FA5}">
                          <a16:colId xmlns:a16="http://schemas.microsoft.com/office/drawing/2014/main" val="1197114665"/>
                        </a:ext>
                      </a:extLst>
                    </a:gridCol>
                    <a:gridCol w="1374122">
                      <a:extLst>
                        <a:ext uri="{9D8B030D-6E8A-4147-A177-3AD203B41FA5}">
                          <a16:colId xmlns:a16="http://schemas.microsoft.com/office/drawing/2014/main" val="594427302"/>
                        </a:ext>
                      </a:extLst>
                    </a:gridCol>
                    <a:gridCol w="1374122">
                      <a:extLst>
                        <a:ext uri="{9D8B030D-6E8A-4147-A177-3AD203B41FA5}">
                          <a16:colId xmlns:a16="http://schemas.microsoft.com/office/drawing/2014/main" val="410331981"/>
                        </a:ext>
                      </a:extLst>
                    </a:gridCol>
                    <a:gridCol w="1847235">
                      <a:extLst>
                        <a:ext uri="{9D8B030D-6E8A-4147-A177-3AD203B41FA5}">
                          <a16:colId xmlns:a16="http://schemas.microsoft.com/office/drawing/2014/main" val="32725708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ILC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ATF2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 of effect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69732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 (GeV)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08462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</a:t>
                          </a:r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(bunch length effect)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0.5~0.7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72812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 (pm) 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1.6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2.7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52715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kumimoji="1" lang="ja-JP" altLang="en-US" sz="20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nary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oMath>
                          </a14:m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3.9E5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6.1E4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9027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0.033~0.047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46537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 3">
                <a:extLst>
                  <a:ext uri="{FF2B5EF4-FFF2-40B4-BE49-F238E27FC236}">
                    <a16:creationId xmlns:a16="http://schemas.microsoft.com/office/drawing/2014/main" id="{C2547E0A-AB05-4BE9-99E9-07C7EB00A54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68988282"/>
                  </p:ext>
                </p:extLst>
              </p:nvPr>
            </p:nvGraphicFramePr>
            <p:xfrm>
              <a:off x="877529" y="3860357"/>
              <a:ext cx="7388942" cy="2377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3463">
                      <a:extLst>
                        <a:ext uri="{9D8B030D-6E8A-4147-A177-3AD203B41FA5}">
                          <a16:colId xmlns:a16="http://schemas.microsoft.com/office/drawing/2014/main" val="1197114665"/>
                        </a:ext>
                      </a:extLst>
                    </a:gridCol>
                    <a:gridCol w="1374122">
                      <a:extLst>
                        <a:ext uri="{9D8B030D-6E8A-4147-A177-3AD203B41FA5}">
                          <a16:colId xmlns:a16="http://schemas.microsoft.com/office/drawing/2014/main" val="594427302"/>
                        </a:ext>
                      </a:extLst>
                    </a:gridCol>
                    <a:gridCol w="1374122">
                      <a:extLst>
                        <a:ext uri="{9D8B030D-6E8A-4147-A177-3AD203B41FA5}">
                          <a16:colId xmlns:a16="http://schemas.microsoft.com/office/drawing/2014/main" val="410331981"/>
                        </a:ext>
                      </a:extLst>
                    </a:gridCol>
                    <a:gridCol w="1847235">
                      <a:extLst>
                        <a:ext uri="{9D8B030D-6E8A-4147-A177-3AD203B41FA5}">
                          <a16:colId xmlns:a16="http://schemas.microsoft.com/office/drawing/2014/main" val="3272570839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ILC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ATF2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 of effect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697328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 (GeV)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084625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i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</a:t>
                          </a:r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(bunch length effect)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0.5~0.7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728126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 (pm) 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1.6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2.7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9527159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218" t="-409231" r="-165359" b="-18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3.9E5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6.1E4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902762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0.033~0.047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46537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5E779C56-4661-4414-8C1A-D97FE69B6667}"/>
                  </a:ext>
                </a:extLst>
              </p:cNvPr>
              <p:cNvSpPr txBox="1"/>
              <p:nvPr/>
            </p:nvSpPr>
            <p:spPr>
              <a:xfrm>
                <a:off x="1052121" y="1702737"/>
                <a:ext cx="3430298" cy="1349280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ad>
                            <m:radPr>
                              <m:degHide m:val="on"/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  <m:r>
                                    <a:rPr kumimoji="1" lang="ja-JP" altLang="en-US" sz="24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ja-JP" altLang="en-US" sz="24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kumimoji="1" lang="en-US" altLang="ja-JP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240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𝑞𝑊</m:t>
                          </m:r>
                        </m:num>
                        <m:den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ad>
                            <m:radPr>
                              <m:degHide m:val="on"/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1" lang="ja-JP" altLang="en-US" sz="2400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</m:rad>
                        </m:den>
                      </m:f>
                      <m:rad>
                        <m:radPr>
                          <m:degHide m:val="on"/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kumimoji="1" lang="en-US" altLang="ja-JP" sz="2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kumimoji="1" lang="ja-JP" altLang="en-US" sz="2400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nary>
                        </m:e>
                      </m:rad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5E779C56-4661-4414-8C1A-D97FE69B6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121" y="1702737"/>
                <a:ext cx="3430298" cy="13492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8938F69-736D-456E-B7C0-6574A0823F6A}"/>
              </a:ext>
            </a:extLst>
          </p:cNvPr>
          <p:cNvSpPr txBox="1"/>
          <p:nvPr/>
        </p:nvSpPr>
        <p:spPr>
          <a:xfrm>
            <a:off x="1440495" y="471948"/>
            <a:ext cx="4807974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Effect of wakefield with Random misalignment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6EF8FD-A986-4F0B-9100-C28055E71F1C}"/>
              </a:ext>
            </a:extLst>
          </p:cNvPr>
          <p:cNvSpPr txBox="1"/>
          <p:nvPr/>
        </p:nvSpPr>
        <p:spPr>
          <a:xfrm>
            <a:off x="4572000" y="1848465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: bunch charge</a:t>
            </a:r>
          </a:p>
          <a:p>
            <a:r>
              <a:rPr kumimoji="1" lang="en-US" altLang="ja-JP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: strength of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: beam energy</a:t>
            </a:r>
          </a:p>
          <a:p>
            <a:r>
              <a:rPr kumimoji="1" lang="en-US" altLang="ja-JP" sz="2400" i="1" dirty="0">
                <a:latin typeface="Symbol" panose="05050102010706020507" pitchFamily="18" charset="2"/>
                <a:cs typeface="Arial" panose="020B0604020202020204" pitchFamily="34" charset="0"/>
              </a:rPr>
              <a:t>e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: emittance</a:t>
            </a:r>
          </a:p>
          <a:p>
            <a:r>
              <a:rPr kumimoji="1" lang="en-US" altLang="ja-JP" sz="2400" i="1" dirty="0">
                <a:latin typeface="Symbol" panose="05050102010706020507" pitchFamily="18" charset="2"/>
                <a:cs typeface="Arial" panose="020B0604020202020204" pitchFamily="34" charset="0"/>
              </a:rPr>
              <a:t>b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: beta-function at wake source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DDFD765-4C9C-4CE4-9F98-71B5FFC259C5}"/>
              </a:ext>
            </a:extLst>
          </p:cNvPr>
          <p:cNvSpPr txBox="1"/>
          <p:nvPr/>
        </p:nvSpPr>
        <p:spPr>
          <a:xfrm flipH="1">
            <a:off x="5367314" y="6232217"/>
            <a:ext cx="2981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(Same bunch intensity)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8033B0-CCA3-4F00-AEFB-B3585F801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22</a:t>
            </a:fld>
            <a:endParaRPr kumimoji="1" lang="ja-JP" altLang="en-US" dirty="0"/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A14FAAFA-1DD8-4893-B55C-774AE5012806}"/>
              </a:ext>
            </a:extLst>
          </p:cNvPr>
          <p:cNvSpPr/>
          <p:nvPr/>
        </p:nvSpPr>
        <p:spPr>
          <a:xfrm>
            <a:off x="5252484" y="5805377"/>
            <a:ext cx="3572539" cy="9160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032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表 1">
                <a:extLst>
                  <a:ext uri="{FF2B5EF4-FFF2-40B4-BE49-F238E27FC236}">
                    <a16:creationId xmlns:a16="http://schemas.microsoft.com/office/drawing/2014/main" id="{8FA65821-41D7-4EF3-9442-16AFCDFAC2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06396720"/>
                  </p:ext>
                </p:extLst>
              </p:nvPr>
            </p:nvGraphicFramePr>
            <p:xfrm>
              <a:off x="894805" y="3442110"/>
              <a:ext cx="7285633" cy="198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54407">
                      <a:extLst>
                        <a:ext uri="{9D8B030D-6E8A-4147-A177-3AD203B41FA5}">
                          <a16:colId xmlns:a16="http://schemas.microsoft.com/office/drawing/2014/main" val="1197114665"/>
                        </a:ext>
                      </a:extLst>
                    </a:gridCol>
                    <a:gridCol w="1354909">
                      <a:extLst>
                        <a:ext uri="{9D8B030D-6E8A-4147-A177-3AD203B41FA5}">
                          <a16:colId xmlns:a16="http://schemas.microsoft.com/office/drawing/2014/main" val="594427302"/>
                        </a:ext>
                      </a:extLst>
                    </a:gridCol>
                    <a:gridCol w="1354909">
                      <a:extLst>
                        <a:ext uri="{9D8B030D-6E8A-4147-A177-3AD203B41FA5}">
                          <a16:colId xmlns:a16="http://schemas.microsoft.com/office/drawing/2014/main" val="410331981"/>
                        </a:ext>
                      </a:extLst>
                    </a:gridCol>
                    <a:gridCol w="1821408">
                      <a:extLst>
                        <a:ext uri="{9D8B030D-6E8A-4147-A177-3AD203B41FA5}">
                          <a16:colId xmlns:a16="http://schemas.microsoft.com/office/drawing/2014/main" val="32725708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ILC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ATF2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 of effect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69732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 (GeV)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08462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  (bunch length effect)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0.4~0.7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72812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kumimoji="1" lang="en-US" altLang="ja-JP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kumimoji="1" lang="ja-JP" altLang="en-US" sz="20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nary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</m:oMath>
                          </a14:m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3.9E5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6.1E4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90276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0.026~0.045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46537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表 1">
                <a:extLst>
                  <a:ext uri="{FF2B5EF4-FFF2-40B4-BE49-F238E27FC236}">
                    <a16:creationId xmlns:a16="http://schemas.microsoft.com/office/drawing/2014/main" id="{8FA65821-41D7-4EF3-9442-16AFCDFAC28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06396720"/>
                  </p:ext>
                </p:extLst>
              </p:nvPr>
            </p:nvGraphicFramePr>
            <p:xfrm>
              <a:off x="894805" y="3442110"/>
              <a:ext cx="7285633" cy="1981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54407">
                      <a:extLst>
                        <a:ext uri="{9D8B030D-6E8A-4147-A177-3AD203B41FA5}">
                          <a16:colId xmlns:a16="http://schemas.microsoft.com/office/drawing/2014/main" val="1197114665"/>
                        </a:ext>
                      </a:extLst>
                    </a:gridCol>
                    <a:gridCol w="1354909">
                      <a:extLst>
                        <a:ext uri="{9D8B030D-6E8A-4147-A177-3AD203B41FA5}">
                          <a16:colId xmlns:a16="http://schemas.microsoft.com/office/drawing/2014/main" val="594427302"/>
                        </a:ext>
                      </a:extLst>
                    </a:gridCol>
                    <a:gridCol w="1354909">
                      <a:extLst>
                        <a:ext uri="{9D8B030D-6E8A-4147-A177-3AD203B41FA5}">
                          <a16:colId xmlns:a16="http://schemas.microsoft.com/office/drawing/2014/main" val="410331981"/>
                        </a:ext>
                      </a:extLst>
                    </a:gridCol>
                    <a:gridCol w="1821408">
                      <a:extLst>
                        <a:ext uri="{9D8B030D-6E8A-4147-A177-3AD203B41FA5}">
                          <a16:colId xmlns:a16="http://schemas.microsoft.com/office/drawing/2014/main" val="3272570839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ILC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ATF2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Ratio of effect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6973283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 (GeV)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125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0.01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8084625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  (bunch length effect)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0.4~0.7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728126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221" t="-309231" r="-165708" b="-18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3.9E5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6.1E4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6.4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902762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20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0.026~0.045</a:t>
                          </a:r>
                          <a:endParaRPr kumimoji="1" lang="ja-JP" altLang="en-US" sz="20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46537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389D081B-9DD9-4149-957F-801E9F45BFAC}"/>
                  </a:ext>
                </a:extLst>
              </p:cNvPr>
              <p:cNvSpPr txBox="1"/>
              <p:nvPr/>
            </p:nvSpPr>
            <p:spPr>
              <a:xfrm>
                <a:off x="894805" y="1858790"/>
                <a:ext cx="3108159" cy="1280863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ad>
                            <m:radPr>
                              <m:degHide m:val="on"/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  </m:t>
                                  </m:r>
                                  <m:r>
                                    <a:rPr kumimoji="1" lang="ja-JP" altLang="en-US" sz="24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ja-JP" altLang="en-US" sz="24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kumimoji="1" lang="en-US" altLang="ja-JP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240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𝑞𝑊</m:t>
                          </m:r>
                        </m:num>
                        <m:den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1" lang="ja-JP" altLang="en-US" sz="24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</m:nary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389D081B-9DD9-4149-957F-801E9F45B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805" y="1858790"/>
                <a:ext cx="3108159" cy="128086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C34FC05-363E-48B4-822F-CE4BC52B18DB}"/>
              </a:ext>
            </a:extLst>
          </p:cNvPr>
          <p:cNvSpPr txBox="1"/>
          <p:nvPr/>
        </p:nvSpPr>
        <p:spPr>
          <a:xfrm>
            <a:off x="1460160" y="580103"/>
            <a:ext cx="4950474" cy="10772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Effect of wakefield with </a:t>
            </a:r>
          </a:p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Orbit distortion (orbit jitter)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16E68B7-BCA9-4705-855E-62CC710F4F5E}"/>
              </a:ext>
            </a:extLst>
          </p:cNvPr>
          <p:cNvSpPr txBox="1"/>
          <p:nvPr/>
        </p:nvSpPr>
        <p:spPr>
          <a:xfrm flipH="1">
            <a:off x="5199067" y="5481160"/>
            <a:ext cx="2981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(Same bunch intensity)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3367A8-B1CD-4C73-BA9F-B33C4DA3F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23</a:t>
            </a:fld>
            <a:endParaRPr kumimoji="1" lang="ja-JP" altLang="en-US" dirty="0"/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F0EE59B0-F13A-4A85-AD46-4AD43D8EEB3D}"/>
              </a:ext>
            </a:extLst>
          </p:cNvPr>
          <p:cNvSpPr/>
          <p:nvPr/>
        </p:nvSpPr>
        <p:spPr>
          <a:xfrm>
            <a:off x="5213700" y="4994186"/>
            <a:ext cx="3572539" cy="9160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5710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F82CEA-4D75-4514-B43C-5AFAC566F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22899"/>
          </a:xfrm>
        </p:spPr>
        <p:txBody>
          <a:bodyPr>
            <a:normAutofit/>
          </a:bodyPr>
          <a:lstStyle/>
          <a:p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Wakefield effects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 ILC and ATF2</a:t>
            </a:r>
            <a:endParaRPr kumimoji="1" lang="ja-JP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D90E72-049B-44DD-A71E-3ECE6A8FB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961" y="1366684"/>
            <a:ext cx="7886700" cy="2998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Effect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ILC Final Focus line is factor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0.026~0.047 </a:t>
            </a:r>
          </a:p>
          <a:p>
            <a:pPr marL="0" indent="0">
              <a:buNone/>
            </a:pP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     of effect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ATF2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for the same charge/bunch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ATF2 minimum beam size observed with </a:t>
            </a:r>
          </a:p>
          <a:p>
            <a:pPr marL="0" indent="0">
              <a:buNone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    ~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0.1x10</a:t>
            </a:r>
            <a:r>
              <a:rPr kumimoji="1" lang="en-US" altLang="ja-JP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e/bunch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Corresponds to   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2.1~3.8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x10</a:t>
            </a:r>
            <a:r>
              <a:rPr lang="en-US" altLang="ja-JP" sz="20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e/bunch 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&gt; 2.0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x10</a:t>
            </a:r>
            <a:r>
              <a:rPr lang="en-US" altLang="ja-JP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(ILC design)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D4FB199-9294-405D-8774-3EE5906B335C}"/>
              </a:ext>
            </a:extLst>
          </p:cNvPr>
          <p:cNvSpPr txBox="1"/>
          <p:nvPr/>
        </p:nvSpPr>
        <p:spPr>
          <a:xfrm>
            <a:off x="628650" y="4275661"/>
            <a:ext cx="8235011" cy="1938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at ILC: smaller than ATF2 low intensity operation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 further reduction at ILC.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We did not realize the significance of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effects and 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ATF2 beam line was not carefully designed.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9BB600-61AE-4A5D-A3DC-156AF8EE1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251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32D080-4AB0-41A9-A855-B2C84DB15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Luminosity Preservation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5CDDBC-3254-4048-87F7-A5410B49B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52083"/>
            <a:ext cx="7886700" cy="412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At IP</a:t>
            </a:r>
          </a:p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Small beam</a:t>
            </a:r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en-US" altLang="ja-JP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 stability</a:t>
            </a:r>
          </a:p>
          <a:p>
            <a:endParaRPr lang="en-US" altLang="ja-JP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 Tested at ATF2</a:t>
            </a:r>
            <a:endParaRPr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ja-JP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6A18B9-6E32-4018-89C4-D01307735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25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191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20AF7F-EF21-4FBF-A052-2A05E0FC3306}"/>
              </a:ext>
            </a:extLst>
          </p:cNvPr>
          <p:cNvSpPr>
            <a:spLocks noGrp="1"/>
          </p:cNvSpPr>
          <p:nvPr/>
        </p:nvSpPr>
        <p:spPr>
          <a:xfrm>
            <a:off x="314325" y="250826"/>
            <a:ext cx="7886700" cy="6145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Luminosity Sensitivity against vertical offset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34941D-61DB-4C84-97EF-6188F93CACFD}"/>
              </a:ext>
            </a:extLst>
          </p:cNvPr>
          <p:cNvSpPr>
            <a:spLocks noGrp="1"/>
          </p:cNvSpPr>
          <p:nvPr/>
        </p:nvSpPr>
        <p:spPr>
          <a:xfrm>
            <a:off x="6143625" y="62420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9436A-B821-4883-86A1-42C6D3E75BB5}" type="slidenum">
              <a:rPr kumimoji="1" lang="ja-JP" altLang="en-US" smtClean="0"/>
              <a:pPr/>
              <a:t>26</a:t>
            </a:fld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1707C4B-F585-41D3-B6B4-9AEBDD23025E}"/>
              </a:ext>
            </a:extLst>
          </p:cNvPr>
          <p:cNvSpPr txBox="1"/>
          <p:nvPr/>
        </p:nvSpPr>
        <p:spPr>
          <a:xfrm>
            <a:off x="5156462" y="6353666"/>
            <a:ext cx="2972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Jean, MDI KEK Meeting 2017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62FCBD2E-ED2D-4C79-B0AD-135F06AFA42C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t="38277"/>
          <a:stretch/>
        </p:blipFill>
        <p:spPr>
          <a:xfrm>
            <a:off x="1745449" y="2049935"/>
            <a:ext cx="6383302" cy="4374677"/>
          </a:xfrm>
          <a:prstGeom prst="rect">
            <a:avLst/>
          </a:prstGeom>
        </p:spPr>
      </p:pic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80FB0F8-9C81-482B-97D2-1C5294311131}"/>
              </a:ext>
            </a:extLst>
          </p:cNvPr>
          <p:cNvCxnSpPr>
            <a:cxnSpLocks/>
          </p:cNvCxnSpPr>
          <p:nvPr/>
        </p:nvCxnSpPr>
        <p:spPr>
          <a:xfrm flipH="1">
            <a:off x="3384004" y="3508690"/>
            <a:ext cx="1835679" cy="952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ACB8CBC-098E-4553-8096-C6BDC8572424}"/>
              </a:ext>
            </a:extLst>
          </p:cNvPr>
          <p:cNvSpPr txBox="1"/>
          <p:nvPr/>
        </p:nvSpPr>
        <p:spPr>
          <a:xfrm>
            <a:off x="4870891" y="3084484"/>
            <a:ext cx="81785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TDR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3896480-D47E-4A5F-9617-C2AFE3F6C93A}"/>
              </a:ext>
            </a:extLst>
          </p:cNvPr>
          <p:cNvSpPr txBox="1"/>
          <p:nvPr/>
        </p:nvSpPr>
        <p:spPr>
          <a:xfrm>
            <a:off x="3384004" y="2429792"/>
            <a:ext cx="801823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9ABDB00E-E4B9-4169-BF86-CA8275A2BBAE}"/>
              </a:ext>
            </a:extLst>
          </p:cNvPr>
          <p:cNvCxnSpPr>
            <a:cxnSpLocks/>
          </p:cNvCxnSpPr>
          <p:nvPr/>
        </p:nvCxnSpPr>
        <p:spPr>
          <a:xfrm flipH="1">
            <a:off x="3172672" y="2889224"/>
            <a:ext cx="447001" cy="619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D7E08F4-3FC8-4E33-8596-5E3C67B6B395}"/>
              </a:ext>
            </a:extLst>
          </p:cNvPr>
          <p:cNvSpPr txBox="1"/>
          <p:nvPr/>
        </p:nvSpPr>
        <p:spPr>
          <a:xfrm>
            <a:off x="585582" y="1166720"/>
            <a:ext cx="7543169" cy="7272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Relative Luminosity reduction is larger in new design than TDR for the same offset.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2BA2E2-A8DA-4717-ADF3-6B796D115C96}"/>
              </a:ext>
            </a:extLst>
          </p:cNvPr>
          <p:cNvSpPr txBox="1"/>
          <p:nvPr/>
        </p:nvSpPr>
        <p:spPr>
          <a:xfrm rot="16200000">
            <a:off x="168013" y="3750561"/>
            <a:ext cx="3770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Luminosity (all energy) (E34/cm</a:t>
            </a:r>
            <a:r>
              <a:rPr kumimoji="1" lang="en-US" altLang="ja-JP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/s)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A885D2F-2C5C-4671-92A3-B2A44CFFA618}"/>
              </a:ext>
            </a:extLst>
          </p:cNvPr>
          <p:cNvSpPr txBox="1"/>
          <p:nvPr/>
        </p:nvSpPr>
        <p:spPr>
          <a:xfrm>
            <a:off x="4662475" y="2268031"/>
            <a:ext cx="2034531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Smaller beta*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ACC3D1FC-EE8E-49A0-898C-1696BD73C143}"/>
              </a:ext>
            </a:extLst>
          </p:cNvPr>
          <p:cNvCxnSpPr>
            <a:cxnSpLocks/>
          </p:cNvCxnSpPr>
          <p:nvPr/>
        </p:nvCxnSpPr>
        <p:spPr>
          <a:xfrm flipH="1">
            <a:off x="3881150" y="2729696"/>
            <a:ext cx="989742" cy="765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F881640-78DB-48B6-BDC3-9A37DE3D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26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8638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556C13-EEA2-4F67-A8DC-FAF872245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81339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ILC intra-pulse Feedback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A6676FEA-53F5-498A-8104-8F05384DA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51"/>
          <a:stretch>
            <a:fillRect/>
          </a:stretch>
        </p:blipFill>
        <p:spPr bwMode="auto">
          <a:xfrm>
            <a:off x="1638300" y="1439423"/>
            <a:ext cx="586740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5">
            <a:extLst>
              <a:ext uri="{FF2B5EF4-FFF2-40B4-BE49-F238E27FC236}">
                <a16:creationId xmlns:a16="http://schemas.microsoft.com/office/drawing/2014/main" id="{3DAB2DB7-A567-4AD6-B3EA-2A6F9F2CB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013" y="1299723"/>
            <a:ext cx="492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dirty="0"/>
              <a:t>e+</a:t>
            </a:r>
            <a:endParaRPr lang="ja-JP" altLang="en-US" sz="2400" dirty="0"/>
          </a:p>
        </p:txBody>
      </p:sp>
      <p:sp>
        <p:nvSpPr>
          <p:cNvPr id="6" name="テキスト ボックス 6">
            <a:extLst>
              <a:ext uri="{FF2B5EF4-FFF2-40B4-BE49-F238E27FC236}">
                <a16:creationId xmlns:a16="http://schemas.microsoft.com/office/drawing/2014/main" id="{B5B13BF9-3864-4892-80DF-94722797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8300" y="2069661"/>
            <a:ext cx="4333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dirty="0"/>
              <a:t>e-</a:t>
            </a:r>
            <a:endParaRPr lang="ja-JP" altLang="en-US" sz="2400" dirty="0"/>
          </a:p>
        </p:txBody>
      </p:sp>
      <p:sp>
        <p:nvSpPr>
          <p:cNvPr id="7" name="テキスト ボックス 8">
            <a:extLst>
              <a:ext uri="{FF2B5EF4-FFF2-40B4-BE49-F238E27FC236}">
                <a16:creationId xmlns:a16="http://schemas.microsoft.com/office/drawing/2014/main" id="{2D4633B9-B44C-47C3-88CD-91444ADCD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13" y="3533336"/>
            <a:ext cx="15065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400" dirty="0"/>
              <a:t>Fig. by P.Burrows</a:t>
            </a:r>
          </a:p>
          <a:p>
            <a:pPr eaLnBrk="1" hangingPunct="1"/>
            <a:r>
              <a:rPr lang="en-US" altLang="ja-JP" sz="1400" dirty="0"/>
              <a:t>ATF2 Review 2013</a:t>
            </a:r>
            <a:endParaRPr lang="ja-JP" altLang="en-US" sz="1400" dirty="0"/>
          </a:p>
        </p:txBody>
      </p:sp>
      <p:sp>
        <p:nvSpPr>
          <p:cNvPr id="8" name="テキスト ボックス 17">
            <a:extLst>
              <a:ext uri="{FF2B5EF4-FFF2-40B4-BE49-F238E27FC236}">
                <a16:creationId xmlns:a16="http://schemas.microsoft.com/office/drawing/2014/main" id="{64215A2B-5B4A-4456-BB21-6C945ADE3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2613" y="2388748"/>
            <a:ext cx="4302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b="1" dirty="0"/>
              <a:t>IP</a:t>
            </a:r>
            <a:endParaRPr lang="ja-JP" altLang="en-US" sz="2400" b="1" dirty="0"/>
          </a:p>
        </p:txBody>
      </p:sp>
      <p:sp>
        <p:nvSpPr>
          <p:cNvPr id="9" name="テキスト ボックス 9">
            <a:extLst>
              <a:ext uri="{FF2B5EF4-FFF2-40B4-BE49-F238E27FC236}">
                <a16:creationId xmlns:a16="http://schemas.microsoft.com/office/drawing/2014/main" id="{2B955E90-DD09-437D-94C2-B3AFED06C4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02" y="4077637"/>
            <a:ext cx="30492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Kicked by opposite beam</a:t>
            </a:r>
          </a:p>
          <a:p>
            <a:pPr eaLnBrk="1" hangingPunct="1"/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Depending on offset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B58DFE4-15BA-44CA-814A-7284CE6A6AC2}"/>
              </a:ext>
            </a:extLst>
          </p:cNvPr>
          <p:cNvSpPr txBox="1"/>
          <p:nvPr/>
        </p:nvSpPr>
        <p:spPr>
          <a:xfrm>
            <a:off x="628650" y="5168250"/>
            <a:ext cx="497027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Required BPM resolution 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    ~ (Kick angle at tolerated offset) x Distance </a:t>
            </a: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    &gt; 10 um  for offset  &lt; 0.5 nm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2944F54-C98D-49B4-A35E-C799AB81BD79}"/>
              </a:ext>
            </a:extLst>
          </p:cNvPr>
          <p:cNvSpPr txBox="1"/>
          <p:nvPr/>
        </p:nvSpPr>
        <p:spPr>
          <a:xfrm>
            <a:off x="5844983" y="5168250"/>
            <a:ext cx="2581156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BPM resolution is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not an issue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A5F89304-8450-48D8-B062-00B2C869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740093AB-FFB5-491F-ADA6-38284FC0A61B}" type="slidenum">
              <a:rPr kumimoji="1" lang="ja-JP" altLang="en-US" smtClean="0"/>
              <a:t>27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72496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20AF7F-EF21-4FBF-A052-2A05E0FC3306}"/>
              </a:ext>
            </a:extLst>
          </p:cNvPr>
          <p:cNvSpPr>
            <a:spLocks noGrp="1"/>
          </p:cNvSpPr>
          <p:nvPr/>
        </p:nvSpPr>
        <p:spPr>
          <a:xfrm>
            <a:off x="314325" y="176398"/>
            <a:ext cx="7886700" cy="6145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Kick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angle vs. offset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D59DE3-48A0-47BE-8E5E-0788D3BCA54C}"/>
              </a:ext>
            </a:extLst>
          </p:cNvPr>
          <p:cNvSpPr>
            <a:spLocks noGrp="1"/>
          </p:cNvSpPr>
          <p:nvPr/>
        </p:nvSpPr>
        <p:spPr>
          <a:xfrm>
            <a:off x="314325" y="1047700"/>
            <a:ext cx="7886700" cy="1786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Does not change much from TDR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B646C7B7-37C6-402F-A370-4A1970E15E10}"/>
              </a:ext>
            </a:extLst>
          </p:cNvPr>
          <p:cNvSpPr>
            <a:spLocks noGrp="1"/>
          </p:cNvSpPr>
          <p:nvPr/>
        </p:nvSpPr>
        <p:spPr>
          <a:xfrm>
            <a:off x="314325" y="62420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/>
              <a:t>2017/6/28 AWLC, Yokoya</a:t>
            </a:r>
            <a:endParaRPr kumimoji="1"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34941D-61DB-4C84-97EF-6188F93CACFD}"/>
              </a:ext>
            </a:extLst>
          </p:cNvPr>
          <p:cNvSpPr>
            <a:spLocks noGrp="1"/>
          </p:cNvSpPr>
          <p:nvPr/>
        </p:nvSpPr>
        <p:spPr>
          <a:xfrm>
            <a:off x="6143625" y="62420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9436A-B821-4883-86A1-42C6D3E75BB5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1707C4B-F585-41D3-B6B4-9AEBDD23025E}"/>
              </a:ext>
            </a:extLst>
          </p:cNvPr>
          <p:cNvSpPr txBox="1"/>
          <p:nvPr/>
        </p:nvSpPr>
        <p:spPr>
          <a:xfrm>
            <a:off x="2793303" y="6268620"/>
            <a:ext cx="4825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slide D. Jean, MDI-KEK Meeting 2017, modified 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2F9E7DB0-7E88-4CEF-B39D-E6D2795FD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25" y="1384618"/>
            <a:ext cx="6124246" cy="379837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E35E754-965C-4A08-B3BB-AF6988228268}"/>
              </a:ext>
            </a:extLst>
          </p:cNvPr>
          <p:cNvSpPr txBox="1"/>
          <p:nvPr/>
        </p:nvSpPr>
        <p:spPr>
          <a:xfrm>
            <a:off x="668594" y="5299587"/>
            <a:ext cx="5363199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Monotonical up to 200 nm offset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1 nm offset 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&gt;20 micro-radian kick 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F0FDAD0-2E07-4437-A452-EC11109C9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28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81861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706DA-4725-40FF-9EA4-1F9D0159C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129" y="345463"/>
            <a:ext cx="8171221" cy="881608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Intra Pulse Feedback test at ATF2 (FONT)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25">
            <a:extLst>
              <a:ext uri="{FF2B5EF4-FFF2-40B4-BE49-F238E27FC236}">
                <a16:creationId xmlns:a16="http://schemas.microsoft.com/office/drawing/2014/main" id="{F16CE157-D4C9-42BA-85E4-F95A34496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3526" y="1169854"/>
            <a:ext cx="6836746" cy="120032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ILC like beam in ATF2:</a:t>
            </a:r>
          </a:p>
          <a:p>
            <a:pPr eaLnBrk="1" hangingPunct="1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	2 bunches/pulse or 3 bunches/pulse  </a:t>
            </a:r>
          </a:p>
          <a:p>
            <a:pPr eaLnBrk="1" hangingPunct="1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	Spacing  150 ns ~ 300 ns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9B614FC-4B21-41BF-B849-C7F87BE795DC}"/>
              </a:ext>
            </a:extLst>
          </p:cNvPr>
          <p:cNvGrpSpPr>
            <a:grpSpLocks noChangeAspect="1"/>
          </p:cNvGrpSpPr>
          <p:nvPr/>
        </p:nvGrpSpPr>
        <p:grpSpPr>
          <a:xfrm>
            <a:off x="2957102" y="4012784"/>
            <a:ext cx="3797960" cy="2349177"/>
            <a:chOff x="3839496" y="2989006"/>
            <a:chExt cx="4955884" cy="3132000"/>
          </a:xfrm>
        </p:grpSpPr>
        <p:sp>
          <p:nvSpPr>
            <p:cNvPr id="5" name="円弧 4">
              <a:extLst>
                <a:ext uri="{FF2B5EF4-FFF2-40B4-BE49-F238E27FC236}">
                  <a16:creationId xmlns:a16="http://schemas.microsoft.com/office/drawing/2014/main" id="{B9EB1238-0715-4F73-896C-6EA2C9711024}"/>
                </a:ext>
              </a:extLst>
            </p:cNvPr>
            <p:cNvSpPr/>
            <p:nvPr/>
          </p:nvSpPr>
          <p:spPr>
            <a:xfrm>
              <a:off x="5663380" y="2989006"/>
              <a:ext cx="3132000" cy="3132000"/>
            </a:xfrm>
            <a:prstGeom prst="arc">
              <a:avLst>
                <a:gd name="adj1" fmla="val 16200000"/>
                <a:gd name="adj2" fmla="val 5355174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円弧 20">
              <a:extLst>
                <a:ext uri="{FF2B5EF4-FFF2-40B4-BE49-F238E27FC236}">
                  <a16:creationId xmlns:a16="http://schemas.microsoft.com/office/drawing/2014/main" id="{6E57DC4E-E64B-4EE8-A82B-729E0DF18E63}"/>
                </a:ext>
              </a:extLst>
            </p:cNvPr>
            <p:cNvSpPr/>
            <p:nvPr/>
          </p:nvSpPr>
          <p:spPr>
            <a:xfrm flipH="1">
              <a:off x="3839496" y="2989006"/>
              <a:ext cx="3132000" cy="3132000"/>
            </a:xfrm>
            <a:prstGeom prst="arc">
              <a:avLst>
                <a:gd name="adj1" fmla="val 16200000"/>
                <a:gd name="adj2" fmla="val 5355174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08C3981C-A80D-46FE-B6A6-F7D4ECCA79C0}"/>
                </a:ext>
              </a:extLst>
            </p:cNvPr>
            <p:cNvCxnSpPr>
              <a:stCxn id="21" idx="0"/>
            </p:cNvCxnSpPr>
            <p:nvPr/>
          </p:nvCxnSpPr>
          <p:spPr>
            <a:xfrm>
              <a:off x="5405496" y="2989006"/>
              <a:ext cx="197853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03E9128E-0D36-4F0C-93A9-3B69B60495F3}"/>
                </a:ext>
              </a:extLst>
            </p:cNvPr>
            <p:cNvCxnSpPr>
              <a:stCxn id="21" idx="2"/>
              <a:endCxn id="5" idx="2"/>
            </p:cNvCxnSpPr>
            <p:nvPr/>
          </p:nvCxnSpPr>
          <p:spPr>
            <a:xfrm>
              <a:off x="5385077" y="6120873"/>
              <a:ext cx="186472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4B575D4A-8E4B-46D5-B2A1-D515448C8E86}"/>
              </a:ext>
            </a:extLst>
          </p:cNvPr>
          <p:cNvCxnSpPr>
            <a:cxnSpLocks/>
          </p:cNvCxnSpPr>
          <p:nvPr/>
        </p:nvCxnSpPr>
        <p:spPr>
          <a:xfrm flipH="1" flipV="1">
            <a:off x="3381471" y="3781140"/>
            <a:ext cx="1871013" cy="231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>
            <a:extLst>
              <a:ext uri="{FF2B5EF4-FFF2-40B4-BE49-F238E27FC236}">
                <a16:creationId xmlns:a16="http://schemas.microsoft.com/office/drawing/2014/main" id="{E18DF836-4E9C-4959-9835-7E744CDCFF67}"/>
              </a:ext>
            </a:extLst>
          </p:cNvPr>
          <p:cNvSpPr/>
          <p:nvPr/>
        </p:nvSpPr>
        <p:spPr>
          <a:xfrm>
            <a:off x="2934161" y="4724271"/>
            <a:ext cx="220693" cy="21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12153FC9-41FB-448B-AF4D-AA44213DBF58}"/>
              </a:ext>
            </a:extLst>
          </p:cNvPr>
          <p:cNvSpPr/>
          <p:nvPr/>
        </p:nvSpPr>
        <p:spPr>
          <a:xfrm>
            <a:off x="5906061" y="6145962"/>
            <a:ext cx="220693" cy="216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F7B764D-5401-4F18-9557-43094357268A}"/>
              </a:ext>
            </a:extLst>
          </p:cNvPr>
          <p:cNvSpPr txBox="1"/>
          <p:nvPr/>
        </p:nvSpPr>
        <p:spPr>
          <a:xfrm>
            <a:off x="963478" y="3073253"/>
            <a:ext cx="4162058" cy="70788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Extraction  2 bunches/pulse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           or   3 bunches/pulse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4D72F81-B538-445B-86DB-38390A48DFCA}"/>
              </a:ext>
            </a:extLst>
          </p:cNvPr>
          <p:cNvSpPr txBox="1"/>
          <p:nvPr/>
        </p:nvSpPr>
        <p:spPr>
          <a:xfrm>
            <a:off x="3269880" y="5460932"/>
            <a:ext cx="27013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Damping Ring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140m circumference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0BB9C21-D237-41A2-A59E-C8BD7BAA3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29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2143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C5C245-932D-4229-AF81-86267A86C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32046"/>
          </a:xfrm>
        </p:spPr>
        <p:txBody>
          <a:bodyPr/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Reduce</a:t>
            </a:r>
            <a:r>
              <a:rPr lang="en-US" altLang="ja-JP" dirty="0"/>
              <a:t> </a:t>
            </a:r>
            <a:r>
              <a:rPr lang="en-US" altLang="ja-JP" sz="4800" dirty="0" err="1">
                <a:latin typeface="Symbol" panose="05050102010706020507" pitchFamily="18" charset="2"/>
              </a:rPr>
              <a:t>s</a:t>
            </a:r>
            <a:r>
              <a:rPr lang="en-US" altLang="ja-JP" sz="48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4800" dirty="0"/>
              <a:t> </a:t>
            </a:r>
            <a:endParaRPr kumimoji="1" lang="ja-JP" altLang="en-US" sz="48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AD8A57-7B80-4A34-94A0-ACCF39D4C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37684"/>
            <a:ext cx="7886700" cy="503927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By reducing horizontal emittance. 10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5 um.</a:t>
            </a:r>
          </a:p>
          <a:p>
            <a:pPr marL="0" indent="0">
              <a:buNone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(Reduction of </a:t>
            </a:r>
            <a:r>
              <a:rPr kumimoji="1"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beta_x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* will cause problems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 Can be tried later.)</a:t>
            </a:r>
          </a:p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Need lower emittance in Damping Rings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Possible with minor design change</a:t>
            </a:r>
            <a:endParaRPr kumimoji="1"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Disruption (strength of beam-beam force) will become large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tighter positioning tolerance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Cured by fast feedback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863C76-BA3D-4280-9FBC-CCA66D97F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16254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F31A4F-0966-4EB5-965F-73E6389C89B6}"/>
              </a:ext>
            </a:extLst>
          </p:cNvPr>
          <p:cNvSpPr txBox="1"/>
          <p:nvPr/>
        </p:nvSpPr>
        <p:spPr>
          <a:xfrm>
            <a:off x="577212" y="288666"/>
            <a:ext cx="2541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FONT at ATF2</a:t>
            </a:r>
            <a:endParaRPr kumimoji="1" lang="ja-JP" altLang="en-US" sz="28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811E0E4C-6F26-4044-8882-C4A060EF2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12" y="3279766"/>
            <a:ext cx="486696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sz="2000" b="0" dirty="0"/>
              <a:t>Measure Bunch 1 position and Feedback to Bunch 2: </a:t>
            </a:r>
          </a:p>
          <a:p>
            <a:pPr algn="l"/>
            <a:r>
              <a:rPr lang="en-GB" altLang="en-US" sz="2000" dirty="0">
                <a:solidFill>
                  <a:srgbClr val="C00000"/>
                </a:solidFill>
              </a:rPr>
              <a:t>   Feedback OFF:  jitter ~ 96nm</a:t>
            </a:r>
          </a:p>
          <a:p>
            <a:pPr algn="l"/>
            <a:r>
              <a:rPr lang="en-GB" altLang="en-US" sz="2000" dirty="0">
                <a:solidFill>
                  <a:srgbClr val="C00000"/>
                </a:solidFill>
              </a:rPr>
              <a:t>   Feedback ON:    jitter  ~ 41nm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D8A2119-4250-4026-BFB8-F0F7CE43E40E}"/>
              </a:ext>
            </a:extLst>
          </p:cNvPr>
          <p:cNvSpPr txBox="1"/>
          <p:nvPr/>
        </p:nvSpPr>
        <p:spPr>
          <a:xfrm>
            <a:off x="2609808" y="5430792"/>
            <a:ext cx="2823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Ramjiawan, et.al., IPAC2017</a:t>
            </a:r>
          </a:p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Also reported in this workshop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9F3F40-4815-49AB-BFC7-98DF3CCCEC23}"/>
              </a:ext>
            </a:extLst>
          </p:cNvPr>
          <p:cNvSpPr txBox="1"/>
          <p:nvPr/>
        </p:nvSpPr>
        <p:spPr>
          <a:xfrm>
            <a:off x="3504847" y="475614"/>
            <a:ext cx="4456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C00000"/>
                </a:solidFill>
              </a:rPr>
              <a:t>Fast Feedback demonstrated</a:t>
            </a:r>
            <a:endParaRPr kumimoji="1" lang="ja-JP" altLang="en-US" sz="2800" b="1" dirty="0">
              <a:solidFill>
                <a:srgbClr val="C00000"/>
              </a:solidFill>
            </a:endParaRP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94295911-0F42-4693-860E-0761B6341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9009" y="4627782"/>
            <a:ext cx="29225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Bunch Spacing 280 ns</a:t>
            </a:r>
          </a:p>
          <a:p>
            <a:pPr algn="l"/>
            <a:r>
              <a:rPr lang="en-GB" alt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Latency 235ns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A6A02E4-75B5-42E7-AC52-59B4C947E0D9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47819" t="5084"/>
          <a:stretch/>
        </p:blipFill>
        <p:spPr>
          <a:xfrm>
            <a:off x="5604533" y="2698081"/>
            <a:ext cx="3254486" cy="326151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B6812E8-FB61-45D6-93BF-E929B1767345}"/>
              </a:ext>
            </a:extLst>
          </p:cNvPr>
          <p:cNvSpPr txBox="1"/>
          <p:nvPr/>
        </p:nvSpPr>
        <p:spPr>
          <a:xfrm>
            <a:off x="6504495" y="3095100"/>
            <a:ext cx="64633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OFF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2870FDD-32BF-41CA-A169-3985D6EB01AB}"/>
              </a:ext>
            </a:extLst>
          </p:cNvPr>
          <p:cNvSpPr txBox="1"/>
          <p:nvPr/>
        </p:nvSpPr>
        <p:spPr>
          <a:xfrm>
            <a:off x="8005905" y="3095100"/>
            <a:ext cx="53091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E424C1E-2EB3-4EF2-8964-9F77E0822F21}"/>
              </a:ext>
            </a:extLst>
          </p:cNvPr>
          <p:cNvGrpSpPr>
            <a:grpSpLocks noChangeAspect="1"/>
          </p:cNvGrpSpPr>
          <p:nvPr/>
        </p:nvGrpSpPr>
        <p:grpSpPr>
          <a:xfrm>
            <a:off x="279120" y="1984942"/>
            <a:ext cx="5798621" cy="1211439"/>
            <a:chOff x="305023" y="1700931"/>
            <a:chExt cx="7594639" cy="1586659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D6C44721-B699-4C6A-8849-CD0FAE3E59CB}"/>
                </a:ext>
              </a:extLst>
            </p:cNvPr>
            <p:cNvCxnSpPr>
              <a:cxnSpLocks/>
            </p:cNvCxnSpPr>
            <p:nvPr/>
          </p:nvCxnSpPr>
          <p:spPr>
            <a:xfrm>
              <a:off x="305023" y="2118798"/>
              <a:ext cx="7594639" cy="0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47B2A703-FFAB-4346-86DA-CED9C94DBA3F}"/>
                </a:ext>
              </a:extLst>
            </p:cNvPr>
            <p:cNvSpPr/>
            <p:nvPr/>
          </p:nvSpPr>
          <p:spPr>
            <a:xfrm>
              <a:off x="3697945" y="1729161"/>
              <a:ext cx="471061" cy="77927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9364D4BE-D68F-4841-B97E-622D68DA7EEF}"/>
                </a:ext>
              </a:extLst>
            </p:cNvPr>
            <p:cNvSpPr/>
            <p:nvPr/>
          </p:nvSpPr>
          <p:spPr>
            <a:xfrm>
              <a:off x="4529861" y="1729161"/>
              <a:ext cx="471061" cy="77927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E59A6AAC-4709-497B-BD14-317FBFD32E2F}"/>
                </a:ext>
              </a:extLst>
            </p:cNvPr>
            <p:cNvSpPr/>
            <p:nvPr/>
          </p:nvSpPr>
          <p:spPr>
            <a:xfrm>
              <a:off x="5712923" y="1729161"/>
              <a:ext cx="471061" cy="77927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9AFA1EA-31C9-4FCE-9781-4AE3D0F48BB8}"/>
                </a:ext>
              </a:extLst>
            </p:cNvPr>
            <p:cNvSpPr/>
            <p:nvPr/>
          </p:nvSpPr>
          <p:spPr>
            <a:xfrm>
              <a:off x="1097527" y="1702332"/>
              <a:ext cx="1339720" cy="866472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</a:rPr>
                <a:t>Kicker</a:t>
              </a:r>
              <a:endParaRPr kumimoji="1" lang="ja-JP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81CF768-83E3-49CA-A649-6B69DAA530F2}"/>
                </a:ext>
              </a:extLst>
            </p:cNvPr>
            <p:cNvSpPr txBox="1"/>
            <p:nvPr/>
          </p:nvSpPr>
          <p:spPr>
            <a:xfrm>
              <a:off x="6608966" y="1700931"/>
              <a:ext cx="1118935" cy="483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517FED6-D7C8-4AF7-B33E-027122D779E1}"/>
                </a:ext>
              </a:extLst>
            </p:cNvPr>
            <p:cNvSpPr/>
            <p:nvPr/>
          </p:nvSpPr>
          <p:spPr>
            <a:xfrm>
              <a:off x="3516715" y="2780907"/>
              <a:ext cx="2643704" cy="5066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9CD9A8FE-1CB7-4342-80A6-FE1C380253EF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>
              <a:off x="3933476" y="2508434"/>
              <a:ext cx="4573" cy="299303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41ED481E-0C76-47CE-AD78-ED7A72365122}"/>
                </a:ext>
              </a:extLst>
            </p:cNvPr>
            <p:cNvCxnSpPr>
              <a:cxnSpLocks/>
            </p:cNvCxnSpPr>
            <p:nvPr/>
          </p:nvCxnSpPr>
          <p:spPr>
            <a:xfrm>
              <a:off x="5953027" y="2467467"/>
              <a:ext cx="0" cy="31344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CD8156AD-D293-45D9-AA6C-C6CC1C41F448}"/>
                </a:ext>
              </a:extLst>
            </p:cNvPr>
            <p:cNvCxnSpPr>
              <a:stCxn id="17" idx="1"/>
            </p:cNvCxnSpPr>
            <p:nvPr/>
          </p:nvCxnSpPr>
          <p:spPr>
            <a:xfrm flipH="1">
              <a:off x="1772241" y="3034249"/>
              <a:ext cx="1744474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6F3C86CC-BAA6-4453-B177-596628FCDF2B}"/>
                </a:ext>
              </a:extLst>
            </p:cNvPr>
            <p:cNvCxnSpPr>
              <a:cxnSpLocks/>
              <a:endCxn id="15" idx="2"/>
            </p:cNvCxnSpPr>
            <p:nvPr/>
          </p:nvCxnSpPr>
          <p:spPr>
            <a:xfrm flipH="1" flipV="1">
              <a:off x="1767387" y="2568804"/>
              <a:ext cx="140" cy="465444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0A503B21-29AA-45CC-AB7B-2FAD7DC76544}"/>
                </a:ext>
              </a:extLst>
            </p:cNvPr>
            <p:cNvSpPr txBox="1"/>
            <p:nvPr/>
          </p:nvSpPr>
          <p:spPr>
            <a:xfrm>
              <a:off x="1831035" y="2619863"/>
              <a:ext cx="19659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Feed Back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107E9C1-050C-40D7-8123-20F391DFA912}"/>
              </a:ext>
            </a:extLst>
          </p:cNvPr>
          <p:cNvSpPr txBox="1"/>
          <p:nvPr/>
        </p:nvSpPr>
        <p:spPr>
          <a:xfrm>
            <a:off x="6374774" y="2039973"/>
            <a:ext cx="2279791" cy="10156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Distribution of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Measured position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at BPM B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303FB40-06FE-410E-BAFD-B67D706AD344}"/>
              </a:ext>
            </a:extLst>
          </p:cNvPr>
          <p:cNvSpPr txBox="1"/>
          <p:nvPr/>
        </p:nvSpPr>
        <p:spPr>
          <a:xfrm>
            <a:off x="1042219" y="6194323"/>
            <a:ext cx="6108608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BPM resolution is dominant source of residual jitter 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FB4557FF-D120-406D-AFFB-D8979DF5916A}"/>
              </a:ext>
            </a:extLst>
          </p:cNvPr>
          <p:cNvSpPr/>
          <p:nvPr/>
        </p:nvSpPr>
        <p:spPr>
          <a:xfrm>
            <a:off x="2399071" y="4581832"/>
            <a:ext cx="1170039" cy="1612491"/>
          </a:xfrm>
          <a:custGeom>
            <a:avLst/>
            <a:gdLst>
              <a:gd name="connsiteX0" fmla="*/ 0 w 1170039"/>
              <a:gd name="connsiteY0" fmla="*/ 1612491 h 1612491"/>
              <a:gd name="connsiteX1" fmla="*/ 1170039 w 1170039"/>
              <a:gd name="connsiteY1" fmla="*/ 0 h 1612491"/>
              <a:gd name="connsiteX2" fmla="*/ 1170039 w 1170039"/>
              <a:gd name="connsiteY2" fmla="*/ 0 h 16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0039" h="1612491">
                <a:moveTo>
                  <a:pt x="0" y="1612491"/>
                </a:moveTo>
                <a:lnTo>
                  <a:pt x="1170039" y="0"/>
                </a:lnTo>
                <a:lnTo>
                  <a:pt x="1170039" y="0"/>
                </a:lnTo>
              </a:path>
            </a:pathLst>
          </a:custGeom>
          <a:noFill/>
          <a:ln w="635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2577A40-47A2-4348-B87A-E119159051EB}"/>
              </a:ext>
            </a:extLst>
          </p:cNvPr>
          <p:cNvSpPr txBox="1"/>
          <p:nvPr/>
        </p:nvSpPr>
        <p:spPr>
          <a:xfrm>
            <a:off x="1099009" y="1026921"/>
            <a:ext cx="6693371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Example: BPM A and C used to stabilize beam at BPM B 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6B2901F-DD3A-47E3-9360-D2F8DB13D3BD}"/>
              </a:ext>
            </a:extLst>
          </p:cNvPr>
          <p:cNvSpPr txBox="1"/>
          <p:nvPr/>
        </p:nvSpPr>
        <p:spPr>
          <a:xfrm>
            <a:off x="2764712" y="1686422"/>
            <a:ext cx="2010677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BPMs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スライド番号プレースホルダー 27">
            <a:extLst>
              <a:ext uri="{FF2B5EF4-FFF2-40B4-BE49-F238E27FC236}">
                <a16:creationId xmlns:a16="http://schemas.microsoft.com/office/drawing/2014/main" id="{42AB4384-2AB1-4245-841C-4FBF69F44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30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01469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7C7180-0DCD-4E9B-B1A9-5A288D896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DCD4B4E-F64C-4AD5-A58B-64F6506EC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09823"/>
            <a:ext cx="7886700" cy="4667140"/>
          </a:xfrm>
        </p:spPr>
        <p:txBody>
          <a:bodyPr>
            <a:norm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New ECM 250 GeV designed for higher luminosity. (0.82 -&gt; 1.35 (x10</a:t>
            </a:r>
            <a:r>
              <a:rPr kumimoji="1" lang="en-US" altLang="ja-JP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kumimoji="1" lang="en-US" altLang="ja-JP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/s))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Reduce horizontal emittance (half)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Making small beam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Not more difficult than TDR250 design</a:t>
            </a:r>
          </a:p>
          <a:p>
            <a:pPr lvl="1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Tested at ATF2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(almost identical design)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Position stability</a:t>
            </a:r>
          </a:p>
          <a:p>
            <a:pPr lvl="1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Tighter tolerance than TDR</a:t>
            </a:r>
          </a:p>
          <a:p>
            <a:pPr lvl="1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Intra pulse feedback tested at ATF2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B12F646-2F9E-4220-9F8D-E9653BBDC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31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6095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F850085-CB78-4849-98E2-763834C9EAC2}"/>
              </a:ext>
            </a:extLst>
          </p:cNvPr>
          <p:cNvGrpSpPr>
            <a:grpSpLocks noChangeAspect="1"/>
          </p:cNvGrpSpPr>
          <p:nvPr/>
        </p:nvGrpSpPr>
        <p:grpSpPr>
          <a:xfrm>
            <a:off x="624728" y="1116170"/>
            <a:ext cx="7948346" cy="4897755"/>
            <a:chOff x="1978325" y="1860698"/>
            <a:chExt cx="5038493" cy="3104708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ADC5B1F6-D3D0-4596-8314-0E9BDFAB0F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2868"/>
            <a:stretch/>
          </p:blipFill>
          <p:spPr>
            <a:xfrm>
              <a:off x="1978325" y="1860698"/>
              <a:ext cx="5038493" cy="489098"/>
            </a:xfrm>
            <a:prstGeom prst="rect">
              <a:avLst/>
            </a:prstGeom>
          </p:spPr>
        </p:pic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A8E3EE27-078C-45F5-91AE-25B9F88A05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8760" b="55969"/>
            <a:stretch/>
          </p:blipFill>
          <p:spPr>
            <a:xfrm>
              <a:off x="1978325" y="2424224"/>
              <a:ext cx="5038493" cy="361508"/>
            </a:xfrm>
            <a:prstGeom prst="rect">
              <a:avLst/>
            </a:prstGeom>
          </p:spPr>
        </p:pic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C09C06A9-70BE-4F25-AD02-F999DE71D1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0310" b="35659"/>
            <a:stretch/>
          </p:blipFill>
          <p:spPr>
            <a:xfrm>
              <a:off x="1978325" y="2860160"/>
              <a:ext cx="5038493" cy="276447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A9C788F1-C06D-4FC7-B67A-AB0A82008A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4419"/>
            <a:stretch/>
          </p:blipFill>
          <p:spPr>
            <a:xfrm>
              <a:off x="1978325" y="3211035"/>
              <a:ext cx="5038493" cy="1754371"/>
            </a:xfrm>
            <a:prstGeom prst="rect">
              <a:avLst/>
            </a:prstGeom>
          </p:spPr>
        </p:pic>
      </p:grp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E38978CA-F5C9-4DCD-B58E-1472E205EBBD}"/>
              </a:ext>
            </a:extLst>
          </p:cNvPr>
          <p:cNvSpPr/>
          <p:nvPr/>
        </p:nvSpPr>
        <p:spPr>
          <a:xfrm>
            <a:off x="467833" y="2005146"/>
            <a:ext cx="8325293" cy="112380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683096D8-E3A4-45E8-9C4E-61C87E63C32C}"/>
              </a:ext>
            </a:extLst>
          </p:cNvPr>
          <p:cNvSpPr/>
          <p:nvPr/>
        </p:nvSpPr>
        <p:spPr>
          <a:xfrm>
            <a:off x="409353" y="5254357"/>
            <a:ext cx="8325293" cy="56190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C9DCB5F-D87B-43F9-8CA6-721BE8D0FE56}"/>
              </a:ext>
            </a:extLst>
          </p:cNvPr>
          <p:cNvSpPr txBox="1"/>
          <p:nvPr/>
        </p:nvSpPr>
        <p:spPr>
          <a:xfrm>
            <a:off x="1424763" y="648586"/>
            <a:ext cx="3332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Part of parameter table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4FDBC28-A235-480B-A469-646A93B3D50B}"/>
              </a:ext>
            </a:extLst>
          </p:cNvPr>
          <p:cNvSpPr/>
          <p:nvPr/>
        </p:nvSpPr>
        <p:spPr>
          <a:xfrm>
            <a:off x="409352" y="4552951"/>
            <a:ext cx="8325293" cy="56190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A4FE7EFB-F431-43B9-813C-9AD9C6F76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7474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331FDA-2EFD-4F35-9658-314C376DAD11}"/>
              </a:ext>
            </a:extLst>
          </p:cNvPr>
          <p:cNvSpPr>
            <a:spLocks noGrp="1"/>
          </p:cNvSpPr>
          <p:nvPr/>
        </p:nvSpPr>
        <p:spPr>
          <a:xfrm>
            <a:off x="628650" y="203692"/>
            <a:ext cx="7886700" cy="6635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kumimoji="1" lang="en-US" altLang="ja-JP" dirty="0"/>
              <a:t>New Parameter Set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746A9C-CEF9-421C-8946-7015395EE404}"/>
              </a:ext>
            </a:extLst>
          </p:cNvPr>
          <p:cNvSpPr>
            <a:spLocks noGrp="1"/>
          </p:cNvSpPr>
          <p:nvPr/>
        </p:nvSpPr>
        <p:spPr>
          <a:xfrm>
            <a:off x="322960" y="1066799"/>
            <a:ext cx="4504222" cy="4995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Half Horizontal Emittance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Same beta*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Luminosity</a:t>
            </a:r>
          </a:p>
          <a:p>
            <a:pPr marL="0" indent="0">
              <a:buNone/>
            </a:pP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0.82 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1.35 E34 /cm</a:t>
            </a:r>
            <a:r>
              <a:rPr lang="en-US" altLang="ja-JP" sz="240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US" altLang="ja-JP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/s</a:t>
            </a:r>
          </a:p>
          <a:p>
            <a:pPr marL="0" indent="0">
              <a:buNone/>
            </a:pPr>
            <a:endParaRPr lang="en-US" altLang="ja-JP" sz="2400" dirty="0"/>
          </a:p>
          <a:p>
            <a:r>
              <a:rPr kumimoji="1" lang="en-US" altLang="ja-JP" dirty="0">
                <a:latin typeface="Symbol" panose="05050102010706020507" pitchFamily="18" charset="2"/>
              </a:rPr>
              <a:t>d</a:t>
            </a:r>
            <a:r>
              <a:rPr kumimoji="1" lang="en-US" altLang="ja-JP" baseline="-25000" dirty="0"/>
              <a:t>BS</a:t>
            </a:r>
            <a:r>
              <a:rPr kumimoji="1" lang="en-US" altLang="ja-JP" dirty="0"/>
              <a:t> </a:t>
            </a:r>
            <a:r>
              <a:rPr kumimoji="1" lang="en-US" altLang="ja-JP" sz="2400" dirty="0"/>
              <a:t>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0.97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2.62%</a:t>
            </a:r>
          </a:p>
          <a:p>
            <a:endParaRPr lang="en-US" altLang="ja-JP" sz="2400" dirty="0">
              <a:sym typeface="Wingdings" panose="05000000000000000000" pitchFamily="2" charset="2"/>
            </a:endParaRP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</a:t>
            </a:r>
            <a:r>
              <a:rPr kumimoji="1" lang="en-US" altLang="ja-JP" sz="2400" baseline="-25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y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24.5  34.5</a:t>
            </a:r>
          </a:p>
          <a:p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altLang="ja-JP" dirty="0"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kumimoji="1" lang="en-US" altLang="ja-JP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x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  5 </a:t>
            </a:r>
            <a:r>
              <a:rPr kumimoji="1" lang="en-US" altLang="ja-JP" sz="2400" dirty="0"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EED231-EEF6-43C0-8D15-516195E595B7}"/>
              </a:ext>
            </a:extLst>
          </p:cNvPr>
          <p:cNvSpPr>
            <a:spLocks noGrp="1"/>
          </p:cNvSpPr>
          <p:nvPr/>
        </p:nvSpPr>
        <p:spPr>
          <a:xfrm>
            <a:off x="5894425" y="639218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/>
              <a:t>2017/6/28 AWLC, Yokoya</a:t>
            </a:r>
            <a:endParaRPr kumimoji="1" lang="ja-JP" alt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2DF2349-616E-421C-A94C-6456D9FAF75A}"/>
              </a:ext>
            </a:extLst>
          </p:cNvPr>
          <p:cNvSpPr>
            <a:spLocks noGrp="1"/>
          </p:cNvSpPr>
          <p:nvPr/>
        </p:nvSpPr>
        <p:spPr>
          <a:xfrm>
            <a:off x="6457950" y="62420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8BAFE5-40FC-4CD5-BB3F-158F20741AD0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A6031CAB-0480-46B5-92D7-1AE1538DD2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4039871"/>
              </p:ext>
            </p:extLst>
          </p:nvPr>
        </p:nvGraphicFramePr>
        <p:xfrm>
          <a:off x="4741683" y="982662"/>
          <a:ext cx="3962400" cy="544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6" name="Worksheet" r:id="rId3" imgW="5562885" imgH="7639240" progId="Excel.Sheet.12">
                  <p:embed/>
                </p:oleObj>
              </mc:Choice>
              <mc:Fallback>
                <p:oleObj name="Worksheet" r:id="rId3" imgW="5562885" imgH="7639240" progId="Excel.Sheet.12">
                  <p:embed/>
                  <p:pic>
                    <p:nvPicPr>
                      <p:cNvPr id="3" name="オブジェクト 2">
                        <a:extLst>
                          <a:ext uri="{FF2B5EF4-FFF2-40B4-BE49-F238E27FC236}">
                            <a16:creationId xmlns:a16="http://schemas.microsoft.com/office/drawing/2014/main" id="{BAE7C816-E2B2-403F-9CCE-F4695D782B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1683" y="982662"/>
                        <a:ext cx="3962400" cy="544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5927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813607-F5A9-4B96-9525-3E0FBF879A20}"/>
              </a:ext>
            </a:extLst>
          </p:cNvPr>
          <p:cNvSpPr>
            <a:spLocks noGrp="1"/>
          </p:cNvSpPr>
          <p:nvPr/>
        </p:nvSpPr>
        <p:spPr>
          <a:xfrm>
            <a:off x="495470" y="188442"/>
            <a:ext cx="7886700" cy="6668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Damping Ring Design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lower 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4100" dirty="0"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en-US" altLang="ja-JP" sz="4100" baseline="-250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kumimoji="1" lang="ja-JP" altLang="en-US" sz="41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697446-EA12-4742-BAB7-9BBB1A6AEFCA}"/>
              </a:ext>
            </a:extLst>
          </p:cNvPr>
          <p:cNvSpPr>
            <a:spLocks noGrp="1"/>
          </p:cNvSpPr>
          <p:nvPr/>
        </p:nvSpPr>
        <p:spPr>
          <a:xfrm>
            <a:off x="428460" y="1006090"/>
            <a:ext cx="7886700" cy="1752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Stronger focusing optics can make smaller horizontal emittance 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Possible problem is reduction of dynamic aperture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There is a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space to lengthen the d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ipoles in the arcs 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3m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~5m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This (weaker bending field) will make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 dynamic aperture larger</a:t>
            </a:r>
          </a:p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Still conservative, compare with recent light sources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931EDCA-D24B-4A9C-ADB4-85ABF05E161E}"/>
              </a:ext>
            </a:extLst>
          </p:cNvPr>
          <p:cNvGrpSpPr/>
          <p:nvPr/>
        </p:nvGrpSpPr>
        <p:grpSpPr>
          <a:xfrm>
            <a:off x="52150" y="3478683"/>
            <a:ext cx="8773340" cy="3142977"/>
            <a:chOff x="0" y="2093444"/>
            <a:chExt cx="8773340" cy="3530572"/>
          </a:xfrm>
        </p:grpSpPr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DE654EFD-F9C7-4098-91A7-9A81109A8B98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2103120"/>
              <a:ext cx="4753247" cy="3520896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08F1E818-C1F7-48DA-9E3D-17DC3BFE2131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007030" y="2093444"/>
              <a:ext cx="4766310" cy="3530572"/>
            </a:xfrm>
            <a:prstGeom prst="rect">
              <a:avLst/>
            </a:prstGeom>
          </p:spPr>
        </p:pic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4828931-F5C5-4179-BE0A-24B6DD2887C5}"/>
              </a:ext>
            </a:extLst>
          </p:cNvPr>
          <p:cNvSpPr txBox="1"/>
          <p:nvPr/>
        </p:nvSpPr>
        <p:spPr>
          <a:xfrm>
            <a:off x="737777" y="3244334"/>
            <a:ext cx="7268066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Dynamic aperture of small emittance (4 um) design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CD4207B-6F0E-4BCF-A906-1832286897C5}"/>
              </a:ext>
            </a:extLst>
          </p:cNvPr>
          <p:cNvSpPr txBox="1"/>
          <p:nvPr/>
        </p:nvSpPr>
        <p:spPr>
          <a:xfrm>
            <a:off x="804787" y="3671963"/>
            <a:ext cx="7268066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3 m long Bend                             5 m long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5D6451A-3815-4C3A-B09B-A8CE9757C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7159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32D080-4AB0-41A9-A855-B2C84DB15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Luminosity Preservation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5CDDBC-3254-4048-87F7-A5410B49B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52083"/>
            <a:ext cx="7886700" cy="4124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At IP</a:t>
            </a:r>
          </a:p>
          <a:p>
            <a:r>
              <a:rPr lang="en-US" altLang="ja-JP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beam </a:t>
            </a:r>
            <a:endParaRPr kumimoji="1" lang="en-US" altLang="ja-JP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Position stability</a:t>
            </a:r>
          </a:p>
          <a:p>
            <a:endParaRPr lang="en-US" altLang="ja-JP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kumimoji="1"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  Tested at ATF2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5471925-EFC7-4BEF-8254-D1F8745A8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5038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tf-layout-2009.pdf">
            <a:extLst>
              <a:ext uri="{FF2B5EF4-FFF2-40B4-BE49-F238E27FC236}">
                <a16:creationId xmlns:a16="http://schemas.microsoft.com/office/drawing/2014/main" id="{FEE9213C-C19E-4063-B158-FD231421A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166" y="2789831"/>
            <a:ext cx="8170370" cy="3024173"/>
          </a:xfrm>
          <a:prstGeom prst="rect">
            <a:avLst/>
          </a:prstGeom>
        </p:spPr>
      </p:pic>
      <p:pic>
        <p:nvPicPr>
          <p:cNvPr id="3" name="図 2" descr="ILCTDR-VOLUME_1-Executive-Summary（ドラッグされました）.pdf">
            <a:extLst>
              <a:ext uri="{FF2B5EF4-FFF2-40B4-BE49-F238E27FC236}">
                <a16:creationId xmlns:a16="http://schemas.microsoft.com/office/drawing/2014/main" id="{256A88BE-E246-4613-95F4-1058158F45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" y="267527"/>
            <a:ext cx="5284917" cy="254131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AC14A1-3215-4A39-B5AC-562D073302A5}"/>
              </a:ext>
            </a:extLst>
          </p:cNvPr>
          <p:cNvSpPr txBox="1"/>
          <p:nvPr/>
        </p:nvSpPr>
        <p:spPr>
          <a:xfrm>
            <a:off x="304970" y="5852282"/>
            <a:ext cx="3096516" cy="400061"/>
          </a:xfrm>
          <a:prstGeom prst="rect">
            <a:avLst/>
          </a:prstGeom>
          <a:noFill/>
        </p:spPr>
        <p:txBody>
          <a:bodyPr wrap="none" lIns="91369" tIns="45687" rIns="91369" bIns="45687" rtlCol="0">
            <a:spAutoFit/>
          </a:bodyPr>
          <a:lstStyle/>
          <a:p>
            <a:r>
              <a:rPr lang="en-US" altLang="ja-JP" sz="2000" dirty="0">
                <a:solidFill>
                  <a:srgbClr val="800000"/>
                </a:solidFill>
              </a:rPr>
              <a:t>Cs</a:t>
            </a:r>
            <a:r>
              <a:rPr lang="en-US" altLang="ja-JP" sz="2000" baseline="-25000" dirty="0">
                <a:solidFill>
                  <a:srgbClr val="800000"/>
                </a:solidFill>
              </a:rPr>
              <a:t>2</a:t>
            </a:r>
            <a:r>
              <a:rPr lang="en-US" altLang="ja-JP" sz="2000" dirty="0">
                <a:solidFill>
                  <a:srgbClr val="800000"/>
                </a:solidFill>
              </a:rPr>
              <a:t>Te Photocathode RF Gun</a:t>
            </a:r>
            <a:endParaRPr lang="ja-JP" altLang="en-US" sz="2800" dirty="0">
              <a:solidFill>
                <a:srgbClr val="80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BF6B011-A073-4894-ADE5-7FB764175D44}"/>
              </a:ext>
            </a:extLst>
          </p:cNvPr>
          <p:cNvSpPr txBox="1"/>
          <p:nvPr/>
        </p:nvSpPr>
        <p:spPr>
          <a:xfrm>
            <a:off x="4144305" y="5852282"/>
            <a:ext cx="4748272" cy="400043"/>
          </a:xfrm>
          <a:prstGeom prst="rect">
            <a:avLst/>
          </a:prstGeom>
          <a:noFill/>
        </p:spPr>
        <p:txBody>
          <a:bodyPr wrap="none" lIns="91369" tIns="45687" rIns="91369" bIns="45687" rtlCol="0">
            <a:spAutoFit/>
          </a:bodyPr>
          <a:lstStyle/>
          <a:p>
            <a:r>
              <a:rPr lang="en-US" altLang="ja-JP" sz="20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GeV S-band Electron LINAC (~70m)</a:t>
            </a:r>
            <a:endParaRPr lang="ja-JP" altLang="en-US" sz="2000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C0EA491-3F09-43EA-B5E7-871EACEDB332}"/>
              </a:ext>
            </a:extLst>
          </p:cNvPr>
          <p:cNvSpPr txBox="1"/>
          <p:nvPr/>
        </p:nvSpPr>
        <p:spPr>
          <a:xfrm>
            <a:off x="5289441" y="3787270"/>
            <a:ext cx="3526784" cy="830930"/>
          </a:xfrm>
          <a:prstGeom prst="rect">
            <a:avLst/>
          </a:prstGeom>
          <a:noFill/>
        </p:spPr>
        <p:txBody>
          <a:bodyPr wrap="none" lIns="91369" tIns="45687" rIns="91369" bIns="45687" rtlCol="0">
            <a:spAutoFit/>
          </a:bodyPr>
          <a:lstStyle/>
          <a:p>
            <a:r>
              <a:rPr lang="en-US" altLang="ja-JP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 Ring (~140m)</a:t>
            </a:r>
          </a:p>
          <a:p>
            <a:r>
              <a:rPr lang="en-US" altLang="ja-JP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ja-JP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 emittance beam</a:t>
            </a:r>
            <a:endParaRPr lang="ja-JP" altLang="en-US" sz="2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A338922-DA4B-4022-9C85-134D37DA4232}"/>
              </a:ext>
            </a:extLst>
          </p:cNvPr>
          <p:cNvSpPr txBox="1"/>
          <p:nvPr/>
        </p:nvSpPr>
        <p:spPr>
          <a:xfrm>
            <a:off x="228902" y="3181802"/>
            <a:ext cx="4768663" cy="9047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369" tIns="45687" rIns="91369" bIns="4568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ATF2 beamline</a:t>
            </a:r>
          </a:p>
          <a:p>
            <a:r>
              <a:rPr lang="en-US" altLang="ja-JP" sz="2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Final Focus System of LC</a:t>
            </a:r>
            <a:endParaRPr lang="ja-JP" altLang="en-US" sz="2400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58B30AC-C431-4AAC-ADC9-B35EFF35240D}"/>
              </a:ext>
            </a:extLst>
          </p:cNvPr>
          <p:cNvSpPr txBox="1"/>
          <p:nvPr/>
        </p:nvSpPr>
        <p:spPr>
          <a:xfrm>
            <a:off x="883115" y="842769"/>
            <a:ext cx="861719" cy="305291"/>
          </a:xfrm>
          <a:prstGeom prst="rect">
            <a:avLst/>
          </a:prstGeom>
          <a:solidFill>
            <a:srgbClr val="FFFFFF"/>
          </a:solidFill>
        </p:spPr>
        <p:txBody>
          <a:bodyPr wrap="square" lIns="28016" tIns="14009" rIns="28016" bIns="14009" rtlCol="0">
            <a:spAutoFit/>
          </a:bodyPr>
          <a:lstStyle/>
          <a:p>
            <a:r>
              <a:rPr lang="en-US" altLang="ja-JP" dirty="0">
                <a:latin typeface="ＭＳ Ｐゴシック"/>
                <a:ea typeface="ＭＳ Ｐゴシック"/>
                <a:cs typeface="ＭＳ Ｐゴシック"/>
              </a:rPr>
              <a:t>ILC</a:t>
            </a:r>
            <a:endParaRPr lang="ja-JP" altLang="en-US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965CE5D-795B-44CF-BBC7-5A5DD3641C5F}"/>
              </a:ext>
            </a:extLst>
          </p:cNvPr>
          <p:cNvSpPr txBox="1"/>
          <p:nvPr/>
        </p:nvSpPr>
        <p:spPr>
          <a:xfrm>
            <a:off x="3502370" y="2896375"/>
            <a:ext cx="3412561" cy="373610"/>
          </a:xfrm>
          <a:prstGeom prst="rect">
            <a:avLst/>
          </a:prstGeom>
          <a:noFill/>
        </p:spPr>
        <p:txBody>
          <a:bodyPr wrap="none" lIns="91369" tIns="45687" rIns="91369" bIns="45687" rtlCol="0">
            <a:spAutoFit/>
          </a:bodyPr>
          <a:lstStyle/>
          <a:p>
            <a:r>
              <a:rPr lang="en-US" altLang="ja-JP" dirty="0">
                <a:solidFill>
                  <a:srgbClr val="800000"/>
                </a:solidFill>
              </a:rPr>
              <a:t>Advanced Beam Instruments R&amp;D</a:t>
            </a:r>
            <a:endParaRPr lang="ja-JP" altLang="en-US" dirty="0">
              <a:solidFill>
                <a:srgbClr val="800000"/>
              </a:solidFill>
            </a:endParaRPr>
          </a:p>
        </p:txBody>
      </p:sp>
      <p:sp>
        <p:nvSpPr>
          <p:cNvPr id="10" name="U ターン矢印 29">
            <a:extLst>
              <a:ext uri="{FF2B5EF4-FFF2-40B4-BE49-F238E27FC236}">
                <a16:creationId xmlns:a16="http://schemas.microsoft.com/office/drawing/2014/main" id="{538F6FBD-823B-4500-A3FE-73D489C3EA38}"/>
              </a:ext>
            </a:extLst>
          </p:cNvPr>
          <p:cNvSpPr/>
          <p:nvPr/>
        </p:nvSpPr>
        <p:spPr>
          <a:xfrm rot="18952556" flipH="1">
            <a:off x="3117130" y="-29592"/>
            <a:ext cx="919877" cy="4475669"/>
          </a:xfrm>
          <a:prstGeom prst="uturnArrow">
            <a:avLst>
              <a:gd name="adj1" fmla="val 28974"/>
              <a:gd name="adj2" fmla="val 24988"/>
              <a:gd name="adj3" fmla="val 15750"/>
              <a:gd name="adj4" fmla="val 18933"/>
              <a:gd name="adj5" fmla="val 10709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22000">
                <a:schemeClr val="accent1">
                  <a:tint val="50000"/>
                  <a:shade val="100000"/>
                  <a:satMod val="350000"/>
                  <a:alpha val="30000"/>
                </a:schemeClr>
              </a:gs>
            </a:gsLst>
            <a:lin ang="45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012" tIns="10007" rIns="20012" bIns="10007"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台形 10">
            <a:extLst>
              <a:ext uri="{FF2B5EF4-FFF2-40B4-BE49-F238E27FC236}">
                <a16:creationId xmlns:a16="http://schemas.microsoft.com/office/drawing/2014/main" id="{D2ABF11A-AFC3-47EC-8C4D-511314551873}"/>
              </a:ext>
            </a:extLst>
          </p:cNvPr>
          <p:cNvSpPr/>
          <p:nvPr/>
        </p:nvSpPr>
        <p:spPr>
          <a:xfrm rot="21251157">
            <a:off x="950188" y="1650583"/>
            <a:ext cx="2746569" cy="1463702"/>
          </a:xfrm>
          <a:prstGeom prst="trapezoid">
            <a:avLst>
              <a:gd name="adj" fmla="val 94461"/>
            </a:avLst>
          </a:prstGeom>
          <a:gradFill flip="none" rotWithShape="1">
            <a:gsLst>
              <a:gs pos="45000">
                <a:srgbClr val="C0504D">
                  <a:alpha val="30000"/>
                </a:srgbClr>
              </a:gs>
              <a:gs pos="89000">
                <a:srgbClr val="FFFFFF">
                  <a:alpha val="30000"/>
                </a:srgbClr>
              </a:gs>
            </a:gsLst>
            <a:lin ang="558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012" tIns="10007" rIns="20012" bIns="10007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AC30DBD-06C9-42E3-87D9-0BC62ECECDC0}"/>
              </a:ext>
            </a:extLst>
          </p:cNvPr>
          <p:cNvSpPr txBox="1"/>
          <p:nvPr/>
        </p:nvSpPr>
        <p:spPr>
          <a:xfrm>
            <a:off x="5251035" y="749762"/>
            <a:ext cx="3742501" cy="523172"/>
          </a:xfrm>
          <a:prstGeom prst="rect">
            <a:avLst/>
          </a:prstGeom>
          <a:noFill/>
        </p:spPr>
        <p:txBody>
          <a:bodyPr wrap="none" lIns="91369" tIns="45687" rIns="91369" bIns="45687" rtlCol="0">
            <a:spAutoFit/>
          </a:bodyPr>
          <a:lstStyle/>
          <a:p>
            <a:r>
              <a:rPr lang="en-US" altLang="ja-JP" sz="2800" b="1" dirty="0">
                <a:solidFill>
                  <a:srgbClr val="000090"/>
                </a:solidFill>
              </a:rPr>
              <a:t>Accelerator Test Facility</a:t>
            </a:r>
          </a:p>
        </p:txBody>
      </p:sp>
      <p:sp>
        <p:nvSpPr>
          <p:cNvPr id="13" name="Text Box 1035">
            <a:extLst>
              <a:ext uri="{FF2B5EF4-FFF2-40B4-BE49-F238E27FC236}">
                <a16:creationId xmlns:a16="http://schemas.microsoft.com/office/drawing/2014/main" id="{EA946B12-D00F-4245-B504-6A35243F2F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9437" y="1272937"/>
            <a:ext cx="4132361" cy="133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2" tIns="45702" rIns="91402" bIns="4570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600" i="1" dirty="0"/>
              <a:t>Energy: 1.3 GeV, Repetition: 3.12 Hz</a:t>
            </a:r>
          </a:p>
          <a:p>
            <a:r>
              <a:rPr lang="en-US" altLang="ja-JP" sz="1600" i="1" dirty="0"/>
              <a:t>Intensity: 1x10</a:t>
            </a:r>
            <a:r>
              <a:rPr lang="en-US" altLang="ja-JP" sz="1600" i="1" baseline="30000" dirty="0"/>
              <a:t>10</a:t>
            </a:r>
            <a:r>
              <a:rPr lang="en-US" altLang="ja-JP" sz="1600" i="1" dirty="0"/>
              <a:t> e-/bunch (max. 2x10</a:t>
            </a:r>
            <a:r>
              <a:rPr lang="en-US" altLang="ja-JP" sz="1600" i="1" baseline="30000" dirty="0"/>
              <a:t>10</a:t>
            </a:r>
            <a:r>
              <a:rPr lang="en-US" altLang="ja-JP" sz="1600" i="1" dirty="0"/>
              <a:t>), </a:t>
            </a:r>
          </a:p>
          <a:p>
            <a:r>
              <a:rPr lang="en-US" altLang="ja-JP" sz="1600" i="1" dirty="0"/>
              <a:t>			1~20 bunches/pulse</a:t>
            </a:r>
          </a:p>
          <a:p>
            <a:r>
              <a:rPr lang="en-US" altLang="ja-JP" sz="1600" i="1" dirty="0"/>
              <a:t>Emittance: Design, 1 nm(H)/ 10 pm(V), </a:t>
            </a:r>
          </a:p>
          <a:p>
            <a:r>
              <a:rPr lang="en-US" altLang="ja-JP" sz="1600" i="1" dirty="0">
                <a:solidFill>
                  <a:srgbClr val="800000"/>
                </a:solidFill>
              </a:rPr>
              <a:t>			Achieved 4 pm(V)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D0A45A2A-1C57-48A9-8319-217385B41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133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2146B0-B672-4502-ACA5-EC1F44609DBE}"/>
              </a:ext>
            </a:extLst>
          </p:cNvPr>
          <p:cNvSpPr txBox="1">
            <a:spLocks/>
          </p:cNvSpPr>
          <p:nvPr/>
        </p:nvSpPr>
        <p:spPr>
          <a:xfrm>
            <a:off x="683568" y="116632"/>
            <a:ext cx="8229600" cy="77809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Final Focus Optics, ILC and ATF2</a:t>
            </a:r>
            <a:endParaRPr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693F718-3D0B-491D-B4C5-3C3FA89EDF12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35"/>
          <a:stretch/>
        </p:blipFill>
        <p:spPr>
          <a:xfrm>
            <a:off x="2439355" y="4162436"/>
            <a:ext cx="5647849" cy="248403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C805C68-DC5E-4D2E-A44E-BB47C219D837}"/>
              </a:ext>
            </a:extLst>
          </p:cNvPr>
          <p:cNvSpPr txBox="1"/>
          <p:nvPr/>
        </p:nvSpPr>
        <p:spPr>
          <a:xfrm>
            <a:off x="851713" y="4162435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ATF2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8" name="オブジェクト 7">
            <a:extLst>
              <a:ext uri="{FF2B5EF4-FFF2-40B4-BE49-F238E27FC236}">
                <a16:creationId xmlns:a16="http://schemas.microsoft.com/office/drawing/2014/main" id="{A67AE794-28C3-47EC-A9D2-AEED532E43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804039"/>
              </p:ext>
            </p:extLst>
          </p:nvPr>
        </p:nvGraphicFramePr>
        <p:xfrm>
          <a:off x="6255779" y="4482455"/>
          <a:ext cx="8255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4" name="数式" r:id="rId4" imgW="825480" imgH="406080" progId="Equation.3">
                  <p:embed/>
                </p:oleObj>
              </mc:Choice>
              <mc:Fallback>
                <p:oleObj name="数式" r:id="rId4" imgW="825480" imgH="406080" progId="Equation.3">
                  <p:embed/>
                  <p:pic>
                    <p:nvPicPr>
                      <p:cNvPr id="9" name="オブジェクト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5779" y="4482455"/>
                        <a:ext cx="8255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オブジェクト 8">
            <a:extLst>
              <a:ext uri="{FF2B5EF4-FFF2-40B4-BE49-F238E27FC236}">
                <a16:creationId xmlns:a16="http://schemas.microsoft.com/office/drawing/2014/main" id="{202B0497-592D-4A24-AB34-DC1CF682B4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4649427"/>
              </p:ext>
            </p:extLst>
          </p:nvPr>
        </p:nvGraphicFramePr>
        <p:xfrm>
          <a:off x="4996579" y="5652379"/>
          <a:ext cx="2667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5" name="数式" r:id="rId6" imgW="266400" imgH="330120" progId="Equation.3">
                  <p:embed/>
                </p:oleObj>
              </mc:Choice>
              <mc:Fallback>
                <p:oleObj name="数式" r:id="rId6" imgW="266400" imgH="330120" progId="Equation.3">
                  <p:embed/>
                  <p:pic>
                    <p:nvPicPr>
                      <p:cNvPr id="11" name="オブジェクト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6579" y="5652379"/>
                        <a:ext cx="2667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F12D8B-6B12-4745-AD7F-C05E18843829}"/>
              </a:ext>
            </a:extLst>
          </p:cNvPr>
          <p:cNvSpPr txBox="1"/>
          <p:nvPr/>
        </p:nvSpPr>
        <p:spPr>
          <a:xfrm>
            <a:off x="650088" y="4685655"/>
            <a:ext cx="13131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1.3 GeV</a:t>
            </a: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~30 m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DCACAFB-A7B8-4ECE-B2E6-067D64DC6692}"/>
              </a:ext>
            </a:extLst>
          </p:cNvPr>
          <p:cNvSpPr txBox="1"/>
          <p:nvPr/>
        </p:nvSpPr>
        <p:spPr>
          <a:xfrm>
            <a:off x="611560" y="766902"/>
            <a:ext cx="7151317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Almost identical optics</a:t>
            </a:r>
          </a:p>
          <a:p>
            <a:pPr algn="ctr"/>
            <a:r>
              <a:rPr kumimoji="1" lang="en-US" altLang="ja-JP" sz="24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Same magnet configuration (Same magnet names</a:t>
            </a:r>
            <a:r>
              <a:rPr kumimoji="1" lang="en-US" altLang="ja-JP" sz="2000" b="1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ja-JP" altLang="en-US" sz="2000" b="1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BF75E4C0-EBCB-4DA7-AF04-A53C784CD32F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354" y="1672828"/>
            <a:ext cx="5651500" cy="2544890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D167013-E403-4082-B127-D0DF0145D162}"/>
              </a:ext>
            </a:extLst>
          </p:cNvPr>
          <p:cNvSpPr txBox="1"/>
          <p:nvPr/>
        </p:nvSpPr>
        <p:spPr>
          <a:xfrm>
            <a:off x="1011212" y="1784580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ILC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30" name="オブジェクト 29">
            <a:extLst>
              <a:ext uri="{FF2B5EF4-FFF2-40B4-BE49-F238E27FC236}">
                <a16:creationId xmlns:a16="http://schemas.microsoft.com/office/drawing/2014/main" id="{99BDEF53-30B4-4548-B9CE-1272AE7EA1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6875157"/>
              </p:ext>
            </p:extLst>
          </p:nvPr>
        </p:nvGraphicFramePr>
        <p:xfrm>
          <a:off x="6111763" y="2046190"/>
          <a:ext cx="8255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6" name="数式" r:id="rId9" imgW="825480" imgH="406080" progId="Equation.3">
                  <p:embed/>
                </p:oleObj>
              </mc:Choice>
              <mc:Fallback>
                <p:oleObj name="数式" r:id="rId9" imgW="825480" imgH="406080" progId="Equation.3">
                  <p:embed/>
                  <p:pic>
                    <p:nvPicPr>
                      <p:cNvPr id="24" name="オブジェクト 23">
                        <a:extLst>
                          <a:ext uri="{FF2B5EF4-FFF2-40B4-BE49-F238E27FC236}">
                            <a16:creationId xmlns:a16="http://schemas.microsoft.com/office/drawing/2014/main" id="{FA570753-6524-48AA-9499-C7B8A37474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11763" y="2046190"/>
                        <a:ext cx="8255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オブジェクト 30">
            <a:extLst>
              <a:ext uri="{FF2B5EF4-FFF2-40B4-BE49-F238E27FC236}">
                <a16:creationId xmlns:a16="http://schemas.microsoft.com/office/drawing/2014/main" id="{A5ED480E-A2A8-4794-A1A1-6D62F10BFE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609423"/>
              </p:ext>
            </p:extLst>
          </p:nvPr>
        </p:nvGraphicFramePr>
        <p:xfrm>
          <a:off x="5125755" y="3087265"/>
          <a:ext cx="2667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7" name="数式" r:id="rId11" imgW="266400" imgH="330120" progId="Equation.3">
                  <p:embed/>
                </p:oleObj>
              </mc:Choice>
              <mc:Fallback>
                <p:oleObj name="数式" r:id="rId11" imgW="266400" imgH="330120" progId="Equation.3">
                  <p:embed/>
                  <p:pic>
                    <p:nvPicPr>
                      <p:cNvPr id="25" name="オブジェクト 24">
                        <a:extLst>
                          <a:ext uri="{FF2B5EF4-FFF2-40B4-BE49-F238E27FC236}">
                            <a16:creationId xmlns:a16="http://schemas.microsoft.com/office/drawing/2014/main" id="{C9F39ED9-ADF3-400C-966E-C18879C13F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5755" y="3087265"/>
                        <a:ext cx="2667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0F1C1B6-A705-4044-9BFB-EEAD5442CB4A}"/>
              </a:ext>
            </a:extLst>
          </p:cNvPr>
          <p:cNvSpPr txBox="1"/>
          <p:nvPr/>
        </p:nvSpPr>
        <p:spPr>
          <a:xfrm>
            <a:off x="611560" y="2389530"/>
            <a:ext cx="13997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125 GeV</a:t>
            </a:r>
          </a:p>
          <a:p>
            <a:r>
              <a:rPr kumimoji="1"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~700 m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736E0CF-90EB-4C28-B46A-9C7570FF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093AB-FFB5-491F-ADA6-38284FC0A61B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5869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1288</TotalTime>
  <Words>1658</Words>
  <Application>Microsoft Office PowerPoint</Application>
  <PresentationFormat>画面に合わせる (4:3)</PresentationFormat>
  <Paragraphs>464</Paragraphs>
  <Slides>31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3</vt:i4>
      </vt:variant>
      <vt:variant>
        <vt:lpstr>スライド タイトル</vt:lpstr>
      </vt:variant>
      <vt:variant>
        <vt:i4>31</vt:i4>
      </vt:variant>
    </vt:vector>
  </HeadingPairs>
  <TitlesOfParts>
    <vt:vector size="46" baseType="lpstr">
      <vt:lpstr>Arial Unicode MS</vt:lpstr>
      <vt:lpstr>ＭＳ Ｐゴシック</vt:lpstr>
      <vt:lpstr>游ゴシック</vt:lpstr>
      <vt:lpstr>游ゴシック Light</vt:lpstr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Office テーマ</vt:lpstr>
      <vt:lpstr>Worksheet</vt:lpstr>
      <vt:lpstr>数式</vt:lpstr>
      <vt:lpstr>KGPlot</vt:lpstr>
      <vt:lpstr>ILC new luminosity design and small beam experiments at ATF</vt:lpstr>
      <vt:lpstr>PowerPoint プレゼンテーション</vt:lpstr>
      <vt:lpstr>Reduce sx </vt:lpstr>
      <vt:lpstr>PowerPoint プレゼンテーション</vt:lpstr>
      <vt:lpstr>PowerPoint プレゼンテーション</vt:lpstr>
      <vt:lpstr>PowerPoint プレゼンテーション</vt:lpstr>
      <vt:lpstr>Luminosity Preservation</vt:lpstr>
      <vt:lpstr>PowerPoint プレゼンテーション</vt:lpstr>
      <vt:lpstr>PowerPoint プレゼンテーション</vt:lpstr>
      <vt:lpstr>How can we compare difficulties  in ILC and ATF2</vt:lpstr>
      <vt:lpstr>How can we compare difficulty  in ILC and ATF2</vt:lpstr>
      <vt:lpstr>How can we compare difficulty  in ILC and ATF2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Intensity dependence at ATF2 </vt:lpstr>
      <vt:lpstr>Beam size vs. bunch Intensity at ATF2</vt:lpstr>
      <vt:lpstr>Comparison of Wakefield effect  at ILC and ATF2</vt:lpstr>
      <vt:lpstr>PowerPoint プレゼンテーション</vt:lpstr>
      <vt:lpstr>PowerPoint プレゼンテーション</vt:lpstr>
      <vt:lpstr>Wakefield effects at ILC and ATF2</vt:lpstr>
      <vt:lpstr>Luminosity Preservation</vt:lpstr>
      <vt:lpstr>PowerPoint プレゼンテーション</vt:lpstr>
      <vt:lpstr>ILC intra-pulse Feedback</vt:lpstr>
      <vt:lpstr>PowerPoint プレゼンテーション</vt:lpstr>
      <vt:lpstr>Intra Pulse Feedback test at ATF2 (FONT)</vt:lpstr>
      <vt:lpstr>PowerPoint プレゼンテーション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new luminosity design and small beam experiments at ATF</dc:title>
  <dc:creator>kubo</dc:creator>
  <cp:lastModifiedBy>kubo</cp:lastModifiedBy>
  <cp:revision>343</cp:revision>
  <dcterms:created xsi:type="dcterms:W3CDTF">2018-04-20T06:30:38Z</dcterms:created>
  <dcterms:modified xsi:type="dcterms:W3CDTF">2018-05-31T02:31:16Z</dcterms:modified>
</cp:coreProperties>
</file>