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333" r:id="rId2"/>
    <p:sldId id="334" r:id="rId3"/>
    <p:sldId id="332" r:id="rId4"/>
    <p:sldId id="354" r:id="rId5"/>
    <p:sldId id="336" r:id="rId6"/>
    <p:sldId id="306" r:id="rId7"/>
    <p:sldId id="335" r:id="rId8"/>
    <p:sldId id="337" r:id="rId9"/>
    <p:sldId id="320" r:id="rId10"/>
    <p:sldId id="318" r:id="rId11"/>
    <p:sldId id="340" r:id="rId12"/>
    <p:sldId id="343" r:id="rId13"/>
    <p:sldId id="321" r:id="rId14"/>
    <p:sldId id="324" r:id="rId15"/>
    <p:sldId id="342" r:id="rId16"/>
    <p:sldId id="350" r:id="rId17"/>
    <p:sldId id="352" r:id="rId18"/>
    <p:sldId id="326" r:id="rId19"/>
    <p:sldId id="353" r:id="rId20"/>
    <p:sldId id="325" r:id="rId21"/>
    <p:sldId id="344" r:id="rId22"/>
    <p:sldId id="328" r:id="rId23"/>
    <p:sldId id="330" r:id="rId24"/>
    <p:sldId id="311" r:id="rId25"/>
    <p:sldId id="356" r:id="rId26"/>
    <p:sldId id="345" r:id="rId27"/>
    <p:sldId id="329" r:id="rId28"/>
    <p:sldId id="338" r:id="rId29"/>
    <p:sldId id="357" r:id="rId30"/>
    <p:sldId id="313" r:id="rId31"/>
    <p:sldId id="323" r:id="rId32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663300"/>
    <a:srgbClr val="FFFFCC"/>
    <a:srgbClr val="FFFF00"/>
    <a:srgbClr val="006600"/>
    <a:srgbClr val="CCFFCC"/>
    <a:srgbClr val="CC00CC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 varScale="1">
        <p:scale>
          <a:sx n="61" d="100"/>
          <a:sy n="61" d="100"/>
        </p:scale>
        <p:origin x="644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18B733F-34ED-45DD-AD8F-0DC21476E82A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6B3CF4B-35A9-4002-BD4B-A893A29808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9017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3CF4B-35A9-4002-BD4B-A893A298087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9296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3CF4B-35A9-4002-BD4B-A893A298087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4742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3CF4B-35A9-4002-BD4B-A893A2980873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7581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3CF4B-35A9-4002-BD4B-A893A2980873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1239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3CF4B-35A9-4002-BD4B-A893A2980873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819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650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967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98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440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9404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5497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6508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979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266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4483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259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5CC98-7D8B-46C4-BF32-BD4A44958553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004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13" Type="http://schemas.openxmlformats.org/officeDocument/2006/relationships/image" Target="../media/image48.png"/><Relationship Id="rId18" Type="http://schemas.openxmlformats.org/officeDocument/2006/relationships/image" Target="../media/image53.png"/><Relationship Id="rId26" Type="http://schemas.openxmlformats.org/officeDocument/2006/relationships/image" Target="../media/image60.emf"/><Relationship Id="rId3" Type="http://schemas.openxmlformats.org/officeDocument/2006/relationships/image" Target="../media/image38.png"/><Relationship Id="rId21" Type="http://schemas.openxmlformats.org/officeDocument/2006/relationships/image" Target="../media/image55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17" Type="http://schemas.openxmlformats.org/officeDocument/2006/relationships/image" Target="../media/image52.jpeg"/><Relationship Id="rId25" Type="http://schemas.openxmlformats.org/officeDocument/2006/relationships/image" Target="../media/image59.png"/><Relationship Id="rId2" Type="http://schemas.openxmlformats.org/officeDocument/2006/relationships/image" Target="../media/image37.png"/><Relationship Id="rId16" Type="http://schemas.openxmlformats.org/officeDocument/2006/relationships/image" Target="../media/image51.png"/><Relationship Id="rId20" Type="http://schemas.openxmlformats.org/officeDocument/2006/relationships/image" Target="../media/image54.jpeg"/><Relationship Id="rId29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24" Type="http://schemas.openxmlformats.org/officeDocument/2006/relationships/image" Target="../media/image58.png"/><Relationship Id="rId5" Type="http://schemas.openxmlformats.org/officeDocument/2006/relationships/image" Target="../media/image40.png"/><Relationship Id="rId15" Type="http://schemas.openxmlformats.org/officeDocument/2006/relationships/image" Target="../media/image50.jpeg"/><Relationship Id="rId23" Type="http://schemas.openxmlformats.org/officeDocument/2006/relationships/image" Target="../media/image57.jpeg"/><Relationship Id="rId28" Type="http://schemas.openxmlformats.org/officeDocument/2006/relationships/image" Target="../media/image62.png"/><Relationship Id="rId10" Type="http://schemas.openxmlformats.org/officeDocument/2006/relationships/image" Target="../media/image45.png"/><Relationship Id="rId19" Type="http://schemas.openxmlformats.org/officeDocument/2006/relationships/hyperlink" Target="http://newrisingmedia.com/all/2012/7/4/cern-confirms-discovery-of-new-particle-consistent-with-higg.html" TargetMode="External"/><Relationship Id="rId31" Type="http://schemas.openxmlformats.org/officeDocument/2006/relationships/image" Target="../media/image65.emf"/><Relationship Id="rId4" Type="http://schemas.openxmlformats.org/officeDocument/2006/relationships/image" Target="../media/image39.emf"/><Relationship Id="rId9" Type="http://schemas.openxmlformats.org/officeDocument/2006/relationships/image" Target="../media/image44.png"/><Relationship Id="rId14" Type="http://schemas.openxmlformats.org/officeDocument/2006/relationships/image" Target="../media/image49.jpeg"/><Relationship Id="rId22" Type="http://schemas.openxmlformats.org/officeDocument/2006/relationships/image" Target="../media/image56.png"/><Relationship Id="rId27" Type="http://schemas.openxmlformats.org/officeDocument/2006/relationships/image" Target="../media/image61.emf"/><Relationship Id="rId30" Type="http://schemas.openxmlformats.org/officeDocument/2006/relationships/image" Target="../media/image64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13" Type="http://schemas.openxmlformats.org/officeDocument/2006/relationships/image" Target="../media/image77.jpeg"/><Relationship Id="rId3" Type="http://schemas.openxmlformats.org/officeDocument/2006/relationships/image" Target="../media/image67.jpeg"/><Relationship Id="rId7" Type="http://schemas.openxmlformats.org/officeDocument/2006/relationships/image" Target="../media/image71.png"/><Relationship Id="rId12" Type="http://schemas.openxmlformats.org/officeDocument/2006/relationships/image" Target="../media/image76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11" Type="http://schemas.openxmlformats.org/officeDocument/2006/relationships/image" Target="../media/image75.png"/><Relationship Id="rId5" Type="http://schemas.openxmlformats.org/officeDocument/2006/relationships/image" Target="../media/image69.png"/><Relationship Id="rId15" Type="http://schemas.openxmlformats.org/officeDocument/2006/relationships/image" Target="../media/image79.png"/><Relationship Id="rId10" Type="http://schemas.openxmlformats.org/officeDocument/2006/relationships/image" Target="../media/image74.jpeg"/><Relationship Id="rId4" Type="http://schemas.openxmlformats.org/officeDocument/2006/relationships/image" Target="../media/image68.jpeg"/><Relationship Id="rId9" Type="http://schemas.openxmlformats.org/officeDocument/2006/relationships/image" Target="../media/image73.png"/><Relationship Id="rId14" Type="http://schemas.openxmlformats.org/officeDocument/2006/relationships/image" Target="../media/image7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13" Type="http://schemas.openxmlformats.org/officeDocument/2006/relationships/image" Target="../media/image77.jpeg"/><Relationship Id="rId3" Type="http://schemas.openxmlformats.org/officeDocument/2006/relationships/image" Target="../media/image67.jpeg"/><Relationship Id="rId7" Type="http://schemas.openxmlformats.org/officeDocument/2006/relationships/image" Target="../media/image71.png"/><Relationship Id="rId12" Type="http://schemas.openxmlformats.org/officeDocument/2006/relationships/image" Target="../media/image76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11" Type="http://schemas.openxmlformats.org/officeDocument/2006/relationships/image" Target="../media/image75.png"/><Relationship Id="rId5" Type="http://schemas.openxmlformats.org/officeDocument/2006/relationships/image" Target="../media/image69.png"/><Relationship Id="rId15" Type="http://schemas.openxmlformats.org/officeDocument/2006/relationships/image" Target="../media/image79.png"/><Relationship Id="rId10" Type="http://schemas.openxmlformats.org/officeDocument/2006/relationships/image" Target="../media/image74.jpeg"/><Relationship Id="rId4" Type="http://schemas.openxmlformats.org/officeDocument/2006/relationships/image" Target="../media/image68.jpeg"/><Relationship Id="rId9" Type="http://schemas.openxmlformats.org/officeDocument/2006/relationships/image" Target="../media/image73.png"/><Relationship Id="rId14" Type="http://schemas.openxmlformats.org/officeDocument/2006/relationships/image" Target="../media/image7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.gif"/><Relationship Id="rId4" Type="http://schemas.openxmlformats.org/officeDocument/2006/relationships/image" Target="../media/image8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.jpeg"/><Relationship Id="rId7" Type="http://schemas.openxmlformats.org/officeDocument/2006/relationships/hyperlink" Target="https://agenda.linearcollider.org/event/7645/sessions/4537/#20171025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hyperlink" Target="https://agenda.linearcollider.org/event/7371/sessions/4305/#20161206" TargetMode="External"/><Relationship Id="rId10" Type="http://schemas.openxmlformats.org/officeDocument/2006/relationships/image" Target="../media/image8.jpeg"/><Relationship Id="rId4" Type="http://schemas.openxmlformats.org/officeDocument/2006/relationships/hyperlink" Target="https://agenda.linearcollider.org/event/7014/sessions/3895/#20160601" TargetMode="External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tiff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9.emf"/><Relationship Id="rId4" Type="http://schemas.openxmlformats.org/officeDocument/2006/relationships/image" Target="../media/image8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compact-light.web.cern.ch/" TargetMode="External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emf"/><Relationship Id="rId5" Type="http://schemas.openxmlformats.org/officeDocument/2006/relationships/image" Target="../media/image97.emf"/><Relationship Id="rId4" Type="http://schemas.openxmlformats.org/officeDocument/2006/relationships/image" Target="../media/image96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2.emf"/><Relationship Id="rId4" Type="http://schemas.openxmlformats.org/officeDocument/2006/relationships/image" Target="../media/image101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emf"/><Relationship Id="rId3" Type="http://schemas.openxmlformats.org/officeDocument/2006/relationships/image" Target="../media/image104.emf"/><Relationship Id="rId7" Type="http://schemas.openxmlformats.org/officeDocument/2006/relationships/image" Target="../media/image107.png"/><Relationship Id="rId2" Type="http://schemas.openxmlformats.org/officeDocument/2006/relationships/image" Target="../media/image10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jpeg"/><Relationship Id="rId5" Type="http://schemas.microsoft.com/office/2007/relationships/hdphoto" Target="../media/hdphoto1.wdp"/><Relationship Id="rId4" Type="http://schemas.openxmlformats.org/officeDocument/2006/relationships/image" Target="../media/image10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3.emf"/><Relationship Id="rId5" Type="http://schemas.openxmlformats.org/officeDocument/2006/relationships/image" Target="../media/image112.emf"/><Relationship Id="rId4" Type="http://schemas.openxmlformats.org/officeDocument/2006/relationships/image" Target="../media/image111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emf"/><Relationship Id="rId2" Type="http://schemas.openxmlformats.org/officeDocument/2006/relationships/image" Target="../media/image114.emf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cerncourier.com/cws/article/cern/52358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eu-japan.eu/" TargetMode="External"/><Relationship Id="rId5" Type="http://schemas.openxmlformats.org/officeDocument/2006/relationships/image" Target="../media/image13.emf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emf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emf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45456" y="0"/>
            <a:ext cx="9189456" cy="69041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99" y="-1"/>
            <a:ext cx="9084601" cy="5883821"/>
          </a:xfrm>
          <a:prstGeom prst="rect">
            <a:avLst/>
          </a:prstGeom>
        </p:spPr>
      </p:pic>
      <p:sp>
        <p:nvSpPr>
          <p:cNvPr id="3" name="Rectangle 302"/>
          <p:cNvSpPr>
            <a:spLocks noChangeArrowheads="1"/>
          </p:cNvSpPr>
          <p:nvPr/>
        </p:nvSpPr>
        <p:spPr bwMode="auto">
          <a:xfrm>
            <a:off x="613545" y="477267"/>
            <a:ext cx="80137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3347864" y="2708920"/>
            <a:ext cx="2160240" cy="4716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Summary of 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-207314" y="5932329"/>
            <a:ext cx="94598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Session </a:t>
            </a:r>
            <a:r>
              <a:rPr lang="fr-FR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Conveners</a:t>
            </a:r>
            <a:r>
              <a:rPr lang="fr-FR" b="1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: </a:t>
            </a:r>
            <a:r>
              <a:rPr lang="fr-FR" u="sng" dirty="0">
                <a:solidFill>
                  <a:srgbClr val="0000CC"/>
                </a:solidFill>
                <a:latin typeface="Palatino Linotype" panose="02040502050505030304" pitchFamily="18" charset="0"/>
              </a:rPr>
              <a:t>Tohru Takahashi (Hiroshima </a:t>
            </a:r>
            <a:r>
              <a:rPr lang="fr-FR" u="sng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University</a:t>
            </a:r>
            <a:r>
              <a:rPr lang="fr-FR" u="sng" dirty="0">
                <a:solidFill>
                  <a:srgbClr val="0000CC"/>
                </a:solidFill>
                <a:latin typeface="Palatino Linotype" panose="02040502050505030304" pitchFamily="18" charset="0"/>
              </a:rPr>
              <a:t>), </a:t>
            </a:r>
            <a:r>
              <a:rPr lang="fr-FR" dirty="0">
                <a:solidFill>
                  <a:srgbClr val="0000CC"/>
                </a:solidFill>
                <a:latin typeface="Palatino Linotype" panose="02040502050505030304" pitchFamily="18" charset="0"/>
              </a:rPr>
              <a:t>Masanori </a:t>
            </a:r>
            <a:r>
              <a:rPr lang="fr-FR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Matsuoka</a:t>
            </a:r>
            <a:r>
              <a:rPr lang="fr-FR" dirty="0">
                <a:solidFill>
                  <a:srgbClr val="0000CC"/>
                </a:solidFill>
                <a:latin typeface="Palatino Linotype" panose="02040502050505030304" pitchFamily="18" charset="0"/>
              </a:rPr>
              <a:t> (</a:t>
            </a:r>
            <a:r>
              <a:rPr lang="fr-FR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AAA)</a:t>
            </a:r>
            <a:br>
              <a:rPr lang="fr-FR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</a:br>
            <a:r>
              <a:rPr lang="fr-FR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fr-FR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Nuria</a:t>
            </a:r>
            <a:r>
              <a:rPr lang="fr-FR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fr-FR" dirty="0">
                <a:solidFill>
                  <a:srgbClr val="0000CC"/>
                </a:solidFill>
                <a:latin typeface="Palatino Linotype" panose="02040502050505030304" pitchFamily="18" charset="0"/>
              </a:rPr>
              <a:t>Catalan </a:t>
            </a:r>
            <a:r>
              <a:rPr lang="fr-FR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Lasheras</a:t>
            </a:r>
            <a:r>
              <a:rPr lang="fr-FR" dirty="0">
                <a:solidFill>
                  <a:srgbClr val="0000CC"/>
                </a:solidFill>
                <a:latin typeface="Palatino Linotype" panose="02040502050505030304" pitchFamily="18" charset="0"/>
              </a:rPr>
              <a:t> (</a:t>
            </a:r>
            <a:r>
              <a:rPr lang="fr-FR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CERN), Hugh </a:t>
            </a:r>
            <a:r>
              <a:rPr lang="fr-FR" dirty="0">
                <a:solidFill>
                  <a:srgbClr val="0000CC"/>
                </a:solidFill>
                <a:latin typeface="Palatino Linotype" panose="02040502050505030304" pitchFamily="18" charset="0"/>
              </a:rPr>
              <a:t>Montgomery (Jefferson </a:t>
            </a:r>
            <a:r>
              <a:rPr lang="fr-FR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Lab</a:t>
            </a:r>
            <a:r>
              <a:rPr lang="fr-FR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), </a:t>
            </a:r>
            <a:br>
              <a:rPr lang="fr-FR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</a:br>
            <a:r>
              <a:rPr lang="fr-FR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Marc </a:t>
            </a:r>
            <a:r>
              <a:rPr lang="fr-FR" dirty="0">
                <a:solidFill>
                  <a:srgbClr val="0000CC"/>
                </a:solidFill>
                <a:latin typeface="Palatino Linotype" panose="02040502050505030304" pitchFamily="18" charset="0"/>
              </a:rPr>
              <a:t>Winter (</a:t>
            </a:r>
            <a:r>
              <a:rPr lang="fr-FR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IPHC), Thomas </a:t>
            </a:r>
            <a:r>
              <a:rPr lang="fr-FR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Schoerner-Sadenius</a:t>
            </a:r>
            <a:r>
              <a:rPr lang="fr-FR" dirty="0">
                <a:solidFill>
                  <a:srgbClr val="0000CC"/>
                </a:solidFill>
                <a:latin typeface="Palatino Linotype" panose="02040502050505030304" pitchFamily="18" charset="0"/>
              </a:rPr>
              <a:t> (</a:t>
            </a:r>
            <a:r>
              <a:rPr lang="fr-FR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DESY), Maxim </a:t>
            </a:r>
            <a:r>
              <a:rPr lang="fr-FR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Titov</a:t>
            </a:r>
            <a:r>
              <a:rPr lang="fr-FR" dirty="0">
                <a:solidFill>
                  <a:srgbClr val="0000CC"/>
                </a:solidFill>
                <a:latin typeface="Palatino Linotype" panose="02040502050505030304" pitchFamily="18" charset="0"/>
              </a:rPr>
              <a:t> (CEA Saclay</a:t>
            </a:r>
            <a:r>
              <a:rPr lang="fr-FR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)</a:t>
            </a:r>
            <a:endParaRPr lang="fr-FR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300192" y="3861048"/>
            <a:ext cx="256352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6600"/>
                </a:solidFill>
                <a:latin typeface="Palatino Linotype" panose="02040502050505030304" pitchFamily="18" charset="0"/>
              </a:rPr>
              <a:t>(</a:t>
            </a:r>
            <a:r>
              <a:rPr lang="fr-FR" sz="1600" dirty="0" err="1" smtClean="0">
                <a:solidFill>
                  <a:srgbClr val="006600"/>
                </a:solidFill>
                <a:latin typeface="Palatino Linotype" panose="02040502050505030304" pitchFamily="18" charset="0"/>
              </a:rPr>
              <a:t>including</a:t>
            </a:r>
            <a:r>
              <a:rPr lang="fr-FR" sz="1600" dirty="0" smtClean="0">
                <a:solidFill>
                  <a:srgbClr val="006600"/>
                </a:solidFill>
                <a:latin typeface="Palatino Linotype" panose="02040502050505030304" pitchFamily="18" charset="0"/>
              </a:rPr>
              <a:t> </a:t>
            </a:r>
            <a:r>
              <a:rPr lang="fr-FR" sz="1600" dirty="0" err="1" smtClean="0">
                <a:solidFill>
                  <a:srgbClr val="006600"/>
                </a:solidFill>
                <a:latin typeface="Palatino Linotype" panose="02040502050505030304" pitchFamily="18" charset="0"/>
              </a:rPr>
              <a:t>some</a:t>
            </a:r>
            <a:r>
              <a:rPr lang="fr-FR" sz="1600" dirty="0" smtClean="0">
                <a:solidFill>
                  <a:srgbClr val="006600"/>
                </a:solidFill>
                <a:latin typeface="Palatino Linotype" panose="02040502050505030304" pitchFamily="18" charset="0"/>
              </a:rPr>
              <a:t> inputs </a:t>
            </a:r>
          </a:p>
          <a:p>
            <a:r>
              <a:rPr lang="fr-FR" sz="1600" dirty="0" err="1" smtClean="0">
                <a:solidFill>
                  <a:srgbClr val="006600"/>
                </a:solidFill>
                <a:latin typeface="Palatino Linotype" panose="02040502050505030304" pitchFamily="18" charset="0"/>
              </a:rPr>
              <a:t>from</a:t>
            </a:r>
            <a:r>
              <a:rPr lang="fr-FR" sz="1600" dirty="0" smtClean="0">
                <a:solidFill>
                  <a:srgbClr val="006600"/>
                </a:solidFill>
                <a:latin typeface="Palatino Linotype" panose="02040502050505030304" pitchFamily="18" charset="0"/>
              </a:rPr>
              <a:t> LCWS2017 </a:t>
            </a:r>
            <a:r>
              <a:rPr lang="fr-FR" sz="1600" dirty="0" err="1" smtClean="0">
                <a:solidFill>
                  <a:srgbClr val="006600"/>
                </a:solidFill>
                <a:latin typeface="Palatino Linotype" panose="02040502050505030304" pitchFamily="18" charset="0"/>
              </a:rPr>
              <a:t>Industry</a:t>
            </a:r>
            <a:r>
              <a:rPr lang="fr-FR" sz="1600" dirty="0" smtClean="0">
                <a:solidFill>
                  <a:srgbClr val="006600"/>
                </a:solidFill>
                <a:latin typeface="Palatino Linotype" panose="02040502050505030304" pitchFamily="18" charset="0"/>
              </a:rPr>
              <a:t> </a:t>
            </a:r>
          </a:p>
          <a:p>
            <a:r>
              <a:rPr lang="fr-FR" sz="1600" dirty="0">
                <a:solidFill>
                  <a:srgbClr val="006600"/>
                </a:solidFill>
                <a:latin typeface="Palatino Linotype" panose="02040502050505030304" pitchFamily="18" charset="0"/>
              </a:rPr>
              <a:t>s</a:t>
            </a:r>
            <a:r>
              <a:rPr lang="fr-FR" sz="1600" dirty="0" smtClean="0">
                <a:solidFill>
                  <a:srgbClr val="006600"/>
                </a:solidFill>
                <a:latin typeface="Palatino Linotype" panose="02040502050505030304" pitchFamily="18" charset="0"/>
              </a:rPr>
              <a:t>ession in Strasbourg)</a:t>
            </a:r>
            <a:endParaRPr lang="fr-FR" sz="1600" dirty="0">
              <a:solidFill>
                <a:srgbClr val="0066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7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3" y="692696"/>
            <a:ext cx="9119657" cy="6097612"/>
          </a:xfrm>
          <a:prstGeom prst="rect">
            <a:avLst/>
          </a:prstGeom>
        </p:spPr>
      </p:pic>
      <p:sp>
        <p:nvSpPr>
          <p:cNvPr id="4" name="TextBox 17"/>
          <p:cNvSpPr txBox="1"/>
          <p:nvPr/>
        </p:nvSpPr>
        <p:spPr>
          <a:xfrm>
            <a:off x="7524328" y="1268760"/>
            <a:ext cx="1383712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M. Matsuoka</a:t>
            </a:r>
          </a:p>
        </p:txBody>
      </p:sp>
      <p:sp>
        <p:nvSpPr>
          <p:cNvPr id="5" name="TextBox 48"/>
          <p:cNvSpPr txBox="1"/>
          <p:nvPr/>
        </p:nvSpPr>
        <p:spPr>
          <a:xfrm rot="20404488">
            <a:off x="4108584" y="4593167"/>
            <a:ext cx="5172533" cy="1569660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Recently, new group has been established </a:t>
            </a:r>
          </a:p>
          <a:p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(by combining Civil and Large Project Study groups)</a:t>
            </a:r>
          </a:p>
          <a:p>
            <a:endParaRPr lang="en-US" sz="1600" dirty="0">
              <a:solidFill>
                <a:srgbClr val="0000CC"/>
              </a:solidFill>
              <a:latin typeface="Trebuchet MS" pitchFamily="34" charset="0"/>
            </a:endParaRPr>
          </a:p>
          <a:p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 the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“Project Promoting </a:t>
            </a:r>
            <a:r>
              <a:rPr lang="en-US" sz="1600" dirty="0">
                <a:solidFill>
                  <a:srgbClr val="0000CC"/>
                </a:solidFill>
                <a:latin typeface="Trebuchet MS" pitchFamily="34" charset="0"/>
              </a:rPr>
              <a:t>G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roup”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to promote the International Collaboration for ILC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(with Diet, </a:t>
            </a:r>
            <a:r>
              <a:rPr lang="en-US" sz="16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G</a:t>
            </a:r>
            <a:r>
              <a:rPr lang="en-US" sz="1600" dirty="0" smtClean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overnment, Academy &amp; Industry)</a:t>
            </a:r>
            <a:endParaRPr lang="en-US" sz="1600" dirty="0" smtClean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39143" y="87288"/>
            <a:ext cx="7761908" cy="46139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WordArt 4"/>
          <p:cNvSpPr>
            <a:spLocks noChangeArrowheads="1" noChangeShapeType="1" noTextEdit="1"/>
          </p:cNvSpPr>
          <p:nvPr/>
        </p:nvSpPr>
        <p:spPr bwMode="auto">
          <a:xfrm>
            <a:off x="971600" y="159296"/>
            <a:ext cx="7128792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Academia – Industry Advanced Accelerator Association (AAA) in Japan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748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31775" y="76200"/>
            <a:ext cx="8721725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fr-FR" altLang="en-US" sz="1800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395536" y="188640"/>
            <a:ext cx="8485956" cy="3537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Collaboration Between </a:t>
            </a:r>
            <a:r>
              <a:rPr lang="en-US" sz="28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ifferent Agents of the Spanish Science (INESTAR – AAA)</a:t>
            </a:r>
            <a:endParaRPr lang="en-US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正方形/長方形 18"/>
          <p:cNvSpPr/>
          <p:nvPr/>
        </p:nvSpPr>
        <p:spPr>
          <a:xfrm>
            <a:off x="98612" y="654846"/>
            <a:ext cx="45399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Collaboration Opportunities on Fusion and Accelerator Technologies and Projects, between Spanish and Japanese  Organizations in 2016:</a:t>
            </a:r>
            <a:endParaRPr lang="ja-JP" altLang="en-US" sz="1600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6" name="Picture 2" descr="K:\22技術開発Ｇ\1製品別資料\372A_加速器\01ILC\1ILC協議会\4ｼﾝﾎﾟｼﾞｳﾑ\29スペインとのコラボレーション\写真\DSC_43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12" y="1448077"/>
            <a:ext cx="4165140" cy="2758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521482" y="3675174"/>
            <a:ext cx="33598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Workshop at </a:t>
            </a:r>
            <a:r>
              <a:rPr lang="fr-FR" sz="14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Spanish</a:t>
            </a:r>
            <a:r>
              <a:rPr lang="fr-FR" sz="14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</a:t>
            </a:r>
            <a:r>
              <a:rPr lang="fr-FR" sz="14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Embassy</a:t>
            </a:r>
            <a:r>
              <a:rPr lang="fr-FR" sz="14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in Tokyo</a:t>
            </a:r>
          </a:p>
          <a:p>
            <a:pPr algn="ctr"/>
            <a:r>
              <a:rPr lang="fr-FR" sz="14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(INEUSTAR – AAA)</a:t>
            </a:r>
            <a:endParaRPr lang="fr-FR" sz="14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622" y="1196752"/>
            <a:ext cx="4266878" cy="300164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907365" y="2762344"/>
            <a:ext cx="198977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Collaboration </a:t>
            </a:r>
            <a:r>
              <a:rPr lang="fr-FR" sz="14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between</a:t>
            </a:r>
            <a:endParaRPr lang="fr-FR" sz="14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fr-FR" sz="1400" dirty="0" err="1">
                <a:solidFill>
                  <a:schemeClr val="bg1"/>
                </a:solidFill>
                <a:latin typeface="Palatino Linotype" panose="02040502050505030304" pitchFamily="18" charset="0"/>
              </a:rPr>
              <a:t>d</a:t>
            </a:r>
            <a:r>
              <a:rPr lang="fr-FR" sz="14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ifferent</a:t>
            </a:r>
            <a:r>
              <a:rPr lang="fr-FR" sz="14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agents</a:t>
            </a:r>
          </a:p>
          <a:p>
            <a:pPr algn="ctr"/>
            <a:r>
              <a:rPr lang="fr-FR" sz="1400" dirty="0">
                <a:solidFill>
                  <a:schemeClr val="bg1"/>
                </a:solidFill>
                <a:latin typeface="Palatino Linotype" panose="02040502050505030304" pitchFamily="18" charset="0"/>
              </a:rPr>
              <a:t>i</a:t>
            </a:r>
            <a:r>
              <a:rPr lang="fr-FR" sz="14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n science </a:t>
            </a:r>
            <a:r>
              <a:rPr lang="fr-FR" sz="14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industry</a:t>
            </a:r>
            <a:r>
              <a:rPr lang="fr-FR" sz="14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:</a:t>
            </a:r>
            <a:endParaRPr lang="fr-FR" sz="14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419" y="4242206"/>
            <a:ext cx="4167956" cy="261666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6622" y="4242206"/>
            <a:ext cx="4269993" cy="2615795"/>
          </a:xfrm>
          <a:prstGeom prst="rect">
            <a:avLst/>
          </a:prstGeom>
        </p:spPr>
      </p:pic>
      <p:sp>
        <p:nvSpPr>
          <p:cNvPr id="12" name="TextBox 17"/>
          <p:cNvSpPr txBox="1"/>
          <p:nvPr/>
        </p:nvSpPr>
        <p:spPr>
          <a:xfrm>
            <a:off x="7948126" y="3767507"/>
            <a:ext cx="1059906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J. </a:t>
            </a:r>
            <a:r>
              <a:rPr lang="en-US" sz="1600" dirty="0">
                <a:solidFill>
                  <a:schemeClr val="bg1"/>
                </a:solidFill>
                <a:latin typeface="Palatino Linotype" panose="02040502050505030304" pitchFamily="18" charset="0"/>
              </a:rPr>
              <a:t>C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aceres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803163" y="644164"/>
            <a:ext cx="3850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INEUSTAR </a:t>
            </a:r>
            <a:r>
              <a:rPr lang="fr-FR" sz="1600" dirty="0" smtClean="0">
                <a:solidFill>
                  <a:srgbClr val="6633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 </a:t>
            </a:r>
            <a:r>
              <a:rPr lang="fr-FR" sz="1600" dirty="0" err="1" smtClean="0">
                <a:solidFill>
                  <a:srgbClr val="6633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Spanish</a:t>
            </a:r>
            <a:r>
              <a:rPr lang="fr-FR" sz="1600" dirty="0" smtClean="0">
                <a:solidFill>
                  <a:srgbClr val="6633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Science </a:t>
            </a:r>
            <a:r>
              <a:rPr lang="fr-FR" sz="1600" dirty="0" err="1" smtClean="0">
                <a:solidFill>
                  <a:srgbClr val="6633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Industry</a:t>
            </a:r>
            <a:r>
              <a:rPr lang="fr-FR" sz="1600" dirty="0" smtClean="0">
                <a:solidFill>
                  <a:srgbClr val="6633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br>
              <a:rPr lang="fr-FR" sz="1600" dirty="0" smtClean="0">
                <a:solidFill>
                  <a:srgbClr val="6633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</a:br>
            <a:r>
              <a:rPr lang="fr-FR" sz="1600" dirty="0" smtClean="0">
                <a:solidFill>
                  <a:srgbClr val="6633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Association</a:t>
            </a:r>
            <a:r>
              <a:rPr lang="fr-FR" sz="1600" dirty="0">
                <a:solidFill>
                  <a:srgbClr val="6633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fr-FR" sz="1600" dirty="0" smtClean="0">
                <a:solidFill>
                  <a:srgbClr val="6633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(</a:t>
            </a:r>
            <a:r>
              <a:rPr lang="fr-FR" sz="1600" dirty="0" err="1" smtClean="0">
                <a:solidFill>
                  <a:srgbClr val="6633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private</a:t>
            </a:r>
            <a:r>
              <a:rPr lang="fr-FR" sz="1600" dirty="0" smtClean="0">
                <a:solidFill>
                  <a:srgbClr val="6633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, no </a:t>
            </a:r>
            <a:r>
              <a:rPr lang="fr-FR" sz="1600" dirty="0" err="1" smtClean="0">
                <a:solidFill>
                  <a:srgbClr val="6633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academia</a:t>
            </a:r>
            <a:r>
              <a:rPr lang="fr-FR" sz="1600" dirty="0" smtClean="0">
                <a:solidFill>
                  <a:srgbClr val="6633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)</a:t>
            </a:r>
            <a:endParaRPr lang="fr-FR" sz="1600" dirty="0">
              <a:solidFill>
                <a:srgbClr val="6633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09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07504" y="76200"/>
            <a:ext cx="8954195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fr-FR" altLang="en-US" sz="1800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1851063" y="188640"/>
            <a:ext cx="5673265" cy="3030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Tohoku Accelerator Production Cluster</a:t>
            </a:r>
            <a:endParaRPr lang="en-US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48" y="3819154"/>
            <a:ext cx="4248472" cy="297911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4851" y="692832"/>
            <a:ext cx="4546849" cy="300644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692832"/>
            <a:ext cx="4255615" cy="305896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7269" y="3819154"/>
            <a:ext cx="4514429" cy="2979117"/>
          </a:xfrm>
          <a:prstGeom prst="rect">
            <a:avLst/>
          </a:prstGeom>
        </p:spPr>
      </p:pic>
      <p:sp>
        <p:nvSpPr>
          <p:cNvPr id="8" name="TextBox 17"/>
          <p:cNvSpPr txBox="1"/>
          <p:nvPr/>
        </p:nvSpPr>
        <p:spPr>
          <a:xfrm>
            <a:off x="3930832" y="6459717"/>
            <a:ext cx="1307537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M. Yoshioka</a:t>
            </a:r>
          </a:p>
        </p:txBody>
      </p:sp>
    </p:spTree>
    <p:extLst>
      <p:ext uri="{BB962C8B-B14F-4D97-AF65-F5344CB8AC3E}">
        <p14:creationId xmlns:p14="http://schemas.microsoft.com/office/powerpoint/2010/main" val="268693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" y="620688"/>
            <a:ext cx="9141566" cy="6237312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39143" y="87288"/>
            <a:ext cx="7761908" cy="46139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971600" y="159296"/>
            <a:ext cx="7128792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SppC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related Technology Domestic Collaboration in China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6" name="TextBox 19"/>
          <p:cNvSpPr txBox="1"/>
          <p:nvPr/>
        </p:nvSpPr>
        <p:spPr>
          <a:xfrm>
            <a:off x="7513415" y="3570067"/>
            <a:ext cx="864096" cy="338554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J. Gao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9496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2696"/>
            <a:ext cx="9144000" cy="6165304"/>
          </a:xfrm>
          <a:prstGeom prst="rect">
            <a:avLst/>
          </a:prstGeom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39143" y="87288"/>
            <a:ext cx="7761908" cy="46139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971600" y="159296"/>
            <a:ext cx="7128792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CEPC Industrial Promotion Consortium (CIPC) in China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5" name="TextBox 19"/>
          <p:cNvSpPr txBox="1"/>
          <p:nvPr/>
        </p:nvSpPr>
        <p:spPr>
          <a:xfrm>
            <a:off x="7236296" y="6237311"/>
            <a:ext cx="864096" cy="338554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J. Gao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</a:t>
            </a:r>
          </a:p>
        </p:txBody>
      </p:sp>
      <p:sp>
        <p:nvSpPr>
          <p:cNvPr id="6" name="TextBox 48"/>
          <p:cNvSpPr txBox="1"/>
          <p:nvPr/>
        </p:nvSpPr>
        <p:spPr>
          <a:xfrm rot="20404488">
            <a:off x="1646734" y="3865079"/>
            <a:ext cx="5487716" cy="830997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start as the Industrial Consortium with a possibility to transform to “Academy-Industry organization” in China </a:t>
            </a:r>
            <a:b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</a:b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with “CEPC as a Model Project Case” (?)</a:t>
            </a:r>
          </a:p>
        </p:txBody>
      </p:sp>
    </p:spTree>
    <p:extLst>
      <p:ext uri="{BB962C8B-B14F-4D97-AF65-F5344CB8AC3E}">
        <p14:creationId xmlns:p14="http://schemas.microsoft.com/office/powerpoint/2010/main" val="2368758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764704"/>
            <a:ext cx="9144000" cy="6093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107504" y="836712"/>
            <a:ext cx="2444096" cy="2002544"/>
          </a:xfrm>
          <a:prstGeom prst="roundRect">
            <a:avLst/>
          </a:prstGeom>
          <a:solidFill>
            <a:srgbClr val="25F91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AMICI</a:t>
            </a:r>
            <a:b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</a:br>
            <a:endParaRPr lang="en-US" dirty="0" smtClean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algn="ctr"/>
            <a:endParaRPr lang="en-US" dirty="0" smtClean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algn="ctr"/>
            <a:endParaRPr lang="en-US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algn="ctr"/>
            <a:endParaRPr lang="en-US" dirty="0" smtClean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algn="ctr"/>
            <a:endParaRPr lang="en-US" dirty="0" smtClean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059832" y="836712"/>
            <a:ext cx="2952504" cy="199325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P</a:t>
            </a:r>
            <a:r>
              <a:rPr lang="en-US" dirty="0" smtClean="0">
                <a:latin typeface="Palatino Linotype" panose="02040502050505030304" pitchFamily="18" charset="0"/>
              </a:rPr>
              <a:t>IGES (France):</a:t>
            </a:r>
          </a:p>
          <a:p>
            <a:pPr algn="ctr"/>
            <a:endParaRPr lang="en-US" dirty="0">
              <a:latin typeface="Palatino Linotype" panose="02040502050505030304" pitchFamily="18" charset="0"/>
            </a:endParaRPr>
          </a:p>
          <a:p>
            <a:pPr algn="ctr"/>
            <a:endParaRPr lang="en-US" dirty="0" smtClean="0">
              <a:latin typeface="Palatino Linotype" panose="02040502050505030304" pitchFamily="18" charset="0"/>
            </a:endParaRPr>
          </a:p>
          <a:p>
            <a:pPr algn="ctr"/>
            <a:endParaRPr lang="en-US" dirty="0">
              <a:latin typeface="Palatino Linotype" panose="02040502050505030304" pitchFamily="18" charset="0"/>
            </a:endParaRPr>
          </a:p>
          <a:p>
            <a:pPr algn="ctr"/>
            <a:endParaRPr lang="en-US" dirty="0" smtClean="0">
              <a:latin typeface="Palatino Linotype" panose="02040502050505030304" pitchFamily="18" charset="0"/>
            </a:endParaRPr>
          </a:p>
          <a:p>
            <a:pPr algn="ctr"/>
            <a:endParaRPr lang="en-US" dirty="0" smtClean="0">
              <a:latin typeface="Palatino Linotype" panose="02040502050505030304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516811" y="869591"/>
            <a:ext cx="2257887" cy="1855795"/>
          </a:xfrm>
          <a:prstGeom prst="round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FF"/>
                </a:solidFill>
                <a:latin typeface="Palatino Linotype" panose="02040502050505030304" pitchFamily="18" charset="0"/>
              </a:rPr>
              <a:t>EU-H2020:</a:t>
            </a:r>
          </a:p>
          <a:p>
            <a:pPr algn="ctr"/>
            <a:endParaRPr lang="en-US" dirty="0">
              <a:solidFill>
                <a:srgbClr val="0000FF"/>
              </a:solidFill>
              <a:latin typeface="Palatino Linotype" panose="02040502050505030304" pitchFamily="18" charset="0"/>
            </a:endParaRPr>
          </a:p>
          <a:p>
            <a:pPr algn="ctr"/>
            <a:endParaRPr lang="en-US" dirty="0" smtClean="0">
              <a:solidFill>
                <a:srgbClr val="0000FF"/>
              </a:solidFill>
              <a:latin typeface="Palatino Linotype" panose="02040502050505030304" pitchFamily="18" charset="0"/>
            </a:endParaRPr>
          </a:p>
          <a:p>
            <a:pPr algn="ctr"/>
            <a:endParaRPr lang="en-US" dirty="0">
              <a:solidFill>
                <a:srgbClr val="0000FF"/>
              </a:solidFill>
              <a:latin typeface="Palatino Linotype" panose="02040502050505030304" pitchFamily="18" charset="0"/>
            </a:endParaRPr>
          </a:p>
        </p:txBody>
      </p:sp>
      <p:grpSp>
        <p:nvGrpSpPr>
          <p:cNvPr id="6" name="Group 7"/>
          <p:cNvGrpSpPr/>
          <p:nvPr/>
        </p:nvGrpSpPr>
        <p:grpSpPr>
          <a:xfrm>
            <a:off x="2863250" y="4333398"/>
            <a:ext cx="815892" cy="927306"/>
            <a:chOff x="1443789" y="3465094"/>
            <a:chExt cx="2743200" cy="2574759"/>
          </a:xfrm>
        </p:grpSpPr>
        <p:grpSp>
          <p:nvGrpSpPr>
            <p:cNvPr id="7" name="Group 8"/>
            <p:cNvGrpSpPr/>
            <p:nvPr/>
          </p:nvGrpSpPr>
          <p:grpSpPr>
            <a:xfrm>
              <a:off x="1443789" y="3465094"/>
              <a:ext cx="2743200" cy="2550695"/>
              <a:chOff x="4193628" y="1943078"/>
              <a:chExt cx="4398579" cy="3685212"/>
            </a:xfrm>
          </p:grpSpPr>
          <p:grpSp>
            <p:nvGrpSpPr>
              <p:cNvPr id="9" name="Group 10"/>
              <p:cNvGrpSpPr/>
              <p:nvPr/>
            </p:nvGrpSpPr>
            <p:grpSpPr>
              <a:xfrm>
                <a:off x="4193628" y="1943078"/>
                <a:ext cx="4398579" cy="3685212"/>
                <a:chOff x="189187" y="1659298"/>
                <a:chExt cx="5975131" cy="5198702"/>
              </a:xfrm>
            </p:grpSpPr>
            <p:pic>
              <p:nvPicPr>
                <p:cNvPr id="21" name="Picture 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9187" y="1659298"/>
                  <a:ext cx="5975131" cy="51987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2" name="Picture 3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83572" y="4133968"/>
                  <a:ext cx="528173" cy="5281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3" name="Picture 1" descr="INMAPS.pdf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303844" y="2043315"/>
                  <a:ext cx="469663" cy="3072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4" name="Picture 5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76857" y="2373003"/>
                  <a:ext cx="447299" cy="436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5" name="Picture 3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100864" y="3718301"/>
                  <a:ext cx="797231" cy="5412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" name="Picture 8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820512" y="5242301"/>
                  <a:ext cx="656896" cy="5028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7" name="Picture 2" descr="falcon_inserte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86888" y="2877759"/>
                  <a:ext cx="413678" cy="2491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8" name="Picture 3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12430" y="4393591"/>
                  <a:ext cx="1035267" cy="5984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9" name="Picture 4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19753" y="3302346"/>
                  <a:ext cx="464427" cy="3229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" name="Picture 2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02868" y="5992477"/>
                  <a:ext cx="461961" cy="3359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" name="Picture 7"/>
                <p:cNvPicPr>
                  <a:picLocks noChangeAspect="1" noChangeArrowheads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87848" y="2960656"/>
                  <a:ext cx="589520" cy="3718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21649" y="3242973"/>
                <a:ext cx="166474" cy="1140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Picture 3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1326" y="2776347"/>
                <a:ext cx="154562" cy="1497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Picture 13" descr="DSC02722.jpg"/>
              <p:cNvPicPr>
                <a:picLocks noChangeAspect="1"/>
              </p:cNvPicPr>
              <p:nvPr/>
            </p:nvPicPr>
            <p:blipFill>
              <a:blip r:embed="rId15"/>
              <a:srcRect l="17717"/>
              <a:stretch>
                <a:fillRect/>
              </a:stretch>
            </p:blipFill>
            <p:spPr>
              <a:xfrm>
                <a:off x="6473102" y="5218386"/>
                <a:ext cx="262806" cy="239110"/>
              </a:xfrm>
              <a:prstGeom prst="rect">
                <a:avLst/>
              </a:prstGeom>
            </p:spPr>
          </p:pic>
          <p:pic>
            <p:nvPicPr>
              <p:cNvPr id="13" name="Picture 8"/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76376" y="4725582"/>
                <a:ext cx="264798" cy="1774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Picture 2"/>
              <p:cNvPicPr>
                <a:picLocks noChangeAspect="1" noChangeArrowheads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1543" y="4493173"/>
                <a:ext cx="191396" cy="2680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" name="Picture 5"/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91779" y="3462794"/>
                <a:ext cx="211065" cy="139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Picture 2" descr="https://static.squarespace.com/static/4ff36a2b84aecc34311d0e6c/523b0fcce4b099ee151514e7/523b0fcee4b099ee15151a59/1341429525005/1000w/higgs%20boson.jpg">
                <a:hlinkClick r:id="rId19"/>
              </p:cNvPr>
              <p:cNvPicPr>
                <a:picLocks noChangeAspect="1" noChangeArrowheads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20548" y="3967701"/>
                <a:ext cx="294667" cy="1669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2"/>
              <p:cNvPicPr>
                <a:picLocks noChangeAspect="1" noChangeArrowheads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92000" y="2158207"/>
                <a:ext cx="216466" cy="920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2"/>
              <p:cNvPicPr>
                <a:picLocks noChangeAspect="1" noChangeArrowheads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56344" y="2325616"/>
                <a:ext cx="123027" cy="915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3"/>
              <p:cNvPicPr>
                <a:picLocks noChangeAspect="1" noChangeArrowheads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33496" y="2023814"/>
                <a:ext cx="171502" cy="1150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9"/>
              <p:cNvPicPr>
                <a:picLocks noChangeAspect="1" noChangeArrowheads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33251" y="2448281"/>
                <a:ext cx="132329" cy="78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8" name="Oval 9"/>
            <p:cNvSpPr/>
            <p:nvPr/>
          </p:nvSpPr>
          <p:spPr>
            <a:xfrm>
              <a:off x="1467852" y="3489158"/>
              <a:ext cx="2695074" cy="2550695"/>
            </a:xfrm>
            <a:prstGeom prst="ellipse">
              <a:avLst/>
            </a:prstGeom>
            <a:noFill/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2" name="Straight Arrow Connector 47"/>
          <p:cNvCxnSpPr/>
          <p:nvPr/>
        </p:nvCxnSpPr>
        <p:spPr>
          <a:xfrm>
            <a:off x="2345654" y="3001236"/>
            <a:ext cx="698189" cy="12779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49"/>
          <p:cNvCxnSpPr/>
          <p:nvPr/>
        </p:nvCxnSpPr>
        <p:spPr>
          <a:xfrm flipH="1">
            <a:off x="3428218" y="2746634"/>
            <a:ext cx="868182" cy="1501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57"/>
          <p:cNvCxnSpPr/>
          <p:nvPr/>
        </p:nvCxnSpPr>
        <p:spPr>
          <a:xfrm flipH="1">
            <a:off x="3686719" y="2902178"/>
            <a:ext cx="3291392" cy="14656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Image 36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687391" y="4005064"/>
            <a:ext cx="3629025" cy="647712"/>
          </a:xfrm>
          <a:prstGeom prst="rect">
            <a:avLst/>
          </a:prstGeom>
        </p:spPr>
      </p:pic>
      <p:sp>
        <p:nvSpPr>
          <p:cNvPr id="38" name="ZoneTexte 37"/>
          <p:cNvSpPr txBox="1"/>
          <p:nvPr/>
        </p:nvSpPr>
        <p:spPr>
          <a:xfrm>
            <a:off x="5981946" y="3566118"/>
            <a:ext cx="2792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(“ILC as the model case”)</a:t>
            </a:r>
            <a:endParaRPr lang="en-US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39" name="Image 38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323528" y="1340768"/>
            <a:ext cx="2056232" cy="1386281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468725" y="1309593"/>
            <a:ext cx="2151278" cy="1395680"/>
          </a:xfrm>
          <a:prstGeom prst="rect">
            <a:avLst/>
          </a:prstGeom>
        </p:spPr>
      </p:pic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231775" y="76200"/>
            <a:ext cx="8674585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fr-FR" altLang="en-US" sz="1800"/>
          </a:p>
        </p:txBody>
      </p:sp>
      <p:sp>
        <p:nvSpPr>
          <p:cNvPr id="42" name="WordArt 5"/>
          <p:cNvSpPr>
            <a:spLocks noChangeArrowheads="1" noChangeShapeType="1" noTextEdit="1"/>
          </p:cNvSpPr>
          <p:nvPr/>
        </p:nvSpPr>
        <p:spPr bwMode="auto">
          <a:xfrm>
            <a:off x="654860" y="192153"/>
            <a:ext cx="7805572" cy="3390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Promotion Consortiums &amp; Industrial Clusters @ LC Industry Forums </a:t>
            </a:r>
            <a:endParaRPr lang="en-US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3" name="Image 42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731" y="1576548"/>
            <a:ext cx="1913900" cy="631546"/>
          </a:xfrm>
          <a:prstGeom prst="rect">
            <a:avLst/>
          </a:prstGeom>
          <a:solidFill>
            <a:srgbClr val="0000CC"/>
          </a:solidFill>
        </p:spPr>
      </p:pic>
      <p:sp>
        <p:nvSpPr>
          <p:cNvPr id="45" name="ZoneTexte 44"/>
          <p:cNvSpPr txBox="1"/>
          <p:nvPr/>
        </p:nvSpPr>
        <p:spPr>
          <a:xfrm>
            <a:off x="3794592" y="4613024"/>
            <a:ext cx="4758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Linear Collider</a:t>
            </a:r>
            <a:r>
              <a:rPr lang="en-US" sz="2400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en-US" sz="2400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Industry Forums</a:t>
            </a:r>
            <a:endParaRPr lang="en-US" sz="2400" b="1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52" name="Picture 2" descr="http://www.ineustar.com/images/stories/logo.png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158" y="5855248"/>
            <a:ext cx="3615938" cy="893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Image 52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35312" y="3372830"/>
            <a:ext cx="2275030" cy="3225206"/>
          </a:xfrm>
          <a:prstGeom prst="rect">
            <a:avLst/>
          </a:prstGeom>
        </p:spPr>
      </p:pic>
      <p:sp>
        <p:nvSpPr>
          <p:cNvPr id="54" name="ZoneTexte 53"/>
          <p:cNvSpPr txBox="1"/>
          <p:nvPr/>
        </p:nvSpPr>
        <p:spPr>
          <a:xfrm>
            <a:off x="-38599" y="3457103"/>
            <a:ext cx="13869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 smtClean="0">
                <a:solidFill>
                  <a:srgbClr val="FFFF00"/>
                </a:solidFill>
                <a:latin typeface="Palatino Linotype" panose="02040502050505030304" pitchFamily="18" charset="0"/>
              </a:rPr>
              <a:t>Tohoku</a:t>
            </a:r>
            <a:r>
              <a:rPr lang="fr-FR" dirty="0" smtClean="0">
                <a:solidFill>
                  <a:srgbClr val="FFFF00"/>
                </a:solidFill>
                <a:latin typeface="Palatino Linotype" panose="02040502050505030304" pitchFamily="18" charset="0"/>
              </a:rPr>
              <a:t> </a:t>
            </a:r>
          </a:p>
          <a:p>
            <a:pPr algn="ctr"/>
            <a:r>
              <a:rPr lang="fr-FR" dirty="0" smtClean="0">
                <a:solidFill>
                  <a:srgbClr val="FFFF00"/>
                </a:solidFill>
                <a:latin typeface="Palatino Linotype" panose="02040502050505030304" pitchFamily="18" charset="0"/>
              </a:rPr>
              <a:t>Accelerator</a:t>
            </a:r>
          </a:p>
          <a:p>
            <a:pPr algn="ctr"/>
            <a:r>
              <a:rPr lang="fr-FR" dirty="0" smtClean="0">
                <a:solidFill>
                  <a:srgbClr val="FFFF00"/>
                </a:solidFill>
                <a:latin typeface="Palatino Linotype" panose="02040502050505030304" pitchFamily="18" charset="0"/>
              </a:rPr>
              <a:t>Production </a:t>
            </a:r>
          </a:p>
          <a:p>
            <a:pPr algn="ctr"/>
            <a:r>
              <a:rPr lang="fr-FR" dirty="0" smtClean="0">
                <a:solidFill>
                  <a:srgbClr val="FFFF00"/>
                </a:solidFill>
                <a:latin typeface="Palatino Linotype" panose="02040502050505030304" pitchFamily="18" charset="0"/>
              </a:rPr>
              <a:t>Cluster</a:t>
            </a:r>
            <a:endParaRPr lang="fr-FR" dirty="0">
              <a:solidFill>
                <a:srgbClr val="FFFF0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56" name="Image 55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6401471" y="5319845"/>
            <a:ext cx="2247975" cy="1458967"/>
          </a:xfrm>
          <a:prstGeom prst="rect">
            <a:avLst/>
          </a:prstGeom>
        </p:spPr>
      </p:pic>
      <p:cxnSp>
        <p:nvCxnSpPr>
          <p:cNvPr id="57" name="Straight Arrow Connector 47"/>
          <p:cNvCxnSpPr/>
          <p:nvPr/>
        </p:nvCxnSpPr>
        <p:spPr>
          <a:xfrm>
            <a:off x="2345716" y="4646570"/>
            <a:ext cx="402084" cy="506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47"/>
          <p:cNvCxnSpPr/>
          <p:nvPr/>
        </p:nvCxnSpPr>
        <p:spPr>
          <a:xfrm flipH="1" flipV="1">
            <a:off x="3513538" y="5319845"/>
            <a:ext cx="348772" cy="6366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47"/>
          <p:cNvCxnSpPr/>
          <p:nvPr/>
        </p:nvCxnSpPr>
        <p:spPr>
          <a:xfrm flipH="1" flipV="1">
            <a:off x="3781382" y="4985433"/>
            <a:ext cx="2374794" cy="5371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48"/>
          <p:cNvSpPr txBox="1"/>
          <p:nvPr/>
        </p:nvSpPr>
        <p:spPr>
          <a:xfrm rot="20404488">
            <a:off x="2119862" y="2316135"/>
            <a:ext cx="5697836" cy="1077218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C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onsolidate </a:t>
            </a:r>
            <a:r>
              <a:rPr lang="en-US" sz="1600" dirty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links and enlarge international cooperation between academia and industrial players involved in accelerator science for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future </a:t>
            </a:r>
            <a:r>
              <a:rPr lang="en-US" sz="1600" dirty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large scale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infrastructures </a:t>
            </a:r>
            <a:b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</a:b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 as a seed for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more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global Industrial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consortiums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(?)</a:t>
            </a:r>
          </a:p>
        </p:txBody>
      </p:sp>
    </p:spTree>
    <p:extLst>
      <p:ext uri="{BB962C8B-B14F-4D97-AF65-F5344CB8AC3E}">
        <p14:creationId xmlns:p14="http://schemas.microsoft.com/office/powerpoint/2010/main" val="3982954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8" y="5265644"/>
            <a:ext cx="1333313" cy="12961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899592" y="117451"/>
            <a:ext cx="7344816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1257975" y="189459"/>
            <a:ext cx="6703015" cy="403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Global Superconducting RF </a:t>
            </a:r>
            <a:r>
              <a:rPr lang="en-US" sz="28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Linac</a:t>
            </a:r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Technology</a:t>
            </a:r>
            <a:endParaRPr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grpSp>
        <p:nvGrpSpPr>
          <p:cNvPr id="5" name="Group 17"/>
          <p:cNvGrpSpPr>
            <a:grpSpLocks noChangeAspect="1"/>
          </p:cNvGrpSpPr>
          <p:nvPr/>
        </p:nvGrpSpPr>
        <p:grpSpPr bwMode="auto">
          <a:xfrm>
            <a:off x="648683" y="1500829"/>
            <a:ext cx="3616008" cy="524455"/>
            <a:chOff x="102" y="2546"/>
            <a:chExt cx="5392" cy="878"/>
          </a:xfrm>
        </p:grpSpPr>
        <p:grpSp>
          <p:nvGrpSpPr>
            <p:cNvPr id="6" name="Group 18"/>
            <p:cNvGrpSpPr>
              <a:grpSpLocks noChangeAspect="1"/>
            </p:cNvGrpSpPr>
            <p:nvPr/>
          </p:nvGrpSpPr>
          <p:grpSpPr bwMode="auto">
            <a:xfrm>
              <a:off x="102" y="2546"/>
              <a:ext cx="5392" cy="878"/>
              <a:chOff x="226" y="2470"/>
              <a:chExt cx="5392" cy="878"/>
            </a:xfrm>
          </p:grpSpPr>
          <p:grpSp>
            <p:nvGrpSpPr>
              <p:cNvPr id="13" name="Group 19"/>
              <p:cNvGrpSpPr>
                <a:grpSpLocks noChangeAspect="1"/>
              </p:cNvGrpSpPr>
              <p:nvPr/>
            </p:nvGrpSpPr>
            <p:grpSpPr bwMode="auto">
              <a:xfrm>
                <a:off x="4462" y="2696"/>
                <a:ext cx="69" cy="424"/>
                <a:chOff x="2261" y="2699"/>
                <a:chExt cx="69" cy="424"/>
              </a:xfrm>
            </p:grpSpPr>
            <p:sp>
              <p:nvSpPr>
                <p:cNvPr id="177" name="Line 2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96" y="2770"/>
                  <a:ext cx="0" cy="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78" name="Line 21"/>
                <p:cNvSpPr>
                  <a:spLocks noChangeAspect="1" noChangeShapeType="1"/>
                </p:cNvSpPr>
                <p:nvPr/>
              </p:nvSpPr>
              <p:spPr bwMode="auto">
                <a:xfrm>
                  <a:off x="2263" y="2699"/>
                  <a:ext cx="6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79" name="Line 22"/>
                <p:cNvSpPr>
                  <a:spLocks noChangeAspect="1" noChangeShapeType="1"/>
                </p:cNvSpPr>
                <p:nvPr/>
              </p:nvSpPr>
              <p:spPr bwMode="auto">
                <a:xfrm>
                  <a:off x="2270" y="2713"/>
                  <a:ext cx="5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80" name="Line 23"/>
                <p:cNvSpPr>
                  <a:spLocks noChangeAspect="1" noChangeShapeType="1"/>
                </p:cNvSpPr>
                <p:nvPr/>
              </p:nvSpPr>
              <p:spPr bwMode="auto">
                <a:xfrm>
                  <a:off x="2282" y="2755"/>
                  <a:ext cx="3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81" name="Line 2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1" y="3123"/>
                  <a:ext cx="6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82" name="Line 2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8" y="3109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83" name="Line 2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78" y="3067"/>
                  <a:ext cx="4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4" name="Group 27"/>
              <p:cNvGrpSpPr>
                <a:grpSpLocks noChangeAspect="1"/>
              </p:cNvGrpSpPr>
              <p:nvPr/>
            </p:nvGrpSpPr>
            <p:grpSpPr bwMode="auto">
              <a:xfrm>
                <a:off x="4017" y="2695"/>
                <a:ext cx="69" cy="424"/>
                <a:chOff x="2261" y="2699"/>
                <a:chExt cx="69" cy="424"/>
              </a:xfrm>
            </p:grpSpPr>
            <p:sp>
              <p:nvSpPr>
                <p:cNvPr id="170" name="Line 2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96" y="2770"/>
                  <a:ext cx="0" cy="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71" name="Line 29"/>
                <p:cNvSpPr>
                  <a:spLocks noChangeAspect="1" noChangeShapeType="1"/>
                </p:cNvSpPr>
                <p:nvPr/>
              </p:nvSpPr>
              <p:spPr bwMode="auto">
                <a:xfrm>
                  <a:off x="2263" y="2699"/>
                  <a:ext cx="6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72" name="Line 30"/>
                <p:cNvSpPr>
                  <a:spLocks noChangeAspect="1" noChangeShapeType="1"/>
                </p:cNvSpPr>
                <p:nvPr/>
              </p:nvSpPr>
              <p:spPr bwMode="auto">
                <a:xfrm>
                  <a:off x="2270" y="2713"/>
                  <a:ext cx="5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73" name="Line 31"/>
                <p:cNvSpPr>
                  <a:spLocks noChangeAspect="1" noChangeShapeType="1"/>
                </p:cNvSpPr>
                <p:nvPr/>
              </p:nvSpPr>
              <p:spPr bwMode="auto">
                <a:xfrm>
                  <a:off x="2282" y="2755"/>
                  <a:ext cx="3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74" name="Line 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1" y="3123"/>
                  <a:ext cx="6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75" name="Line 3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8" y="3109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76" name="Line 3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78" y="3067"/>
                  <a:ext cx="4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5" name="Group 35"/>
              <p:cNvGrpSpPr>
                <a:grpSpLocks noChangeAspect="1"/>
              </p:cNvGrpSpPr>
              <p:nvPr/>
            </p:nvGrpSpPr>
            <p:grpSpPr bwMode="auto">
              <a:xfrm>
                <a:off x="3578" y="2697"/>
                <a:ext cx="69" cy="424"/>
                <a:chOff x="2261" y="2699"/>
                <a:chExt cx="69" cy="424"/>
              </a:xfrm>
            </p:grpSpPr>
            <p:sp>
              <p:nvSpPr>
                <p:cNvPr id="163" name="Line 3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96" y="2770"/>
                  <a:ext cx="0" cy="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64" name="Line 37"/>
                <p:cNvSpPr>
                  <a:spLocks noChangeAspect="1" noChangeShapeType="1"/>
                </p:cNvSpPr>
                <p:nvPr/>
              </p:nvSpPr>
              <p:spPr bwMode="auto">
                <a:xfrm>
                  <a:off x="2263" y="2699"/>
                  <a:ext cx="6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65" name="Line 38"/>
                <p:cNvSpPr>
                  <a:spLocks noChangeAspect="1" noChangeShapeType="1"/>
                </p:cNvSpPr>
                <p:nvPr/>
              </p:nvSpPr>
              <p:spPr bwMode="auto">
                <a:xfrm>
                  <a:off x="2270" y="2713"/>
                  <a:ext cx="5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66" name="Line 39"/>
                <p:cNvSpPr>
                  <a:spLocks noChangeAspect="1" noChangeShapeType="1"/>
                </p:cNvSpPr>
                <p:nvPr/>
              </p:nvSpPr>
              <p:spPr bwMode="auto">
                <a:xfrm>
                  <a:off x="2282" y="2755"/>
                  <a:ext cx="3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67" name="Line 4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1" y="3123"/>
                  <a:ext cx="6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68" name="Line 4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8" y="3109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69" name="Line 4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78" y="3067"/>
                  <a:ext cx="4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6" name="Group 43"/>
              <p:cNvGrpSpPr>
                <a:grpSpLocks noChangeAspect="1"/>
              </p:cNvGrpSpPr>
              <p:nvPr/>
            </p:nvGrpSpPr>
            <p:grpSpPr bwMode="auto">
              <a:xfrm>
                <a:off x="3137" y="2696"/>
                <a:ext cx="69" cy="424"/>
                <a:chOff x="2261" y="2699"/>
                <a:chExt cx="69" cy="424"/>
              </a:xfrm>
            </p:grpSpPr>
            <p:sp>
              <p:nvSpPr>
                <p:cNvPr id="156" name="Line 4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96" y="2770"/>
                  <a:ext cx="0" cy="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7" name="Line 45"/>
                <p:cNvSpPr>
                  <a:spLocks noChangeAspect="1" noChangeShapeType="1"/>
                </p:cNvSpPr>
                <p:nvPr/>
              </p:nvSpPr>
              <p:spPr bwMode="auto">
                <a:xfrm>
                  <a:off x="2263" y="2699"/>
                  <a:ext cx="6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8" name="Line 46"/>
                <p:cNvSpPr>
                  <a:spLocks noChangeAspect="1" noChangeShapeType="1"/>
                </p:cNvSpPr>
                <p:nvPr/>
              </p:nvSpPr>
              <p:spPr bwMode="auto">
                <a:xfrm>
                  <a:off x="2270" y="2713"/>
                  <a:ext cx="5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9" name="Line 47"/>
                <p:cNvSpPr>
                  <a:spLocks noChangeAspect="1" noChangeShapeType="1"/>
                </p:cNvSpPr>
                <p:nvPr/>
              </p:nvSpPr>
              <p:spPr bwMode="auto">
                <a:xfrm>
                  <a:off x="2282" y="2755"/>
                  <a:ext cx="3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60" name="Line 4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1" y="3123"/>
                  <a:ext cx="6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61" name="Line 4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8" y="3109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62" name="Line 5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78" y="3067"/>
                  <a:ext cx="4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7" name="Group 51"/>
              <p:cNvGrpSpPr>
                <a:grpSpLocks noChangeAspect="1"/>
              </p:cNvGrpSpPr>
              <p:nvPr/>
            </p:nvGrpSpPr>
            <p:grpSpPr bwMode="auto">
              <a:xfrm>
                <a:off x="2697" y="2698"/>
                <a:ext cx="69" cy="424"/>
                <a:chOff x="2261" y="2699"/>
                <a:chExt cx="69" cy="424"/>
              </a:xfrm>
            </p:grpSpPr>
            <p:sp>
              <p:nvSpPr>
                <p:cNvPr id="149" name="Line 5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96" y="2770"/>
                  <a:ext cx="0" cy="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0" name="Line 53"/>
                <p:cNvSpPr>
                  <a:spLocks noChangeAspect="1" noChangeShapeType="1"/>
                </p:cNvSpPr>
                <p:nvPr/>
              </p:nvSpPr>
              <p:spPr bwMode="auto">
                <a:xfrm>
                  <a:off x="2263" y="2699"/>
                  <a:ext cx="6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1" name="Line 54"/>
                <p:cNvSpPr>
                  <a:spLocks noChangeAspect="1" noChangeShapeType="1"/>
                </p:cNvSpPr>
                <p:nvPr/>
              </p:nvSpPr>
              <p:spPr bwMode="auto">
                <a:xfrm>
                  <a:off x="2270" y="2713"/>
                  <a:ext cx="5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2" name="Line 55"/>
                <p:cNvSpPr>
                  <a:spLocks noChangeAspect="1" noChangeShapeType="1"/>
                </p:cNvSpPr>
                <p:nvPr/>
              </p:nvSpPr>
              <p:spPr bwMode="auto">
                <a:xfrm>
                  <a:off x="2282" y="2755"/>
                  <a:ext cx="3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3" name="Line 5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1" y="3123"/>
                  <a:ext cx="6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4" name="Line 5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8" y="3109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5" name="Line 5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78" y="3067"/>
                  <a:ext cx="4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8" name="Group 59"/>
              <p:cNvGrpSpPr>
                <a:grpSpLocks noChangeAspect="1"/>
              </p:cNvGrpSpPr>
              <p:nvPr/>
            </p:nvGrpSpPr>
            <p:grpSpPr bwMode="auto">
              <a:xfrm flipV="1">
                <a:off x="1379" y="3067"/>
                <a:ext cx="67" cy="56"/>
                <a:chOff x="1379" y="2699"/>
                <a:chExt cx="67" cy="56"/>
              </a:xfrm>
            </p:grpSpPr>
            <p:sp>
              <p:nvSpPr>
                <p:cNvPr id="146" name="Line 60"/>
                <p:cNvSpPr>
                  <a:spLocks noChangeAspect="1" noChangeShapeType="1"/>
                </p:cNvSpPr>
                <p:nvPr/>
              </p:nvSpPr>
              <p:spPr bwMode="auto">
                <a:xfrm>
                  <a:off x="1391" y="2755"/>
                  <a:ext cx="3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47" name="Line 61"/>
                <p:cNvSpPr>
                  <a:spLocks noChangeAspect="1" noChangeShapeType="1"/>
                </p:cNvSpPr>
                <p:nvPr/>
              </p:nvSpPr>
              <p:spPr bwMode="auto">
                <a:xfrm>
                  <a:off x="1379" y="2699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48" name="Line 62"/>
                <p:cNvSpPr>
                  <a:spLocks noChangeAspect="1" noChangeShapeType="1"/>
                </p:cNvSpPr>
                <p:nvPr/>
              </p:nvSpPr>
              <p:spPr bwMode="auto">
                <a:xfrm>
                  <a:off x="1386" y="2713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9" name="Group 63"/>
              <p:cNvGrpSpPr>
                <a:grpSpLocks noChangeAspect="1"/>
              </p:cNvGrpSpPr>
              <p:nvPr/>
            </p:nvGrpSpPr>
            <p:grpSpPr bwMode="auto">
              <a:xfrm>
                <a:off x="1379" y="2699"/>
                <a:ext cx="67" cy="56"/>
                <a:chOff x="1379" y="2699"/>
                <a:chExt cx="67" cy="56"/>
              </a:xfrm>
            </p:grpSpPr>
            <p:sp>
              <p:nvSpPr>
                <p:cNvPr id="143" name="Line 64"/>
                <p:cNvSpPr>
                  <a:spLocks noChangeAspect="1" noChangeShapeType="1"/>
                </p:cNvSpPr>
                <p:nvPr/>
              </p:nvSpPr>
              <p:spPr bwMode="auto">
                <a:xfrm>
                  <a:off x="1391" y="2755"/>
                  <a:ext cx="3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44" name="Line 65"/>
                <p:cNvSpPr>
                  <a:spLocks noChangeAspect="1" noChangeShapeType="1"/>
                </p:cNvSpPr>
                <p:nvPr/>
              </p:nvSpPr>
              <p:spPr bwMode="auto">
                <a:xfrm>
                  <a:off x="1379" y="2699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45" name="Line 66"/>
                <p:cNvSpPr>
                  <a:spLocks noChangeAspect="1" noChangeShapeType="1"/>
                </p:cNvSpPr>
                <p:nvPr/>
              </p:nvSpPr>
              <p:spPr bwMode="auto">
                <a:xfrm>
                  <a:off x="1386" y="2713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20" name="Freeform 67"/>
              <p:cNvSpPr>
                <a:spLocks noChangeAspect="1"/>
              </p:cNvSpPr>
              <p:nvPr/>
            </p:nvSpPr>
            <p:spPr bwMode="auto">
              <a:xfrm>
                <a:off x="707" y="2758"/>
                <a:ext cx="187" cy="89"/>
              </a:xfrm>
              <a:custGeom>
                <a:avLst/>
                <a:gdLst>
                  <a:gd name="T0" fmla="*/ 36 w 288"/>
                  <a:gd name="T1" fmla="*/ 0 h 137"/>
                  <a:gd name="T2" fmla="*/ 14 w 288"/>
                  <a:gd name="T3" fmla="*/ 12 h 137"/>
                  <a:gd name="T4" fmla="*/ 3 w 288"/>
                  <a:gd name="T5" fmla="*/ 23 h 137"/>
                  <a:gd name="T6" fmla="*/ 1 w 288"/>
                  <a:gd name="T7" fmla="*/ 35 h 137"/>
                  <a:gd name="T8" fmla="*/ 10 w 288"/>
                  <a:gd name="T9" fmla="*/ 52 h 137"/>
                  <a:gd name="T10" fmla="*/ 38 w 288"/>
                  <a:gd name="T11" fmla="*/ 75 h 137"/>
                  <a:gd name="T12" fmla="*/ 66 w 288"/>
                  <a:gd name="T13" fmla="*/ 87 h 137"/>
                  <a:gd name="T14" fmla="*/ 93 w 288"/>
                  <a:gd name="T15" fmla="*/ 89 h 137"/>
                  <a:gd name="T16" fmla="*/ 126 w 288"/>
                  <a:gd name="T17" fmla="*/ 86 h 137"/>
                  <a:gd name="T18" fmla="*/ 157 w 288"/>
                  <a:gd name="T19" fmla="*/ 72 h 137"/>
                  <a:gd name="T20" fmla="*/ 175 w 288"/>
                  <a:gd name="T21" fmla="*/ 54 h 137"/>
                  <a:gd name="T22" fmla="*/ 186 w 288"/>
                  <a:gd name="T23" fmla="*/ 33 h 137"/>
                  <a:gd name="T24" fmla="*/ 182 w 288"/>
                  <a:gd name="T25" fmla="*/ 18 h 137"/>
                  <a:gd name="T26" fmla="*/ 159 w 288"/>
                  <a:gd name="T27" fmla="*/ 1 h 13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8" h="137">
                    <a:moveTo>
                      <a:pt x="56" y="0"/>
                    </a:moveTo>
                    <a:cubicBezTo>
                      <a:pt x="43" y="6"/>
                      <a:pt x="31" y="12"/>
                      <a:pt x="22" y="18"/>
                    </a:cubicBezTo>
                    <a:cubicBezTo>
                      <a:pt x="13" y="24"/>
                      <a:pt x="7" y="30"/>
                      <a:pt x="4" y="36"/>
                    </a:cubicBezTo>
                    <a:cubicBezTo>
                      <a:pt x="1" y="42"/>
                      <a:pt x="0" y="47"/>
                      <a:pt x="2" y="54"/>
                    </a:cubicBezTo>
                    <a:cubicBezTo>
                      <a:pt x="4" y="61"/>
                      <a:pt x="7" y="70"/>
                      <a:pt x="16" y="80"/>
                    </a:cubicBezTo>
                    <a:cubicBezTo>
                      <a:pt x="25" y="90"/>
                      <a:pt x="44" y="107"/>
                      <a:pt x="58" y="116"/>
                    </a:cubicBezTo>
                    <a:cubicBezTo>
                      <a:pt x="72" y="125"/>
                      <a:pt x="87" y="131"/>
                      <a:pt x="101" y="134"/>
                    </a:cubicBezTo>
                    <a:cubicBezTo>
                      <a:pt x="115" y="137"/>
                      <a:pt x="128" y="137"/>
                      <a:pt x="143" y="137"/>
                    </a:cubicBezTo>
                    <a:cubicBezTo>
                      <a:pt x="158" y="137"/>
                      <a:pt x="178" y="136"/>
                      <a:pt x="194" y="132"/>
                    </a:cubicBezTo>
                    <a:cubicBezTo>
                      <a:pt x="210" y="128"/>
                      <a:pt x="230" y="119"/>
                      <a:pt x="242" y="111"/>
                    </a:cubicBezTo>
                    <a:cubicBezTo>
                      <a:pt x="254" y="103"/>
                      <a:pt x="262" y="93"/>
                      <a:pt x="269" y="83"/>
                    </a:cubicBezTo>
                    <a:cubicBezTo>
                      <a:pt x="276" y="73"/>
                      <a:pt x="284" y="60"/>
                      <a:pt x="286" y="51"/>
                    </a:cubicBezTo>
                    <a:cubicBezTo>
                      <a:pt x="288" y="42"/>
                      <a:pt x="288" y="35"/>
                      <a:pt x="281" y="27"/>
                    </a:cubicBezTo>
                    <a:cubicBezTo>
                      <a:pt x="274" y="19"/>
                      <a:pt x="259" y="10"/>
                      <a:pt x="245" y="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" name="Rectangle 68" descr="Wide upward diagonal"/>
              <p:cNvSpPr>
                <a:spLocks noChangeAspect="1" noChangeArrowheads="1"/>
              </p:cNvSpPr>
              <p:nvPr/>
            </p:nvSpPr>
            <p:spPr bwMode="auto">
              <a:xfrm>
                <a:off x="545" y="3063"/>
                <a:ext cx="73" cy="116"/>
              </a:xfrm>
              <a:prstGeom prst="rect">
                <a:avLst/>
              </a:prstGeom>
              <a:pattFill prst="wdUpDiag">
                <a:fgClr>
                  <a:srgbClr val="000000"/>
                </a:fgClr>
                <a:bgClr>
                  <a:srgbClr val="F0F0F4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22" name="Freeform 69" descr="Wide downward diagonal"/>
              <p:cNvSpPr>
                <a:spLocks noChangeAspect="1"/>
              </p:cNvSpPr>
              <p:nvPr/>
            </p:nvSpPr>
            <p:spPr bwMode="auto">
              <a:xfrm flipV="1">
                <a:off x="969" y="3052"/>
                <a:ext cx="224" cy="260"/>
              </a:xfrm>
              <a:custGeom>
                <a:avLst/>
                <a:gdLst>
                  <a:gd name="T0" fmla="*/ 1 w 345"/>
                  <a:gd name="T1" fmla="*/ 249 h 393"/>
                  <a:gd name="T2" fmla="*/ 12 w 345"/>
                  <a:gd name="T3" fmla="*/ 241 h 393"/>
                  <a:gd name="T4" fmla="*/ 27 w 345"/>
                  <a:gd name="T5" fmla="*/ 206 h 393"/>
                  <a:gd name="T6" fmla="*/ 43 w 345"/>
                  <a:gd name="T7" fmla="*/ 154 h 393"/>
                  <a:gd name="T8" fmla="*/ 58 w 345"/>
                  <a:gd name="T9" fmla="*/ 111 h 393"/>
                  <a:gd name="T10" fmla="*/ 82 w 345"/>
                  <a:gd name="T11" fmla="*/ 71 h 393"/>
                  <a:gd name="T12" fmla="*/ 106 w 345"/>
                  <a:gd name="T13" fmla="*/ 42 h 393"/>
                  <a:gd name="T14" fmla="*/ 138 w 345"/>
                  <a:gd name="T15" fmla="*/ 16 h 393"/>
                  <a:gd name="T16" fmla="*/ 177 w 345"/>
                  <a:gd name="T17" fmla="*/ 1 h 393"/>
                  <a:gd name="T18" fmla="*/ 195 w 345"/>
                  <a:gd name="T19" fmla="*/ 0 h 393"/>
                  <a:gd name="T20" fmla="*/ 201 w 345"/>
                  <a:gd name="T21" fmla="*/ 4 h 393"/>
                  <a:gd name="T22" fmla="*/ 219 w 345"/>
                  <a:gd name="T23" fmla="*/ 5 h 393"/>
                  <a:gd name="T24" fmla="*/ 219 w 345"/>
                  <a:gd name="T25" fmla="*/ 17 h 393"/>
                  <a:gd name="T26" fmla="*/ 189 w 345"/>
                  <a:gd name="T27" fmla="*/ 18 h 393"/>
                  <a:gd name="T28" fmla="*/ 152 w 345"/>
                  <a:gd name="T29" fmla="*/ 31 h 393"/>
                  <a:gd name="T30" fmla="*/ 108 w 345"/>
                  <a:gd name="T31" fmla="*/ 62 h 393"/>
                  <a:gd name="T32" fmla="*/ 78 w 345"/>
                  <a:gd name="T33" fmla="*/ 105 h 393"/>
                  <a:gd name="T34" fmla="*/ 61 w 345"/>
                  <a:gd name="T35" fmla="*/ 151 h 393"/>
                  <a:gd name="T36" fmla="*/ 49 w 345"/>
                  <a:gd name="T37" fmla="*/ 194 h 393"/>
                  <a:gd name="T38" fmla="*/ 39 w 345"/>
                  <a:gd name="T39" fmla="*/ 226 h 393"/>
                  <a:gd name="T40" fmla="*/ 28 w 345"/>
                  <a:gd name="T41" fmla="*/ 246 h 393"/>
                  <a:gd name="T42" fmla="*/ 12 w 345"/>
                  <a:gd name="T43" fmla="*/ 258 h 393"/>
                  <a:gd name="T44" fmla="*/ 0 w 345"/>
                  <a:gd name="T45" fmla="*/ 260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" name="Rectangle 70" descr="Wide upward diagonal"/>
              <p:cNvSpPr>
                <a:spLocks noChangeAspect="1" noChangeArrowheads="1"/>
              </p:cNvSpPr>
              <p:nvPr/>
            </p:nvSpPr>
            <p:spPr bwMode="auto">
              <a:xfrm>
                <a:off x="729" y="3081"/>
                <a:ext cx="53" cy="37"/>
              </a:xfrm>
              <a:prstGeom prst="rect">
                <a:avLst/>
              </a:prstGeom>
              <a:pattFill prst="wdUpDiag">
                <a:fgClr>
                  <a:srgbClr val="000000"/>
                </a:fgClr>
                <a:bgClr>
                  <a:srgbClr val="F0F0F4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24" name="Rectangle 71" descr="Wide upward diagonal"/>
              <p:cNvSpPr>
                <a:spLocks noChangeAspect="1" noChangeArrowheads="1"/>
              </p:cNvSpPr>
              <p:nvPr/>
            </p:nvSpPr>
            <p:spPr bwMode="auto">
              <a:xfrm>
                <a:off x="819" y="3081"/>
                <a:ext cx="52" cy="37"/>
              </a:xfrm>
              <a:prstGeom prst="rect">
                <a:avLst/>
              </a:prstGeom>
              <a:pattFill prst="wdUpDiag">
                <a:fgClr>
                  <a:srgbClr val="000000"/>
                </a:fgClr>
                <a:bgClr>
                  <a:srgbClr val="F0F0F4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25" name="AutoShape 72"/>
              <p:cNvSpPr>
                <a:spLocks noChangeAspect="1" noChangeArrowheads="1"/>
              </p:cNvSpPr>
              <p:nvPr/>
            </p:nvSpPr>
            <p:spPr bwMode="auto">
              <a:xfrm flipV="1">
                <a:off x="716" y="2521"/>
                <a:ext cx="173" cy="278"/>
              </a:xfrm>
              <a:prstGeom prst="can">
                <a:avLst>
                  <a:gd name="adj" fmla="val 40173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26" name="Rectangle 73" descr="Wide upward diagonal"/>
              <p:cNvSpPr>
                <a:spLocks noChangeAspect="1" noChangeArrowheads="1"/>
              </p:cNvSpPr>
              <p:nvPr/>
            </p:nvSpPr>
            <p:spPr bwMode="auto">
              <a:xfrm>
                <a:off x="545" y="2756"/>
                <a:ext cx="427" cy="7"/>
              </a:xfrm>
              <a:prstGeom prst="rect">
                <a:avLst/>
              </a:prstGeom>
              <a:pattFill prst="wdUpDiag">
                <a:fgClr>
                  <a:srgbClr val="000000"/>
                </a:fgClr>
                <a:bgClr>
                  <a:srgbClr val="F0F0F4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grpSp>
            <p:nvGrpSpPr>
              <p:cNvPr id="27" name="Group 74"/>
              <p:cNvGrpSpPr>
                <a:grpSpLocks noChangeAspect="1"/>
              </p:cNvGrpSpPr>
              <p:nvPr/>
            </p:nvGrpSpPr>
            <p:grpSpPr bwMode="auto">
              <a:xfrm>
                <a:off x="545" y="2756"/>
                <a:ext cx="428" cy="307"/>
                <a:chOff x="546" y="2763"/>
                <a:chExt cx="656" cy="471"/>
              </a:xfrm>
            </p:grpSpPr>
            <p:sp>
              <p:nvSpPr>
                <p:cNvPr id="141" name="Rectangle 75"/>
                <p:cNvSpPr>
                  <a:spLocks noChangeAspect="1" noChangeArrowheads="1"/>
                </p:cNvSpPr>
                <p:nvPr/>
              </p:nvSpPr>
              <p:spPr bwMode="auto">
                <a:xfrm>
                  <a:off x="546" y="2763"/>
                  <a:ext cx="656" cy="471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fr-FR" altLang="fr-FR"/>
                </a:p>
              </p:txBody>
            </p:sp>
            <p:sp>
              <p:nvSpPr>
                <p:cNvPr id="142" name="Rectangle 76" descr="Wide upward diagonal"/>
                <p:cNvSpPr>
                  <a:spLocks noChangeAspect="1" noChangeArrowheads="1"/>
                </p:cNvSpPr>
                <p:nvPr/>
              </p:nvSpPr>
              <p:spPr bwMode="auto">
                <a:xfrm>
                  <a:off x="547" y="3223"/>
                  <a:ext cx="655" cy="11"/>
                </a:xfrm>
                <a:prstGeom prst="rect">
                  <a:avLst/>
                </a:prstGeom>
                <a:pattFill prst="wdUpDiag">
                  <a:fgClr>
                    <a:srgbClr val="000000"/>
                  </a:fgClr>
                  <a:bgClr>
                    <a:srgbClr val="F0F0F4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fr-FR" altLang="fr-FR"/>
                </a:p>
              </p:txBody>
            </p:sp>
          </p:grpSp>
          <p:sp>
            <p:nvSpPr>
              <p:cNvPr id="28" name="Rectangle 77" descr="Wide upward diagonal"/>
              <p:cNvSpPr>
                <a:spLocks noChangeAspect="1" noChangeArrowheads="1"/>
              </p:cNvSpPr>
              <p:nvPr/>
            </p:nvSpPr>
            <p:spPr bwMode="auto">
              <a:xfrm>
                <a:off x="545" y="2639"/>
                <a:ext cx="73" cy="116"/>
              </a:xfrm>
              <a:prstGeom prst="rect">
                <a:avLst/>
              </a:prstGeom>
              <a:pattFill prst="wdUpDiag">
                <a:fgClr>
                  <a:srgbClr val="000000"/>
                </a:fgClr>
                <a:bgClr>
                  <a:srgbClr val="F0F0F4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29" name="Rectangle 78"/>
              <p:cNvSpPr>
                <a:spLocks noChangeAspect="1" noChangeArrowheads="1"/>
              </p:cNvSpPr>
              <p:nvPr/>
            </p:nvSpPr>
            <p:spPr bwMode="auto">
              <a:xfrm>
                <a:off x="782" y="3063"/>
                <a:ext cx="36" cy="5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30" name="Line 79"/>
              <p:cNvSpPr>
                <a:spLocks noChangeAspect="1" noChangeShapeType="1"/>
              </p:cNvSpPr>
              <p:nvPr/>
            </p:nvSpPr>
            <p:spPr bwMode="auto">
              <a:xfrm flipV="1">
                <a:off x="801" y="3027"/>
                <a:ext cx="0" cy="1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" name="Freeform 80" descr="Wide downward diagonal"/>
              <p:cNvSpPr>
                <a:spLocks noChangeAspect="1"/>
              </p:cNvSpPr>
              <p:nvPr/>
            </p:nvSpPr>
            <p:spPr bwMode="auto">
              <a:xfrm>
                <a:off x="969" y="2506"/>
                <a:ext cx="224" cy="260"/>
              </a:xfrm>
              <a:custGeom>
                <a:avLst/>
                <a:gdLst>
                  <a:gd name="T0" fmla="*/ 1 w 345"/>
                  <a:gd name="T1" fmla="*/ 249 h 393"/>
                  <a:gd name="T2" fmla="*/ 12 w 345"/>
                  <a:gd name="T3" fmla="*/ 241 h 393"/>
                  <a:gd name="T4" fmla="*/ 27 w 345"/>
                  <a:gd name="T5" fmla="*/ 206 h 393"/>
                  <a:gd name="T6" fmla="*/ 43 w 345"/>
                  <a:gd name="T7" fmla="*/ 154 h 393"/>
                  <a:gd name="T8" fmla="*/ 58 w 345"/>
                  <a:gd name="T9" fmla="*/ 111 h 393"/>
                  <a:gd name="T10" fmla="*/ 82 w 345"/>
                  <a:gd name="T11" fmla="*/ 71 h 393"/>
                  <a:gd name="T12" fmla="*/ 106 w 345"/>
                  <a:gd name="T13" fmla="*/ 42 h 393"/>
                  <a:gd name="T14" fmla="*/ 138 w 345"/>
                  <a:gd name="T15" fmla="*/ 16 h 393"/>
                  <a:gd name="T16" fmla="*/ 177 w 345"/>
                  <a:gd name="T17" fmla="*/ 1 h 393"/>
                  <a:gd name="T18" fmla="*/ 195 w 345"/>
                  <a:gd name="T19" fmla="*/ 0 h 393"/>
                  <a:gd name="T20" fmla="*/ 201 w 345"/>
                  <a:gd name="T21" fmla="*/ 4 h 393"/>
                  <a:gd name="T22" fmla="*/ 219 w 345"/>
                  <a:gd name="T23" fmla="*/ 5 h 393"/>
                  <a:gd name="T24" fmla="*/ 219 w 345"/>
                  <a:gd name="T25" fmla="*/ 17 h 393"/>
                  <a:gd name="T26" fmla="*/ 189 w 345"/>
                  <a:gd name="T27" fmla="*/ 18 h 393"/>
                  <a:gd name="T28" fmla="*/ 152 w 345"/>
                  <a:gd name="T29" fmla="*/ 31 h 393"/>
                  <a:gd name="T30" fmla="*/ 108 w 345"/>
                  <a:gd name="T31" fmla="*/ 62 h 393"/>
                  <a:gd name="T32" fmla="*/ 78 w 345"/>
                  <a:gd name="T33" fmla="*/ 105 h 393"/>
                  <a:gd name="T34" fmla="*/ 61 w 345"/>
                  <a:gd name="T35" fmla="*/ 151 h 393"/>
                  <a:gd name="T36" fmla="*/ 49 w 345"/>
                  <a:gd name="T37" fmla="*/ 194 h 393"/>
                  <a:gd name="T38" fmla="*/ 39 w 345"/>
                  <a:gd name="T39" fmla="*/ 226 h 393"/>
                  <a:gd name="T40" fmla="*/ 28 w 345"/>
                  <a:gd name="T41" fmla="*/ 246 h 393"/>
                  <a:gd name="T42" fmla="*/ 12 w 345"/>
                  <a:gd name="T43" fmla="*/ 258 h 393"/>
                  <a:gd name="T44" fmla="*/ 0 w 345"/>
                  <a:gd name="T45" fmla="*/ 260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" name="Freeform 81" descr="Wide downward diagonal"/>
              <p:cNvSpPr>
                <a:spLocks noChangeAspect="1"/>
              </p:cNvSpPr>
              <p:nvPr/>
            </p:nvSpPr>
            <p:spPr bwMode="auto">
              <a:xfrm>
                <a:off x="917" y="3063"/>
                <a:ext cx="172" cy="285"/>
              </a:xfrm>
              <a:custGeom>
                <a:avLst/>
                <a:gdLst>
                  <a:gd name="T0" fmla="*/ 0 w 264"/>
                  <a:gd name="T1" fmla="*/ 0 h 438"/>
                  <a:gd name="T2" fmla="*/ 1 w 264"/>
                  <a:gd name="T3" fmla="*/ 36 h 438"/>
                  <a:gd name="T4" fmla="*/ 143 w 264"/>
                  <a:gd name="T5" fmla="*/ 285 h 438"/>
                  <a:gd name="T6" fmla="*/ 154 w 264"/>
                  <a:gd name="T7" fmla="*/ 285 h 438"/>
                  <a:gd name="T8" fmla="*/ 154 w 264"/>
                  <a:gd name="T9" fmla="*/ 271 h 438"/>
                  <a:gd name="T10" fmla="*/ 172 w 264"/>
                  <a:gd name="T11" fmla="*/ 271 h 438"/>
                  <a:gd name="T12" fmla="*/ 21 w 264"/>
                  <a:gd name="T13" fmla="*/ 3 h 4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64" h="438">
                    <a:moveTo>
                      <a:pt x="0" y="0"/>
                    </a:moveTo>
                    <a:lnTo>
                      <a:pt x="2" y="56"/>
                    </a:lnTo>
                    <a:lnTo>
                      <a:pt x="219" y="438"/>
                    </a:lnTo>
                    <a:lnTo>
                      <a:pt x="236" y="438"/>
                    </a:lnTo>
                    <a:cubicBezTo>
                      <a:pt x="239" y="434"/>
                      <a:pt x="232" y="420"/>
                      <a:pt x="237" y="416"/>
                    </a:cubicBezTo>
                    <a:lnTo>
                      <a:pt x="264" y="416"/>
                    </a:lnTo>
                    <a:lnTo>
                      <a:pt x="32" y="5"/>
                    </a:ln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" name="Line 82" descr="Wide downward diagonal"/>
              <p:cNvSpPr>
                <a:spLocks noChangeAspect="1" noChangeShapeType="1"/>
              </p:cNvSpPr>
              <p:nvPr/>
            </p:nvSpPr>
            <p:spPr bwMode="auto">
              <a:xfrm flipV="1">
                <a:off x="1088" y="3285"/>
                <a:ext cx="0" cy="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34" name="Group 83"/>
              <p:cNvGrpSpPr>
                <a:grpSpLocks noChangeAspect="1"/>
              </p:cNvGrpSpPr>
              <p:nvPr/>
            </p:nvGrpSpPr>
            <p:grpSpPr bwMode="auto">
              <a:xfrm flipV="1">
                <a:off x="917" y="2471"/>
                <a:ext cx="172" cy="285"/>
                <a:chOff x="1116" y="3234"/>
                <a:chExt cx="264" cy="438"/>
              </a:xfrm>
            </p:grpSpPr>
            <p:sp>
              <p:nvSpPr>
                <p:cNvPr id="139" name="Freeform 84" descr="Wide downward diagonal"/>
                <p:cNvSpPr>
                  <a:spLocks noChangeAspect="1"/>
                </p:cNvSpPr>
                <p:nvPr/>
              </p:nvSpPr>
              <p:spPr bwMode="auto">
                <a:xfrm>
                  <a:off x="1116" y="3234"/>
                  <a:ext cx="264" cy="438"/>
                </a:xfrm>
                <a:custGeom>
                  <a:avLst/>
                  <a:gdLst>
                    <a:gd name="T0" fmla="*/ 0 w 264"/>
                    <a:gd name="T1" fmla="*/ 0 h 438"/>
                    <a:gd name="T2" fmla="*/ 2 w 264"/>
                    <a:gd name="T3" fmla="*/ 56 h 438"/>
                    <a:gd name="T4" fmla="*/ 219 w 264"/>
                    <a:gd name="T5" fmla="*/ 438 h 438"/>
                    <a:gd name="T6" fmla="*/ 236 w 264"/>
                    <a:gd name="T7" fmla="*/ 438 h 438"/>
                    <a:gd name="T8" fmla="*/ 237 w 264"/>
                    <a:gd name="T9" fmla="*/ 416 h 438"/>
                    <a:gd name="T10" fmla="*/ 264 w 264"/>
                    <a:gd name="T11" fmla="*/ 416 h 438"/>
                    <a:gd name="T12" fmla="*/ 32 w 264"/>
                    <a:gd name="T13" fmla="*/ 5 h 43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64" h="438">
                      <a:moveTo>
                        <a:pt x="0" y="0"/>
                      </a:moveTo>
                      <a:lnTo>
                        <a:pt x="2" y="56"/>
                      </a:lnTo>
                      <a:lnTo>
                        <a:pt x="219" y="438"/>
                      </a:lnTo>
                      <a:lnTo>
                        <a:pt x="236" y="438"/>
                      </a:lnTo>
                      <a:cubicBezTo>
                        <a:pt x="239" y="434"/>
                        <a:pt x="232" y="420"/>
                        <a:pt x="237" y="416"/>
                      </a:cubicBezTo>
                      <a:lnTo>
                        <a:pt x="264" y="416"/>
                      </a:lnTo>
                      <a:lnTo>
                        <a:pt x="32" y="5"/>
                      </a:lnTo>
                    </a:path>
                  </a:pathLst>
                </a:custGeom>
                <a:pattFill prst="wdDnDiag">
                  <a:fgClr>
                    <a:srgbClr val="000000"/>
                  </a:fgClr>
                  <a:bgClr>
                    <a:srgbClr val="F0F0F4"/>
                  </a:bgClr>
                </a:patt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40" name="Line 85" descr="Wide downward diagonal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379" y="3575"/>
                  <a:ext cx="0" cy="7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35" name="Line 86"/>
              <p:cNvSpPr>
                <a:spLocks noChangeAspect="1" noChangeShapeType="1"/>
              </p:cNvSpPr>
              <p:nvPr/>
            </p:nvSpPr>
            <p:spPr bwMode="auto">
              <a:xfrm>
                <a:off x="800" y="2474"/>
                <a:ext cx="0" cy="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" name="Oval 87"/>
              <p:cNvSpPr>
                <a:spLocks noChangeAspect="1" noChangeArrowheads="1"/>
              </p:cNvSpPr>
              <p:nvPr/>
            </p:nvSpPr>
            <p:spPr bwMode="auto">
              <a:xfrm rot="-1827933">
                <a:off x="743" y="2657"/>
                <a:ext cx="31" cy="1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37" name="Oval 88"/>
              <p:cNvSpPr>
                <a:spLocks noChangeAspect="1" noChangeArrowheads="1"/>
              </p:cNvSpPr>
              <p:nvPr/>
            </p:nvSpPr>
            <p:spPr bwMode="auto">
              <a:xfrm rot="-1827933">
                <a:off x="744" y="2701"/>
                <a:ext cx="32" cy="1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38" name="Freeform 89"/>
              <p:cNvSpPr>
                <a:spLocks noChangeAspect="1"/>
              </p:cNvSpPr>
              <p:nvPr/>
            </p:nvSpPr>
            <p:spPr bwMode="auto">
              <a:xfrm>
                <a:off x="729" y="2760"/>
                <a:ext cx="152" cy="69"/>
              </a:xfrm>
              <a:custGeom>
                <a:avLst/>
                <a:gdLst>
                  <a:gd name="T0" fmla="*/ 3 w 233"/>
                  <a:gd name="T1" fmla="*/ 5 h 107"/>
                  <a:gd name="T2" fmla="*/ 1 w 233"/>
                  <a:gd name="T3" fmla="*/ 21 h 107"/>
                  <a:gd name="T4" fmla="*/ 8 w 233"/>
                  <a:gd name="T5" fmla="*/ 40 h 107"/>
                  <a:gd name="T6" fmla="*/ 30 w 233"/>
                  <a:gd name="T7" fmla="*/ 56 h 107"/>
                  <a:gd name="T8" fmla="*/ 53 w 233"/>
                  <a:gd name="T9" fmla="*/ 67 h 107"/>
                  <a:gd name="T10" fmla="*/ 71 w 233"/>
                  <a:gd name="T11" fmla="*/ 69 h 107"/>
                  <a:gd name="T12" fmla="*/ 100 w 233"/>
                  <a:gd name="T13" fmla="*/ 65 h 107"/>
                  <a:gd name="T14" fmla="*/ 126 w 233"/>
                  <a:gd name="T15" fmla="*/ 50 h 107"/>
                  <a:gd name="T16" fmla="*/ 142 w 233"/>
                  <a:gd name="T17" fmla="*/ 29 h 107"/>
                  <a:gd name="T18" fmla="*/ 151 w 233"/>
                  <a:gd name="T19" fmla="*/ 7 h 107"/>
                  <a:gd name="T20" fmla="*/ 149 w 233"/>
                  <a:gd name="T21" fmla="*/ 0 h 10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33" h="107">
                    <a:moveTo>
                      <a:pt x="4" y="8"/>
                    </a:moveTo>
                    <a:cubicBezTo>
                      <a:pt x="2" y="15"/>
                      <a:pt x="0" y="23"/>
                      <a:pt x="1" y="32"/>
                    </a:cubicBezTo>
                    <a:cubicBezTo>
                      <a:pt x="2" y="41"/>
                      <a:pt x="5" y="53"/>
                      <a:pt x="13" y="62"/>
                    </a:cubicBezTo>
                    <a:cubicBezTo>
                      <a:pt x="21" y="71"/>
                      <a:pt x="35" y="80"/>
                      <a:pt x="46" y="87"/>
                    </a:cubicBezTo>
                    <a:cubicBezTo>
                      <a:pt x="57" y="94"/>
                      <a:pt x="71" y="101"/>
                      <a:pt x="81" y="104"/>
                    </a:cubicBezTo>
                    <a:cubicBezTo>
                      <a:pt x="91" y="107"/>
                      <a:pt x="97" y="107"/>
                      <a:pt x="109" y="107"/>
                    </a:cubicBezTo>
                    <a:cubicBezTo>
                      <a:pt x="121" y="107"/>
                      <a:pt x="139" y="106"/>
                      <a:pt x="153" y="101"/>
                    </a:cubicBezTo>
                    <a:cubicBezTo>
                      <a:pt x="167" y="96"/>
                      <a:pt x="182" y="86"/>
                      <a:pt x="193" y="77"/>
                    </a:cubicBezTo>
                    <a:cubicBezTo>
                      <a:pt x="204" y="68"/>
                      <a:pt x="211" y="56"/>
                      <a:pt x="217" y="45"/>
                    </a:cubicBezTo>
                    <a:cubicBezTo>
                      <a:pt x="223" y="34"/>
                      <a:pt x="229" y="18"/>
                      <a:pt x="231" y="11"/>
                    </a:cubicBezTo>
                    <a:cubicBezTo>
                      <a:pt x="233" y="4"/>
                      <a:pt x="231" y="2"/>
                      <a:pt x="229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" name="Freeform 90"/>
              <p:cNvSpPr>
                <a:spLocks noChangeAspect="1"/>
              </p:cNvSpPr>
              <p:nvPr/>
            </p:nvSpPr>
            <p:spPr bwMode="auto">
              <a:xfrm>
                <a:off x="765" y="2739"/>
                <a:ext cx="69" cy="92"/>
              </a:xfrm>
              <a:custGeom>
                <a:avLst/>
                <a:gdLst>
                  <a:gd name="T0" fmla="*/ 35 w 106"/>
                  <a:gd name="T1" fmla="*/ 2 h 140"/>
                  <a:gd name="T2" fmla="*/ 23 w 106"/>
                  <a:gd name="T3" fmla="*/ 1 h 140"/>
                  <a:gd name="T4" fmla="*/ 12 w 106"/>
                  <a:gd name="T5" fmla="*/ 6 h 140"/>
                  <a:gd name="T6" fmla="*/ 1 w 106"/>
                  <a:gd name="T7" fmla="*/ 24 h 140"/>
                  <a:gd name="T8" fmla="*/ 4 w 106"/>
                  <a:gd name="T9" fmla="*/ 41 h 140"/>
                  <a:gd name="T10" fmla="*/ 21 w 106"/>
                  <a:gd name="T11" fmla="*/ 64 h 140"/>
                  <a:gd name="T12" fmla="*/ 38 w 106"/>
                  <a:gd name="T13" fmla="*/ 79 h 140"/>
                  <a:gd name="T14" fmla="*/ 51 w 106"/>
                  <a:gd name="T15" fmla="*/ 89 h 140"/>
                  <a:gd name="T16" fmla="*/ 66 w 106"/>
                  <a:gd name="T17" fmla="*/ 89 h 140"/>
                  <a:gd name="T18" fmla="*/ 68 w 106"/>
                  <a:gd name="T19" fmla="*/ 74 h 140"/>
                  <a:gd name="T20" fmla="*/ 57 w 106"/>
                  <a:gd name="T21" fmla="*/ 53 h 140"/>
                  <a:gd name="T22" fmla="*/ 33 w 106"/>
                  <a:gd name="T23" fmla="*/ 32 h 140"/>
                  <a:gd name="T24" fmla="*/ 31 w 106"/>
                  <a:gd name="T25" fmla="*/ 18 h 140"/>
                  <a:gd name="T26" fmla="*/ 39 w 106"/>
                  <a:gd name="T27" fmla="*/ 8 h 140"/>
                  <a:gd name="T28" fmla="*/ 35 w 106"/>
                  <a:gd name="T29" fmla="*/ 2 h 1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06" h="140">
                    <a:moveTo>
                      <a:pt x="54" y="3"/>
                    </a:moveTo>
                    <a:cubicBezTo>
                      <a:pt x="50" y="1"/>
                      <a:pt x="42" y="0"/>
                      <a:pt x="36" y="1"/>
                    </a:cubicBezTo>
                    <a:cubicBezTo>
                      <a:pt x="30" y="2"/>
                      <a:pt x="24" y="3"/>
                      <a:pt x="18" y="9"/>
                    </a:cubicBezTo>
                    <a:cubicBezTo>
                      <a:pt x="12" y="15"/>
                      <a:pt x="4" y="28"/>
                      <a:pt x="2" y="37"/>
                    </a:cubicBezTo>
                    <a:cubicBezTo>
                      <a:pt x="0" y="46"/>
                      <a:pt x="1" y="53"/>
                      <a:pt x="6" y="63"/>
                    </a:cubicBezTo>
                    <a:cubicBezTo>
                      <a:pt x="11" y="73"/>
                      <a:pt x="23" y="88"/>
                      <a:pt x="32" y="97"/>
                    </a:cubicBezTo>
                    <a:cubicBezTo>
                      <a:pt x="41" y="106"/>
                      <a:pt x="51" y="114"/>
                      <a:pt x="59" y="120"/>
                    </a:cubicBezTo>
                    <a:cubicBezTo>
                      <a:pt x="67" y="126"/>
                      <a:pt x="71" y="132"/>
                      <a:pt x="78" y="135"/>
                    </a:cubicBezTo>
                    <a:cubicBezTo>
                      <a:pt x="85" y="138"/>
                      <a:pt x="97" y="140"/>
                      <a:pt x="101" y="136"/>
                    </a:cubicBezTo>
                    <a:cubicBezTo>
                      <a:pt x="105" y="132"/>
                      <a:pt x="106" y="121"/>
                      <a:pt x="104" y="112"/>
                    </a:cubicBezTo>
                    <a:cubicBezTo>
                      <a:pt x="102" y="103"/>
                      <a:pt x="96" y="92"/>
                      <a:pt x="87" y="81"/>
                    </a:cubicBezTo>
                    <a:cubicBezTo>
                      <a:pt x="78" y="70"/>
                      <a:pt x="57" y="57"/>
                      <a:pt x="51" y="48"/>
                    </a:cubicBezTo>
                    <a:cubicBezTo>
                      <a:pt x="45" y="39"/>
                      <a:pt x="47" y="33"/>
                      <a:pt x="48" y="27"/>
                    </a:cubicBezTo>
                    <a:cubicBezTo>
                      <a:pt x="49" y="21"/>
                      <a:pt x="59" y="17"/>
                      <a:pt x="60" y="12"/>
                    </a:cubicBezTo>
                    <a:cubicBezTo>
                      <a:pt x="61" y="7"/>
                      <a:pt x="58" y="5"/>
                      <a:pt x="54" y="3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" name="Freeform 91"/>
              <p:cNvSpPr>
                <a:spLocks noChangeAspect="1"/>
              </p:cNvSpPr>
              <p:nvPr/>
            </p:nvSpPr>
            <p:spPr bwMode="auto">
              <a:xfrm>
                <a:off x="803" y="2741"/>
                <a:ext cx="31" cy="81"/>
              </a:xfrm>
              <a:custGeom>
                <a:avLst/>
                <a:gdLst>
                  <a:gd name="T0" fmla="*/ 3 w 48"/>
                  <a:gd name="T1" fmla="*/ 5 h 124"/>
                  <a:gd name="T2" fmla="*/ 14 w 48"/>
                  <a:gd name="T3" fmla="*/ 0 h 124"/>
                  <a:gd name="T4" fmla="*/ 23 w 48"/>
                  <a:gd name="T5" fmla="*/ 6 h 124"/>
                  <a:gd name="T6" fmla="*/ 30 w 48"/>
                  <a:gd name="T7" fmla="*/ 24 h 124"/>
                  <a:gd name="T8" fmla="*/ 30 w 48"/>
                  <a:gd name="T9" fmla="*/ 47 h 124"/>
                  <a:gd name="T10" fmla="*/ 27 w 48"/>
                  <a:gd name="T11" fmla="*/ 63 h 124"/>
                  <a:gd name="T12" fmla="*/ 16 w 48"/>
                  <a:gd name="T13" fmla="*/ 80 h 124"/>
                  <a:gd name="T14" fmla="*/ 1 w 48"/>
                  <a:gd name="T15" fmla="*/ 69 h 124"/>
                  <a:gd name="T16" fmla="*/ 12 w 48"/>
                  <a:gd name="T17" fmla="*/ 54 h 1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8" h="124">
                    <a:moveTo>
                      <a:pt x="4" y="7"/>
                    </a:moveTo>
                    <a:cubicBezTo>
                      <a:pt x="10" y="3"/>
                      <a:pt x="16" y="0"/>
                      <a:pt x="21" y="0"/>
                    </a:cubicBezTo>
                    <a:cubicBezTo>
                      <a:pt x="26" y="0"/>
                      <a:pt x="32" y="3"/>
                      <a:pt x="36" y="9"/>
                    </a:cubicBezTo>
                    <a:cubicBezTo>
                      <a:pt x="40" y="15"/>
                      <a:pt x="44" y="25"/>
                      <a:pt x="46" y="36"/>
                    </a:cubicBezTo>
                    <a:cubicBezTo>
                      <a:pt x="48" y="47"/>
                      <a:pt x="47" y="62"/>
                      <a:pt x="46" y="72"/>
                    </a:cubicBezTo>
                    <a:cubicBezTo>
                      <a:pt x="45" y="82"/>
                      <a:pt x="46" y="89"/>
                      <a:pt x="42" y="97"/>
                    </a:cubicBezTo>
                    <a:cubicBezTo>
                      <a:pt x="38" y="105"/>
                      <a:pt x="31" y="122"/>
                      <a:pt x="24" y="123"/>
                    </a:cubicBezTo>
                    <a:cubicBezTo>
                      <a:pt x="17" y="124"/>
                      <a:pt x="2" y="112"/>
                      <a:pt x="1" y="105"/>
                    </a:cubicBezTo>
                    <a:cubicBezTo>
                      <a:pt x="0" y="98"/>
                      <a:pt x="9" y="90"/>
                      <a:pt x="18" y="8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" name="Freeform 92" descr="Wide downward diagonal"/>
              <p:cNvSpPr>
                <a:spLocks noChangeAspect="1"/>
              </p:cNvSpPr>
              <p:nvPr/>
            </p:nvSpPr>
            <p:spPr bwMode="auto">
              <a:xfrm flipH="1">
                <a:off x="1189" y="2506"/>
                <a:ext cx="224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3 w 345"/>
                  <a:gd name="T7" fmla="*/ 164 h 393"/>
                  <a:gd name="T8" fmla="*/ 58 w 345"/>
                  <a:gd name="T9" fmla="*/ 118 h 393"/>
                  <a:gd name="T10" fmla="*/ 82 w 345"/>
                  <a:gd name="T11" fmla="*/ 76 h 393"/>
                  <a:gd name="T12" fmla="*/ 106 w 345"/>
                  <a:gd name="T13" fmla="*/ 44 h 393"/>
                  <a:gd name="T14" fmla="*/ 138 w 345"/>
                  <a:gd name="T15" fmla="*/ 17 h 393"/>
                  <a:gd name="T16" fmla="*/ 177 w 345"/>
                  <a:gd name="T17" fmla="*/ 1 h 393"/>
                  <a:gd name="T18" fmla="*/ 195 w 345"/>
                  <a:gd name="T19" fmla="*/ 0 h 393"/>
                  <a:gd name="T20" fmla="*/ 201 w 345"/>
                  <a:gd name="T21" fmla="*/ 4 h 393"/>
                  <a:gd name="T22" fmla="*/ 219 w 345"/>
                  <a:gd name="T23" fmla="*/ 6 h 393"/>
                  <a:gd name="T24" fmla="*/ 219 w 345"/>
                  <a:gd name="T25" fmla="*/ 18 h 393"/>
                  <a:gd name="T26" fmla="*/ 189 w 345"/>
                  <a:gd name="T27" fmla="*/ 19 h 393"/>
                  <a:gd name="T28" fmla="*/ 152 w 345"/>
                  <a:gd name="T29" fmla="*/ 33 h 393"/>
                  <a:gd name="T30" fmla="*/ 108 w 345"/>
                  <a:gd name="T31" fmla="*/ 65 h 393"/>
                  <a:gd name="T32" fmla="*/ 78 w 345"/>
                  <a:gd name="T33" fmla="*/ 111 h 393"/>
                  <a:gd name="T34" fmla="*/ 61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" name="Freeform 93" descr="Wide downward diagonal"/>
              <p:cNvSpPr>
                <a:spLocks noChangeAspect="1"/>
              </p:cNvSpPr>
              <p:nvPr/>
            </p:nvSpPr>
            <p:spPr bwMode="auto">
              <a:xfrm flipH="1" flipV="1">
                <a:off x="1190" y="3037"/>
                <a:ext cx="223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3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5 w 345"/>
                  <a:gd name="T13" fmla="*/ 44 h 393"/>
                  <a:gd name="T14" fmla="*/ 138 w 345"/>
                  <a:gd name="T15" fmla="*/ 17 h 393"/>
                  <a:gd name="T16" fmla="*/ 176 w 345"/>
                  <a:gd name="T17" fmla="*/ 1 h 393"/>
                  <a:gd name="T18" fmla="*/ 195 w 345"/>
                  <a:gd name="T19" fmla="*/ 0 h 393"/>
                  <a:gd name="T20" fmla="*/ 200 w 345"/>
                  <a:gd name="T21" fmla="*/ 4 h 393"/>
                  <a:gd name="T22" fmla="*/ 218 w 345"/>
                  <a:gd name="T23" fmla="*/ 6 h 393"/>
                  <a:gd name="T24" fmla="*/ 218 w 345"/>
                  <a:gd name="T25" fmla="*/ 18 h 393"/>
                  <a:gd name="T26" fmla="*/ 188 w 345"/>
                  <a:gd name="T27" fmla="*/ 19 h 393"/>
                  <a:gd name="T28" fmla="*/ 151 w 345"/>
                  <a:gd name="T29" fmla="*/ 33 h 393"/>
                  <a:gd name="T30" fmla="*/ 107 w 345"/>
                  <a:gd name="T31" fmla="*/ 65 h 393"/>
                  <a:gd name="T32" fmla="*/ 78 w 345"/>
                  <a:gd name="T33" fmla="*/ 111 h 393"/>
                  <a:gd name="T34" fmla="*/ 61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" name="Line 94"/>
              <p:cNvSpPr>
                <a:spLocks noChangeAspect="1" noChangeShapeType="1"/>
              </p:cNvSpPr>
              <p:nvPr/>
            </p:nvSpPr>
            <p:spPr bwMode="auto">
              <a:xfrm flipV="1">
                <a:off x="1189" y="2511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" name="Line 95"/>
              <p:cNvSpPr>
                <a:spLocks noChangeAspect="1" noChangeShapeType="1"/>
              </p:cNvSpPr>
              <p:nvPr/>
            </p:nvSpPr>
            <p:spPr bwMode="auto">
              <a:xfrm flipV="1">
                <a:off x="1412" y="2770"/>
                <a:ext cx="0" cy="2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" name="Freeform 96" descr="Wide downward diagonal"/>
              <p:cNvSpPr>
                <a:spLocks noChangeAspect="1"/>
              </p:cNvSpPr>
              <p:nvPr/>
            </p:nvSpPr>
            <p:spPr bwMode="auto">
              <a:xfrm>
                <a:off x="1410" y="2505"/>
                <a:ext cx="224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3 w 345"/>
                  <a:gd name="T7" fmla="*/ 164 h 393"/>
                  <a:gd name="T8" fmla="*/ 58 w 345"/>
                  <a:gd name="T9" fmla="*/ 118 h 393"/>
                  <a:gd name="T10" fmla="*/ 82 w 345"/>
                  <a:gd name="T11" fmla="*/ 76 h 393"/>
                  <a:gd name="T12" fmla="*/ 106 w 345"/>
                  <a:gd name="T13" fmla="*/ 44 h 393"/>
                  <a:gd name="T14" fmla="*/ 138 w 345"/>
                  <a:gd name="T15" fmla="*/ 17 h 393"/>
                  <a:gd name="T16" fmla="*/ 177 w 345"/>
                  <a:gd name="T17" fmla="*/ 1 h 393"/>
                  <a:gd name="T18" fmla="*/ 195 w 345"/>
                  <a:gd name="T19" fmla="*/ 0 h 393"/>
                  <a:gd name="T20" fmla="*/ 201 w 345"/>
                  <a:gd name="T21" fmla="*/ 4 h 393"/>
                  <a:gd name="T22" fmla="*/ 219 w 345"/>
                  <a:gd name="T23" fmla="*/ 6 h 393"/>
                  <a:gd name="T24" fmla="*/ 219 w 345"/>
                  <a:gd name="T25" fmla="*/ 18 h 393"/>
                  <a:gd name="T26" fmla="*/ 189 w 345"/>
                  <a:gd name="T27" fmla="*/ 19 h 393"/>
                  <a:gd name="T28" fmla="*/ 152 w 345"/>
                  <a:gd name="T29" fmla="*/ 33 h 393"/>
                  <a:gd name="T30" fmla="*/ 108 w 345"/>
                  <a:gd name="T31" fmla="*/ 65 h 393"/>
                  <a:gd name="T32" fmla="*/ 78 w 345"/>
                  <a:gd name="T33" fmla="*/ 111 h 393"/>
                  <a:gd name="T34" fmla="*/ 61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" name="Freeform 97" descr="Wide downward diagonal"/>
              <p:cNvSpPr>
                <a:spLocks noChangeAspect="1"/>
              </p:cNvSpPr>
              <p:nvPr/>
            </p:nvSpPr>
            <p:spPr bwMode="auto">
              <a:xfrm flipV="1">
                <a:off x="1410" y="3036"/>
                <a:ext cx="223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3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5 w 345"/>
                  <a:gd name="T13" fmla="*/ 44 h 393"/>
                  <a:gd name="T14" fmla="*/ 138 w 345"/>
                  <a:gd name="T15" fmla="*/ 17 h 393"/>
                  <a:gd name="T16" fmla="*/ 176 w 345"/>
                  <a:gd name="T17" fmla="*/ 1 h 393"/>
                  <a:gd name="T18" fmla="*/ 195 w 345"/>
                  <a:gd name="T19" fmla="*/ 0 h 393"/>
                  <a:gd name="T20" fmla="*/ 200 w 345"/>
                  <a:gd name="T21" fmla="*/ 4 h 393"/>
                  <a:gd name="T22" fmla="*/ 218 w 345"/>
                  <a:gd name="T23" fmla="*/ 6 h 393"/>
                  <a:gd name="T24" fmla="*/ 218 w 345"/>
                  <a:gd name="T25" fmla="*/ 18 h 393"/>
                  <a:gd name="T26" fmla="*/ 188 w 345"/>
                  <a:gd name="T27" fmla="*/ 19 h 393"/>
                  <a:gd name="T28" fmla="*/ 151 w 345"/>
                  <a:gd name="T29" fmla="*/ 33 h 393"/>
                  <a:gd name="T30" fmla="*/ 107 w 345"/>
                  <a:gd name="T31" fmla="*/ 65 h 393"/>
                  <a:gd name="T32" fmla="*/ 78 w 345"/>
                  <a:gd name="T33" fmla="*/ 111 h 393"/>
                  <a:gd name="T34" fmla="*/ 61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" name="Line 9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411" y="2769"/>
                <a:ext cx="0" cy="2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" name="Freeform 99" descr="Wide downward diagonal"/>
              <p:cNvSpPr>
                <a:spLocks noChangeAspect="1"/>
              </p:cNvSpPr>
              <p:nvPr/>
            </p:nvSpPr>
            <p:spPr bwMode="auto">
              <a:xfrm flipH="1">
                <a:off x="1634" y="2506"/>
                <a:ext cx="222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5 w 345"/>
                  <a:gd name="T13" fmla="*/ 44 h 393"/>
                  <a:gd name="T14" fmla="*/ 137 w 345"/>
                  <a:gd name="T15" fmla="*/ 17 h 393"/>
                  <a:gd name="T16" fmla="*/ 176 w 345"/>
                  <a:gd name="T17" fmla="*/ 1 h 393"/>
                  <a:gd name="T18" fmla="*/ 194 w 345"/>
                  <a:gd name="T19" fmla="*/ 0 h 393"/>
                  <a:gd name="T20" fmla="*/ 199 w 345"/>
                  <a:gd name="T21" fmla="*/ 4 h 393"/>
                  <a:gd name="T22" fmla="*/ 217 w 345"/>
                  <a:gd name="T23" fmla="*/ 6 h 393"/>
                  <a:gd name="T24" fmla="*/ 217 w 345"/>
                  <a:gd name="T25" fmla="*/ 18 h 393"/>
                  <a:gd name="T26" fmla="*/ 187 w 345"/>
                  <a:gd name="T27" fmla="*/ 19 h 393"/>
                  <a:gd name="T28" fmla="*/ 151 w 345"/>
                  <a:gd name="T29" fmla="*/ 33 h 393"/>
                  <a:gd name="T30" fmla="*/ 107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" name="Freeform 100" descr="Wide downward diagonal"/>
              <p:cNvSpPr>
                <a:spLocks noChangeAspect="1"/>
              </p:cNvSpPr>
              <p:nvPr/>
            </p:nvSpPr>
            <p:spPr bwMode="auto">
              <a:xfrm flipH="1" flipV="1">
                <a:off x="1635" y="3037"/>
                <a:ext cx="221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5 w 345"/>
                  <a:gd name="T17" fmla="*/ 1 h 393"/>
                  <a:gd name="T18" fmla="*/ 193 w 345"/>
                  <a:gd name="T19" fmla="*/ 0 h 393"/>
                  <a:gd name="T20" fmla="*/ 199 w 345"/>
                  <a:gd name="T21" fmla="*/ 4 h 393"/>
                  <a:gd name="T22" fmla="*/ 216 w 345"/>
                  <a:gd name="T23" fmla="*/ 6 h 393"/>
                  <a:gd name="T24" fmla="*/ 216 w 345"/>
                  <a:gd name="T25" fmla="*/ 18 h 393"/>
                  <a:gd name="T26" fmla="*/ 186 w 345"/>
                  <a:gd name="T27" fmla="*/ 19 h 393"/>
                  <a:gd name="T28" fmla="*/ 150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8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" name="Line 101"/>
              <p:cNvSpPr>
                <a:spLocks noChangeAspect="1" noChangeShapeType="1"/>
              </p:cNvSpPr>
              <p:nvPr/>
            </p:nvSpPr>
            <p:spPr bwMode="auto">
              <a:xfrm flipV="1">
                <a:off x="1634" y="2511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" name="Line 102"/>
              <p:cNvSpPr>
                <a:spLocks noChangeAspect="1" noChangeShapeType="1"/>
              </p:cNvSpPr>
              <p:nvPr/>
            </p:nvSpPr>
            <p:spPr bwMode="auto">
              <a:xfrm flipV="1">
                <a:off x="1855" y="2770"/>
                <a:ext cx="0" cy="2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52" name="Group 103"/>
              <p:cNvGrpSpPr>
                <a:grpSpLocks noChangeAspect="1"/>
              </p:cNvGrpSpPr>
              <p:nvPr/>
            </p:nvGrpSpPr>
            <p:grpSpPr bwMode="auto">
              <a:xfrm>
                <a:off x="1822" y="2699"/>
                <a:ext cx="66" cy="56"/>
                <a:chOff x="1824" y="2675"/>
                <a:chExt cx="74" cy="87"/>
              </a:xfrm>
            </p:grpSpPr>
            <p:sp>
              <p:nvSpPr>
                <p:cNvPr id="136" name="Line 104"/>
                <p:cNvSpPr>
                  <a:spLocks noChangeAspect="1" noChangeShapeType="1"/>
                </p:cNvSpPr>
                <p:nvPr/>
              </p:nvSpPr>
              <p:spPr bwMode="auto">
                <a:xfrm>
                  <a:off x="1824" y="2675"/>
                  <a:ext cx="6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7" name="Line 105"/>
                <p:cNvSpPr>
                  <a:spLocks noChangeAspect="1" noChangeShapeType="1"/>
                </p:cNvSpPr>
                <p:nvPr/>
              </p:nvSpPr>
              <p:spPr bwMode="auto">
                <a:xfrm>
                  <a:off x="1832" y="2697"/>
                  <a:ext cx="6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8" name="Line 106"/>
                <p:cNvSpPr>
                  <a:spLocks noChangeAspect="1" noChangeShapeType="1"/>
                </p:cNvSpPr>
                <p:nvPr/>
              </p:nvSpPr>
              <p:spPr bwMode="auto">
                <a:xfrm>
                  <a:off x="1853" y="2762"/>
                  <a:ext cx="3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53" name="Group 107"/>
              <p:cNvGrpSpPr>
                <a:grpSpLocks noChangeAspect="1"/>
              </p:cNvGrpSpPr>
              <p:nvPr/>
            </p:nvGrpSpPr>
            <p:grpSpPr bwMode="auto">
              <a:xfrm flipV="1">
                <a:off x="1820" y="3067"/>
                <a:ext cx="71" cy="56"/>
                <a:chOff x="1824" y="2675"/>
                <a:chExt cx="74" cy="87"/>
              </a:xfrm>
            </p:grpSpPr>
            <p:sp>
              <p:nvSpPr>
                <p:cNvPr id="133" name="Line 108"/>
                <p:cNvSpPr>
                  <a:spLocks noChangeAspect="1" noChangeShapeType="1"/>
                </p:cNvSpPr>
                <p:nvPr/>
              </p:nvSpPr>
              <p:spPr bwMode="auto">
                <a:xfrm>
                  <a:off x="1824" y="2675"/>
                  <a:ext cx="6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4" name="Line 109"/>
                <p:cNvSpPr>
                  <a:spLocks noChangeAspect="1" noChangeShapeType="1"/>
                </p:cNvSpPr>
                <p:nvPr/>
              </p:nvSpPr>
              <p:spPr bwMode="auto">
                <a:xfrm>
                  <a:off x="1832" y="2697"/>
                  <a:ext cx="6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5" name="Line 110"/>
                <p:cNvSpPr>
                  <a:spLocks noChangeAspect="1" noChangeShapeType="1"/>
                </p:cNvSpPr>
                <p:nvPr/>
              </p:nvSpPr>
              <p:spPr bwMode="auto">
                <a:xfrm>
                  <a:off x="1853" y="2762"/>
                  <a:ext cx="3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54" name="Freeform 111" descr="Wide downward diagonal"/>
              <p:cNvSpPr>
                <a:spLocks noChangeAspect="1"/>
              </p:cNvSpPr>
              <p:nvPr/>
            </p:nvSpPr>
            <p:spPr bwMode="auto">
              <a:xfrm>
                <a:off x="1853" y="2505"/>
                <a:ext cx="222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5 w 345"/>
                  <a:gd name="T13" fmla="*/ 44 h 393"/>
                  <a:gd name="T14" fmla="*/ 137 w 345"/>
                  <a:gd name="T15" fmla="*/ 17 h 393"/>
                  <a:gd name="T16" fmla="*/ 176 w 345"/>
                  <a:gd name="T17" fmla="*/ 1 h 393"/>
                  <a:gd name="T18" fmla="*/ 194 w 345"/>
                  <a:gd name="T19" fmla="*/ 0 h 393"/>
                  <a:gd name="T20" fmla="*/ 199 w 345"/>
                  <a:gd name="T21" fmla="*/ 4 h 393"/>
                  <a:gd name="T22" fmla="*/ 217 w 345"/>
                  <a:gd name="T23" fmla="*/ 6 h 393"/>
                  <a:gd name="T24" fmla="*/ 217 w 345"/>
                  <a:gd name="T25" fmla="*/ 18 h 393"/>
                  <a:gd name="T26" fmla="*/ 187 w 345"/>
                  <a:gd name="T27" fmla="*/ 19 h 393"/>
                  <a:gd name="T28" fmla="*/ 151 w 345"/>
                  <a:gd name="T29" fmla="*/ 33 h 393"/>
                  <a:gd name="T30" fmla="*/ 107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" name="Freeform 112" descr="Wide downward diagonal"/>
              <p:cNvSpPr>
                <a:spLocks noChangeAspect="1"/>
              </p:cNvSpPr>
              <p:nvPr/>
            </p:nvSpPr>
            <p:spPr bwMode="auto">
              <a:xfrm flipV="1">
                <a:off x="1853" y="3036"/>
                <a:ext cx="221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5 w 345"/>
                  <a:gd name="T17" fmla="*/ 1 h 393"/>
                  <a:gd name="T18" fmla="*/ 193 w 345"/>
                  <a:gd name="T19" fmla="*/ 0 h 393"/>
                  <a:gd name="T20" fmla="*/ 199 w 345"/>
                  <a:gd name="T21" fmla="*/ 4 h 393"/>
                  <a:gd name="T22" fmla="*/ 216 w 345"/>
                  <a:gd name="T23" fmla="*/ 6 h 393"/>
                  <a:gd name="T24" fmla="*/ 216 w 345"/>
                  <a:gd name="T25" fmla="*/ 18 h 393"/>
                  <a:gd name="T26" fmla="*/ 186 w 345"/>
                  <a:gd name="T27" fmla="*/ 19 h 393"/>
                  <a:gd name="T28" fmla="*/ 150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8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" name="Line 11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075" y="2510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" name="Line 11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54" y="2769"/>
                <a:ext cx="0" cy="2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" name="Freeform 115" descr="Wide downward diagonal"/>
              <p:cNvSpPr>
                <a:spLocks noChangeAspect="1"/>
              </p:cNvSpPr>
              <p:nvPr/>
            </p:nvSpPr>
            <p:spPr bwMode="auto">
              <a:xfrm flipH="1">
                <a:off x="2076" y="2506"/>
                <a:ext cx="221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5 w 345"/>
                  <a:gd name="T17" fmla="*/ 1 h 393"/>
                  <a:gd name="T18" fmla="*/ 193 w 345"/>
                  <a:gd name="T19" fmla="*/ 0 h 393"/>
                  <a:gd name="T20" fmla="*/ 199 w 345"/>
                  <a:gd name="T21" fmla="*/ 4 h 393"/>
                  <a:gd name="T22" fmla="*/ 216 w 345"/>
                  <a:gd name="T23" fmla="*/ 6 h 393"/>
                  <a:gd name="T24" fmla="*/ 216 w 345"/>
                  <a:gd name="T25" fmla="*/ 18 h 393"/>
                  <a:gd name="T26" fmla="*/ 186 w 345"/>
                  <a:gd name="T27" fmla="*/ 19 h 393"/>
                  <a:gd name="T28" fmla="*/ 150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8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" name="Freeform 116" descr="Wide downward diagonal"/>
              <p:cNvSpPr>
                <a:spLocks noChangeAspect="1"/>
              </p:cNvSpPr>
              <p:nvPr/>
            </p:nvSpPr>
            <p:spPr bwMode="auto">
              <a:xfrm flipH="1" flipV="1">
                <a:off x="2077" y="3037"/>
                <a:ext cx="220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7 w 345"/>
                  <a:gd name="T9" fmla="*/ 118 h 393"/>
                  <a:gd name="T10" fmla="*/ 80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4 w 345"/>
                  <a:gd name="T17" fmla="*/ 1 h 393"/>
                  <a:gd name="T18" fmla="*/ 192 w 345"/>
                  <a:gd name="T19" fmla="*/ 0 h 393"/>
                  <a:gd name="T20" fmla="*/ 198 w 345"/>
                  <a:gd name="T21" fmla="*/ 4 h 393"/>
                  <a:gd name="T22" fmla="*/ 215 w 345"/>
                  <a:gd name="T23" fmla="*/ 6 h 393"/>
                  <a:gd name="T24" fmla="*/ 215 w 345"/>
                  <a:gd name="T25" fmla="*/ 18 h 393"/>
                  <a:gd name="T26" fmla="*/ 186 w 345"/>
                  <a:gd name="T27" fmla="*/ 19 h 393"/>
                  <a:gd name="T28" fmla="*/ 149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8 w 345"/>
                  <a:gd name="T37" fmla="*/ 206 h 393"/>
                  <a:gd name="T38" fmla="*/ 38 w 345"/>
                  <a:gd name="T39" fmla="*/ 239 h 393"/>
                  <a:gd name="T40" fmla="*/ 27 w 345"/>
                  <a:gd name="T41" fmla="*/ 261 h 393"/>
                  <a:gd name="T42" fmla="*/ 11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0" name="Line 117"/>
              <p:cNvSpPr>
                <a:spLocks noChangeAspect="1" noChangeShapeType="1"/>
              </p:cNvSpPr>
              <p:nvPr/>
            </p:nvSpPr>
            <p:spPr bwMode="auto">
              <a:xfrm flipV="1">
                <a:off x="2076" y="2511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61" name="Group 118"/>
              <p:cNvGrpSpPr>
                <a:grpSpLocks noChangeAspect="1"/>
              </p:cNvGrpSpPr>
              <p:nvPr/>
            </p:nvGrpSpPr>
            <p:grpSpPr bwMode="auto">
              <a:xfrm>
                <a:off x="2261" y="2699"/>
                <a:ext cx="69" cy="424"/>
                <a:chOff x="2261" y="2699"/>
                <a:chExt cx="69" cy="424"/>
              </a:xfrm>
            </p:grpSpPr>
            <p:sp>
              <p:nvSpPr>
                <p:cNvPr id="126" name="Line 11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96" y="2770"/>
                  <a:ext cx="0" cy="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7" name="Line 120"/>
                <p:cNvSpPr>
                  <a:spLocks noChangeAspect="1" noChangeShapeType="1"/>
                </p:cNvSpPr>
                <p:nvPr/>
              </p:nvSpPr>
              <p:spPr bwMode="auto">
                <a:xfrm>
                  <a:off x="2263" y="2699"/>
                  <a:ext cx="6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8" name="Line 121"/>
                <p:cNvSpPr>
                  <a:spLocks noChangeAspect="1" noChangeShapeType="1"/>
                </p:cNvSpPr>
                <p:nvPr/>
              </p:nvSpPr>
              <p:spPr bwMode="auto">
                <a:xfrm>
                  <a:off x="2270" y="2713"/>
                  <a:ext cx="5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9" name="Line 122"/>
                <p:cNvSpPr>
                  <a:spLocks noChangeAspect="1" noChangeShapeType="1"/>
                </p:cNvSpPr>
                <p:nvPr/>
              </p:nvSpPr>
              <p:spPr bwMode="auto">
                <a:xfrm>
                  <a:off x="2282" y="2755"/>
                  <a:ext cx="3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0" name="Line 12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1" y="3123"/>
                  <a:ext cx="6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1" name="Line 12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8" y="3109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2" name="Line 12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78" y="3067"/>
                  <a:ext cx="4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62" name="Freeform 126" descr="Wide downward diagonal"/>
              <p:cNvSpPr>
                <a:spLocks noChangeAspect="1"/>
              </p:cNvSpPr>
              <p:nvPr/>
            </p:nvSpPr>
            <p:spPr bwMode="auto">
              <a:xfrm>
                <a:off x="2294" y="2505"/>
                <a:ext cx="221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5 w 345"/>
                  <a:gd name="T17" fmla="*/ 1 h 393"/>
                  <a:gd name="T18" fmla="*/ 193 w 345"/>
                  <a:gd name="T19" fmla="*/ 0 h 393"/>
                  <a:gd name="T20" fmla="*/ 199 w 345"/>
                  <a:gd name="T21" fmla="*/ 4 h 393"/>
                  <a:gd name="T22" fmla="*/ 216 w 345"/>
                  <a:gd name="T23" fmla="*/ 6 h 393"/>
                  <a:gd name="T24" fmla="*/ 216 w 345"/>
                  <a:gd name="T25" fmla="*/ 18 h 393"/>
                  <a:gd name="T26" fmla="*/ 186 w 345"/>
                  <a:gd name="T27" fmla="*/ 19 h 393"/>
                  <a:gd name="T28" fmla="*/ 150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8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3" name="Freeform 127" descr="Wide downward diagonal"/>
              <p:cNvSpPr>
                <a:spLocks noChangeAspect="1"/>
              </p:cNvSpPr>
              <p:nvPr/>
            </p:nvSpPr>
            <p:spPr bwMode="auto">
              <a:xfrm flipV="1">
                <a:off x="2294" y="3036"/>
                <a:ext cx="220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7 w 345"/>
                  <a:gd name="T9" fmla="*/ 118 h 393"/>
                  <a:gd name="T10" fmla="*/ 80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4 w 345"/>
                  <a:gd name="T17" fmla="*/ 1 h 393"/>
                  <a:gd name="T18" fmla="*/ 192 w 345"/>
                  <a:gd name="T19" fmla="*/ 0 h 393"/>
                  <a:gd name="T20" fmla="*/ 198 w 345"/>
                  <a:gd name="T21" fmla="*/ 4 h 393"/>
                  <a:gd name="T22" fmla="*/ 215 w 345"/>
                  <a:gd name="T23" fmla="*/ 6 h 393"/>
                  <a:gd name="T24" fmla="*/ 215 w 345"/>
                  <a:gd name="T25" fmla="*/ 18 h 393"/>
                  <a:gd name="T26" fmla="*/ 186 w 345"/>
                  <a:gd name="T27" fmla="*/ 19 h 393"/>
                  <a:gd name="T28" fmla="*/ 149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8 w 345"/>
                  <a:gd name="T37" fmla="*/ 206 h 393"/>
                  <a:gd name="T38" fmla="*/ 38 w 345"/>
                  <a:gd name="T39" fmla="*/ 239 h 393"/>
                  <a:gd name="T40" fmla="*/ 27 w 345"/>
                  <a:gd name="T41" fmla="*/ 261 h 393"/>
                  <a:gd name="T42" fmla="*/ 11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4" name="Line 12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515" y="2510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5" name="Freeform 129" descr="Wide downward diagonal"/>
              <p:cNvSpPr>
                <a:spLocks noChangeAspect="1"/>
              </p:cNvSpPr>
              <p:nvPr/>
            </p:nvSpPr>
            <p:spPr bwMode="auto">
              <a:xfrm flipH="1">
                <a:off x="2514" y="2506"/>
                <a:ext cx="220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7 w 345"/>
                  <a:gd name="T9" fmla="*/ 118 h 393"/>
                  <a:gd name="T10" fmla="*/ 80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4 w 345"/>
                  <a:gd name="T17" fmla="*/ 1 h 393"/>
                  <a:gd name="T18" fmla="*/ 192 w 345"/>
                  <a:gd name="T19" fmla="*/ 0 h 393"/>
                  <a:gd name="T20" fmla="*/ 198 w 345"/>
                  <a:gd name="T21" fmla="*/ 4 h 393"/>
                  <a:gd name="T22" fmla="*/ 215 w 345"/>
                  <a:gd name="T23" fmla="*/ 6 h 393"/>
                  <a:gd name="T24" fmla="*/ 215 w 345"/>
                  <a:gd name="T25" fmla="*/ 18 h 393"/>
                  <a:gd name="T26" fmla="*/ 186 w 345"/>
                  <a:gd name="T27" fmla="*/ 19 h 393"/>
                  <a:gd name="T28" fmla="*/ 149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8 w 345"/>
                  <a:gd name="T37" fmla="*/ 206 h 393"/>
                  <a:gd name="T38" fmla="*/ 38 w 345"/>
                  <a:gd name="T39" fmla="*/ 239 h 393"/>
                  <a:gd name="T40" fmla="*/ 27 w 345"/>
                  <a:gd name="T41" fmla="*/ 261 h 393"/>
                  <a:gd name="T42" fmla="*/ 11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6" name="Freeform 130" descr="Wide downward diagonal"/>
              <p:cNvSpPr>
                <a:spLocks noChangeAspect="1"/>
              </p:cNvSpPr>
              <p:nvPr/>
            </p:nvSpPr>
            <p:spPr bwMode="auto">
              <a:xfrm flipH="1" flipV="1">
                <a:off x="2515" y="3037"/>
                <a:ext cx="220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7 w 345"/>
                  <a:gd name="T9" fmla="*/ 118 h 393"/>
                  <a:gd name="T10" fmla="*/ 80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4 w 345"/>
                  <a:gd name="T17" fmla="*/ 1 h 393"/>
                  <a:gd name="T18" fmla="*/ 192 w 345"/>
                  <a:gd name="T19" fmla="*/ 0 h 393"/>
                  <a:gd name="T20" fmla="*/ 198 w 345"/>
                  <a:gd name="T21" fmla="*/ 4 h 393"/>
                  <a:gd name="T22" fmla="*/ 215 w 345"/>
                  <a:gd name="T23" fmla="*/ 6 h 393"/>
                  <a:gd name="T24" fmla="*/ 215 w 345"/>
                  <a:gd name="T25" fmla="*/ 18 h 393"/>
                  <a:gd name="T26" fmla="*/ 186 w 345"/>
                  <a:gd name="T27" fmla="*/ 19 h 393"/>
                  <a:gd name="T28" fmla="*/ 149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8 w 345"/>
                  <a:gd name="T37" fmla="*/ 206 h 393"/>
                  <a:gd name="T38" fmla="*/ 38 w 345"/>
                  <a:gd name="T39" fmla="*/ 239 h 393"/>
                  <a:gd name="T40" fmla="*/ 27 w 345"/>
                  <a:gd name="T41" fmla="*/ 261 h 393"/>
                  <a:gd name="T42" fmla="*/ 11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7" name="Line 131"/>
              <p:cNvSpPr>
                <a:spLocks noChangeAspect="1" noChangeShapeType="1"/>
              </p:cNvSpPr>
              <p:nvPr/>
            </p:nvSpPr>
            <p:spPr bwMode="auto">
              <a:xfrm flipV="1">
                <a:off x="2514" y="2511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8" name="Freeform 132" descr="Wide downward diagonal"/>
              <p:cNvSpPr>
                <a:spLocks noChangeAspect="1"/>
              </p:cNvSpPr>
              <p:nvPr/>
            </p:nvSpPr>
            <p:spPr bwMode="auto">
              <a:xfrm>
                <a:off x="2732" y="2505"/>
                <a:ext cx="220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7 w 345"/>
                  <a:gd name="T9" fmla="*/ 118 h 393"/>
                  <a:gd name="T10" fmla="*/ 80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4 w 345"/>
                  <a:gd name="T17" fmla="*/ 1 h 393"/>
                  <a:gd name="T18" fmla="*/ 192 w 345"/>
                  <a:gd name="T19" fmla="*/ 0 h 393"/>
                  <a:gd name="T20" fmla="*/ 198 w 345"/>
                  <a:gd name="T21" fmla="*/ 4 h 393"/>
                  <a:gd name="T22" fmla="*/ 215 w 345"/>
                  <a:gd name="T23" fmla="*/ 6 h 393"/>
                  <a:gd name="T24" fmla="*/ 215 w 345"/>
                  <a:gd name="T25" fmla="*/ 18 h 393"/>
                  <a:gd name="T26" fmla="*/ 186 w 345"/>
                  <a:gd name="T27" fmla="*/ 19 h 393"/>
                  <a:gd name="T28" fmla="*/ 149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8 w 345"/>
                  <a:gd name="T37" fmla="*/ 206 h 393"/>
                  <a:gd name="T38" fmla="*/ 38 w 345"/>
                  <a:gd name="T39" fmla="*/ 239 h 393"/>
                  <a:gd name="T40" fmla="*/ 27 w 345"/>
                  <a:gd name="T41" fmla="*/ 261 h 393"/>
                  <a:gd name="T42" fmla="*/ 11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9" name="Freeform 133" descr="Wide downward diagonal"/>
              <p:cNvSpPr>
                <a:spLocks noChangeAspect="1"/>
              </p:cNvSpPr>
              <p:nvPr/>
            </p:nvSpPr>
            <p:spPr bwMode="auto">
              <a:xfrm flipV="1">
                <a:off x="2731" y="3036"/>
                <a:ext cx="220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7 w 345"/>
                  <a:gd name="T9" fmla="*/ 118 h 393"/>
                  <a:gd name="T10" fmla="*/ 80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4 w 345"/>
                  <a:gd name="T17" fmla="*/ 1 h 393"/>
                  <a:gd name="T18" fmla="*/ 192 w 345"/>
                  <a:gd name="T19" fmla="*/ 0 h 393"/>
                  <a:gd name="T20" fmla="*/ 198 w 345"/>
                  <a:gd name="T21" fmla="*/ 4 h 393"/>
                  <a:gd name="T22" fmla="*/ 215 w 345"/>
                  <a:gd name="T23" fmla="*/ 6 h 393"/>
                  <a:gd name="T24" fmla="*/ 215 w 345"/>
                  <a:gd name="T25" fmla="*/ 18 h 393"/>
                  <a:gd name="T26" fmla="*/ 186 w 345"/>
                  <a:gd name="T27" fmla="*/ 19 h 393"/>
                  <a:gd name="T28" fmla="*/ 149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8 w 345"/>
                  <a:gd name="T37" fmla="*/ 206 h 393"/>
                  <a:gd name="T38" fmla="*/ 38 w 345"/>
                  <a:gd name="T39" fmla="*/ 239 h 393"/>
                  <a:gd name="T40" fmla="*/ 27 w 345"/>
                  <a:gd name="T41" fmla="*/ 261 h 393"/>
                  <a:gd name="T42" fmla="*/ 11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" name="Line 13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952" y="2510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1" name="Freeform 135" descr="Wide downward diagonal"/>
              <p:cNvSpPr>
                <a:spLocks noChangeAspect="1"/>
              </p:cNvSpPr>
              <p:nvPr/>
            </p:nvSpPr>
            <p:spPr bwMode="auto">
              <a:xfrm flipH="1">
                <a:off x="2952" y="2506"/>
                <a:ext cx="223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3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5 w 345"/>
                  <a:gd name="T13" fmla="*/ 44 h 393"/>
                  <a:gd name="T14" fmla="*/ 138 w 345"/>
                  <a:gd name="T15" fmla="*/ 17 h 393"/>
                  <a:gd name="T16" fmla="*/ 176 w 345"/>
                  <a:gd name="T17" fmla="*/ 1 h 393"/>
                  <a:gd name="T18" fmla="*/ 195 w 345"/>
                  <a:gd name="T19" fmla="*/ 0 h 393"/>
                  <a:gd name="T20" fmla="*/ 200 w 345"/>
                  <a:gd name="T21" fmla="*/ 4 h 393"/>
                  <a:gd name="T22" fmla="*/ 218 w 345"/>
                  <a:gd name="T23" fmla="*/ 6 h 393"/>
                  <a:gd name="T24" fmla="*/ 218 w 345"/>
                  <a:gd name="T25" fmla="*/ 18 h 393"/>
                  <a:gd name="T26" fmla="*/ 188 w 345"/>
                  <a:gd name="T27" fmla="*/ 19 h 393"/>
                  <a:gd name="T28" fmla="*/ 151 w 345"/>
                  <a:gd name="T29" fmla="*/ 33 h 393"/>
                  <a:gd name="T30" fmla="*/ 107 w 345"/>
                  <a:gd name="T31" fmla="*/ 65 h 393"/>
                  <a:gd name="T32" fmla="*/ 78 w 345"/>
                  <a:gd name="T33" fmla="*/ 111 h 393"/>
                  <a:gd name="T34" fmla="*/ 61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2" name="Freeform 136" descr="Wide downward diagonal"/>
              <p:cNvSpPr>
                <a:spLocks noChangeAspect="1"/>
              </p:cNvSpPr>
              <p:nvPr/>
            </p:nvSpPr>
            <p:spPr bwMode="auto">
              <a:xfrm flipH="1" flipV="1">
                <a:off x="2953" y="3037"/>
                <a:ext cx="222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5 w 345"/>
                  <a:gd name="T13" fmla="*/ 44 h 393"/>
                  <a:gd name="T14" fmla="*/ 137 w 345"/>
                  <a:gd name="T15" fmla="*/ 17 h 393"/>
                  <a:gd name="T16" fmla="*/ 176 w 345"/>
                  <a:gd name="T17" fmla="*/ 1 h 393"/>
                  <a:gd name="T18" fmla="*/ 194 w 345"/>
                  <a:gd name="T19" fmla="*/ 0 h 393"/>
                  <a:gd name="T20" fmla="*/ 199 w 345"/>
                  <a:gd name="T21" fmla="*/ 4 h 393"/>
                  <a:gd name="T22" fmla="*/ 217 w 345"/>
                  <a:gd name="T23" fmla="*/ 6 h 393"/>
                  <a:gd name="T24" fmla="*/ 217 w 345"/>
                  <a:gd name="T25" fmla="*/ 18 h 393"/>
                  <a:gd name="T26" fmla="*/ 187 w 345"/>
                  <a:gd name="T27" fmla="*/ 19 h 393"/>
                  <a:gd name="T28" fmla="*/ 151 w 345"/>
                  <a:gd name="T29" fmla="*/ 33 h 393"/>
                  <a:gd name="T30" fmla="*/ 107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3" name="Line 137"/>
              <p:cNvSpPr>
                <a:spLocks noChangeAspect="1" noChangeShapeType="1"/>
              </p:cNvSpPr>
              <p:nvPr/>
            </p:nvSpPr>
            <p:spPr bwMode="auto">
              <a:xfrm flipV="1">
                <a:off x="2952" y="2511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4" name="Freeform 138" descr="Wide downward diagonal"/>
              <p:cNvSpPr>
                <a:spLocks noChangeAspect="1"/>
              </p:cNvSpPr>
              <p:nvPr/>
            </p:nvSpPr>
            <p:spPr bwMode="auto">
              <a:xfrm>
                <a:off x="3171" y="2505"/>
                <a:ext cx="223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3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5 w 345"/>
                  <a:gd name="T13" fmla="*/ 44 h 393"/>
                  <a:gd name="T14" fmla="*/ 138 w 345"/>
                  <a:gd name="T15" fmla="*/ 17 h 393"/>
                  <a:gd name="T16" fmla="*/ 176 w 345"/>
                  <a:gd name="T17" fmla="*/ 1 h 393"/>
                  <a:gd name="T18" fmla="*/ 195 w 345"/>
                  <a:gd name="T19" fmla="*/ 0 h 393"/>
                  <a:gd name="T20" fmla="*/ 200 w 345"/>
                  <a:gd name="T21" fmla="*/ 4 h 393"/>
                  <a:gd name="T22" fmla="*/ 218 w 345"/>
                  <a:gd name="T23" fmla="*/ 6 h 393"/>
                  <a:gd name="T24" fmla="*/ 218 w 345"/>
                  <a:gd name="T25" fmla="*/ 18 h 393"/>
                  <a:gd name="T26" fmla="*/ 188 w 345"/>
                  <a:gd name="T27" fmla="*/ 19 h 393"/>
                  <a:gd name="T28" fmla="*/ 151 w 345"/>
                  <a:gd name="T29" fmla="*/ 33 h 393"/>
                  <a:gd name="T30" fmla="*/ 107 w 345"/>
                  <a:gd name="T31" fmla="*/ 65 h 393"/>
                  <a:gd name="T32" fmla="*/ 78 w 345"/>
                  <a:gd name="T33" fmla="*/ 111 h 393"/>
                  <a:gd name="T34" fmla="*/ 61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5" name="Freeform 139" descr="Wide downward diagonal"/>
              <p:cNvSpPr>
                <a:spLocks noChangeAspect="1"/>
              </p:cNvSpPr>
              <p:nvPr/>
            </p:nvSpPr>
            <p:spPr bwMode="auto">
              <a:xfrm flipV="1">
                <a:off x="3171" y="3036"/>
                <a:ext cx="222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5 w 345"/>
                  <a:gd name="T13" fmla="*/ 44 h 393"/>
                  <a:gd name="T14" fmla="*/ 137 w 345"/>
                  <a:gd name="T15" fmla="*/ 17 h 393"/>
                  <a:gd name="T16" fmla="*/ 176 w 345"/>
                  <a:gd name="T17" fmla="*/ 1 h 393"/>
                  <a:gd name="T18" fmla="*/ 194 w 345"/>
                  <a:gd name="T19" fmla="*/ 0 h 393"/>
                  <a:gd name="T20" fmla="*/ 199 w 345"/>
                  <a:gd name="T21" fmla="*/ 4 h 393"/>
                  <a:gd name="T22" fmla="*/ 217 w 345"/>
                  <a:gd name="T23" fmla="*/ 6 h 393"/>
                  <a:gd name="T24" fmla="*/ 217 w 345"/>
                  <a:gd name="T25" fmla="*/ 18 h 393"/>
                  <a:gd name="T26" fmla="*/ 187 w 345"/>
                  <a:gd name="T27" fmla="*/ 19 h 393"/>
                  <a:gd name="T28" fmla="*/ 151 w 345"/>
                  <a:gd name="T29" fmla="*/ 33 h 393"/>
                  <a:gd name="T30" fmla="*/ 107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" name="Line 14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3394" y="2510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7" name="Freeform 141" descr="Wide downward diagonal"/>
              <p:cNvSpPr>
                <a:spLocks noChangeAspect="1"/>
              </p:cNvSpPr>
              <p:nvPr/>
            </p:nvSpPr>
            <p:spPr bwMode="auto">
              <a:xfrm flipH="1">
                <a:off x="3394" y="2506"/>
                <a:ext cx="221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5 w 345"/>
                  <a:gd name="T17" fmla="*/ 1 h 393"/>
                  <a:gd name="T18" fmla="*/ 193 w 345"/>
                  <a:gd name="T19" fmla="*/ 0 h 393"/>
                  <a:gd name="T20" fmla="*/ 199 w 345"/>
                  <a:gd name="T21" fmla="*/ 4 h 393"/>
                  <a:gd name="T22" fmla="*/ 216 w 345"/>
                  <a:gd name="T23" fmla="*/ 6 h 393"/>
                  <a:gd name="T24" fmla="*/ 216 w 345"/>
                  <a:gd name="T25" fmla="*/ 18 h 393"/>
                  <a:gd name="T26" fmla="*/ 186 w 345"/>
                  <a:gd name="T27" fmla="*/ 19 h 393"/>
                  <a:gd name="T28" fmla="*/ 150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8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8" name="Freeform 142" descr="Wide downward diagonal"/>
              <p:cNvSpPr>
                <a:spLocks noChangeAspect="1"/>
              </p:cNvSpPr>
              <p:nvPr/>
            </p:nvSpPr>
            <p:spPr bwMode="auto">
              <a:xfrm flipH="1" flipV="1">
                <a:off x="3395" y="3037"/>
                <a:ext cx="220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7 w 345"/>
                  <a:gd name="T9" fmla="*/ 118 h 393"/>
                  <a:gd name="T10" fmla="*/ 80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4 w 345"/>
                  <a:gd name="T17" fmla="*/ 1 h 393"/>
                  <a:gd name="T18" fmla="*/ 192 w 345"/>
                  <a:gd name="T19" fmla="*/ 0 h 393"/>
                  <a:gd name="T20" fmla="*/ 198 w 345"/>
                  <a:gd name="T21" fmla="*/ 4 h 393"/>
                  <a:gd name="T22" fmla="*/ 215 w 345"/>
                  <a:gd name="T23" fmla="*/ 6 h 393"/>
                  <a:gd name="T24" fmla="*/ 215 w 345"/>
                  <a:gd name="T25" fmla="*/ 18 h 393"/>
                  <a:gd name="T26" fmla="*/ 186 w 345"/>
                  <a:gd name="T27" fmla="*/ 19 h 393"/>
                  <a:gd name="T28" fmla="*/ 149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8 w 345"/>
                  <a:gd name="T37" fmla="*/ 206 h 393"/>
                  <a:gd name="T38" fmla="*/ 38 w 345"/>
                  <a:gd name="T39" fmla="*/ 239 h 393"/>
                  <a:gd name="T40" fmla="*/ 27 w 345"/>
                  <a:gd name="T41" fmla="*/ 261 h 393"/>
                  <a:gd name="T42" fmla="*/ 11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9" name="Line 143"/>
              <p:cNvSpPr>
                <a:spLocks noChangeAspect="1" noChangeShapeType="1"/>
              </p:cNvSpPr>
              <p:nvPr/>
            </p:nvSpPr>
            <p:spPr bwMode="auto">
              <a:xfrm flipV="1">
                <a:off x="3394" y="2511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0" name="Freeform 144" descr="Wide downward diagonal"/>
              <p:cNvSpPr>
                <a:spLocks noChangeAspect="1"/>
              </p:cNvSpPr>
              <p:nvPr/>
            </p:nvSpPr>
            <p:spPr bwMode="auto">
              <a:xfrm>
                <a:off x="3613" y="2505"/>
                <a:ext cx="221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5 w 345"/>
                  <a:gd name="T17" fmla="*/ 1 h 393"/>
                  <a:gd name="T18" fmla="*/ 193 w 345"/>
                  <a:gd name="T19" fmla="*/ 0 h 393"/>
                  <a:gd name="T20" fmla="*/ 199 w 345"/>
                  <a:gd name="T21" fmla="*/ 4 h 393"/>
                  <a:gd name="T22" fmla="*/ 216 w 345"/>
                  <a:gd name="T23" fmla="*/ 6 h 393"/>
                  <a:gd name="T24" fmla="*/ 216 w 345"/>
                  <a:gd name="T25" fmla="*/ 18 h 393"/>
                  <a:gd name="T26" fmla="*/ 186 w 345"/>
                  <a:gd name="T27" fmla="*/ 19 h 393"/>
                  <a:gd name="T28" fmla="*/ 150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8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1" name="Freeform 145" descr="Wide downward diagonal"/>
              <p:cNvSpPr>
                <a:spLocks noChangeAspect="1"/>
              </p:cNvSpPr>
              <p:nvPr/>
            </p:nvSpPr>
            <p:spPr bwMode="auto">
              <a:xfrm flipV="1">
                <a:off x="3613" y="3036"/>
                <a:ext cx="220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7 w 345"/>
                  <a:gd name="T9" fmla="*/ 118 h 393"/>
                  <a:gd name="T10" fmla="*/ 80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4 w 345"/>
                  <a:gd name="T17" fmla="*/ 1 h 393"/>
                  <a:gd name="T18" fmla="*/ 192 w 345"/>
                  <a:gd name="T19" fmla="*/ 0 h 393"/>
                  <a:gd name="T20" fmla="*/ 198 w 345"/>
                  <a:gd name="T21" fmla="*/ 4 h 393"/>
                  <a:gd name="T22" fmla="*/ 215 w 345"/>
                  <a:gd name="T23" fmla="*/ 6 h 393"/>
                  <a:gd name="T24" fmla="*/ 215 w 345"/>
                  <a:gd name="T25" fmla="*/ 18 h 393"/>
                  <a:gd name="T26" fmla="*/ 186 w 345"/>
                  <a:gd name="T27" fmla="*/ 19 h 393"/>
                  <a:gd name="T28" fmla="*/ 149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8 w 345"/>
                  <a:gd name="T37" fmla="*/ 206 h 393"/>
                  <a:gd name="T38" fmla="*/ 38 w 345"/>
                  <a:gd name="T39" fmla="*/ 239 h 393"/>
                  <a:gd name="T40" fmla="*/ 27 w 345"/>
                  <a:gd name="T41" fmla="*/ 261 h 393"/>
                  <a:gd name="T42" fmla="*/ 11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" name="Line 14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3834" y="2510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3" name="Freeform 147" descr="Wide downward diagonal"/>
              <p:cNvSpPr>
                <a:spLocks noChangeAspect="1"/>
              </p:cNvSpPr>
              <p:nvPr/>
            </p:nvSpPr>
            <p:spPr bwMode="auto">
              <a:xfrm flipH="1">
                <a:off x="3834" y="2506"/>
                <a:ext cx="221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5 w 345"/>
                  <a:gd name="T17" fmla="*/ 1 h 393"/>
                  <a:gd name="T18" fmla="*/ 193 w 345"/>
                  <a:gd name="T19" fmla="*/ 0 h 393"/>
                  <a:gd name="T20" fmla="*/ 199 w 345"/>
                  <a:gd name="T21" fmla="*/ 4 h 393"/>
                  <a:gd name="T22" fmla="*/ 216 w 345"/>
                  <a:gd name="T23" fmla="*/ 6 h 393"/>
                  <a:gd name="T24" fmla="*/ 216 w 345"/>
                  <a:gd name="T25" fmla="*/ 18 h 393"/>
                  <a:gd name="T26" fmla="*/ 186 w 345"/>
                  <a:gd name="T27" fmla="*/ 19 h 393"/>
                  <a:gd name="T28" fmla="*/ 150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8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4" name="Freeform 148" descr="Wide downward diagonal"/>
              <p:cNvSpPr>
                <a:spLocks noChangeAspect="1"/>
              </p:cNvSpPr>
              <p:nvPr/>
            </p:nvSpPr>
            <p:spPr bwMode="auto">
              <a:xfrm flipH="1" flipV="1">
                <a:off x="3835" y="3037"/>
                <a:ext cx="220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7 w 345"/>
                  <a:gd name="T9" fmla="*/ 118 h 393"/>
                  <a:gd name="T10" fmla="*/ 80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4 w 345"/>
                  <a:gd name="T17" fmla="*/ 1 h 393"/>
                  <a:gd name="T18" fmla="*/ 192 w 345"/>
                  <a:gd name="T19" fmla="*/ 0 h 393"/>
                  <a:gd name="T20" fmla="*/ 198 w 345"/>
                  <a:gd name="T21" fmla="*/ 4 h 393"/>
                  <a:gd name="T22" fmla="*/ 215 w 345"/>
                  <a:gd name="T23" fmla="*/ 6 h 393"/>
                  <a:gd name="T24" fmla="*/ 215 w 345"/>
                  <a:gd name="T25" fmla="*/ 18 h 393"/>
                  <a:gd name="T26" fmla="*/ 186 w 345"/>
                  <a:gd name="T27" fmla="*/ 19 h 393"/>
                  <a:gd name="T28" fmla="*/ 149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8 w 345"/>
                  <a:gd name="T37" fmla="*/ 206 h 393"/>
                  <a:gd name="T38" fmla="*/ 38 w 345"/>
                  <a:gd name="T39" fmla="*/ 239 h 393"/>
                  <a:gd name="T40" fmla="*/ 27 w 345"/>
                  <a:gd name="T41" fmla="*/ 261 h 393"/>
                  <a:gd name="T42" fmla="*/ 11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5" name="Line 149"/>
              <p:cNvSpPr>
                <a:spLocks noChangeAspect="1" noChangeShapeType="1"/>
              </p:cNvSpPr>
              <p:nvPr/>
            </p:nvSpPr>
            <p:spPr bwMode="auto">
              <a:xfrm flipV="1">
                <a:off x="3834" y="2511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6" name="Freeform 150" descr="Wide downward diagonal"/>
              <p:cNvSpPr>
                <a:spLocks noChangeAspect="1"/>
              </p:cNvSpPr>
              <p:nvPr/>
            </p:nvSpPr>
            <p:spPr bwMode="auto">
              <a:xfrm>
                <a:off x="4053" y="2505"/>
                <a:ext cx="221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5 w 345"/>
                  <a:gd name="T17" fmla="*/ 1 h 393"/>
                  <a:gd name="T18" fmla="*/ 193 w 345"/>
                  <a:gd name="T19" fmla="*/ 0 h 393"/>
                  <a:gd name="T20" fmla="*/ 199 w 345"/>
                  <a:gd name="T21" fmla="*/ 4 h 393"/>
                  <a:gd name="T22" fmla="*/ 216 w 345"/>
                  <a:gd name="T23" fmla="*/ 6 h 393"/>
                  <a:gd name="T24" fmla="*/ 216 w 345"/>
                  <a:gd name="T25" fmla="*/ 18 h 393"/>
                  <a:gd name="T26" fmla="*/ 186 w 345"/>
                  <a:gd name="T27" fmla="*/ 19 h 393"/>
                  <a:gd name="T28" fmla="*/ 150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8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7" name="Freeform 151" descr="Wide downward diagonal"/>
              <p:cNvSpPr>
                <a:spLocks noChangeAspect="1"/>
              </p:cNvSpPr>
              <p:nvPr/>
            </p:nvSpPr>
            <p:spPr bwMode="auto">
              <a:xfrm flipV="1">
                <a:off x="4053" y="3036"/>
                <a:ext cx="220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7 w 345"/>
                  <a:gd name="T9" fmla="*/ 118 h 393"/>
                  <a:gd name="T10" fmla="*/ 80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4 w 345"/>
                  <a:gd name="T17" fmla="*/ 1 h 393"/>
                  <a:gd name="T18" fmla="*/ 192 w 345"/>
                  <a:gd name="T19" fmla="*/ 0 h 393"/>
                  <a:gd name="T20" fmla="*/ 198 w 345"/>
                  <a:gd name="T21" fmla="*/ 4 h 393"/>
                  <a:gd name="T22" fmla="*/ 215 w 345"/>
                  <a:gd name="T23" fmla="*/ 6 h 393"/>
                  <a:gd name="T24" fmla="*/ 215 w 345"/>
                  <a:gd name="T25" fmla="*/ 18 h 393"/>
                  <a:gd name="T26" fmla="*/ 186 w 345"/>
                  <a:gd name="T27" fmla="*/ 19 h 393"/>
                  <a:gd name="T28" fmla="*/ 149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8 w 345"/>
                  <a:gd name="T37" fmla="*/ 206 h 393"/>
                  <a:gd name="T38" fmla="*/ 38 w 345"/>
                  <a:gd name="T39" fmla="*/ 239 h 393"/>
                  <a:gd name="T40" fmla="*/ 27 w 345"/>
                  <a:gd name="T41" fmla="*/ 261 h 393"/>
                  <a:gd name="T42" fmla="*/ 11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8" name="Line 15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274" y="2510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9" name="Freeform 153" descr="Wide downward diagonal"/>
              <p:cNvSpPr>
                <a:spLocks noChangeAspect="1"/>
              </p:cNvSpPr>
              <p:nvPr/>
            </p:nvSpPr>
            <p:spPr bwMode="auto">
              <a:xfrm flipH="1">
                <a:off x="4274" y="2506"/>
                <a:ext cx="224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3 w 345"/>
                  <a:gd name="T7" fmla="*/ 164 h 393"/>
                  <a:gd name="T8" fmla="*/ 58 w 345"/>
                  <a:gd name="T9" fmla="*/ 118 h 393"/>
                  <a:gd name="T10" fmla="*/ 82 w 345"/>
                  <a:gd name="T11" fmla="*/ 76 h 393"/>
                  <a:gd name="T12" fmla="*/ 106 w 345"/>
                  <a:gd name="T13" fmla="*/ 44 h 393"/>
                  <a:gd name="T14" fmla="*/ 138 w 345"/>
                  <a:gd name="T15" fmla="*/ 17 h 393"/>
                  <a:gd name="T16" fmla="*/ 177 w 345"/>
                  <a:gd name="T17" fmla="*/ 1 h 393"/>
                  <a:gd name="T18" fmla="*/ 195 w 345"/>
                  <a:gd name="T19" fmla="*/ 0 h 393"/>
                  <a:gd name="T20" fmla="*/ 201 w 345"/>
                  <a:gd name="T21" fmla="*/ 4 h 393"/>
                  <a:gd name="T22" fmla="*/ 219 w 345"/>
                  <a:gd name="T23" fmla="*/ 6 h 393"/>
                  <a:gd name="T24" fmla="*/ 219 w 345"/>
                  <a:gd name="T25" fmla="*/ 18 h 393"/>
                  <a:gd name="T26" fmla="*/ 189 w 345"/>
                  <a:gd name="T27" fmla="*/ 19 h 393"/>
                  <a:gd name="T28" fmla="*/ 152 w 345"/>
                  <a:gd name="T29" fmla="*/ 33 h 393"/>
                  <a:gd name="T30" fmla="*/ 108 w 345"/>
                  <a:gd name="T31" fmla="*/ 65 h 393"/>
                  <a:gd name="T32" fmla="*/ 78 w 345"/>
                  <a:gd name="T33" fmla="*/ 111 h 393"/>
                  <a:gd name="T34" fmla="*/ 61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0" name="Freeform 154" descr="Wide downward diagonal"/>
              <p:cNvSpPr>
                <a:spLocks noChangeAspect="1"/>
              </p:cNvSpPr>
              <p:nvPr/>
            </p:nvSpPr>
            <p:spPr bwMode="auto">
              <a:xfrm flipH="1" flipV="1">
                <a:off x="4275" y="3037"/>
                <a:ext cx="223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3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5 w 345"/>
                  <a:gd name="T13" fmla="*/ 44 h 393"/>
                  <a:gd name="T14" fmla="*/ 138 w 345"/>
                  <a:gd name="T15" fmla="*/ 17 h 393"/>
                  <a:gd name="T16" fmla="*/ 176 w 345"/>
                  <a:gd name="T17" fmla="*/ 1 h 393"/>
                  <a:gd name="T18" fmla="*/ 195 w 345"/>
                  <a:gd name="T19" fmla="*/ 0 h 393"/>
                  <a:gd name="T20" fmla="*/ 200 w 345"/>
                  <a:gd name="T21" fmla="*/ 4 h 393"/>
                  <a:gd name="T22" fmla="*/ 218 w 345"/>
                  <a:gd name="T23" fmla="*/ 6 h 393"/>
                  <a:gd name="T24" fmla="*/ 218 w 345"/>
                  <a:gd name="T25" fmla="*/ 18 h 393"/>
                  <a:gd name="T26" fmla="*/ 188 w 345"/>
                  <a:gd name="T27" fmla="*/ 19 h 393"/>
                  <a:gd name="T28" fmla="*/ 151 w 345"/>
                  <a:gd name="T29" fmla="*/ 33 h 393"/>
                  <a:gd name="T30" fmla="*/ 107 w 345"/>
                  <a:gd name="T31" fmla="*/ 65 h 393"/>
                  <a:gd name="T32" fmla="*/ 78 w 345"/>
                  <a:gd name="T33" fmla="*/ 111 h 393"/>
                  <a:gd name="T34" fmla="*/ 61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1" name="Line 155"/>
              <p:cNvSpPr>
                <a:spLocks noChangeAspect="1" noChangeShapeType="1"/>
              </p:cNvSpPr>
              <p:nvPr/>
            </p:nvSpPr>
            <p:spPr bwMode="auto">
              <a:xfrm flipV="1">
                <a:off x="4274" y="2511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2" name="Freeform 156" descr="Wide downward diagonal"/>
              <p:cNvSpPr>
                <a:spLocks noChangeAspect="1"/>
              </p:cNvSpPr>
              <p:nvPr/>
            </p:nvSpPr>
            <p:spPr bwMode="auto">
              <a:xfrm>
                <a:off x="4495" y="2505"/>
                <a:ext cx="224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3 w 345"/>
                  <a:gd name="T7" fmla="*/ 164 h 393"/>
                  <a:gd name="T8" fmla="*/ 58 w 345"/>
                  <a:gd name="T9" fmla="*/ 118 h 393"/>
                  <a:gd name="T10" fmla="*/ 82 w 345"/>
                  <a:gd name="T11" fmla="*/ 76 h 393"/>
                  <a:gd name="T12" fmla="*/ 106 w 345"/>
                  <a:gd name="T13" fmla="*/ 44 h 393"/>
                  <a:gd name="T14" fmla="*/ 138 w 345"/>
                  <a:gd name="T15" fmla="*/ 17 h 393"/>
                  <a:gd name="T16" fmla="*/ 177 w 345"/>
                  <a:gd name="T17" fmla="*/ 1 h 393"/>
                  <a:gd name="T18" fmla="*/ 195 w 345"/>
                  <a:gd name="T19" fmla="*/ 0 h 393"/>
                  <a:gd name="T20" fmla="*/ 201 w 345"/>
                  <a:gd name="T21" fmla="*/ 4 h 393"/>
                  <a:gd name="T22" fmla="*/ 219 w 345"/>
                  <a:gd name="T23" fmla="*/ 6 h 393"/>
                  <a:gd name="T24" fmla="*/ 219 w 345"/>
                  <a:gd name="T25" fmla="*/ 18 h 393"/>
                  <a:gd name="T26" fmla="*/ 189 w 345"/>
                  <a:gd name="T27" fmla="*/ 19 h 393"/>
                  <a:gd name="T28" fmla="*/ 152 w 345"/>
                  <a:gd name="T29" fmla="*/ 33 h 393"/>
                  <a:gd name="T30" fmla="*/ 108 w 345"/>
                  <a:gd name="T31" fmla="*/ 65 h 393"/>
                  <a:gd name="T32" fmla="*/ 78 w 345"/>
                  <a:gd name="T33" fmla="*/ 111 h 393"/>
                  <a:gd name="T34" fmla="*/ 61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3" name="Freeform 157" descr="Wide downward diagonal"/>
              <p:cNvSpPr>
                <a:spLocks noChangeAspect="1"/>
              </p:cNvSpPr>
              <p:nvPr/>
            </p:nvSpPr>
            <p:spPr bwMode="auto">
              <a:xfrm flipV="1">
                <a:off x="4495" y="3036"/>
                <a:ext cx="223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3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5 w 345"/>
                  <a:gd name="T13" fmla="*/ 44 h 393"/>
                  <a:gd name="T14" fmla="*/ 138 w 345"/>
                  <a:gd name="T15" fmla="*/ 17 h 393"/>
                  <a:gd name="T16" fmla="*/ 176 w 345"/>
                  <a:gd name="T17" fmla="*/ 1 h 393"/>
                  <a:gd name="T18" fmla="*/ 195 w 345"/>
                  <a:gd name="T19" fmla="*/ 0 h 393"/>
                  <a:gd name="T20" fmla="*/ 200 w 345"/>
                  <a:gd name="T21" fmla="*/ 4 h 393"/>
                  <a:gd name="T22" fmla="*/ 218 w 345"/>
                  <a:gd name="T23" fmla="*/ 6 h 393"/>
                  <a:gd name="T24" fmla="*/ 218 w 345"/>
                  <a:gd name="T25" fmla="*/ 18 h 393"/>
                  <a:gd name="T26" fmla="*/ 188 w 345"/>
                  <a:gd name="T27" fmla="*/ 19 h 393"/>
                  <a:gd name="T28" fmla="*/ 151 w 345"/>
                  <a:gd name="T29" fmla="*/ 33 h 393"/>
                  <a:gd name="T30" fmla="*/ 107 w 345"/>
                  <a:gd name="T31" fmla="*/ 65 h 393"/>
                  <a:gd name="T32" fmla="*/ 78 w 345"/>
                  <a:gd name="T33" fmla="*/ 111 h 393"/>
                  <a:gd name="T34" fmla="*/ 61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4" name="Line 15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719" y="2510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" name="Freeform 159"/>
              <p:cNvSpPr>
                <a:spLocks noChangeAspect="1"/>
              </p:cNvSpPr>
              <p:nvPr/>
            </p:nvSpPr>
            <p:spPr bwMode="auto">
              <a:xfrm rot="10800000">
                <a:off x="5014" y="2970"/>
                <a:ext cx="187" cy="90"/>
              </a:xfrm>
              <a:custGeom>
                <a:avLst/>
                <a:gdLst>
                  <a:gd name="T0" fmla="*/ 36 w 288"/>
                  <a:gd name="T1" fmla="*/ 0 h 137"/>
                  <a:gd name="T2" fmla="*/ 14 w 288"/>
                  <a:gd name="T3" fmla="*/ 12 h 137"/>
                  <a:gd name="T4" fmla="*/ 3 w 288"/>
                  <a:gd name="T5" fmla="*/ 24 h 137"/>
                  <a:gd name="T6" fmla="*/ 1 w 288"/>
                  <a:gd name="T7" fmla="*/ 35 h 137"/>
                  <a:gd name="T8" fmla="*/ 10 w 288"/>
                  <a:gd name="T9" fmla="*/ 53 h 137"/>
                  <a:gd name="T10" fmla="*/ 38 w 288"/>
                  <a:gd name="T11" fmla="*/ 76 h 137"/>
                  <a:gd name="T12" fmla="*/ 66 w 288"/>
                  <a:gd name="T13" fmla="*/ 88 h 137"/>
                  <a:gd name="T14" fmla="*/ 93 w 288"/>
                  <a:gd name="T15" fmla="*/ 90 h 137"/>
                  <a:gd name="T16" fmla="*/ 126 w 288"/>
                  <a:gd name="T17" fmla="*/ 87 h 137"/>
                  <a:gd name="T18" fmla="*/ 157 w 288"/>
                  <a:gd name="T19" fmla="*/ 73 h 137"/>
                  <a:gd name="T20" fmla="*/ 175 w 288"/>
                  <a:gd name="T21" fmla="*/ 55 h 137"/>
                  <a:gd name="T22" fmla="*/ 186 w 288"/>
                  <a:gd name="T23" fmla="*/ 34 h 137"/>
                  <a:gd name="T24" fmla="*/ 182 w 288"/>
                  <a:gd name="T25" fmla="*/ 18 h 137"/>
                  <a:gd name="T26" fmla="*/ 159 w 288"/>
                  <a:gd name="T27" fmla="*/ 1 h 13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8" h="137">
                    <a:moveTo>
                      <a:pt x="56" y="0"/>
                    </a:moveTo>
                    <a:cubicBezTo>
                      <a:pt x="43" y="6"/>
                      <a:pt x="31" y="12"/>
                      <a:pt x="22" y="18"/>
                    </a:cubicBezTo>
                    <a:cubicBezTo>
                      <a:pt x="13" y="24"/>
                      <a:pt x="7" y="30"/>
                      <a:pt x="4" y="36"/>
                    </a:cubicBezTo>
                    <a:cubicBezTo>
                      <a:pt x="1" y="42"/>
                      <a:pt x="0" y="47"/>
                      <a:pt x="2" y="54"/>
                    </a:cubicBezTo>
                    <a:cubicBezTo>
                      <a:pt x="4" y="61"/>
                      <a:pt x="7" y="70"/>
                      <a:pt x="16" y="80"/>
                    </a:cubicBezTo>
                    <a:cubicBezTo>
                      <a:pt x="25" y="90"/>
                      <a:pt x="44" y="107"/>
                      <a:pt x="58" y="116"/>
                    </a:cubicBezTo>
                    <a:cubicBezTo>
                      <a:pt x="72" y="125"/>
                      <a:pt x="87" y="131"/>
                      <a:pt x="101" y="134"/>
                    </a:cubicBezTo>
                    <a:cubicBezTo>
                      <a:pt x="115" y="137"/>
                      <a:pt x="128" y="137"/>
                      <a:pt x="143" y="137"/>
                    </a:cubicBezTo>
                    <a:cubicBezTo>
                      <a:pt x="158" y="137"/>
                      <a:pt x="178" y="136"/>
                      <a:pt x="194" y="132"/>
                    </a:cubicBezTo>
                    <a:cubicBezTo>
                      <a:pt x="210" y="128"/>
                      <a:pt x="230" y="119"/>
                      <a:pt x="242" y="111"/>
                    </a:cubicBezTo>
                    <a:cubicBezTo>
                      <a:pt x="254" y="103"/>
                      <a:pt x="262" y="93"/>
                      <a:pt x="269" y="83"/>
                    </a:cubicBezTo>
                    <a:cubicBezTo>
                      <a:pt x="276" y="73"/>
                      <a:pt x="284" y="60"/>
                      <a:pt x="286" y="51"/>
                    </a:cubicBezTo>
                    <a:cubicBezTo>
                      <a:pt x="288" y="42"/>
                      <a:pt x="288" y="35"/>
                      <a:pt x="281" y="27"/>
                    </a:cubicBezTo>
                    <a:cubicBezTo>
                      <a:pt x="274" y="19"/>
                      <a:pt x="259" y="10"/>
                      <a:pt x="245" y="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6" name="Rectangle 160" descr="Wide downward diagonal"/>
              <p:cNvSpPr>
                <a:spLocks noChangeAspect="1" noChangeArrowheads="1"/>
              </p:cNvSpPr>
              <p:nvPr/>
            </p:nvSpPr>
            <p:spPr bwMode="auto">
              <a:xfrm rot="10800000" flipH="1">
                <a:off x="5290" y="2639"/>
                <a:ext cx="73" cy="116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97" name="Freeform 161" descr="Wide downward diagonal"/>
              <p:cNvSpPr>
                <a:spLocks noChangeAspect="1"/>
              </p:cNvSpPr>
              <p:nvPr/>
            </p:nvSpPr>
            <p:spPr bwMode="auto">
              <a:xfrm rot="10800000" flipV="1">
                <a:off x="4715" y="2506"/>
                <a:ext cx="223" cy="260"/>
              </a:xfrm>
              <a:custGeom>
                <a:avLst/>
                <a:gdLst>
                  <a:gd name="T0" fmla="*/ 1 w 345"/>
                  <a:gd name="T1" fmla="*/ 249 h 393"/>
                  <a:gd name="T2" fmla="*/ 12 w 345"/>
                  <a:gd name="T3" fmla="*/ 241 h 393"/>
                  <a:gd name="T4" fmla="*/ 27 w 345"/>
                  <a:gd name="T5" fmla="*/ 206 h 393"/>
                  <a:gd name="T6" fmla="*/ 43 w 345"/>
                  <a:gd name="T7" fmla="*/ 154 h 393"/>
                  <a:gd name="T8" fmla="*/ 58 w 345"/>
                  <a:gd name="T9" fmla="*/ 111 h 393"/>
                  <a:gd name="T10" fmla="*/ 81 w 345"/>
                  <a:gd name="T11" fmla="*/ 71 h 393"/>
                  <a:gd name="T12" fmla="*/ 105 w 345"/>
                  <a:gd name="T13" fmla="*/ 42 h 393"/>
                  <a:gd name="T14" fmla="*/ 138 w 345"/>
                  <a:gd name="T15" fmla="*/ 16 h 393"/>
                  <a:gd name="T16" fmla="*/ 176 w 345"/>
                  <a:gd name="T17" fmla="*/ 1 h 393"/>
                  <a:gd name="T18" fmla="*/ 195 w 345"/>
                  <a:gd name="T19" fmla="*/ 0 h 393"/>
                  <a:gd name="T20" fmla="*/ 200 w 345"/>
                  <a:gd name="T21" fmla="*/ 4 h 393"/>
                  <a:gd name="T22" fmla="*/ 218 w 345"/>
                  <a:gd name="T23" fmla="*/ 5 h 393"/>
                  <a:gd name="T24" fmla="*/ 218 w 345"/>
                  <a:gd name="T25" fmla="*/ 17 h 393"/>
                  <a:gd name="T26" fmla="*/ 188 w 345"/>
                  <a:gd name="T27" fmla="*/ 18 h 393"/>
                  <a:gd name="T28" fmla="*/ 151 w 345"/>
                  <a:gd name="T29" fmla="*/ 31 h 393"/>
                  <a:gd name="T30" fmla="*/ 107 w 345"/>
                  <a:gd name="T31" fmla="*/ 62 h 393"/>
                  <a:gd name="T32" fmla="*/ 78 w 345"/>
                  <a:gd name="T33" fmla="*/ 105 h 393"/>
                  <a:gd name="T34" fmla="*/ 61 w 345"/>
                  <a:gd name="T35" fmla="*/ 151 h 393"/>
                  <a:gd name="T36" fmla="*/ 49 w 345"/>
                  <a:gd name="T37" fmla="*/ 194 h 393"/>
                  <a:gd name="T38" fmla="*/ 39 w 345"/>
                  <a:gd name="T39" fmla="*/ 226 h 393"/>
                  <a:gd name="T40" fmla="*/ 28 w 345"/>
                  <a:gd name="T41" fmla="*/ 246 h 393"/>
                  <a:gd name="T42" fmla="*/ 12 w 345"/>
                  <a:gd name="T43" fmla="*/ 258 h 393"/>
                  <a:gd name="T44" fmla="*/ 0 w 345"/>
                  <a:gd name="T45" fmla="*/ 260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8" name="AutoShape 162"/>
              <p:cNvSpPr>
                <a:spLocks noChangeAspect="1" noChangeArrowheads="1"/>
              </p:cNvSpPr>
              <p:nvPr/>
            </p:nvSpPr>
            <p:spPr bwMode="auto">
              <a:xfrm rot="10800000" flipV="1">
                <a:off x="5019" y="3018"/>
                <a:ext cx="173" cy="278"/>
              </a:xfrm>
              <a:prstGeom prst="can">
                <a:avLst>
                  <a:gd name="adj" fmla="val 40173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99" name="Rectangle 163" descr="Wide upward diagonal"/>
              <p:cNvSpPr>
                <a:spLocks noChangeAspect="1" noChangeArrowheads="1"/>
              </p:cNvSpPr>
              <p:nvPr/>
            </p:nvSpPr>
            <p:spPr bwMode="auto">
              <a:xfrm rot="10800000">
                <a:off x="4936" y="3054"/>
                <a:ext cx="426" cy="8"/>
              </a:xfrm>
              <a:prstGeom prst="rect">
                <a:avLst/>
              </a:prstGeom>
              <a:pattFill prst="wdUpDiag">
                <a:fgClr>
                  <a:srgbClr val="000000"/>
                </a:fgClr>
                <a:bgClr>
                  <a:srgbClr val="F0F0F4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00" name="Rectangle 164"/>
              <p:cNvSpPr>
                <a:spLocks noChangeAspect="1" noChangeArrowheads="1"/>
              </p:cNvSpPr>
              <p:nvPr/>
            </p:nvSpPr>
            <p:spPr bwMode="auto">
              <a:xfrm rot="10800000">
                <a:off x="4936" y="2755"/>
                <a:ext cx="427" cy="30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01" name="Rectangle 165" descr="Wide upward diagonal"/>
              <p:cNvSpPr>
                <a:spLocks noChangeAspect="1" noChangeArrowheads="1"/>
              </p:cNvSpPr>
              <p:nvPr/>
            </p:nvSpPr>
            <p:spPr bwMode="auto">
              <a:xfrm rot="10800000">
                <a:off x="4937" y="2755"/>
                <a:ext cx="426" cy="7"/>
              </a:xfrm>
              <a:prstGeom prst="rect">
                <a:avLst/>
              </a:prstGeom>
              <a:pattFill prst="wdUpDiag">
                <a:fgClr>
                  <a:srgbClr val="000000"/>
                </a:fgClr>
                <a:bgClr>
                  <a:srgbClr val="F0F0F4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02" name="Rectangle 166" descr="Wide downward diagonal"/>
              <p:cNvSpPr>
                <a:spLocks noChangeAspect="1" noChangeArrowheads="1"/>
              </p:cNvSpPr>
              <p:nvPr/>
            </p:nvSpPr>
            <p:spPr bwMode="auto">
              <a:xfrm rot="10800000">
                <a:off x="5290" y="3063"/>
                <a:ext cx="73" cy="116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03" name="Line 167"/>
              <p:cNvSpPr>
                <a:spLocks noChangeAspect="1" noChangeShapeType="1"/>
              </p:cNvSpPr>
              <p:nvPr/>
            </p:nvSpPr>
            <p:spPr bwMode="auto">
              <a:xfrm rot="10800000" flipV="1">
                <a:off x="5107" y="2529"/>
                <a:ext cx="0" cy="3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" name="Freeform 168" descr="Wide downward diagonal"/>
              <p:cNvSpPr>
                <a:spLocks noChangeAspect="1"/>
              </p:cNvSpPr>
              <p:nvPr/>
            </p:nvSpPr>
            <p:spPr bwMode="auto">
              <a:xfrm rot="10800000">
                <a:off x="4715" y="3052"/>
                <a:ext cx="223" cy="260"/>
              </a:xfrm>
              <a:custGeom>
                <a:avLst/>
                <a:gdLst>
                  <a:gd name="T0" fmla="*/ 1 w 345"/>
                  <a:gd name="T1" fmla="*/ 249 h 393"/>
                  <a:gd name="T2" fmla="*/ 12 w 345"/>
                  <a:gd name="T3" fmla="*/ 241 h 393"/>
                  <a:gd name="T4" fmla="*/ 27 w 345"/>
                  <a:gd name="T5" fmla="*/ 206 h 393"/>
                  <a:gd name="T6" fmla="*/ 43 w 345"/>
                  <a:gd name="T7" fmla="*/ 154 h 393"/>
                  <a:gd name="T8" fmla="*/ 58 w 345"/>
                  <a:gd name="T9" fmla="*/ 111 h 393"/>
                  <a:gd name="T10" fmla="*/ 81 w 345"/>
                  <a:gd name="T11" fmla="*/ 71 h 393"/>
                  <a:gd name="T12" fmla="*/ 105 w 345"/>
                  <a:gd name="T13" fmla="*/ 42 h 393"/>
                  <a:gd name="T14" fmla="*/ 138 w 345"/>
                  <a:gd name="T15" fmla="*/ 16 h 393"/>
                  <a:gd name="T16" fmla="*/ 176 w 345"/>
                  <a:gd name="T17" fmla="*/ 1 h 393"/>
                  <a:gd name="T18" fmla="*/ 195 w 345"/>
                  <a:gd name="T19" fmla="*/ 0 h 393"/>
                  <a:gd name="T20" fmla="*/ 200 w 345"/>
                  <a:gd name="T21" fmla="*/ 4 h 393"/>
                  <a:gd name="T22" fmla="*/ 218 w 345"/>
                  <a:gd name="T23" fmla="*/ 5 h 393"/>
                  <a:gd name="T24" fmla="*/ 218 w 345"/>
                  <a:gd name="T25" fmla="*/ 17 h 393"/>
                  <a:gd name="T26" fmla="*/ 188 w 345"/>
                  <a:gd name="T27" fmla="*/ 18 h 393"/>
                  <a:gd name="T28" fmla="*/ 151 w 345"/>
                  <a:gd name="T29" fmla="*/ 31 h 393"/>
                  <a:gd name="T30" fmla="*/ 107 w 345"/>
                  <a:gd name="T31" fmla="*/ 62 h 393"/>
                  <a:gd name="T32" fmla="*/ 78 w 345"/>
                  <a:gd name="T33" fmla="*/ 105 h 393"/>
                  <a:gd name="T34" fmla="*/ 61 w 345"/>
                  <a:gd name="T35" fmla="*/ 151 h 393"/>
                  <a:gd name="T36" fmla="*/ 49 w 345"/>
                  <a:gd name="T37" fmla="*/ 194 h 393"/>
                  <a:gd name="T38" fmla="*/ 39 w 345"/>
                  <a:gd name="T39" fmla="*/ 226 h 393"/>
                  <a:gd name="T40" fmla="*/ 28 w 345"/>
                  <a:gd name="T41" fmla="*/ 246 h 393"/>
                  <a:gd name="T42" fmla="*/ 12 w 345"/>
                  <a:gd name="T43" fmla="*/ 258 h 393"/>
                  <a:gd name="T44" fmla="*/ 0 w 345"/>
                  <a:gd name="T45" fmla="*/ 260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105" name="Group 169"/>
              <p:cNvGrpSpPr>
                <a:grpSpLocks noChangeAspect="1"/>
              </p:cNvGrpSpPr>
              <p:nvPr/>
            </p:nvGrpSpPr>
            <p:grpSpPr bwMode="auto">
              <a:xfrm rot="10800000">
                <a:off x="4819" y="2470"/>
                <a:ext cx="172" cy="285"/>
                <a:chOff x="1116" y="3234"/>
                <a:chExt cx="264" cy="438"/>
              </a:xfrm>
            </p:grpSpPr>
            <p:sp>
              <p:nvSpPr>
                <p:cNvPr id="124" name="Freeform 170" descr="Wide downward diagonal"/>
                <p:cNvSpPr>
                  <a:spLocks noChangeAspect="1"/>
                </p:cNvSpPr>
                <p:nvPr/>
              </p:nvSpPr>
              <p:spPr bwMode="auto">
                <a:xfrm>
                  <a:off x="1116" y="3234"/>
                  <a:ext cx="264" cy="438"/>
                </a:xfrm>
                <a:custGeom>
                  <a:avLst/>
                  <a:gdLst>
                    <a:gd name="T0" fmla="*/ 0 w 264"/>
                    <a:gd name="T1" fmla="*/ 0 h 438"/>
                    <a:gd name="T2" fmla="*/ 2 w 264"/>
                    <a:gd name="T3" fmla="*/ 56 h 438"/>
                    <a:gd name="T4" fmla="*/ 219 w 264"/>
                    <a:gd name="T5" fmla="*/ 438 h 438"/>
                    <a:gd name="T6" fmla="*/ 236 w 264"/>
                    <a:gd name="T7" fmla="*/ 438 h 438"/>
                    <a:gd name="T8" fmla="*/ 237 w 264"/>
                    <a:gd name="T9" fmla="*/ 416 h 438"/>
                    <a:gd name="T10" fmla="*/ 264 w 264"/>
                    <a:gd name="T11" fmla="*/ 416 h 438"/>
                    <a:gd name="T12" fmla="*/ 32 w 264"/>
                    <a:gd name="T13" fmla="*/ 5 h 43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64" h="438">
                      <a:moveTo>
                        <a:pt x="0" y="0"/>
                      </a:moveTo>
                      <a:lnTo>
                        <a:pt x="2" y="56"/>
                      </a:lnTo>
                      <a:lnTo>
                        <a:pt x="219" y="438"/>
                      </a:lnTo>
                      <a:lnTo>
                        <a:pt x="236" y="438"/>
                      </a:lnTo>
                      <a:cubicBezTo>
                        <a:pt x="239" y="434"/>
                        <a:pt x="232" y="420"/>
                        <a:pt x="237" y="416"/>
                      </a:cubicBezTo>
                      <a:lnTo>
                        <a:pt x="264" y="416"/>
                      </a:lnTo>
                      <a:lnTo>
                        <a:pt x="32" y="5"/>
                      </a:lnTo>
                    </a:path>
                  </a:pathLst>
                </a:custGeom>
                <a:pattFill prst="wdDnDiag">
                  <a:fgClr>
                    <a:srgbClr val="000000"/>
                  </a:fgClr>
                  <a:bgClr>
                    <a:srgbClr val="F0F0F4"/>
                  </a:bgClr>
                </a:patt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5" name="Line 17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379" y="3575"/>
                  <a:ext cx="0" cy="7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06" name="Group 172"/>
              <p:cNvGrpSpPr>
                <a:grpSpLocks noChangeAspect="1"/>
              </p:cNvGrpSpPr>
              <p:nvPr/>
            </p:nvGrpSpPr>
            <p:grpSpPr bwMode="auto">
              <a:xfrm rot="10800000" flipV="1">
                <a:off x="4819" y="3062"/>
                <a:ext cx="172" cy="285"/>
                <a:chOff x="1116" y="3234"/>
                <a:chExt cx="264" cy="438"/>
              </a:xfrm>
            </p:grpSpPr>
            <p:sp>
              <p:nvSpPr>
                <p:cNvPr id="122" name="Freeform 173" descr="Wide downward diagonal"/>
                <p:cNvSpPr>
                  <a:spLocks noChangeAspect="1"/>
                </p:cNvSpPr>
                <p:nvPr/>
              </p:nvSpPr>
              <p:spPr bwMode="auto">
                <a:xfrm>
                  <a:off x="1116" y="3234"/>
                  <a:ext cx="264" cy="438"/>
                </a:xfrm>
                <a:custGeom>
                  <a:avLst/>
                  <a:gdLst>
                    <a:gd name="T0" fmla="*/ 0 w 264"/>
                    <a:gd name="T1" fmla="*/ 0 h 438"/>
                    <a:gd name="T2" fmla="*/ 2 w 264"/>
                    <a:gd name="T3" fmla="*/ 56 h 438"/>
                    <a:gd name="T4" fmla="*/ 219 w 264"/>
                    <a:gd name="T5" fmla="*/ 438 h 438"/>
                    <a:gd name="T6" fmla="*/ 236 w 264"/>
                    <a:gd name="T7" fmla="*/ 438 h 438"/>
                    <a:gd name="T8" fmla="*/ 237 w 264"/>
                    <a:gd name="T9" fmla="*/ 416 h 438"/>
                    <a:gd name="T10" fmla="*/ 264 w 264"/>
                    <a:gd name="T11" fmla="*/ 416 h 438"/>
                    <a:gd name="T12" fmla="*/ 32 w 264"/>
                    <a:gd name="T13" fmla="*/ 5 h 43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64" h="438">
                      <a:moveTo>
                        <a:pt x="0" y="0"/>
                      </a:moveTo>
                      <a:lnTo>
                        <a:pt x="2" y="56"/>
                      </a:lnTo>
                      <a:lnTo>
                        <a:pt x="219" y="438"/>
                      </a:lnTo>
                      <a:lnTo>
                        <a:pt x="236" y="438"/>
                      </a:lnTo>
                      <a:cubicBezTo>
                        <a:pt x="239" y="434"/>
                        <a:pt x="232" y="420"/>
                        <a:pt x="237" y="416"/>
                      </a:cubicBezTo>
                      <a:lnTo>
                        <a:pt x="264" y="416"/>
                      </a:lnTo>
                      <a:lnTo>
                        <a:pt x="32" y="5"/>
                      </a:lnTo>
                    </a:path>
                  </a:pathLst>
                </a:custGeom>
                <a:pattFill prst="wdDnDiag">
                  <a:fgClr>
                    <a:srgbClr val="000000"/>
                  </a:fgClr>
                  <a:bgClr>
                    <a:srgbClr val="F0F0F4"/>
                  </a:bgClr>
                </a:patt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3" name="Line 17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379" y="3575"/>
                  <a:ext cx="0" cy="7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107" name="Line 175"/>
              <p:cNvSpPr>
                <a:spLocks noChangeAspect="1" noChangeShapeType="1"/>
              </p:cNvSpPr>
              <p:nvPr/>
            </p:nvSpPr>
            <p:spPr bwMode="auto">
              <a:xfrm rot="10800000">
                <a:off x="5108" y="2944"/>
                <a:ext cx="0" cy="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8" name="Oval 176"/>
              <p:cNvSpPr>
                <a:spLocks noChangeAspect="1" noChangeArrowheads="1"/>
              </p:cNvSpPr>
              <p:nvPr/>
            </p:nvSpPr>
            <p:spPr bwMode="auto">
              <a:xfrm rot="8972067">
                <a:off x="5134" y="3143"/>
                <a:ext cx="31" cy="1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09" name="Oval 177"/>
              <p:cNvSpPr>
                <a:spLocks noChangeAspect="1" noChangeArrowheads="1"/>
              </p:cNvSpPr>
              <p:nvPr/>
            </p:nvSpPr>
            <p:spPr bwMode="auto">
              <a:xfrm rot="8972067">
                <a:off x="5132" y="3099"/>
                <a:ext cx="32" cy="1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10" name="Freeform 178"/>
              <p:cNvSpPr>
                <a:spLocks noChangeAspect="1"/>
              </p:cNvSpPr>
              <p:nvPr/>
            </p:nvSpPr>
            <p:spPr bwMode="auto">
              <a:xfrm rot="10800000">
                <a:off x="5027" y="2988"/>
                <a:ext cx="152" cy="70"/>
              </a:xfrm>
              <a:custGeom>
                <a:avLst/>
                <a:gdLst>
                  <a:gd name="T0" fmla="*/ 3 w 233"/>
                  <a:gd name="T1" fmla="*/ 5 h 107"/>
                  <a:gd name="T2" fmla="*/ 1 w 233"/>
                  <a:gd name="T3" fmla="*/ 21 h 107"/>
                  <a:gd name="T4" fmla="*/ 8 w 233"/>
                  <a:gd name="T5" fmla="*/ 41 h 107"/>
                  <a:gd name="T6" fmla="*/ 30 w 233"/>
                  <a:gd name="T7" fmla="*/ 57 h 107"/>
                  <a:gd name="T8" fmla="*/ 53 w 233"/>
                  <a:gd name="T9" fmla="*/ 68 h 107"/>
                  <a:gd name="T10" fmla="*/ 71 w 233"/>
                  <a:gd name="T11" fmla="*/ 70 h 107"/>
                  <a:gd name="T12" fmla="*/ 100 w 233"/>
                  <a:gd name="T13" fmla="*/ 66 h 107"/>
                  <a:gd name="T14" fmla="*/ 126 w 233"/>
                  <a:gd name="T15" fmla="*/ 50 h 107"/>
                  <a:gd name="T16" fmla="*/ 142 w 233"/>
                  <a:gd name="T17" fmla="*/ 29 h 107"/>
                  <a:gd name="T18" fmla="*/ 151 w 233"/>
                  <a:gd name="T19" fmla="*/ 7 h 107"/>
                  <a:gd name="T20" fmla="*/ 149 w 233"/>
                  <a:gd name="T21" fmla="*/ 0 h 10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33" h="107">
                    <a:moveTo>
                      <a:pt x="4" y="8"/>
                    </a:moveTo>
                    <a:cubicBezTo>
                      <a:pt x="2" y="15"/>
                      <a:pt x="0" y="23"/>
                      <a:pt x="1" y="32"/>
                    </a:cubicBezTo>
                    <a:cubicBezTo>
                      <a:pt x="2" y="41"/>
                      <a:pt x="5" y="53"/>
                      <a:pt x="13" y="62"/>
                    </a:cubicBezTo>
                    <a:cubicBezTo>
                      <a:pt x="21" y="71"/>
                      <a:pt x="35" y="80"/>
                      <a:pt x="46" y="87"/>
                    </a:cubicBezTo>
                    <a:cubicBezTo>
                      <a:pt x="57" y="94"/>
                      <a:pt x="71" y="101"/>
                      <a:pt x="81" y="104"/>
                    </a:cubicBezTo>
                    <a:cubicBezTo>
                      <a:pt x="91" y="107"/>
                      <a:pt x="97" y="107"/>
                      <a:pt x="109" y="107"/>
                    </a:cubicBezTo>
                    <a:cubicBezTo>
                      <a:pt x="121" y="107"/>
                      <a:pt x="139" y="106"/>
                      <a:pt x="153" y="101"/>
                    </a:cubicBezTo>
                    <a:cubicBezTo>
                      <a:pt x="167" y="96"/>
                      <a:pt x="182" y="86"/>
                      <a:pt x="193" y="77"/>
                    </a:cubicBezTo>
                    <a:cubicBezTo>
                      <a:pt x="204" y="68"/>
                      <a:pt x="211" y="56"/>
                      <a:pt x="217" y="45"/>
                    </a:cubicBezTo>
                    <a:cubicBezTo>
                      <a:pt x="223" y="34"/>
                      <a:pt x="229" y="18"/>
                      <a:pt x="231" y="11"/>
                    </a:cubicBezTo>
                    <a:cubicBezTo>
                      <a:pt x="233" y="4"/>
                      <a:pt x="231" y="2"/>
                      <a:pt x="229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" name="Freeform 179"/>
              <p:cNvSpPr>
                <a:spLocks noChangeAspect="1"/>
              </p:cNvSpPr>
              <p:nvPr/>
            </p:nvSpPr>
            <p:spPr bwMode="auto">
              <a:xfrm rot="10800000">
                <a:off x="5074" y="2987"/>
                <a:ext cx="70" cy="92"/>
              </a:xfrm>
              <a:custGeom>
                <a:avLst/>
                <a:gdLst>
                  <a:gd name="T0" fmla="*/ 36 w 106"/>
                  <a:gd name="T1" fmla="*/ 2 h 140"/>
                  <a:gd name="T2" fmla="*/ 24 w 106"/>
                  <a:gd name="T3" fmla="*/ 1 h 140"/>
                  <a:gd name="T4" fmla="*/ 12 w 106"/>
                  <a:gd name="T5" fmla="*/ 6 h 140"/>
                  <a:gd name="T6" fmla="*/ 1 w 106"/>
                  <a:gd name="T7" fmla="*/ 24 h 140"/>
                  <a:gd name="T8" fmla="*/ 4 w 106"/>
                  <a:gd name="T9" fmla="*/ 41 h 140"/>
                  <a:gd name="T10" fmla="*/ 21 w 106"/>
                  <a:gd name="T11" fmla="*/ 64 h 140"/>
                  <a:gd name="T12" fmla="*/ 39 w 106"/>
                  <a:gd name="T13" fmla="*/ 79 h 140"/>
                  <a:gd name="T14" fmla="*/ 52 w 106"/>
                  <a:gd name="T15" fmla="*/ 89 h 140"/>
                  <a:gd name="T16" fmla="*/ 67 w 106"/>
                  <a:gd name="T17" fmla="*/ 89 h 140"/>
                  <a:gd name="T18" fmla="*/ 69 w 106"/>
                  <a:gd name="T19" fmla="*/ 74 h 140"/>
                  <a:gd name="T20" fmla="*/ 57 w 106"/>
                  <a:gd name="T21" fmla="*/ 53 h 140"/>
                  <a:gd name="T22" fmla="*/ 34 w 106"/>
                  <a:gd name="T23" fmla="*/ 32 h 140"/>
                  <a:gd name="T24" fmla="*/ 32 w 106"/>
                  <a:gd name="T25" fmla="*/ 18 h 140"/>
                  <a:gd name="T26" fmla="*/ 40 w 106"/>
                  <a:gd name="T27" fmla="*/ 8 h 140"/>
                  <a:gd name="T28" fmla="*/ 36 w 106"/>
                  <a:gd name="T29" fmla="*/ 2 h 1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06" h="140">
                    <a:moveTo>
                      <a:pt x="54" y="3"/>
                    </a:moveTo>
                    <a:cubicBezTo>
                      <a:pt x="50" y="1"/>
                      <a:pt x="42" y="0"/>
                      <a:pt x="36" y="1"/>
                    </a:cubicBezTo>
                    <a:cubicBezTo>
                      <a:pt x="30" y="2"/>
                      <a:pt x="24" y="3"/>
                      <a:pt x="18" y="9"/>
                    </a:cubicBezTo>
                    <a:cubicBezTo>
                      <a:pt x="12" y="15"/>
                      <a:pt x="4" y="28"/>
                      <a:pt x="2" y="37"/>
                    </a:cubicBezTo>
                    <a:cubicBezTo>
                      <a:pt x="0" y="46"/>
                      <a:pt x="1" y="53"/>
                      <a:pt x="6" y="63"/>
                    </a:cubicBezTo>
                    <a:cubicBezTo>
                      <a:pt x="11" y="73"/>
                      <a:pt x="23" y="88"/>
                      <a:pt x="32" y="97"/>
                    </a:cubicBezTo>
                    <a:cubicBezTo>
                      <a:pt x="41" y="106"/>
                      <a:pt x="51" y="114"/>
                      <a:pt x="59" y="120"/>
                    </a:cubicBezTo>
                    <a:cubicBezTo>
                      <a:pt x="67" y="126"/>
                      <a:pt x="71" y="132"/>
                      <a:pt x="78" y="135"/>
                    </a:cubicBezTo>
                    <a:cubicBezTo>
                      <a:pt x="85" y="138"/>
                      <a:pt x="97" y="140"/>
                      <a:pt x="101" y="136"/>
                    </a:cubicBezTo>
                    <a:cubicBezTo>
                      <a:pt x="105" y="132"/>
                      <a:pt x="106" y="121"/>
                      <a:pt x="104" y="112"/>
                    </a:cubicBezTo>
                    <a:cubicBezTo>
                      <a:pt x="102" y="103"/>
                      <a:pt x="96" y="92"/>
                      <a:pt x="87" y="81"/>
                    </a:cubicBezTo>
                    <a:cubicBezTo>
                      <a:pt x="78" y="70"/>
                      <a:pt x="57" y="57"/>
                      <a:pt x="51" y="48"/>
                    </a:cubicBezTo>
                    <a:cubicBezTo>
                      <a:pt x="45" y="39"/>
                      <a:pt x="47" y="33"/>
                      <a:pt x="48" y="27"/>
                    </a:cubicBezTo>
                    <a:cubicBezTo>
                      <a:pt x="49" y="21"/>
                      <a:pt x="59" y="17"/>
                      <a:pt x="60" y="12"/>
                    </a:cubicBezTo>
                    <a:cubicBezTo>
                      <a:pt x="61" y="7"/>
                      <a:pt x="58" y="5"/>
                      <a:pt x="54" y="3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2" name="Freeform 180"/>
              <p:cNvSpPr>
                <a:spLocks noChangeAspect="1"/>
              </p:cNvSpPr>
              <p:nvPr/>
            </p:nvSpPr>
            <p:spPr bwMode="auto">
              <a:xfrm rot="10800000">
                <a:off x="5074" y="2996"/>
                <a:ext cx="31" cy="81"/>
              </a:xfrm>
              <a:custGeom>
                <a:avLst/>
                <a:gdLst>
                  <a:gd name="T0" fmla="*/ 3 w 48"/>
                  <a:gd name="T1" fmla="*/ 5 h 124"/>
                  <a:gd name="T2" fmla="*/ 14 w 48"/>
                  <a:gd name="T3" fmla="*/ 0 h 124"/>
                  <a:gd name="T4" fmla="*/ 23 w 48"/>
                  <a:gd name="T5" fmla="*/ 6 h 124"/>
                  <a:gd name="T6" fmla="*/ 30 w 48"/>
                  <a:gd name="T7" fmla="*/ 24 h 124"/>
                  <a:gd name="T8" fmla="*/ 30 w 48"/>
                  <a:gd name="T9" fmla="*/ 47 h 124"/>
                  <a:gd name="T10" fmla="*/ 27 w 48"/>
                  <a:gd name="T11" fmla="*/ 63 h 124"/>
                  <a:gd name="T12" fmla="*/ 16 w 48"/>
                  <a:gd name="T13" fmla="*/ 80 h 124"/>
                  <a:gd name="T14" fmla="*/ 1 w 48"/>
                  <a:gd name="T15" fmla="*/ 69 h 124"/>
                  <a:gd name="T16" fmla="*/ 12 w 48"/>
                  <a:gd name="T17" fmla="*/ 54 h 1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8" h="124">
                    <a:moveTo>
                      <a:pt x="4" y="7"/>
                    </a:moveTo>
                    <a:cubicBezTo>
                      <a:pt x="10" y="3"/>
                      <a:pt x="16" y="0"/>
                      <a:pt x="21" y="0"/>
                    </a:cubicBezTo>
                    <a:cubicBezTo>
                      <a:pt x="26" y="0"/>
                      <a:pt x="32" y="3"/>
                      <a:pt x="36" y="9"/>
                    </a:cubicBezTo>
                    <a:cubicBezTo>
                      <a:pt x="40" y="15"/>
                      <a:pt x="44" y="25"/>
                      <a:pt x="46" y="36"/>
                    </a:cubicBezTo>
                    <a:cubicBezTo>
                      <a:pt x="48" y="47"/>
                      <a:pt x="47" y="62"/>
                      <a:pt x="46" y="72"/>
                    </a:cubicBezTo>
                    <a:cubicBezTo>
                      <a:pt x="45" y="82"/>
                      <a:pt x="46" y="89"/>
                      <a:pt x="42" y="97"/>
                    </a:cubicBezTo>
                    <a:cubicBezTo>
                      <a:pt x="38" y="105"/>
                      <a:pt x="31" y="122"/>
                      <a:pt x="24" y="123"/>
                    </a:cubicBezTo>
                    <a:cubicBezTo>
                      <a:pt x="17" y="124"/>
                      <a:pt x="2" y="112"/>
                      <a:pt x="1" y="105"/>
                    </a:cubicBezTo>
                    <a:cubicBezTo>
                      <a:pt x="0" y="98"/>
                      <a:pt x="9" y="90"/>
                      <a:pt x="18" y="8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3" name="Rectangle 181" descr="Wide upward diagonal"/>
              <p:cNvSpPr>
                <a:spLocks noChangeAspect="1" noChangeArrowheads="1"/>
              </p:cNvSpPr>
              <p:nvPr/>
            </p:nvSpPr>
            <p:spPr bwMode="auto">
              <a:xfrm rot="10800000">
                <a:off x="4961" y="2574"/>
                <a:ext cx="59" cy="45"/>
              </a:xfrm>
              <a:prstGeom prst="rect">
                <a:avLst/>
              </a:prstGeom>
              <a:pattFill prst="wdUpDiag">
                <a:fgClr>
                  <a:srgbClr val="000000"/>
                </a:fgClr>
                <a:bgClr>
                  <a:srgbClr val="F0F0F4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14" name="Rectangle 182"/>
              <p:cNvSpPr>
                <a:spLocks noChangeAspect="1" noChangeArrowheads="1"/>
              </p:cNvSpPr>
              <p:nvPr/>
            </p:nvSpPr>
            <p:spPr bwMode="auto">
              <a:xfrm rot="10800000">
                <a:off x="5035" y="2574"/>
                <a:ext cx="150" cy="1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15" name="Rectangle 183"/>
              <p:cNvSpPr>
                <a:spLocks noChangeAspect="1" noChangeArrowheads="1"/>
              </p:cNvSpPr>
              <p:nvPr/>
            </p:nvSpPr>
            <p:spPr bwMode="auto">
              <a:xfrm>
                <a:off x="5020" y="2574"/>
                <a:ext cx="15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16" name="Rectangle 184" descr="Wide upward diagonal"/>
              <p:cNvSpPr>
                <a:spLocks noChangeAspect="1" noChangeArrowheads="1"/>
              </p:cNvSpPr>
              <p:nvPr/>
            </p:nvSpPr>
            <p:spPr bwMode="auto">
              <a:xfrm rot="10800000" flipH="1">
                <a:off x="5199" y="2574"/>
                <a:ext cx="59" cy="45"/>
              </a:xfrm>
              <a:prstGeom prst="rect">
                <a:avLst/>
              </a:prstGeom>
              <a:pattFill prst="wdUpDiag">
                <a:fgClr>
                  <a:srgbClr val="000000"/>
                </a:fgClr>
                <a:bgClr>
                  <a:srgbClr val="F0F0F4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17" name="Rectangle 185"/>
              <p:cNvSpPr>
                <a:spLocks noChangeAspect="1" noChangeArrowheads="1"/>
              </p:cNvSpPr>
              <p:nvPr/>
            </p:nvSpPr>
            <p:spPr bwMode="auto">
              <a:xfrm flipH="1">
                <a:off x="5184" y="2574"/>
                <a:ext cx="15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18" name="Line 186"/>
              <p:cNvSpPr>
                <a:spLocks noChangeAspect="1" noChangeShapeType="1"/>
              </p:cNvSpPr>
              <p:nvPr/>
            </p:nvSpPr>
            <p:spPr bwMode="auto">
              <a:xfrm>
                <a:off x="5037" y="2728"/>
                <a:ext cx="14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9" name="Freeform 187"/>
              <p:cNvSpPr>
                <a:spLocks noChangeAspect="1"/>
              </p:cNvSpPr>
              <p:nvPr/>
            </p:nvSpPr>
            <p:spPr bwMode="auto">
              <a:xfrm>
                <a:off x="5037" y="2736"/>
                <a:ext cx="144" cy="37"/>
              </a:xfrm>
              <a:custGeom>
                <a:avLst/>
                <a:gdLst>
                  <a:gd name="T0" fmla="*/ 0 w 222"/>
                  <a:gd name="T1" fmla="*/ 2 h 57"/>
                  <a:gd name="T2" fmla="*/ 21 w 222"/>
                  <a:gd name="T3" fmla="*/ 16 h 57"/>
                  <a:gd name="T4" fmla="*/ 66 w 222"/>
                  <a:gd name="T5" fmla="*/ 35 h 57"/>
                  <a:gd name="T6" fmla="*/ 104 w 222"/>
                  <a:gd name="T7" fmla="*/ 27 h 57"/>
                  <a:gd name="T8" fmla="*/ 133 w 222"/>
                  <a:gd name="T9" fmla="*/ 11 h 57"/>
                  <a:gd name="T10" fmla="*/ 144 w 222"/>
                  <a:gd name="T11" fmla="*/ 0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22" h="57">
                    <a:moveTo>
                      <a:pt x="0" y="3"/>
                    </a:moveTo>
                    <a:cubicBezTo>
                      <a:pt x="8" y="9"/>
                      <a:pt x="16" y="16"/>
                      <a:pt x="33" y="24"/>
                    </a:cubicBezTo>
                    <a:cubicBezTo>
                      <a:pt x="50" y="32"/>
                      <a:pt x="81" y="51"/>
                      <a:pt x="102" y="54"/>
                    </a:cubicBezTo>
                    <a:cubicBezTo>
                      <a:pt x="123" y="57"/>
                      <a:pt x="143" y="48"/>
                      <a:pt x="160" y="42"/>
                    </a:cubicBezTo>
                    <a:cubicBezTo>
                      <a:pt x="177" y="36"/>
                      <a:pt x="195" y="24"/>
                      <a:pt x="205" y="17"/>
                    </a:cubicBezTo>
                    <a:cubicBezTo>
                      <a:pt x="215" y="10"/>
                      <a:pt x="218" y="5"/>
                      <a:pt x="222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0" name="Freeform 188"/>
              <p:cNvSpPr>
                <a:spLocks noChangeAspect="1"/>
              </p:cNvSpPr>
              <p:nvPr/>
            </p:nvSpPr>
            <p:spPr bwMode="auto">
              <a:xfrm>
                <a:off x="5006" y="2761"/>
                <a:ext cx="207" cy="30"/>
              </a:xfrm>
              <a:custGeom>
                <a:avLst/>
                <a:gdLst>
                  <a:gd name="T0" fmla="*/ 0 w 318"/>
                  <a:gd name="T1" fmla="*/ 1 h 46"/>
                  <a:gd name="T2" fmla="*/ 47 w 318"/>
                  <a:gd name="T3" fmla="*/ 20 h 46"/>
                  <a:gd name="T4" fmla="*/ 100 w 318"/>
                  <a:gd name="T5" fmla="*/ 29 h 46"/>
                  <a:gd name="T6" fmla="*/ 137 w 318"/>
                  <a:gd name="T7" fmla="*/ 25 h 46"/>
                  <a:gd name="T8" fmla="*/ 175 w 318"/>
                  <a:gd name="T9" fmla="*/ 15 h 46"/>
                  <a:gd name="T10" fmla="*/ 207 w 318"/>
                  <a:gd name="T11" fmla="*/ 0 h 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18" h="46">
                    <a:moveTo>
                      <a:pt x="0" y="2"/>
                    </a:moveTo>
                    <a:cubicBezTo>
                      <a:pt x="23" y="12"/>
                      <a:pt x="46" y="23"/>
                      <a:pt x="72" y="30"/>
                    </a:cubicBezTo>
                    <a:cubicBezTo>
                      <a:pt x="98" y="37"/>
                      <a:pt x="130" y="42"/>
                      <a:pt x="153" y="44"/>
                    </a:cubicBezTo>
                    <a:cubicBezTo>
                      <a:pt x="176" y="46"/>
                      <a:pt x="191" y="43"/>
                      <a:pt x="210" y="39"/>
                    </a:cubicBezTo>
                    <a:cubicBezTo>
                      <a:pt x="229" y="35"/>
                      <a:pt x="251" y="29"/>
                      <a:pt x="269" y="23"/>
                    </a:cubicBezTo>
                    <a:cubicBezTo>
                      <a:pt x="287" y="17"/>
                      <a:pt x="304" y="8"/>
                      <a:pt x="31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1" name="Line 189"/>
              <p:cNvSpPr>
                <a:spLocks noChangeAspect="1" noChangeShapeType="1"/>
              </p:cNvSpPr>
              <p:nvPr/>
            </p:nvSpPr>
            <p:spPr bwMode="auto">
              <a:xfrm>
                <a:off x="226" y="2910"/>
                <a:ext cx="53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7" name="Group 190"/>
            <p:cNvGrpSpPr>
              <a:grpSpLocks noChangeAspect="1"/>
            </p:cNvGrpSpPr>
            <p:nvPr/>
          </p:nvGrpSpPr>
          <p:grpSpPr bwMode="auto">
            <a:xfrm>
              <a:off x="1725" y="2549"/>
              <a:ext cx="2219" cy="862"/>
              <a:chOff x="1692" y="2387"/>
              <a:chExt cx="2285" cy="862"/>
            </a:xfrm>
          </p:grpSpPr>
          <p:pic>
            <p:nvPicPr>
              <p:cNvPr id="8" name="Picture 19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413" t="13576" r="23944" b="25160"/>
              <a:stretch>
                <a:fillRect/>
              </a:stretch>
            </p:blipFill>
            <p:spPr bwMode="auto">
              <a:xfrm>
                <a:off x="2608" y="2387"/>
                <a:ext cx="458" cy="8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" name="Picture 19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413" t="13007" r="23944" b="25941"/>
              <a:stretch>
                <a:fillRect/>
              </a:stretch>
            </p:blipFill>
            <p:spPr bwMode="auto">
              <a:xfrm>
                <a:off x="3064" y="2387"/>
                <a:ext cx="458" cy="8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" name="Picture 19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413" t="13007" r="23944" b="26439"/>
              <a:stretch>
                <a:fillRect/>
              </a:stretch>
            </p:blipFill>
            <p:spPr bwMode="auto">
              <a:xfrm>
                <a:off x="3519" y="2387"/>
                <a:ext cx="458" cy="8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1" name="Picture 194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413" t="13007" r="23944" b="24307"/>
              <a:stretch>
                <a:fillRect/>
              </a:stretch>
            </p:blipFill>
            <p:spPr bwMode="auto">
              <a:xfrm>
                <a:off x="1692" y="2387"/>
                <a:ext cx="466" cy="8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2" name="Picture 195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413" t="13007" r="23944" b="24307"/>
              <a:stretch>
                <a:fillRect/>
              </a:stretch>
            </p:blipFill>
            <p:spPr bwMode="auto">
              <a:xfrm>
                <a:off x="2156" y="2387"/>
                <a:ext cx="454" cy="8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184" name="Rectangle 196"/>
          <p:cNvSpPr>
            <a:spLocks noChangeArrowheads="1"/>
          </p:cNvSpPr>
          <p:nvPr/>
        </p:nvSpPr>
        <p:spPr bwMode="auto">
          <a:xfrm>
            <a:off x="1485160" y="1017172"/>
            <a:ext cx="1943054" cy="4174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fr-FR" dirty="0" smtClean="0">
                <a:solidFill>
                  <a:srgbClr val="000099"/>
                </a:solidFill>
                <a:latin typeface="Palatino Linotype" panose="02040502050505030304" pitchFamily="18" charset="0"/>
              </a:rPr>
              <a:t>RF </a:t>
            </a:r>
            <a:r>
              <a:rPr lang="de-DE" altLang="fr-FR" dirty="0" err="1" smtClean="0">
                <a:solidFill>
                  <a:srgbClr val="000099"/>
                </a:solidFill>
                <a:latin typeface="Palatino Linotype" panose="02040502050505030304" pitchFamily="18" charset="0"/>
              </a:rPr>
              <a:t>Cavity</a:t>
            </a:r>
            <a:endParaRPr lang="en-GB" altLang="fr-FR" dirty="0">
              <a:solidFill>
                <a:srgbClr val="000099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85" name="Picture 202" descr="T4CM_iso2_full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259" y="620688"/>
            <a:ext cx="3275856" cy="153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6" name="Text Box 203"/>
          <p:cNvSpPr txBox="1">
            <a:spLocks noChangeArrowheads="1"/>
          </p:cNvSpPr>
          <p:nvPr/>
        </p:nvSpPr>
        <p:spPr bwMode="auto">
          <a:xfrm>
            <a:off x="7164216" y="1707635"/>
            <a:ext cx="1909403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fr-FR" dirty="0" err="1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C</a:t>
            </a:r>
            <a:r>
              <a:rPr lang="en-US" altLang="fr-FR" dirty="0" err="1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ryomodule</a:t>
            </a:r>
            <a:endParaRPr lang="en-US" altLang="fr-FR" dirty="0">
              <a:solidFill>
                <a:srgbClr val="000099"/>
              </a:solidFill>
              <a:latin typeface="Palatino Linotype" panose="02040502050505030304" pitchFamily="18" charset="0"/>
              <a:cs typeface="Arial" charset="0"/>
            </a:endParaRPr>
          </a:p>
        </p:txBody>
      </p:sp>
      <p:pic>
        <p:nvPicPr>
          <p:cNvPr id="187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476" y="2169301"/>
            <a:ext cx="5400927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8" name="Oval 198"/>
          <p:cNvSpPr>
            <a:spLocks noChangeArrowheads="1"/>
          </p:cNvSpPr>
          <p:nvPr/>
        </p:nvSpPr>
        <p:spPr bwMode="auto">
          <a:xfrm>
            <a:off x="1729348" y="4005615"/>
            <a:ext cx="1871663" cy="1116013"/>
          </a:xfrm>
          <a:prstGeom prst="ellipse">
            <a:avLst/>
          </a:prstGeom>
          <a:solidFill>
            <a:srgbClr val="CCECFF"/>
          </a:solidFill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fr-FR" altLang="fr-FR"/>
          </a:p>
        </p:txBody>
      </p:sp>
      <p:sp>
        <p:nvSpPr>
          <p:cNvPr id="189" name="Text Box 199"/>
          <p:cNvSpPr txBox="1">
            <a:spLocks noChangeArrowheads="1"/>
          </p:cNvSpPr>
          <p:nvPr/>
        </p:nvSpPr>
        <p:spPr bwMode="auto">
          <a:xfrm>
            <a:off x="1881748" y="4234215"/>
            <a:ext cx="1476375" cy="64135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fr-FR" sz="1800" b="1" dirty="0">
                <a:solidFill>
                  <a:srgbClr val="FF0000"/>
                </a:solidFill>
              </a:rPr>
              <a:t>SCRF </a:t>
            </a:r>
            <a:r>
              <a:rPr lang="en-US" altLang="fr-FR" sz="1800" b="1" dirty="0" err="1">
                <a:solidFill>
                  <a:srgbClr val="FF0000"/>
                </a:solidFill>
              </a:rPr>
              <a:t>Linac</a:t>
            </a:r>
            <a:endParaRPr lang="en-US" altLang="fr-FR" sz="1800" b="1" dirty="0">
              <a:solidFill>
                <a:srgbClr val="FF0000"/>
              </a:solidFill>
            </a:endParaRPr>
          </a:p>
          <a:p>
            <a:pPr algn="ctr" eaLnBrk="1" hangingPunct="1"/>
            <a:r>
              <a:rPr lang="en-US" altLang="fr-FR" sz="1800" b="1" dirty="0">
                <a:solidFill>
                  <a:srgbClr val="FF0000"/>
                </a:solidFill>
              </a:rPr>
              <a:t>Technology</a:t>
            </a:r>
          </a:p>
        </p:txBody>
      </p:sp>
      <p:sp>
        <p:nvSpPr>
          <p:cNvPr id="190" name="Text Box 200"/>
          <p:cNvSpPr txBox="1">
            <a:spLocks noChangeArrowheads="1"/>
          </p:cNvSpPr>
          <p:nvPr/>
        </p:nvSpPr>
        <p:spPr bwMode="auto">
          <a:xfrm>
            <a:off x="7273419" y="2241308"/>
            <a:ext cx="1619354" cy="904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fr-FR" dirty="0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Frequency</a:t>
            </a:r>
          </a:p>
          <a:p>
            <a:pPr algn="ctr" eaLnBrk="1" hangingPunct="1">
              <a:spcBef>
                <a:spcPct val="20000"/>
              </a:spcBef>
            </a:pPr>
            <a:r>
              <a:rPr lang="en-US" altLang="fr-FR" dirty="0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Tuner</a:t>
            </a:r>
            <a:endParaRPr lang="en-US" altLang="fr-FR" dirty="0">
              <a:solidFill>
                <a:srgbClr val="000099"/>
              </a:solidFill>
              <a:latin typeface="Palatino Linotype" panose="02040502050505030304" pitchFamily="18" charset="0"/>
              <a:cs typeface="Arial" charset="0"/>
            </a:endParaRPr>
          </a:p>
        </p:txBody>
      </p:sp>
      <p:pic>
        <p:nvPicPr>
          <p:cNvPr id="191" name="Picture 2" descr="U:\UffTec\ILC\Images\Tuner-Cavity\ST3.0+NewHT\st+newht-fig06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201411" y="3249420"/>
            <a:ext cx="1746931" cy="1344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2" name="Picture 8" descr="Aufbau_Modul_Einkoppler_III__Aufbau_gesamt[1]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105404"/>
            <a:ext cx="1632202" cy="13322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3" name="Text Box 200"/>
          <p:cNvSpPr txBox="1">
            <a:spLocks noChangeArrowheads="1"/>
          </p:cNvSpPr>
          <p:nvPr/>
        </p:nvSpPr>
        <p:spPr bwMode="auto">
          <a:xfrm>
            <a:off x="188016" y="2136453"/>
            <a:ext cx="1300356" cy="904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fr-FR" dirty="0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Power </a:t>
            </a:r>
          </a:p>
          <a:p>
            <a:pPr algn="ctr" eaLnBrk="1" hangingPunct="1">
              <a:spcBef>
                <a:spcPct val="20000"/>
              </a:spcBef>
            </a:pPr>
            <a:r>
              <a:rPr lang="en-US" altLang="fr-FR" dirty="0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Coupler</a:t>
            </a:r>
            <a:endParaRPr lang="en-US" altLang="fr-FR" dirty="0">
              <a:solidFill>
                <a:srgbClr val="000099"/>
              </a:solidFill>
              <a:latin typeface="Palatino Linotype" panose="02040502050505030304" pitchFamily="18" charset="0"/>
              <a:cs typeface="Arial" charset="0"/>
            </a:endParaRPr>
          </a:p>
        </p:txBody>
      </p:sp>
      <p:sp>
        <p:nvSpPr>
          <p:cNvPr id="194" name="Text Box 200"/>
          <p:cNvSpPr txBox="1">
            <a:spLocks noChangeArrowheads="1"/>
          </p:cNvSpPr>
          <p:nvPr/>
        </p:nvSpPr>
        <p:spPr bwMode="auto">
          <a:xfrm>
            <a:off x="288643" y="4689580"/>
            <a:ext cx="936475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fr-FR" dirty="0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LLRF</a:t>
            </a:r>
            <a:endParaRPr lang="en-US" altLang="fr-FR" dirty="0">
              <a:solidFill>
                <a:srgbClr val="000099"/>
              </a:solidFill>
              <a:latin typeface="Palatino Linotype" panose="02040502050505030304" pitchFamily="18" charset="0"/>
              <a:cs typeface="Arial" charset="0"/>
            </a:endParaRPr>
          </a:p>
        </p:txBody>
      </p:sp>
      <p:sp>
        <p:nvSpPr>
          <p:cNvPr id="195" name="Text Box 200"/>
          <p:cNvSpPr txBox="1">
            <a:spLocks noChangeArrowheads="1"/>
          </p:cNvSpPr>
          <p:nvPr/>
        </p:nvSpPr>
        <p:spPr bwMode="auto">
          <a:xfrm>
            <a:off x="1535045" y="5485494"/>
            <a:ext cx="1057854" cy="904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fr-FR" dirty="0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RF</a:t>
            </a:r>
          </a:p>
          <a:p>
            <a:pPr algn="ctr" eaLnBrk="1" hangingPunct="1">
              <a:spcBef>
                <a:spcPct val="20000"/>
              </a:spcBef>
            </a:pPr>
            <a:r>
              <a:rPr lang="en-US" altLang="fr-FR" dirty="0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power</a:t>
            </a:r>
            <a:endParaRPr lang="en-US" altLang="fr-FR" dirty="0">
              <a:solidFill>
                <a:srgbClr val="000099"/>
              </a:solidFill>
              <a:latin typeface="Palatino Linotype" panose="02040502050505030304" pitchFamily="18" charset="0"/>
              <a:cs typeface="Arial" charset="0"/>
            </a:endParaRPr>
          </a:p>
        </p:txBody>
      </p:sp>
      <p:pic>
        <p:nvPicPr>
          <p:cNvPr id="196" name="Picture 2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6" t="7584" r="43854" b="8560"/>
          <a:stretch/>
        </p:blipFill>
        <p:spPr bwMode="auto">
          <a:xfrm>
            <a:off x="7036486" y="5265644"/>
            <a:ext cx="1469963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" name="コンテンツ プレースホルダー 9" descr="IMG_5012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7921491" y="5697692"/>
            <a:ext cx="1385940" cy="936104"/>
          </a:xfrm>
          <a:prstGeom prst="rect">
            <a:avLst/>
          </a:prstGeom>
        </p:spPr>
      </p:pic>
      <p:sp>
        <p:nvSpPr>
          <p:cNvPr id="198" name="Text Box 200"/>
          <p:cNvSpPr txBox="1">
            <a:spLocks noChangeArrowheads="1"/>
          </p:cNvSpPr>
          <p:nvPr/>
        </p:nvSpPr>
        <p:spPr bwMode="auto">
          <a:xfrm>
            <a:off x="5617235" y="5265644"/>
            <a:ext cx="1419251" cy="134806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fr-FR" dirty="0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HOMs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fr-FR" sz="1400" dirty="0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(higher order 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fr-FR" sz="1400" dirty="0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modes) </a:t>
            </a:r>
            <a:r>
              <a:rPr lang="en-US" altLang="fr-FR" dirty="0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coupler</a:t>
            </a:r>
            <a:endParaRPr lang="en-US" altLang="fr-FR" dirty="0">
              <a:solidFill>
                <a:srgbClr val="000099"/>
              </a:solidFill>
              <a:latin typeface="Palatino Linotype" panose="02040502050505030304" pitchFamily="18" charset="0"/>
              <a:cs typeface="Arial" charset="0"/>
            </a:endParaRPr>
          </a:p>
        </p:txBody>
      </p:sp>
      <p:pic>
        <p:nvPicPr>
          <p:cNvPr id="199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011" y="5283876"/>
            <a:ext cx="1942270" cy="1340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907" y="5265644"/>
            <a:ext cx="96202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" name="Rectangle 200"/>
          <p:cNvSpPr/>
          <p:nvPr/>
        </p:nvSpPr>
        <p:spPr>
          <a:xfrm>
            <a:off x="5297454" y="4617572"/>
            <a:ext cx="3776165" cy="646331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fr-FR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Acknowledging</a:t>
            </a:r>
            <a:r>
              <a:rPr lang="fr-FR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the efforts </a:t>
            </a: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</a:rPr>
              <a:t>of the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TESLA Technology </a:t>
            </a: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</a:rPr>
              <a:t>Collaboration </a:t>
            </a:r>
          </a:p>
        </p:txBody>
      </p:sp>
      <p:sp>
        <p:nvSpPr>
          <p:cNvPr id="202" name="ZoneTexte 201"/>
          <p:cNvSpPr txBox="1"/>
          <p:nvPr/>
        </p:nvSpPr>
        <p:spPr>
          <a:xfrm>
            <a:off x="-43591" y="620560"/>
            <a:ext cx="7878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Cryomodule</a:t>
            </a:r>
            <a:r>
              <a:rPr lang="fr-FR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fr-FR" sz="20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based</a:t>
            </a:r>
            <a:r>
              <a:rPr lang="fr-FR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on </a:t>
            </a:r>
            <a:r>
              <a:rPr lang="fr-FR" sz="20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European</a:t>
            </a:r>
            <a:r>
              <a:rPr lang="fr-FR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XFEL (DESY) / LCLS-II type (USA)</a:t>
            </a:r>
            <a:endParaRPr lang="fr-FR" sz="20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03" name="TextBox 19"/>
          <p:cNvSpPr txBox="1"/>
          <p:nvPr/>
        </p:nvSpPr>
        <p:spPr>
          <a:xfrm>
            <a:off x="2908018" y="2174069"/>
            <a:ext cx="3742785" cy="1323439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Talks @ LCWS2017 / Strasbourg:</a:t>
            </a:r>
          </a:p>
          <a:p>
            <a:pPr marL="285750" indent="-285750" algn="ctr">
              <a:buFont typeface="Wingdings" panose="05000000000000000000" pitchFamily="2" charset="2"/>
              <a:buChar char="à"/>
            </a:pPr>
            <a:endParaRPr lang="en-US" sz="1600" dirty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RF Cavities 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Talks by EZ, RI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XFEL Village in CEA 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 ALSYOM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Couplers  THALES</a:t>
            </a:r>
            <a:endParaRPr lang="en-US" sz="16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03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8" y="5265644"/>
            <a:ext cx="1333313" cy="12961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899592" y="117451"/>
            <a:ext cx="7344816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1257975" y="189459"/>
            <a:ext cx="6703015" cy="403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Global Superconducting RF </a:t>
            </a:r>
            <a:r>
              <a:rPr lang="en-US" sz="28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Linac</a:t>
            </a:r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Technology</a:t>
            </a:r>
            <a:endParaRPr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grpSp>
        <p:nvGrpSpPr>
          <p:cNvPr id="5" name="Group 17"/>
          <p:cNvGrpSpPr>
            <a:grpSpLocks noChangeAspect="1"/>
          </p:cNvGrpSpPr>
          <p:nvPr/>
        </p:nvGrpSpPr>
        <p:grpSpPr bwMode="auto">
          <a:xfrm>
            <a:off x="648683" y="1500829"/>
            <a:ext cx="3616008" cy="524455"/>
            <a:chOff x="102" y="2546"/>
            <a:chExt cx="5392" cy="878"/>
          </a:xfrm>
        </p:grpSpPr>
        <p:grpSp>
          <p:nvGrpSpPr>
            <p:cNvPr id="6" name="Group 18"/>
            <p:cNvGrpSpPr>
              <a:grpSpLocks noChangeAspect="1"/>
            </p:cNvGrpSpPr>
            <p:nvPr/>
          </p:nvGrpSpPr>
          <p:grpSpPr bwMode="auto">
            <a:xfrm>
              <a:off x="102" y="2546"/>
              <a:ext cx="5392" cy="878"/>
              <a:chOff x="226" y="2470"/>
              <a:chExt cx="5392" cy="878"/>
            </a:xfrm>
          </p:grpSpPr>
          <p:grpSp>
            <p:nvGrpSpPr>
              <p:cNvPr id="13" name="Group 19"/>
              <p:cNvGrpSpPr>
                <a:grpSpLocks noChangeAspect="1"/>
              </p:cNvGrpSpPr>
              <p:nvPr/>
            </p:nvGrpSpPr>
            <p:grpSpPr bwMode="auto">
              <a:xfrm>
                <a:off x="4462" y="2696"/>
                <a:ext cx="69" cy="424"/>
                <a:chOff x="2261" y="2699"/>
                <a:chExt cx="69" cy="424"/>
              </a:xfrm>
            </p:grpSpPr>
            <p:sp>
              <p:nvSpPr>
                <p:cNvPr id="177" name="Line 2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96" y="2770"/>
                  <a:ext cx="0" cy="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78" name="Line 21"/>
                <p:cNvSpPr>
                  <a:spLocks noChangeAspect="1" noChangeShapeType="1"/>
                </p:cNvSpPr>
                <p:nvPr/>
              </p:nvSpPr>
              <p:spPr bwMode="auto">
                <a:xfrm>
                  <a:off x="2263" y="2699"/>
                  <a:ext cx="6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79" name="Line 22"/>
                <p:cNvSpPr>
                  <a:spLocks noChangeAspect="1" noChangeShapeType="1"/>
                </p:cNvSpPr>
                <p:nvPr/>
              </p:nvSpPr>
              <p:spPr bwMode="auto">
                <a:xfrm>
                  <a:off x="2270" y="2713"/>
                  <a:ext cx="5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80" name="Line 23"/>
                <p:cNvSpPr>
                  <a:spLocks noChangeAspect="1" noChangeShapeType="1"/>
                </p:cNvSpPr>
                <p:nvPr/>
              </p:nvSpPr>
              <p:spPr bwMode="auto">
                <a:xfrm>
                  <a:off x="2282" y="2755"/>
                  <a:ext cx="3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81" name="Line 2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1" y="3123"/>
                  <a:ext cx="6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82" name="Line 2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8" y="3109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83" name="Line 2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78" y="3067"/>
                  <a:ext cx="4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4" name="Group 27"/>
              <p:cNvGrpSpPr>
                <a:grpSpLocks noChangeAspect="1"/>
              </p:cNvGrpSpPr>
              <p:nvPr/>
            </p:nvGrpSpPr>
            <p:grpSpPr bwMode="auto">
              <a:xfrm>
                <a:off x="4017" y="2695"/>
                <a:ext cx="69" cy="424"/>
                <a:chOff x="2261" y="2699"/>
                <a:chExt cx="69" cy="424"/>
              </a:xfrm>
            </p:grpSpPr>
            <p:sp>
              <p:nvSpPr>
                <p:cNvPr id="170" name="Line 2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96" y="2770"/>
                  <a:ext cx="0" cy="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71" name="Line 29"/>
                <p:cNvSpPr>
                  <a:spLocks noChangeAspect="1" noChangeShapeType="1"/>
                </p:cNvSpPr>
                <p:nvPr/>
              </p:nvSpPr>
              <p:spPr bwMode="auto">
                <a:xfrm>
                  <a:off x="2263" y="2699"/>
                  <a:ext cx="6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72" name="Line 30"/>
                <p:cNvSpPr>
                  <a:spLocks noChangeAspect="1" noChangeShapeType="1"/>
                </p:cNvSpPr>
                <p:nvPr/>
              </p:nvSpPr>
              <p:spPr bwMode="auto">
                <a:xfrm>
                  <a:off x="2270" y="2713"/>
                  <a:ext cx="5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73" name="Line 31"/>
                <p:cNvSpPr>
                  <a:spLocks noChangeAspect="1" noChangeShapeType="1"/>
                </p:cNvSpPr>
                <p:nvPr/>
              </p:nvSpPr>
              <p:spPr bwMode="auto">
                <a:xfrm>
                  <a:off x="2282" y="2755"/>
                  <a:ext cx="3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74" name="Line 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1" y="3123"/>
                  <a:ext cx="6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75" name="Line 3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8" y="3109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76" name="Line 3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78" y="3067"/>
                  <a:ext cx="4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5" name="Group 35"/>
              <p:cNvGrpSpPr>
                <a:grpSpLocks noChangeAspect="1"/>
              </p:cNvGrpSpPr>
              <p:nvPr/>
            </p:nvGrpSpPr>
            <p:grpSpPr bwMode="auto">
              <a:xfrm>
                <a:off x="3578" y="2697"/>
                <a:ext cx="69" cy="424"/>
                <a:chOff x="2261" y="2699"/>
                <a:chExt cx="69" cy="424"/>
              </a:xfrm>
            </p:grpSpPr>
            <p:sp>
              <p:nvSpPr>
                <p:cNvPr id="163" name="Line 3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96" y="2770"/>
                  <a:ext cx="0" cy="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64" name="Line 37"/>
                <p:cNvSpPr>
                  <a:spLocks noChangeAspect="1" noChangeShapeType="1"/>
                </p:cNvSpPr>
                <p:nvPr/>
              </p:nvSpPr>
              <p:spPr bwMode="auto">
                <a:xfrm>
                  <a:off x="2263" y="2699"/>
                  <a:ext cx="6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65" name="Line 38"/>
                <p:cNvSpPr>
                  <a:spLocks noChangeAspect="1" noChangeShapeType="1"/>
                </p:cNvSpPr>
                <p:nvPr/>
              </p:nvSpPr>
              <p:spPr bwMode="auto">
                <a:xfrm>
                  <a:off x="2270" y="2713"/>
                  <a:ext cx="5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66" name="Line 39"/>
                <p:cNvSpPr>
                  <a:spLocks noChangeAspect="1" noChangeShapeType="1"/>
                </p:cNvSpPr>
                <p:nvPr/>
              </p:nvSpPr>
              <p:spPr bwMode="auto">
                <a:xfrm>
                  <a:off x="2282" y="2755"/>
                  <a:ext cx="3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67" name="Line 4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1" y="3123"/>
                  <a:ext cx="6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68" name="Line 4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8" y="3109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69" name="Line 4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78" y="3067"/>
                  <a:ext cx="4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6" name="Group 43"/>
              <p:cNvGrpSpPr>
                <a:grpSpLocks noChangeAspect="1"/>
              </p:cNvGrpSpPr>
              <p:nvPr/>
            </p:nvGrpSpPr>
            <p:grpSpPr bwMode="auto">
              <a:xfrm>
                <a:off x="3137" y="2696"/>
                <a:ext cx="69" cy="424"/>
                <a:chOff x="2261" y="2699"/>
                <a:chExt cx="69" cy="424"/>
              </a:xfrm>
            </p:grpSpPr>
            <p:sp>
              <p:nvSpPr>
                <p:cNvPr id="156" name="Line 4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96" y="2770"/>
                  <a:ext cx="0" cy="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7" name="Line 45"/>
                <p:cNvSpPr>
                  <a:spLocks noChangeAspect="1" noChangeShapeType="1"/>
                </p:cNvSpPr>
                <p:nvPr/>
              </p:nvSpPr>
              <p:spPr bwMode="auto">
                <a:xfrm>
                  <a:off x="2263" y="2699"/>
                  <a:ext cx="6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8" name="Line 46"/>
                <p:cNvSpPr>
                  <a:spLocks noChangeAspect="1" noChangeShapeType="1"/>
                </p:cNvSpPr>
                <p:nvPr/>
              </p:nvSpPr>
              <p:spPr bwMode="auto">
                <a:xfrm>
                  <a:off x="2270" y="2713"/>
                  <a:ext cx="5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9" name="Line 47"/>
                <p:cNvSpPr>
                  <a:spLocks noChangeAspect="1" noChangeShapeType="1"/>
                </p:cNvSpPr>
                <p:nvPr/>
              </p:nvSpPr>
              <p:spPr bwMode="auto">
                <a:xfrm>
                  <a:off x="2282" y="2755"/>
                  <a:ext cx="3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60" name="Line 4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1" y="3123"/>
                  <a:ext cx="6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61" name="Line 4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8" y="3109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62" name="Line 5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78" y="3067"/>
                  <a:ext cx="4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7" name="Group 51"/>
              <p:cNvGrpSpPr>
                <a:grpSpLocks noChangeAspect="1"/>
              </p:cNvGrpSpPr>
              <p:nvPr/>
            </p:nvGrpSpPr>
            <p:grpSpPr bwMode="auto">
              <a:xfrm>
                <a:off x="2697" y="2698"/>
                <a:ext cx="69" cy="424"/>
                <a:chOff x="2261" y="2699"/>
                <a:chExt cx="69" cy="424"/>
              </a:xfrm>
            </p:grpSpPr>
            <p:sp>
              <p:nvSpPr>
                <p:cNvPr id="149" name="Line 5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96" y="2770"/>
                  <a:ext cx="0" cy="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0" name="Line 53"/>
                <p:cNvSpPr>
                  <a:spLocks noChangeAspect="1" noChangeShapeType="1"/>
                </p:cNvSpPr>
                <p:nvPr/>
              </p:nvSpPr>
              <p:spPr bwMode="auto">
                <a:xfrm>
                  <a:off x="2263" y="2699"/>
                  <a:ext cx="6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1" name="Line 54"/>
                <p:cNvSpPr>
                  <a:spLocks noChangeAspect="1" noChangeShapeType="1"/>
                </p:cNvSpPr>
                <p:nvPr/>
              </p:nvSpPr>
              <p:spPr bwMode="auto">
                <a:xfrm>
                  <a:off x="2270" y="2713"/>
                  <a:ext cx="5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2" name="Line 55"/>
                <p:cNvSpPr>
                  <a:spLocks noChangeAspect="1" noChangeShapeType="1"/>
                </p:cNvSpPr>
                <p:nvPr/>
              </p:nvSpPr>
              <p:spPr bwMode="auto">
                <a:xfrm>
                  <a:off x="2282" y="2755"/>
                  <a:ext cx="3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3" name="Line 5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1" y="3123"/>
                  <a:ext cx="6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4" name="Line 5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8" y="3109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5" name="Line 5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78" y="3067"/>
                  <a:ext cx="4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8" name="Group 59"/>
              <p:cNvGrpSpPr>
                <a:grpSpLocks noChangeAspect="1"/>
              </p:cNvGrpSpPr>
              <p:nvPr/>
            </p:nvGrpSpPr>
            <p:grpSpPr bwMode="auto">
              <a:xfrm flipV="1">
                <a:off x="1379" y="3067"/>
                <a:ext cx="67" cy="56"/>
                <a:chOff x="1379" y="2699"/>
                <a:chExt cx="67" cy="56"/>
              </a:xfrm>
            </p:grpSpPr>
            <p:sp>
              <p:nvSpPr>
                <p:cNvPr id="146" name="Line 60"/>
                <p:cNvSpPr>
                  <a:spLocks noChangeAspect="1" noChangeShapeType="1"/>
                </p:cNvSpPr>
                <p:nvPr/>
              </p:nvSpPr>
              <p:spPr bwMode="auto">
                <a:xfrm>
                  <a:off x="1391" y="2755"/>
                  <a:ext cx="3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47" name="Line 61"/>
                <p:cNvSpPr>
                  <a:spLocks noChangeAspect="1" noChangeShapeType="1"/>
                </p:cNvSpPr>
                <p:nvPr/>
              </p:nvSpPr>
              <p:spPr bwMode="auto">
                <a:xfrm>
                  <a:off x="1379" y="2699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48" name="Line 62"/>
                <p:cNvSpPr>
                  <a:spLocks noChangeAspect="1" noChangeShapeType="1"/>
                </p:cNvSpPr>
                <p:nvPr/>
              </p:nvSpPr>
              <p:spPr bwMode="auto">
                <a:xfrm>
                  <a:off x="1386" y="2713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9" name="Group 63"/>
              <p:cNvGrpSpPr>
                <a:grpSpLocks noChangeAspect="1"/>
              </p:cNvGrpSpPr>
              <p:nvPr/>
            </p:nvGrpSpPr>
            <p:grpSpPr bwMode="auto">
              <a:xfrm>
                <a:off x="1379" y="2699"/>
                <a:ext cx="67" cy="56"/>
                <a:chOff x="1379" y="2699"/>
                <a:chExt cx="67" cy="56"/>
              </a:xfrm>
            </p:grpSpPr>
            <p:sp>
              <p:nvSpPr>
                <p:cNvPr id="143" name="Line 64"/>
                <p:cNvSpPr>
                  <a:spLocks noChangeAspect="1" noChangeShapeType="1"/>
                </p:cNvSpPr>
                <p:nvPr/>
              </p:nvSpPr>
              <p:spPr bwMode="auto">
                <a:xfrm>
                  <a:off x="1391" y="2755"/>
                  <a:ext cx="3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44" name="Line 65"/>
                <p:cNvSpPr>
                  <a:spLocks noChangeAspect="1" noChangeShapeType="1"/>
                </p:cNvSpPr>
                <p:nvPr/>
              </p:nvSpPr>
              <p:spPr bwMode="auto">
                <a:xfrm>
                  <a:off x="1379" y="2699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45" name="Line 66"/>
                <p:cNvSpPr>
                  <a:spLocks noChangeAspect="1" noChangeShapeType="1"/>
                </p:cNvSpPr>
                <p:nvPr/>
              </p:nvSpPr>
              <p:spPr bwMode="auto">
                <a:xfrm>
                  <a:off x="1386" y="2713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20" name="Freeform 67"/>
              <p:cNvSpPr>
                <a:spLocks noChangeAspect="1"/>
              </p:cNvSpPr>
              <p:nvPr/>
            </p:nvSpPr>
            <p:spPr bwMode="auto">
              <a:xfrm>
                <a:off x="707" y="2758"/>
                <a:ext cx="187" cy="89"/>
              </a:xfrm>
              <a:custGeom>
                <a:avLst/>
                <a:gdLst>
                  <a:gd name="T0" fmla="*/ 36 w 288"/>
                  <a:gd name="T1" fmla="*/ 0 h 137"/>
                  <a:gd name="T2" fmla="*/ 14 w 288"/>
                  <a:gd name="T3" fmla="*/ 12 h 137"/>
                  <a:gd name="T4" fmla="*/ 3 w 288"/>
                  <a:gd name="T5" fmla="*/ 23 h 137"/>
                  <a:gd name="T6" fmla="*/ 1 w 288"/>
                  <a:gd name="T7" fmla="*/ 35 h 137"/>
                  <a:gd name="T8" fmla="*/ 10 w 288"/>
                  <a:gd name="T9" fmla="*/ 52 h 137"/>
                  <a:gd name="T10" fmla="*/ 38 w 288"/>
                  <a:gd name="T11" fmla="*/ 75 h 137"/>
                  <a:gd name="T12" fmla="*/ 66 w 288"/>
                  <a:gd name="T13" fmla="*/ 87 h 137"/>
                  <a:gd name="T14" fmla="*/ 93 w 288"/>
                  <a:gd name="T15" fmla="*/ 89 h 137"/>
                  <a:gd name="T16" fmla="*/ 126 w 288"/>
                  <a:gd name="T17" fmla="*/ 86 h 137"/>
                  <a:gd name="T18" fmla="*/ 157 w 288"/>
                  <a:gd name="T19" fmla="*/ 72 h 137"/>
                  <a:gd name="T20" fmla="*/ 175 w 288"/>
                  <a:gd name="T21" fmla="*/ 54 h 137"/>
                  <a:gd name="T22" fmla="*/ 186 w 288"/>
                  <a:gd name="T23" fmla="*/ 33 h 137"/>
                  <a:gd name="T24" fmla="*/ 182 w 288"/>
                  <a:gd name="T25" fmla="*/ 18 h 137"/>
                  <a:gd name="T26" fmla="*/ 159 w 288"/>
                  <a:gd name="T27" fmla="*/ 1 h 13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8" h="137">
                    <a:moveTo>
                      <a:pt x="56" y="0"/>
                    </a:moveTo>
                    <a:cubicBezTo>
                      <a:pt x="43" y="6"/>
                      <a:pt x="31" y="12"/>
                      <a:pt x="22" y="18"/>
                    </a:cubicBezTo>
                    <a:cubicBezTo>
                      <a:pt x="13" y="24"/>
                      <a:pt x="7" y="30"/>
                      <a:pt x="4" y="36"/>
                    </a:cubicBezTo>
                    <a:cubicBezTo>
                      <a:pt x="1" y="42"/>
                      <a:pt x="0" y="47"/>
                      <a:pt x="2" y="54"/>
                    </a:cubicBezTo>
                    <a:cubicBezTo>
                      <a:pt x="4" y="61"/>
                      <a:pt x="7" y="70"/>
                      <a:pt x="16" y="80"/>
                    </a:cubicBezTo>
                    <a:cubicBezTo>
                      <a:pt x="25" y="90"/>
                      <a:pt x="44" y="107"/>
                      <a:pt x="58" y="116"/>
                    </a:cubicBezTo>
                    <a:cubicBezTo>
                      <a:pt x="72" y="125"/>
                      <a:pt x="87" y="131"/>
                      <a:pt x="101" y="134"/>
                    </a:cubicBezTo>
                    <a:cubicBezTo>
                      <a:pt x="115" y="137"/>
                      <a:pt x="128" y="137"/>
                      <a:pt x="143" y="137"/>
                    </a:cubicBezTo>
                    <a:cubicBezTo>
                      <a:pt x="158" y="137"/>
                      <a:pt x="178" y="136"/>
                      <a:pt x="194" y="132"/>
                    </a:cubicBezTo>
                    <a:cubicBezTo>
                      <a:pt x="210" y="128"/>
                      <a:pt x="230" y="119"/>
                      <a:pt x="242" y="111"/>
                    </a:cubicBezTo>
                    <a:cubicBezTo>
                      <a:pt x="254" y="103"/>
                      <a:pt x="262" y="93"/>
                      <a:pt x="269" y="83"/>
                    </a:cubicBezTo>
                    <a:cubicBezTo>
                      <a:pt x="276" y="73"/>
                      <a:pt x="284" y="60"/>
                      <a:pt x="286" y="51"/>
                    </a:cubicBezTo>
                    <a:cubicBezTo>
                      <a:pt x="288" y="42"/>
                      <a:pt x="288" y="35"/>
                      <a:pt x="281" y="27"/>
                    </a:cubicBezTo>
                    <a:cubicBezTo>
                      <a:pt x="274" y="19"/>
                      <a:pt x="259" y="10"/>
                      <a:pt x="245" y="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" name="Rectangle 68" descr="Wide upward diagonal"/>
              <p:cNvSpPr>
                <a:spLocks noChangeAspect="1" noChangeArrowheads="1"/>
              </p:cNvSpPr>
              <p:nvPr/>
            </p:nvSpPr>
            <p:spPr bwMode="auto">
              <a:xfrm>
                <a:off x="545" y="3063"/>
                <a:ext cx="73" cy="116"/>
              </a:xfrm>
              <a:prstGeom prst="rect">
                <a:avLst/>
              </a:prstGeom>
              <a:pattFill prst="wdUpDiag">
                <a:fgClr>
                  <a:srgbClr val="000000"/>
                </a:fgClr>
                <a:bgClr>
                  <a:srgbClr val="F0F0F4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22" name="Freeform 69" descr="Wide downward diagonal"/>
              <p:cNvSpPr>
                <a:spLocks noChangeAspect="1"/>
              </p:cNvSpPr>
              <p:nvPr/>
            </p:nvSpPr>
            <p:spPr bwMode="auto">
              <a:xfrm flipV="1">
                <a:off x="969" y="3052"/>
                <a:ext cx="224" cy="260"/>
              </a:xfrm>
              <a:custGeom>
                <a:avLst/>
                <a:gdLst>
                  <a:gd name="T0" fmla="*/ 1 w 345"/>
                  <a:gd name="T1" fmla="*/ 249 h 393"/>
                  <a:gd name="T2" fmla="*/ 12 w 345"/>
                  <a:gd name="T3" fmla="*/ 241 h 393"/>
                  <a:gd name="T4" fmla="*/ 27 w 345"/>
                  <a:gd name="T5" fmla="*/ 206 h 393"/>
                  <a:gd name="T6" fmla="*/ 43 w 345"/>
                  <a:gd name="T7" fmla="*/ 154 h 393"/>
                  <a:gd name="T8" fmla="*/ 58 w 345"/>
                  <a:gd name="T9" fmla="*/ 111 h 393"/>
                  <a:gd name="T10" fmla="*/ 82 w 345"/>
                  <a:gd name="T11" fmla="*/ 71 h 393"/>
                  <a:gd name="T12" fmla="*/ 106 w 345"/>
                  <a:gd name="T13" fmla="*/ 42 h 393"/>
                  <a:gd name="T14" fmla="*/ 138 w 345"/>
                  <a:gd name="T15" fmla="*/ 16 h 393"/>
                  <a:gd name="T16" fmla="*/ 177 w 345"/>
                  <a:gd name="T17" fmla="*/ 1 h 393"/>
                  <a:gd name="T18" fmla="*/ 195 w 345"/>
                  <a:gd name="T19" fmla="*/ 0 h 393"/>
                  <a:gd name="T20" fmla="*/ 201 w 345"/>
                  <a:gd name="T21" fmla="*/ 4 h 393"/>
                  <a:gd name="T22" fmla="*/ 219 w 345"/>
                  <a:gd name="T23" fmla="*/ 5 h 393"/>
                  <a:gd name="T24" fmla="*/ 219 w 345"/>
                  <a:gd name="T25" fmla="*/ 17 h 393"/>
                  <a:gd name="T26" fmla="*/ 189 w 345"/>
                  <a:gd name="T27" fmla="*/ 18 h 393"/>
                  <a:gd name="T28" fmla="*/ 152 w 345"/>
                  <a:gd name="T29" fmla="*/ 31 h 393"/>
                  <a:gd name="T30" fmla="*/ 108 w 345"/>
                  <a:gd name="T31" fmla="*/ 62 h 393"/>
                  <a:gd name="T32" fmla="*/ 78 w 345"/>
                  <a:gd name="T33" fmla="*/ 105 h 393"/>
                  <a:gd name="T34" fmla="*/ 61 w 345"/>
                  <a:gd name="T35" fmla="*/ 151 h 393"/>
                  <a:gd name="T36" fmla="*/ 49 w 345"/>
                  <a:gd name="T37" fmla="*/ 194 h 393"/>
                  <a:gd name="T38" fmla="*/ 39 w 345"/>
                  <a:gd name="T39" fmla="*/ 226 h 393"/>
                  <a:gd name="T40" fmla="*/ 28 w 345"/>
                  <a:gd name="T41" fmla="*/ 246 h 393"/>
                  <a:gd name="T42" fmla="*/ 12 w 345"/>
                  <a:gd name="T43" fmla="*/ 258 h 393"/>
                  <a:gd name="T44" fmla="*/ 0 w 345"/>
                  <a:gd name="T45" fmla="*/ 260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" name="Rectangle 70" descr="Wide upward diagonal"/>
              <p:cNvSpPr>
                <a:spLocks noChangeAspect="1" noChangeArrowheads="1"/>
              </p:cNvSpPr>
              <p:nvPr/>
            </p:nvSpPr>
            <p:spPr bwMode="auto">
              <a:xfrm>
                <a:off x="729" y="3081"/>
                <a:ext cx="53" cy="37"/>
              </a:xfrm>
              <a:prstGeom prst="rect">
                <a:avLst/>
              </a:prstGeom>
              <a:pattFill prst="wdUpDiag">
                <a:fgClr>
                  <a:srgbClr val="000000"/>
                </a:fgClr>
                <a:bgClr>
                  <a:srgbClr val="F0F0F4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24" name="Rectangle 71" descr="Wide upward diagonal"/>
              <p:cNvSpPr>
                <a:spLocks noChangeAspect="1" noChangeArrowheads="1"/>
              </p:cNvSpPr>
              <p:nvPr/>
            </p:nvSpPr>
            <p:spPr bwMode="auto">
              <a:xfrm>
                <a:off x="819" y="3081"/>
                <a:ext cx="52" cy="37"/>
              </a:xfrm>
              <a:prstGeom prst="rect">
                <a:avLst/>
              </a:prstGeom>
              <a:pattFill prst="wdUpDiag">
                <a:fgClr>
                  <a:srgbClr val="000000"/>
                </a:fgClr>
                <a:bgClr>
                  <a:srgbClr val="F0F0F4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25" name="AutoShape 72"/>
              <p:cNvSpPr>
                <a:spLocks noChangeAspect="1" noChangeArrowheads="1"/>
              </p:cNvSpPr>
              <p:nvPr/>
            </p:nvSpPr>
            <p:spPr bwMode="auto">
              <a:xfrm flipV="1">
                <a:off x="716" y="2521"/>
                <a:ext cx="173" cy="278"/>
              </a:xfrm>
              <a:prstGeom prst="can">
                <a:avLst>
                  <a:gd name="adj" fmla="val 40173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26" name="Rectangle 73" descr="Wide upward diagonal"/>
              <p:cNvSpPr>
                <a:spLocks noChangeAspect="1" noChangeArrowheads="1"/>
              </p:cNvSpPr>
              <p:nvPr/>
            </p:nvSpPr>
            <p:spPr bwMode="auto">
              <a:xfrm>
                <a:off x="545" y="2756"/>
                <a:ext cx="427" cy="7"/>
              </a:xfrm>
              <a:prstGeom prst="rect">
                <a:avLst/>
              </a:prstGeom>
              <a:pattFill prst="wdUpDiag">
                <a:fgClr>
                  <a:srgbClr val="000000"/>
                </a:fgClr>
                <a:bgClr>
                  <a:srgbClr val="F0F0F4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grpSp>
            <p:nvGrpSpPr>
              <p:cNvPr id="27" name="Group 74"/>
              <p:cNvGrpSpPr>
                <a:grpSpLocks noChangeAspect="1"/>
              </p:cNvGrpSpPr>
              <p:nvPr/>
            </p:nvGrpSpPr>
            <p:grpSpPr bwMode="auto">
              <a:xfrm>
                <a:off x="545" y="2756"/>
                <a:ext cx="428" cy="307"/>
                <a:chOff x="546" y="2763"/>
                <a:chExt cx="656" cy="471"/>
              </a:xfrm>
            </p:grpSpPr>
            <p:sp>
              <p:nvSpPr>
                <p:cNvPr id="141" name="Rectangle 75"/>
                <p:cNvSpPr>
                  <a:spLocks noChangeAspect="1" noChangeArrowheads="1"/>
                </p:cNvSpPr>
                <p:nvPr/>
              </p:nvSpPr>
              <p:spPr bwMode="auto">
                <a:xfrm>
                  <a:off x="546" y="2763"/>
                  <a:ext cx="656" cy="471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fr-FR" altLang="fr-FR"/>
                </a:p>
              </p:txBody>
            </p:sp>
            <p:sp>
              <p:nvSpPr>
                <p:cNvPr id="142" name="Rectangle 76" descr="Wide upward diagonal"/>
                <p:cNvSpPr>
                  <a:spLocks noChangeAspect="1" noChangeArrowheads="1"/>
                </p:cNvSpPr>
                <p:nvPr/>
              </p:nvSpPr>
              <p:spPr bwMode="auto">
                <a:xfrm>
                  <a:off x="547" y="3223"/>
                  <a:ext cx="655" cy="11"/>
                </a:xfrm>
                <a:prstGeom prst="rect">
                  <a:avLst/>
                </a:prstGeom>
                <a:pattFill prst="wdUpDiag">
                  <a:fgClr>
                    <a:srgbClr val="000000"/>
                  </a:fgClr>
                  <a:bgClr>
                    <a:srgbClr val="F0F0F4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fr-FR" altLang="fr-FR"/>
                </a:p>
              </p:txBody>
            </p:sp>
          </p:grpSp>
          <p:sp>
            <p:nvSpPr>
              <p:cNvPr id="28" name="Rectangle 77" descr="Wide upward diagonal"/>
              <p:cNvSpPr>
                <a:spLocks noChangeAspect="1" noChangeArrowheads="1"/>
              </p:cNvSpPr>
              <p:nvPr/>
            </p:nvSpPr>
            <p:spPr bwMode="auto">
              <a:xfrm>
                <a:off x="545" y="2639"/>
                <a:ext cx="73" cy="116"/>
              </a:xfrm>
              <a:prstGeom prst="rect">
                <a:avLst/>
              </a:prstGeom>
              <a:pattFill prst="wdUpDiag">
                <a:fgClr>
                  <a:srgbClr val="000000"/>
                </a:fgClr>
                <a:bgClr>
                  <a:srgbClr val="F0F0F4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29" name="Rectangle 78"/>
              <p:cNvSpPr>
                <a:spLocks noChangeAspect="1" noChangeArrowheads="1"/>
              </p:cNvSpPr>
              <p:nvPr/>
            </p:nvSpPr>
            <p:spPr bwMode="auto">
              <a:xfrm>
                <a:off x="782" y="3063"/>
                <a:ext cx="36" cy="5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30" name="Line 79"/>
              <p:cNvSpPr>
                <a:spLocks noChangeAspect="1" noChangeShapeType="1"/>
              </p:cNvSpPr>
              <p:nvPr/>
            </p:nvSpPr>
            <p:spPr bwMode="auto">
              <a:xfrm flipV="1">
                <a:off x="801" y="3027"/>
                <a:ext cx="0" cy="1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" name="Freeform 80" descr="Wide downward diagonal"/>
              <p:cNvSpPr>
                <a:spLocks noChangeAspect="1"/>
              </p:cNvSpPr>
              <p:nvPr/>
            </p:nvSpPr>
            <p:spPr bwMode="auto">
              <a:xfrm>
                <a:off x="969" y="2506"/>
                <a:ext cx="224" cy="260"/>
              </a:xfrm>
              <a:custGeom>
                <a:avLst/>
                <a:gdLst>
                  <a:gd name="T0" fmla="*/ 1 w 345"/>
                  <a:gd name="T1" fmla="*/ 249 h 393"/>
                  <a:gd name="T2" fmla="*/ 12 w 345"/>
                  <a:gd name="T3" fmla="*/ 241 h 393"/>
                  <a:gd name="T4" fmla="*/ 27 w 345"/>
                  <a:gd name="T5" fmla="*/ 206 h 393"/>
                  <a:gd name="T6" fmla="*/ 43 w 345"/>
                  <a:gd name="T7" fmla="*/ 154 h 393"/>
                  <a:gd name="T8" fmla="*/ 58 w 345"/>
                  <a:gd name="T9" fmla="*/ 111 h 393"/>
                  <a:gd name="T10" fmla="*/ 82 w 345"/>
                  <a:gd name="T11" fmla="*/ 71 h 393"/>
                  <a:gd name="T12" fmla="*/ 106 w 345"/>
                  <a:gd name="T13" fmla="*/ 42 h 393"/>
                  <a:gd name="T14" fmla="*/ 138 w 345"/>
                  <a:gd name="T15" fmla="*/ 16 h 393"/>
                  <a:gd name="T16" fmla="*/ 177 w 345"/>
                  <a:gd name="T17" fmla="*/ 1 h 393"/>
                  <a:gd name="T18" fmla="*/ 195 w 345"/>
                  <a:gd name="T19" fmla="*/ 0 h 393"/>
                  <a:gd name="T20" fmla="*/ 201 w 345"/>
                  <a:gd name="T21" fmla="*/ 4 h 393"/>
                  <a:gd name="T22" fmla="*/ 219 w 345"/>
                  <a:gd name="T23" fmla="*/ 5 h 393"/>
                  <a:gd name="T24" fmla="*/ 219 w 345"/>
                  <a:gd name="T25" fmla="*/ 17 h 393"/>
                  <a:gd name="T26" fmla="*/ 189 w 345"/>
                  <a:gd name="T27" fmla="*/ 18 h 393"/>
                  <a:gd name="T28" fmla="*/ 152 w 345"/>
                  <a:gd name="T29" fmla="*/ 31 h 393"/>
                  <a:gd name="T30" fmla="*/ 108 w 345"/>
                  <a:gd name="T31" fmla="*/ 62 h 393"/>
                  <a:gd name="T32" fmla="*/ 78 w 345"/>
                  <a:gd name="T33" fmla="*/ 105 h 393"/>
                  <a:gd name="T34" fmla="*/ 61 w 345"/>
                  <a:gd name="T35" fmla="*/ 151 h 393"/>
                  <a:gd name="T36" fmla="*/ 49 w 345"/>
                  <a:gd name="T37" fmla="*/ 194 h 393"/>
                  <a:gd name="T38" fmla="*/ 39 w 345"/>
                  <a:gd name="T39" fmla="*/ 226 h 393"/>
                  <a:gd name="T40" fmla="*/ 28 w 345"/>
                  <a:gd name="T41" fmla="*/ 246 h 393"/>
                  <a:gd name="T42" fmla="*/ 12 w 345"/>
                  <a:gd name="T43" fmla="*/ 258 h 393"/>
                  <a:gd name="T44" fmla="*/ 0 w 345"/>
                  <a:gd name="T45" fmla="*/ 260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" name="Freeform 81" descr="Wide downward diagonal"/>
              <p:cNvSpPr>
                <a:spLocks noChangeAspect="1"/>
              </p:cNvSpPr>
              <p:nvPr/>
            </p:nvSpPr>
            <p:spPr bwMode="auto">
              <a:xfrm>
                <a:off x="917" y="3063"/>
                <a:ext cx="172" cy="285"/>
              </a:xfrm>
              <a:custGeom>
                <a:avLst/>
                <a:gdLst>
                  <a:gd name="T0" fmla="*/ 0 w 264"/>
                  <a:gd name="T1" fmla="*/ 0 h 438"/>
                  <a:gd name="T2" fmla="*/ 1 w 264"/>
                  <a:gd name="T3" fmla="*/ 36 h 438"/>
                  <a:gd name="T4" fmla="*/ 143 w 264"/>
                  <a:gd name="T5" fmla="*/ 285 h 438"/>
                  <a:gd name="T6" fmla="*/ 154 w 264"/>
                  <a:gd name="T7" fmla="*/ 285 h 438"/>
                  <a:gd name="T8" fmla="*/ 154 w 264"/>
                  <a:gd name="T9" fmla="*/ 271 h 438"/>
                  <a:gd name="T10" fmla="*/ 172 w 264"/>
                  <a:gd name="T11" fmla="*/ 271 h 438"/>
                  <a:gd name="T12" fmla="*/ 21 w 264"/>
                  <a:gd name="T13" fmla="*/ 3 h 4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64" h="438">
                    <a:moveTo>
                      <a:pt x="0" y="0"/>
                    </a:moveTo>
                    <a:lnTo>
                      <a:pt x="2" y="56"/>
                    </a:lnTo>
                    <a:lnTo>
                      <a:pt x="219" y="438"/>
                    </a:lnTo>
                    <a:lnTo>
                      <a:pt x="236" y="438"/>
                    </a:lnTo>
                    <a:cubicBezTo>
                      <a:pt x="239" y="434"/>
                      <a:pt x="232" y="420"/>
                      <a:pt x="237" y="416"/>
                    </a:cubicBezTo>
                    <a:lnTo>
                      <a:pt x="264" y="416"/>
                    </a:lnTo>
                    <a:lnTo>
                      <a:pt x="32" y="5"/>
                    </a:ln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" name="Line 82" descr="Wide downward diagonal"/>
              <p:cNvSpPr>
                <a:spLocks noChangeAspect="1" noChangeShapeType="1"/>
              </p:cNvSpPr>
              <p:nvPr/>
            </p:nvSpPr>
            <p:spPr bwMode="auto">
              <a:xfrm flipV="1">
                <a:off x="1088" y="3285"/>
                <a:ext cx="0" cy="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34" name="Group 83"/>
              <p:cNvGrpSpPr>
                <a:grpSpLocks noChangeAspect="1"/>
              </p:cNvGrpSpPr>
              <p:nvPr/>
            </p:nvGrpSpPr>
            <p:grpSpPr bwMode="auto">
              <a:xfrm flipV="1">
                <a:off x="917" y="2471"/>
                <a:ext cx="172" cy="285"/>
                <a:chOff x="1116" y="3234"/>
                <a:chExt cx="264" cy="438"/>
              </a:xfrm>
            </p:grpSpPr>
            <p:sp>
              <p:nvSpPr>
                <p:cNvPr id="139" name="Freeform 84" descr="Wide downward diagonal"/>
                <p:cNvSpPr>
                  <a:spLocks noChangeAspect="1"/>
                </p:cNvSpPr>
                <p:nvPr/>
              </p:nvSpPr>
              <p:spPr bwMode="auto">
                <a:xfrm>
                  <a:off x="1116" y="3234"/>
                  <a:ext cx="264" cy="438"/>
                </a:xfrm>
                <a:custGeom>
                  <a:avLst/>
                  <a:gdLst>
                    <a:gd name="T0" fmla="*/ 0 w 264"/>
                    <a:gd name="T1" fmla="*/ 0 h 438"/>
                    <a:gd name="T2" fmla="*/ 2 w 264"/>
                    <a:gd name="T3" fmla="*/ 56 h 438"/>
                    <a:gd name="T4" fmla="*/ 219 w 264"/>
                    <a:gd name="T5" fmla="*/ 438 h 438"/>
                    <a:gd name="T6" fmla="*/ 236 w 264"/>
                    <a:gd name="T7" fmla="*/ 438 h 438"/>
                    <a:gd name="T8" fmla="*/ 237 w 264"/>
                    <a:gd name="T9" fmla="*/ 416 h 438"/>
                    <a:gd name="T10" fmla="*/ 264 w 264"/>
                    <a:gd name="T11" fmla="*/ 416 h 438"/>
                    <a:gd name="T12" fmla="*/ 32 w 264"/>
                    <a:gd name="T13" fmla="*/ 5 h 43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64" h="438">
                      <a:moveTo>
                        <a:pt x="0" y="0"/>
                      </a:moveTo>
                      <a:lnTo>
                        <a:pt x="2" y="56"/>
                      </a:lnTo>
                      <a:lnTo>
                        <a:pt x="219" y="438"/>
                      </a:lnTo>
                      <a:lnTo>
                        <a:pt x="236" y="438"/>
                      </a:lnTo>
                      <a:cubicBezTo>
                        <a:pt x="239" y="434"/>
                        <a:pt x="232" y="420"/>
                        <a:pt x="237" y="416"/>
                      </a:cubicBezTo>
                      <a:lnTo>
                        <a:pt x="264" y="416"/>
                      </a:lnTo>
                      <a:lnTo>
                        <a:pt x="32" y="5"/>
                      </a:lnTo>
                    </a:path>
                  </a:pathLst>
                </a:custGeom>
                <a:pattFill prst="wdDnDiag">
                  <a:fgClr>
                    <a:srgbClr val="000000"/>
                  </a:fgClr>
                  <a:bgClr>
                    <a:srgbClr val="F0F0F4"/>
                  </a:bgClr>
                </a:patt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40" name="Line 85" descr="Wide downward diagonal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379" y="3575"/>
                  <a:ext cx="0" cy="7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35" name="Line 86"/>
              <p:cNvSpPr>
                <a:spLocks noChangeAspect="1" noChangeShapeType="1"/>
              </p:cNvSpPr>
              <p:nvPr/>
            </p:nvSpPr>
            <p:spPr bwMode="auto">
              <a:xfrm>
                <a:off x="800" y="2474"/>
                <a:ext cx="0" cy="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" name="Oval 87"/>
              <p:cNvSpPr>
                <a:spLocks noChangeAspect="1" noChangeArrowheads="1"/>
              </p:cNvSpPr>
              <p:nvPr/>
            </p:nvSpPr>
            <p:spPr bwMode="auto">
              <a:xfrm rot="-1827933">
                <a:off x="743" y="2657"/>
                <a:ext cx="31" cy="1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37" name="Oval 88"/>
              <p:cNvSpPr>
                <a:spLocks noChangeAspect="1" noChangeArrowheads="1"/>
              </p:cNvSpPr>
              <p:nvPr/>
            </p:nvSpPr>
            <p:spPr bwMode="auto">
              <a:xfrm rot="-1827933">
                <a:off x="744" y="2701"/>
                <a:ext cx="32" cy="1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38" name="Freeform 89"/>
              <p:cNvSpPr>
                <a:spLocks noChangeAspect="1"/>
              </p:cNvSpPr>
              <p:nvPr/>
            </p:nvSpPr>
            <p:spPr bwMode="auto">
              <a:xfrm>
                <a:off x="729" y="2760"/>
                <a:ext cx="152" cy="69"/>
              </a:xfrm>
              <a:custGeom>
                <a:avLst/>
                <a:gdLst>
                  <a:gd name="T0" fmla="*/ 3 w 233"/>
                  <a:gd name="T1" fmla="*/ 5 h 107"/>
                  <a:gd name="T2" fmla="*/ 1 w 233"/>
                  <a:gd name="T3" fmla="*/ 21 h 107"/>
                  <a:gd name="T4" fmla="*/ 8 w 233"/>
                  <a:gd name="T5" fmla="*/ 40 h 107"/>
                  <a:gd name="T6" fmla="*/ 30 w 233"/>
                  <a:gd name="T7" fmla="*/ 56 h 107"/>
                  <a:gd name="T8" fmla="*/ 53 w 233"/>
                  <a:gd name="T9" fmla="*/ 67 h 107"/>
                  <a:gd name="T10" fmla="*/ 71 w 233"/>
                  <a:gd name="T11" fmla="*/ 69 h 107"/>
                  <a:gd name="T12" fmla="*/ 100 w 233"/>
                  <a:gd name="T13" fmla="*/ 65 h 107"/>
                  <a:gd name="T14" fmla="*/ 126 w 233"/>
                  <a:gd name="T15" fmla="*/ 50 h 107"/>
                  <a:gd name="T16" fmla="*/ 142 w 233"/>
                  <a:gd name="T17" fmla="*/ 29 h 107"/>
                  <a:gd name="T18" fmla="*/ 151 w 233"/>
                  <a:gd name="T19" fmla="*/ 7 h 107"/>
                  <a:gd name="T20" fmla="*/ 149 w 233"/>
                  <a:gd name="T21" fmla="*/ 0 h 10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33" h="107">
                    <a:moveTo>
                      <a:pt x="4" y="8"/>
                    </a:moveTo>
                    <a:cubicBezTo>
                      <a:pt x="2" y="15"/>
                      <a:pt x="0" y="23"/>
                      <a:pt x="1" y="32"/>
                    </a:cubicBezTo>
                    <a:cubicBezTo>
                      <a:pt x="2" y="41"/>
                      <a:pt x="5" y="53"/>
                      <a:pt x="13" y="62"/>
                    </a:cubicBezTo>
                    <a:cubicBezTo>
                      <a:pt x="21" y="71"/>
                      <a:pt x="35" y="80"/>
                      <a:pt x="46" y="87"/>
                    </a:cubicBezTo>
                    <a:cubicBezTo>
                      <a:pt x="57" y="94"/>
                      <a:pt x="71" y="101"/>
                      <a:pt x="81" y="104"/>
                    </a:cubicBezTo>
                    <a:cubicBezTo>
                      <a:pt x="91" y="107"/>
                      <a:pt x="97" y="107"/>
                      <a:pt x="109" y="107"/>
                    </a:cubicBezTo>
                    <a:cubicBezTo>
                      <a:pt x="121" y="107"/>
                      <a:pt x="139" y="106"/>
                      <a:pt x="153" y="101"/>
                    </a:cubicBezTo>
                    <a:cubicBezTo>
                      <a:pt x="167" y="96"/>
                      <a:pt x="182" y="86"/>
                      <a:pt x="193" y="77"/>
                    </a:cubicBezTo>
                    <a:cubicBezTo>
                      <a:pt x="204" y="68"/>
                      <a:pt x="211" y="56"/>
                      <a:pt x="217" y="45"/>
                    </a:cubicBezTo>
                    <a:cubicBezTo>
                      <a:pt x="223" y="34"/>
                      <a:pt x="229" y="18"/>
                      <a:pt x="231" y="11"/>
                    </a:cubicBezTo>
                    <a:cubicBezTo>
                      <a:pt x="233" y="4"/>
                      <a:pt x="231" y="2"/>
                      <a:pt x="229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" name="Freeform 90"/>
              <p:cNvSpPr>
                <a:spLocks noChangeAspect="1"/>
              </p:cNvSpPr>
              <p:nvPr/>
            </p:nvSpPr>
            <p:spPr bwMode="auto">
              <a:xfrm>
                <a:off x="765" y="2739"/>
                <a:ext cx="69" cy="92"/>
              </a:xfrm>
              <a:custGeom>
                <a:avLst/>
                <a:gdLst>
                  <a:gd name="T0" fmla="*/ 35 w 106"/>
                  <a:gd name="T1" fmla="*/ 2 h 140"/>
                  <a:gd name="T2" fmla="*/ 23 w 106"/>
                  <a:gd name="T3" fmla="*/ 1 h 140"/>
                  <a:gd name="T4" fmla="*/ 12 w 106"/>
                  <a:gd name="T5" fmla="*/ 6 h 140"/>
                  <a:gd name="T6" fmla="*/ 1 w 106"/>
                  <a:gd name="T7" fmla="*/ 24 h 140"/>
                  <a:gd name="T8" fmla="*/ 4 w 106"/>
                  <a:gd name="T9" fmla="*/ 41 h 140"/>
                  <a:gd name="T10" fmla="*/ 21 w 106"/>
                  <a:gd name="T11" fmla="*/ 64 h 140"/>
                  <a:gd name="T12" fmla="*/ 38 w 106"/>
                  <a:gd name="T13" fmla="*/ 79 h 140"/>
                  <a:gd name="T14" fmla="*/ 51 w 106"/>
                  <a:gd name="T15" fmla="*/ 89 h 140"/>
                  <a:gd name="T16" fmla="*/ 66 w 106"/>
                  <a:gd name="T17" fmla="*/ 89 h 140"/>
                  <a:gd name="T18" fmla="*/ 68 w 106"/>
                  <a:gd name="T19" fmla="*/ 74 h 140"/>
                  <a:gd name="T20" fmla="*/ 57 w 106"/>
                  <a:gd name="T21" fmla="*/ 53 h 140"/>
                  <a:gd name="T22" fmla="*/ 33 w 106"/>
                  <a:gd name="T23" fmla="*/ 32 h 140"/>
                  <a:gd name="T24" fmla="*/ 31 w 106"/>
                  <a:gd name="T25" fmla="*/ 18 h 140"/>
                  <a:gd name="T26" fmla="*/ 39 w 106"/>
                  <a:gd name="T27" fmla="*/ 8 h 140"/>
                  <a:gd name="T28" fmla="*/ 35 w 106"/>
                  <a:gd name="T29" fmla="*/ 2 h 1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06" h="140">
                    <a:moveTo>
                      <a:pt x="54" y="3"/>
                    </a:moveTo>
                    <a:cubicBezTo>
                      <a:pt x="50" y="1"/>
                      <a:pt x="42" y="0"/>
                      <a:pt x="36" y="1"/>
                    </a:cubicBezTo>
                    <a:cubicBezTo>
                      <a:pt x="30" y="2"/>
                      <a:pt x="24" y="3"/>
                      <a:pt x="18" y="9"/>
                    </a:cubicBezTo>
                    <a:cubicBezTo>
                      <a:pt x="12" y="15"/>
                      <a:pt x="4" y="28"/>
                      <a:pt x="2" y="37"/>
                    </a:cubicBezTo>
                    <a:cubicBezTo>
                      <a:pt x="0" y="46"/>
                      <a:pt x="1" y="53"/>
                      <a:pt x="6" y="63"/>
                    </a:cubicBezTo>
                    <a:cubicBezTo>
                      <a:pt x="11" y="73"/>
                      <a:pt x="23" y="88"/>
                      <a:pt x="32" y="97"/>
                    </a:cubicBezTo>
                    <a:cubicBezTo>
                      <a:pt x="41" y="106"/>
                      <a:pt x="51" y="114"/>
                      <a:pt x="59" y="120"/>
                    </a:cubicBezTo>
                    <a:cubicBezTo>
                      <a:pt x="67" y="126"/>
                      <a:pt x="71" y="132"/>
                      <a:pt x="78" y="135"/>
                    </a:cubicBezTo>
                    <a:cubicBezTo>
                      <a:pt x="85" y="138"/>
                      <a:pt x="97" y="140"/>
                      <a:pt x="101" y="136"/>
                    </a:cubicBezTo>
                    <a:cubicBezTo>
                      <a:pt x="105" y="132"/>
                      <a:pt x="106" y="121"/>
                      <a:pt x="104" y="112"/>
                    </a:cubicBezTo>
                    <a:cubicBezTo>
                      <a:pt x="102" y="103"/>
                      <a:pt x="96" y="92"/>
                      <a:pt x="87" y="81"/>
                    </a:cubicBezTo>
                    <a:cubicBezTo>
                      <a:pt x="78" y="70"/>
                      <a:pt x="57" y="57"/>
                      <a:pt x="51" y="48"/>
                    </a:cubicBezTo>
                    <a:cubicBezTo>
                      <a:pt x="45" y="39"/>
                      <a:pt x="47" y="33"/>
                      <a:pt x="48" y="27"/>
                    </a:cubicBezTo>
                    <a:cubicBezTo>
                      <a:pt x="49" y="21"/>
                      <a:pt x="59" y="17"/>
                      <a:pt x="60" y="12"/>
                    </a:cubicBezTo>
                    <a:cubicBezTo>
                      <a:pt x="61" y="7"/>
                      <a:pt x="58" y="5"/>
                      <a:pt x="54" y="3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" name="Freeform 91"/>
              <p:cNvSpPr>
                <a:spLocks noChangeAspect="1"/>
              </p:cNvSpPr>
              <p:nvPr/>
            </p:nvSpPr>
            <p:spPr bwMode="auto">
              <a:xfrm>
                <a:off x="803" y="2741"/>
                <a:ext cx="31" cy="81"/>
              </a:xfrm>
              <a:custGeom>
                <a:avLst/>
                <a:gdLst>
                  <a:gd name="T0" fmla="*/ 3 w 48"/>
                  <a:gd name="T1" fmla="*/ 5 h 124"/>
                  <a:gd name="T2" fmla="*/ 14 w 48"/>
                  <a:gd name="T3" fmla="*/ 0 h 124"/>
                  <a:gd name="T4" fmla="*/ 23 w 48"/>
                  <a:gd name="T5" fmla="*/ 6 h 124"/>
                  <a:gd name="T6" fmla="*/ 30 w 48"/>
                  <a:gd name="T7" fmla="*/ 24 h 124"/>
                  <a:gd name="T8" fmla="*/ 30 w 48"/>
                  <a:gd name="T9" fmla="*/ 47 h 124"/>
                  <a:gd name="T10" fmla="*/ 27 w 48"/>
                  <a:gd name="T11" fmla="*/ 63 h 124"/>
                  <a:gd name="T12" fmla="*/ 16 w 48"/>
                  <a:gd name="T13" fmla="*/ 80 h 124"/>
                  <a:gd name="T14" fmla="*/ 1 w 48"/>
                  <a:gd name="T15" fmla="*/ 69 h 124"/>
                  <a:gd name="T16" fmla="*/ 12 w 48"/>
                  <a:gd name="T17" fmla="*/ 54 h 1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8" h="124">
                    <a:moveTo>
                      <a:pt x="4" y="7"/>
                    </a:moveTo>
                    <a:cubicBezTo>
                      <a:pt x="10" y="3"/>
                      <a:pt x="16" y="0"/>
                      <a:pt x="21" y="0"/>
                    </a:cubicBezTo>
                    <a:cubicBezTo>
                      <a:pt x="26" y="0"/>
                      <a:pt x="32" y="3"/>
                      <a:pt x="36" y="9"/>
                    </a:cubicBezTo>
                    <a:cubicBezTo>
                      <a:pt x="40" y="15"/>
                      <a:pt x="44" y="25"/>
                      <a:pt x="46" y="36"/>
                    </a:cubicBezTo>
                    <a:cubicBezTo>
                      <a:pt x="48" y="47"/>
                      <a:pt x="47" y="62"/>
                      <a:pt x="46" y="72"/>
                    </a:cubicBezTo>
                    <a:cubicBezTo>
                      <a:pt x="45" y="82"/>
                      <a:pt x="46" y="89"/>
                      <a:pt x="42" y="97"/>
                    </a:cubicBezTo>
                    <a:cubicBezTo>
                      <a:pt x="38" y="105"/>
                      <a:pt x="31" y="122"/>
                      <a:pt x="24" y="123"/>
                    </a:cubicBezTo>
                    <a:cubicBezTo>
                      <a:pt x="17" y="124"/>
                      <a:pt x="2" y="112"/>
                      <a:pt x="1" y="105"/>
                    </a:cubicBezTo>
                    <a:cubicBezTo>
                      <a:pt x="0" y="98"/>
                      <a:pt x="9" y="90"/>
                      <a:pt x="18" y="8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" name="Freeform 92" descr="Wide downward diagonal"/>
              <p:cNvSpPr>
                <a:spLocks noChangeAspect="1"/>
              </p:cNvSpPr>
              <p:nvPr/>
            </p:nvSpPr>
            <p:spPr bwMode="auto">
              <a:xfrm flipH="1">
                <a:off x="1189" y="2506"/>
                <a:ext cx="224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3 w 345"/>
                  <a:gd name="T7" fmla="*/ 164 h 393"/>
                  <a:gd name="T8" fmla="*/ 58 w 345"/>
                  <a:gd name="T9" fmla="*/ 118 h 393"/>
                  <a:gd name="T10" fmla="*/ 82 w 345"/>
                  <a:gd name="T11" fmla="*/ 76 h 393"/>
                  <a:gd name="T12" fmla="*/ 106 w 345"/>
                  <a:gd name="T13" fmla="*/ 44 h 393"/>
                  <a:gd name="T14" fmla="*/ 138 w 345"/>
                  <a:gd name="T15" fmla="*/ 17 h 393"/>
                  <a:gd name="T16" fmla="*/ 177 w 345"/>
                  <a:gd name="T17" fmla="*/ 1 h 393"/>
                  <a:gd name="T18" fmla="*/ 195 w 345"/>
                  <a:gd name="T19" fmla="*/ 0 h 393"/>
                  <a:gd name="T20" fmla="*/ 201 w 345"/>
                  <a:gd name="T21" fmla="*/ 4 h 393"/>
                  <a:gd name="T22" fmla="*/ 219 w 345"/>
                  <a:gd name="T23" fmla="*/ 6 h 393"/>
                  <a:gd name="T24" fmla="*/ 219 w 345"/>
                  <a:gd name="T25" fmla="*/ 18 h 393"/>
                  <a:gd name="T26" fmla="*/ 189 w 345"/>
                  <a:gd name="T27" fmla="*/ 19 h 393"/>
                  <a:gd name="T28" fmla="*/ 152 w 345"/>
                  <a:gd name="T29" fmla="*/ 33 h 393"/>
                  <a:gd name="T30" fmla="*/ 108 w 345"/>
                  <a:gd name="T31" fmla="*/ 65 h 393"/>
                  <a:gd name="T32" fmla="*/ 78 w 345"/>
                  <a:gd name="T33" fmla="*/ 111 h 393"/>
                  <a:gd name="T34" fmla="*/ 61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" name="Freeform 93" descr="Wide downward diagonal"/>
              <p:cNvSpPr>
                <a:spLocks noChangeAspect="1"/>
              </p:cNvSpPr>
              <p:nvPr/>
            </p:nvSpPr>
            <p:spPr bwMode="auto">
              <a:xfrm flipH="1" flipV="1">
                <a:off x="1190" y="3037"/>
                <a:ext cx="223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3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5 w 345"/>
                  <a:gd name="T13" fmla="*/ 44 h 393"/>
                  <a:gd name="T14" fmla="*/ 138 w 345"/>
                  <a:gd name="T15" fmla="*/ 17 h 393"/>
                  <a:gd name="T16" fmla="*/ 176 w 345"/>
                  <a:gd name="T17" fmla="*/ 1 h 393"/>
                  <a:gd name="T18" fmla="*/ 195 w 345"/>
                  <a:gd name="T19" fmla="*/ 0 h 393"/>
                  <a:gd name="T20" fmla="*/ 200 w 345"/>
                  <a:gd name="T21" fmla="*/ 4 h 393"/>
                  <a:gd name="T22" fmla="*/ 218 w 345"/>
                  <a:gd name="T23" fmla="*/ 6 h 393"/>
                  <a:gd name="T24" fmla="*/ 218 w 345"/>
                  <a:gd name="T25" fmla="*/ 18 h 393"/>
                  <a:gd name="T26" fmla="*/ 188 w 345"/>
                  <a:gd name="T27" fmla="*/ 19 h 393"/>
                  <a:gd name="T28" fmla="*/ 151 w 345"/>
                  <a:gd name="T29" fmla="*/ 33 h 393"/>
                  <a:gd name="T30" fmla="*/ 107 w 345"/>
                  <a:gd name="T31" fmla="*/ 65 h 393"/>
                  <a:gd name="T32" fmla="*/ 78 w 345"/>
                  <a:gd name="T33" fmla="*/ 111 h 393"/>
                  <a:gd name="T34" fmla="*/ 61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" name="Line 94"/>
              <p:cNvSpPr>
                <a:spLocks noChangeAspect="1" noChangeShapeType="1"/>
              </p:cNvSpPr>
              <p:nvPr/>
            </p:nvSpPr>
            <p:spPr bwMode="auto">
              <a:xfrm flipV="1">
                <a:off x="1189" y="2511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" name="Line 95"/>
              <p:cNvSpPr>
                <a:spLocks noChangeAspect="1" noChangeShapeType="1"/>
              </p:cNvSpPr>
              <p:nvPr/>
            </p:nvSpPr>
            <p:spPr bwMode="auto">
              <a:xfrm flipV="1">
                <a:off x="1412" y="2770"/>
                <a:ext cx="0" cy="2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" name="Freeform 96" descr="Wide downward diagonal"/>
              <p:cNvSpPr>
                <a:spLocks noChangeAspect="1"/>
              </p:cNvSpPr>
              <p:nvPr/>
            </p:nvSpPr>
            <p:spPr bwMode="auto">
              <a:xfrm>
                <a:off x="1410" y="2505"/>
                <a:ext cx="224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3 w 345"/>
                  <a:gd name="T7" fmla="*/ 164 h 393"/>
                  <a:gd name="T8" fmla="*/ 58 w 345"/>
                  <a:gd name="T9" fmla="*/ 118 h 393"/>
                  <a:gd name="T10" fmla="*/ 82 w 345"/>
                  <a:gd name="T11" fmla="*/ 76 h 393"/>
                  <a:gd name="T12" fmla="*/ 106 w 345"/>
                  <a:gd name="T13" fmla="*/ 44 h 393"/>
                  <a:gd name="T14" fmla="*/ 138 w 345"/>
                  <a:gd name="T15" fmla="*/ 17 h 393"/>
                  <a:gd name="T16" fmla="*/ 177 w 345"/>
                  <a:gd name="T17" fmla="*/ 1 h 393"/>
                  <a:gd name="T18" fmla="*/ 195 w 345"/>
                  <a:gd name="T19" fmla="*/ 0 h 393"/>
                  <a:gd name="T20" fmla="*/ 201 w 345"/>
                  <a:gd name="T21" fmla="*/ 4 h 393"/>
                  <a:gd name="T22" fmla="*/ 219 w 345"/>
                  <a:gd name="T23" fmla="*/ 6 h 393"/>
                  <a:gd name="T24" fmla="*/ 219 w 345"/>
                  <a:gd name="T25" fmla="*/ 18 h 393"/>
                  <a:gd name="T26" fmla="*/ 189 w 345"/>
                  <a:gd name="T27" fmla="*/ 19 h 393"/>
                  <a:gd name="T28" fmla="*/ 152 w 345"/>
                  <a:gd name="T29" fmla="*/ 33 h 393"/>
                  <a:gd name="T30" fmla="*/ 108 w 345"/>
                  <a:gd name="T31" fmla="*/ 65 h 393"/>
                  <a:gd name="T32" fmla="*/ 78 w 345"/>
                  <a:gd name="T33" fmla="*/ 111 h 393"/>
                  <a:gd name="T34" fmla="*/ 61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" name="Freeform 97" descr="Wide downward diagonal"/>
              <p:cNvSpPr>
                <a:spLocks noChangeAspect="1"/>
              </p:cNvSpPr>
              <p:nvPr/>
            </p:nvSpPr>
            <p:spPr bwMode="auto">
              <a:xfrm flipV="1">
                <a:off x="1410" y="3036"/>
                <a:ext cx="223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3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5 w 345"/>
                  <a:gd name="T13" fmla="*/ 44 h 393"/>
                  <a:gd name="T14" fmla="*/ 138 w 345"/>
                  <a:gd name="T15" fmla="*/ 17 h 393"/>
                  <a:gd name="T16" fmla="*/ 176 w 345"/>
                  <a:gd name="T17" fmla="*/ 1 h 393"/>
                  <a:gd name="T18" fmla="*/ 195 w 345"/>
                  <a:gd name="T19" fmla="*/ 0 h 393"/>
                  <a:gd name="T20" fmla="*/ 200 w 345"/>
                  <a:gd name="T21" fmla="*/ 4 h 393"/>
                  <a:gd name="T22" fmla="*/ 218 w 345"/>
                  <a:gd name="T23" fmla="*/ 6 h 393"/>
                  <a:gd name="T24" fmla="*/ 218 w 345"/>
                  <a:gd name="T25" fmla="*/ 18 h 393"/>
                  <a:gd name="T26" fmla="*/ 188 w 345"/>
                  <a:gd name="T27" fmla="*/ 19 h 393"/>
                  <a:gd name="T28" fmla="*/ 151 w 345"/>
                  <a:gd name="T29" fmla="*/ 33 h 393"/>
                  <a:gd name="T30" fmla="*/ 107 w 345"/>
                  <a:gd name="T31" fmla="*/ 65 h 393"/>
                  <a:gd name="T32" fmla="*/ 78 w 345"/>
                  <a:gd name="T33" fmla="*/ 111 h 393"/>
                  <a:gd name="T34" fmla="*/ 61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" name="Line 9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411" y="2769"/>
                <a:ext cx="0" cy="2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" name="Freeform 99" descr="Wide downward diagonal"/>
              <p:cNvSpPr>
                <a:spLocks noChangeAspect="1"/>
              </p:cNvSpPr>
              <p:nvPr/>
            </p:nvSpPr>
            <p:spPr bwMode="auto">
              <a:xfrm flipH="1">
                <a:off x="1634" y="2506"/>
                <a:ext cx="222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5 w 345"/>
                  <a:gd name="T13" fmla="*/ 44 h 393"/>
                  <a:gd name="T14" fmla="*/ 137 w 345"/>
                  <a:gd name="T15" fmla="*/ 17 h 393"/>
                  <a:gd name="T16" fmla="*/ 176 w 345"/>
                  <a:gd name="T17" fmla="*/ 1 h 393"/>
                  <a:gd name="T18" fmla="*/ 194 w 345"/>
                  <a:gd name="T19" fmla="*/ 0 h 393"/>
                  <a:gd name="T20" fmla="*/ 199 w 345"/>
                  <a:gd name="T21" fmla="*/ 4 h 393"/>
                  <a:gd name="T22" fmla="*/ 217 w 345"/>
                  <a:gd name="T23" fmla="*/ 6 h 393"/>
                  <a:gd name="T24" fmla="*/ 217 w 345"/>
                  <a:gd name="T25" fmla="*/ 18 h 393"/>
                  <a:gd name="T26" fmla="*/ 187 w 345"/>
                  <a:gd name="T27" fmla="*/ 19 h 393"/>
                  <a:gd name="T28" fmla="*/ 151 w 345"/>
                  <a:gd name="T29" fmla="*/ 33 h 393"/>
                  <a:gd name="T30" fmla="*/ 107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" name="Freeform 100" descr="Wide downward diagonal"/>
              <p:cNvSpPr>
                <a:spLocks noChangeAspect="1"/>
              </p:cNvSpPr>
              <p:nvPr/>
            </p:nvSpPr>
            <p:spPr bwMode="auto">
              <a:xfrm flipH="1" flipV="1">
                <a:off x="1635" y="3037"/>
                <a:ext cx="221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5 w 345"/>
                  <a:gd name="T17" fmla="*/ 1 h 393"/>
                  <a:gd name="T18" fmla="*/ 193 w 345"/>
                  <a:gd name="T19" fmla="*/ 0 h 393"/>
                  <a:gd name="T20" fmla="*/ 199 w 345"/>
                  <a:gd name="T21" fmla="*/ 4 h 393"/>
                  <a:gd name="T22" fmla="*/ 216 w 345"/>
                  <a:gd name="T23" fmla="*/ 6 h 393"/>
                  <a:gd name="T24" fmla="*/ 216 w 345"/>
                  <a:gd name="T25" fmla="*/ 18 h 393"/>
                  <a:gd name="T26" fmla="*/ 186 w 345"/>
                  <a:gd name="T27" fmla="*/ 19 h 393"/>
                  <a:gd name="T28" fmla="*/ 150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8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" name="Line 101"/>
              <p:cNvSpPr>
                <a:spLocks noChangeAspect="1" noChangeShapeType="1"/>
              </p:cNvSpPr>
              <p:nvPr/>
            </p:nvSpPr>
            <p:spPr bwMode="auto">
              <a:xfrm flipV="1">
                <a:off x="1634" y="2511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" name="Line 102"/>
              <p:cNvSpPr>
                <a:spLocks noChangeAspect="1" noChangeShapeType="1"/>
              </p:cNvSpPr>
              <p:nvPr/>
            </p:nvSpPr>
            <p:spPr bwMode="auto">
              <a:xfrm flipV="1">
                <a:off x="1855" y="2770"/>
                <a:ext cx="0" cy="2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52" name="Group 103"/>
              <p:cNvGrpSpPr>
                <a:grpSpLocks noChangeAspect="1"/>
              </p:cNvGrpSpPr>
              <p:nvPr/>
            </p:nvGrpSpPr>
            <p:grpSpPr bwMode="auto">
              <a:xfrm>
                <a:off x="1822" y="2699"/>
                <a:ext cx="66" cy="56"/>
                <a:chOff x="1824" y="2675"/>
                <a:chExt cx="74" cy="87"/>
              </a:xfrm>
            </p:grpSpPr>
            <p:sp>
              <p:nvSpPr>
                <p:cNvPr id="136" name="Line 104"/>
                <p:cNvSpPr>
                  <a:spLocks noChangeAspect="1" noChangeShapeType="1"/>
                </p:cNvSpPr>
                <p:nvPr/>
              </p:nvSpPr>
              <p:spPr bwMode="auto">
                <a:xfrm>
                  <a:off x="1824" y="2675"/>
                  <a:ext cx="6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7" name="Line 105"/>
                <p:cNvSpPr>
                  <a:spLocks noChangeAspect="1" noChangeShapeType="1"/>
                </p:cNvSpPr>
                <p:nvPr/>
              </p:nvSpPr>
              <p:spPr bwMode="auto">
                <a:xfrm>
                  <a:off x="1832" y="2697"/>
                  <a:ext cx="6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8" name="Line 106"/>
                <p:cNvSpPr>
                  <a:spLocks noChangeAspect="1" noChangeShapeType="1"/>
                </p:cNvSpPr>
                <p:nvPr/>
              </p:nvSpPr>
              <p:spPr bwMode="auto">
                <a:xfrm>
                  <a:off x="1853" y="2762"/>
                  <a:ext cx="3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53" name="Group 107"/>
              <p:cNvGrpSpPr>
                <a:grpSpLocks noChangeAspect="1"/>
              </p:cNvGrpSpPr>
              <p:nvPr/>
            </p:nvGrpSpPr>
            <p:grpSpPr bwMode="auto">
              <a:xfrm flipV="1">
                <a:off x="1820" y="3067"/>
                <a:ext cx="71" cy="56"/>
                <a:chOff x="1824" y="2675"/>
                <a:chExt cx="74" cy="87"/>
              </a:xfrm>
            </p:grpSpPr>
            <p:sp>
              <p:nvSpPr>
                <p:cNvPr id="133" name="Line 108"/>
                <p:cNvSpPr>
                  <a:spLocks noChangeAspect="1" noChangeShapeType="1"/>
                </p:cNvSpPr>
                <p:nvPr/>
              </p:nvSpPr>
              <p:spPr bwMode="auto">
                <a:xfrm>
                  <a:off x="1824" y="2675"/>
                  <a:ext cx="6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4" name="Line 109"/>
                <p:cNvSpPr>
                  <a:spLocks noChangeAspect="1" noChangeShapeType="1"/>
                </p:cNvSpPr>
                <p:nvPr/>
              </p:nvSpPr>
              <p:spPr bwMode="auto">
                <a:xfrm>
                  <a:off x="1832" y="2697"/>
                  <a:ext cx="6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5" name="Line 110"/>
                <p:cNvSpPr>
                  <a:spLocks noChangeAspect="1" noChangeShapeType="1"/>
                </p:cNvSpPr>
                <p:nvPr/>
              </p:nvSpPr>
              <p:spPr bwMode="auto">
                <a:xfrm>
                  <a:off x="1853" y="2762"/>
                  <a:ext cx="3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54" name="Freeform 111" descr="Wide downward diagonal"/>
              <p:cNvSpPr>
                <a:spLocks noChangeAspect="1"/>
              </p:cNvSpPr>
              <p:nvPr/>
            </p:nvSpPr>
            <p:spPr bwMode="auto">
              <a:xfrm>
                <a:off x="1853" y="2505"/>
                <a:ext cx="222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5 w 345"/>
                  <a:gd name="T13" fmla="*/ 44 h 393"/>
                  <a:gd name="T14" fmla="*/ 137 w 345"/>
                  <a:gd name="T15" fmla="*/ 17 h 393"/>
                  <a:gd name="T16" fmla="*/ 176 w 345"/>
                  <a:gd name="T17" fmla="*/ 1 h 393"/>
                  <a:gd name="T18" fmla="*/ 194 w 345"/>
                  <a:gd name="T19" fmla="*/ 0 h 393"/>
                  <a:gd name="T20" fmla="*/ 199 w 345"/>
                  <a:gd name="T21" fmla="*/ 4 h 393"/>
                  <a:gd name="T22" fmla="*/ 217 w 345"/>
                  <a:gd name="T23" fmla="*/ 6 h 393"/>
                  <a:gd name="T24" fmla="*/ 217 w 345"/>
                  <a:gd name="T25" fmla="*/ 18 h 393"/>
                  <a:gd name="T26" fmla="*/ 187 w 345"/>
                  <a:gd name="T27" fmla="*/ 19 h 393"/>
                  <a:gd name="T28" fmla="*/ 151 w 345"/>
                  <a:gd name="T29" fmla="*/ 33 h 393"/>
                  <a:gd name="T30" fmla="*/ 107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" name="Freeform 112" descr="Wide downward diagonal"/>
              <p:cNvSpPr>
                <a:spLocks noChangeAspect="1"/>
              </p:cNvSpPr>
              <p:nvPr/>
            </p:nvSpPr>
            <p:spPr bwMode="auto">
              <a:xfrm flipV="1">
                <a:off x="1853" y="3036"/>
                <a:ext cx="221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5 w 345"/>
                  <a:gd name="T17" fmla="*/ 1 h 393"/>
                  <a:gd name="T18" fmla="*/ 193 w 345"/>
                  <a:gd name="T19" fmla="*/ 0 h 393"/>
                  <a:gd name="T20" fmla="*/ 199 w 345"/>
                  <a:gd name="T21" fmla="*/ 4 h 393"/>
                  <a:gd name="T22" fmla="*/ 216 w 345"/>
                  <a:gd name="T23" fmla="*/ 6 h 393"/>
                  <a:gd name="T24" fmla="*/ 216 w 345"/>
                  <a:gd name="T25" fmla="*/ 18 h 393"/>
                  <a:gd name="T26" fmla="*/ 186 w 345"/>
                  <a:gd name="T27" fmla="*/ 19 h 393"/>
                  <a:gd name="T28" fmla="*/ 150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8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" name="Line 11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075" y="2510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" name="Line 11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54" y="2769"/>
                <a:ext cx="0" cy="2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" name="Freeform 115" descr="Wide downward diagonal"/>
              <p:cNvSpPr>
                <a:spLocks noChangeAspect="1"/>
              </p:cNvSpPr>
              <p:nvPr/>
            </p:nvSpPr>
            <p:spPr bwMode="auto">
              <a:xfrm flipH="1">
                <a:off x="2076" y="2506"/>
                <a:ext cx="221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5 w 345"/>
                  <a:gd name="T17" fmla="*/ 1 h 393"/>
                  <a:gd name="T18" fmla="*/ 193 w 345"/>
                  <a:gd name="T19" fmla="*/ 0 h 393"/>
                  <a:gd name="T20" fmla="*/ 199 w 345"/>
                  <a:gd name="T21" fmla="*/ 4 h 393"/>
                  <a:gd name="T22" fmla="*/ 216 w 345"/>
                  <a:gd name="T23" fmla="*/ 6 h 393"/>
                  <a:gd name="T24" fmla="*/ 216 w 345"/>
                  <a:gd name="T25" fmla="*/ 18 h 393"/>
                  <a:gd name="T26" fmla="*/ 186 w 345"/>
                  <a:gd name="T27" fmla="*/ 19 h 393"/>
                  <a:gd name="T28" fmla="*/ 150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8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" name="Freeform 116" descr="Wide downward diagonal"/>
              <p:cNvSpPr>
                <a:spLocks noChangeAspect="1"/>
              </p:cNvSpPr>
              <p:nvPr/>
            </p:nvSpPr>
            <p:spPr bwMode="auto">
              <a:xfrm flipH="1" flipV="1">
                <a:off x="2077" y="3037"/>
                <a:ext cx="220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7 w 345"/>
                  <a:gd name="T9" fmla="*/ 118 h 393"/>
                  <a:gd name="T10" fmla="*/ 80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4 w 345"/>
                  <a:gd name="T17" fmla="*/ 1 h 393"/>
                  <a:gd name="T18" fmla="*/ 192 w 345"/>
                  <a:gd name="T19" fmla="*/ 0 h 393"/>
                  <a:gd name="T20" fmla="*/ 198 w 345"/>
                  <a:gd name="T21" fmla="*/ 4 h 393"/>
                  <a:gd name="T22" fmla="*/ 215 w 345"/>
                  <a:gd name="T23" fmla="*/ 6 h 393"/>
                  <a:gd name="T24" fmla="*/ 215 w 345"/>
                  <a:gd name="T25" fmla="*/ 18 h 393"/>
                  <a:gd name="T26" fmla="*/ 186 w 345"/>
                  <a:gd name="T27" fmla="*/ 19 h 393"/>
                  <a:gd name="T28" fmla="*/ 149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8 w 345"/>
                  <a:gd name="T37" fmla="*/ 206 h 393"/>
                  <a:gd name="T38" fmla="*/ 38 w 345"/>
                  <a:gd name="T39" fmla="*/ 239 h 393"/>
                  <a:gd name="T40" fmla="*/ 27 w 345"/>
                  <a:gd name="T41" fmla="*/ 261 h 393"/>
                  <a:gd name="T42" fmla="*/ 11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0" name="Line 117"/>
              <p:cNvSpPr>
                <a:spLocks noChangeAspect="1" noChangeShapeType="1"/>
              </p:cNvSpPr>
              <p:nvPr/>
            </p:nvSpPr>
            <p:spPr bwMode="auto">
              <a:xfrm flipV="1">
                <a:off x="2076" y="2511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61" name="Group 118"/>
              <p:cNvGrpSpPr>
                <a:grpSpLocks noChangeAspect="1"/>
              </p:cNvGrpSpPr>
              <p:nvPr/>
            </p:nvGrpSpPr>
            <p:grpSpPr bwMode="auto">
              <a:xfrm>
                <a:off x="2261" y="2699"/>
                <a:ext cx="69" cy="424"/>
                <a:chOff x="2261" y="2699"/>
                <a:chExt cx="69" cy="424"/>
              </a:xfrm>
            </p:grpSpPr>
            <p:sp>
              <p:nvSpPr>
                <p:cNvPr id="126" name="Line 11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96" y="2770"/>
                  <a:ext cx="0" cy="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7" name="Line 120"/>
                <p:cNvSpPr>
                  <a:spLocks noChangeAspect="1" noChangeShapeType="1"/>
                </p:cNvSpPr>
                <p:nvPr/>
              </p:nvSpPr>
              <p:spPr bwMode="auto">
                <a:xfrm>
                  <a:off x="2263" y="2699"/>
                  <a:ext cx="6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8" name="Line 121"/>
                <p:cNvSpPr>
                  <a:spLocks noChangeAspect="1" noChangeShapeType="1"/>
                </p:cNvSpPr>
                <p:nvPr/>
              </p:nvSpPr>
              <p:spPr bwMode="auto">
                <a:xfrm>
                  <a:off x="2270" y="2713"/>
                  <a:ext cx="5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9" name="Line 122"/>
                <p:cNvSpPr>
                  <a:spLocks noChangeAspect="1" noChangeShapeType="1"/>
                </p:cNvSpPr>
                <p:nvPr/>
              </p:nvSpPr>
              <p:spPr bwMode="auto">
                <a:xfrm>
                  <a:off x="2282" y="2755"/>
                  <a:ext cx="3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0" name="Line 12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1" y="3123"/>
                  <a:ext cx="6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1" name="Line 12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8" y="3109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2" name="Line 12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78" y="3067"/>
                  <a:ext cx="4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62" name="Freeform 126" descr="Wide downward diagonal"/>
              <p:cNvSpPr>
                <a:spLocks noChangeAspect="1"/>
              </p:cNvSpPr>
              <p:nvPr/>
            </p:nvSpPr>
            <p:spPr bwMode="auto">
              <a:xfrm>
                <a:off x="2294" y="2505"/>
                <a:ext cx="221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5 w 345"/>
                  <a:gd name="T17" fmla="*/ 1 h 393"/>
                  <a:gd name="T18" fmla="*/ 193 w 345"/>
                  <a:gd name="T19" fmla="*/ 0 h 393"/>
                  <a:gd name="T20" fmla="*/ 199 w 345"/>
                  <a:gd name="T21" fmla="*/ 4 h 393"/>
                  <a:gd name="T22" fmla="*/ 216 w 345"/>
                  <a:gd name="T23" fmla="*/ 6 h 393"/>
                  <a:gd name="T24" fmla="*/ 216 w 345"/>
                  <a:gd name="T25" fmla="*/ 18 h 393"/>
                  <a:gd name="T26" fmla="*/ 186 w 345"/>
                  <a:gd name="T27" fmla="*/ 19 h 393"/>
                  <a:gd name="T28" fmla="*/ 150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8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3" name="Freeform 127" descr="Wide downward diagonal"/>
              <p:cNvSpPr>
                <a:spLocks noChangeAspect="1"/>
              </p:cNvSpPr>
              <p:nvPr/>
            </p:nvSpPr>
            <p:spPr bwMode="auto">
              <a:xfrm flipV="1">
                <a:off x="2294" y="3036"/>
                <a:ext cx="220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7 w 345"/>
                  <a:gd name="T9" fmla="*/ 118 h 393"/>
                  <a:gd name="T10" fmla="*/ 80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4 w 345"/>
                  <a:gd name="T17" fmla="*/ 1 h 393"/>
                  <a:gd name="T18" fmla="*/ 192 w 345"/>
                  <a:gd name="T19" fmla="*/ 0 h 393"/>
                  <a:gd name="T20" fmla="*/ 198 w 345"/>
                  <a:gd name="T21" fmla="*/ 4 h 393"/>
                  <a:gd name="T22" fmla="*/ 215 w 345"/>
                  <a:gd name="T23" fmla="*/ 6 h 393"/>
                  <a:gd name="T24" fmla="*/ 215 w 345"/>
                  <a:gd name="T25" fmla="*/ 18 h 393"/>
                  <a:gd name="T26" fmla="*/ 186 w 345"/>
                  <a:gd name="T27" fmla="*/ 19 h 393"/>
                  <a:gd name="T28" fmla="*/ 149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8 w 345"/>
                  <a:gd name="T37" fmla="*/ 206 h 393"/>
                  <a:gd name="T38" fmla="*/ 38 w 345"/>
                  <a:gd name="T39" fmla="*/ 239 h 393"/>
                  <a:gd name="T40" fmla="*/ 27 w 345"/>
                  <a:gd name="T41" fmla="*/ 261 h 393"/>
                  <a:gd name="T42" fmla="*/ 11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4" name="Line 12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515" y="2510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5" name="Freeform 129" descr="Wide downward diagonal"/>
              <p:cNvSpPr>
                <a:spLocks noChangeAspect="1"/>
              </p:cNvSpPr>
              <p:nvPr/>
            </p:nvSpPr>
            <p:spPr bwMode="auto">
              <a:xfrm flipH="1">
                <a:off x="2514" y="2506"/>
                <a:ext cx="220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7 w 345"/>
                  <a:gd name="T9" fmla="*/ 118 h 393"/>
                  <a:gd name="T10" fmla="*/ 80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4 w 345"/>
                  <a:gd name="T17" fmla="*/ 1 h 393"/>
                  <a:gd name="T18" fmla="*/ 192 w 345"/>
                  <a:gd name="T19" fmla="*/ 0 h 393"/>
                  <a:gd name="T20" fmla="*/ 198 w 345"/>
                  <a:gd name="T21" fmla="*/ 4 h 393"/>
                  <a:gd name="T22" fmla="*/ 215 w 345"/>
                  <a:gd name="T23" fmla="*/ 6 h 393"/>
                  <a:gd name="T24" fmla="*/ 215 w 345"/>
                  <a:gd name="T25" fmla="*/ 18 h 393"/>
                  <a:gd name="T26" fmla="*/ 186 w 345"/>
                  <a:gd name="T27" fmla="*/ 19 h 393"/>
                  <a:gd name="T28" fmla="*/ 149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8 w 345"/>
                  <a:gd name="T37" fmla="*/ 206 h 393"/>
                  <a:gd name="T38" fmla="*/ 38 w 345"/>
                  <a:gd name="T39" fmla="*/ 239 h 393"/>
                  <a:gd name="T40" fmla="*/ 27 w 345"/>
                  <a:gd name="T41" fmla="*/ 261 h 393"/>
                  <a:gd name="T42" fmla="*/ 11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6" name="Freeform 130" descr="Wide downward diagonal"/>
              <p:cNvSpPr>
                <a:spLocks noChangeAspect="1"/>
              </p:cNvSpPr>
              <p:nvPr/>
            </p:nvSpPr>
            <p:spPr bwMode="auto">
              <a:xfrm flipH="1" flipV="1">
                <a:off x="2515" y="3037"/>
                <a:ext cx="220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7 w 345"/>
                  <a:gd name="T9" fmla="*/ 118 h 393"/>
                  <a:gd name="T10" fmla="*/ 80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4 w 345"/>
                  <a:gd name="T17" fmla="*/ 1 h 393"/>
                  <a:gd name="T18" fmla="*/ 192 w 345"/>
                  <a:gd name="T19" fmla="*/ 0 h 393"/>
                  <a:gd name="T20" fmla="*/ 198 w 345"/>
                  <a:gd name="T21" fmla="*/ 4 h 393"/>
                  <a:gd name="T22" fmla="*/ 215 w 345"/>
                  <a:gd name="T23" fmla="*/ 6 h 393"/>
                  <a:gd name="T24" fmla="*/ 215 w 345"/>
                  <a:gd name="T25" fmla="*/ 18 h 393"/>
                  <a:gd name="T26" fmla="*/ 186 w 345"/>
                  <a:gd name="T27" fmla="*/ 19 h 393"/>
                  <a:gd name="T28" fmla="*/ 149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8 w 345"/>
                  <a:gd name="T37" fmla="*/ 206 h 393"/>
                  <a:gd name="T38" fmla="*/ 38 w 345"/>
                  <a:gd name="T39" fmla="*/ 239 h 393"/>
                  <a:gd name="T40" fmla="*/ 27 w 345"/>
                  <a:gd name="T41" fmla="*/ 261 h 393"/>
                  <a:gd name="T42" fmla="*/ 11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7" name="Line 131"/>
              <p:cNvSpPr>
                <a:spLocks noChangeAspect="1" noChangeShapeType="1"/>
              </p:cNvSpPr>
              <p:nvPr/>
            </p:nvSpPr>
            <p:spPr bwMode="auto">
              <a:xfrm flipV="1">
                <a:off x="2514" y="2511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8" name="Freeform 132" descr="Wide downward diagonal"/>
              <p:cNvSpPr>
                <a:spLocks noChangeAspect="1"/>
              </p:cNvSpPr>
              <p:nvPr/>
            </p:nvSpPr>
            <p:spPr bwMode="auto">
              <a:xfrm>
                <a:off x="2732" y="2505"/>
                <a:ext cx="220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7 w 345"/>
                  <a:gd name="T9" fmla="*/ 118 h 393"/>
                  <a:gd name="T10" fmla="*/ 80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4 w 345"/>
                  <a:gd name="T17" fmla="*/ 1 h 393"/>
                  <a:gd name="T18" fmla="*/ 192 w 345"/>
                  <a:gd name="T19" fmla="*/ 0 h 393"/>
                  <a:gd name="T20" fmla="*/ 198 w 345"/>
                  <a:gd name="T21" fmla="*/ 4 h 393"/>
                  <a:gd name="T22" fmla="*/ 215 w 345"/>
                  <a:gd name="T23" fmla="*/ 6 h 393"/>
                  <a:gd name="T24" fmla="*/ 215 w 345"/>
                  <a:gd name="T25" fmla="*/ 18 h 393"/>
                  <a:gd name="T26" fmla="*/ 186 w 345"/>
                  <a:gd name="T27" fmla="*/ 19 h 393"/>
                  <a:gd name="T28" fmla="*/ 149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8 w 345"/>
                  <a:gd name="T37" fmla="*/ 206 h 393"/>
                  <a:gd name="T38" fmla="*/ 38 w 345"/>
                  <a:gd name="T39" fmla="*/ 239 h 393"/>
                  <a:gd name="T40" fmla="*/ 27 w 345"/>
                  <a:gd name="T41" fmla="*/ 261 h 393"/>
                  <a:gd name="T42" fmla="*/ 11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9" name="Freeform 133" descr="Wide downward diagonal"/>
              <p:cNvSpPr>
                <a:spLocks noChangeAspect="1"/>
              </p:cNvSpPr>
              <p:nvPr/>
            </p:nvSpPr>
            <p:spPr bwMode="auto">
              <a:xfrm flipV="1">
                <a:off x="2731" y="3036"/>
                <a:ext cx="220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7 w 345"/>
                  <a:gd name="T9" fmla="*/ 118 h 393"/>
                  <a:gd name="T10" fmla="*/ 80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4 w 345"/>
                  <a:gd name="T17" fmla="*/ 1 h 393"/>
                  <a:gd name="T18" fmla="*/ 192 w 345"/>
                  <a:gd name="T19" fmla="*/ 0 h 393"/>
                  <a:gd name="T20" fmla="*/ 198 w 345"/>
                  <a:gd name="T21" fmla="*/ 4 h 393"/>
                  <a:gd name="T22" fmla="*/ 215 w 345"/>
                  <a:gd name="T23" fmla="*/ 6 h 393"/>
                  <a:gd name="T24" fmla="*/ 215 w 345"/>
                  <a:gd name="T25" fmla="*/ 18 h 393"/>
                  <a:gd name="T26" fmla="*/ 186 w 345"/>
                  <a:gd name="T27" fmla="*/ 19 h 393"/>
                  <a:gd name="T28" fmla="*/ 149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8 w 345"/>
                  <a:gd name="T37" fmla="*/ 206 h 393"/>
                  <a:gd name="T38" fmla="*/ 38 w 345"/>
                  <a:gd name="T39" fmla="*/ 239 h 393"/>
                  <a:gd name="T40" fmla="*/ 27 w 345"/>
                  <a:gd name="T41" fmla="*/ 261 h 393"/>
                  <a:gd name="T42" fmla="*/ 11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" name="Line 13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952" y="2510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1" name="Freeform 135" descr="Wide downward diagonal"/>
              <p:cNvSpPr>
                <a:spLocks noChangeAspect="1"/>
              </p:cNvSpPr>
              <p:nvPr/>
            </p:nvSpPr>
            <p:spPr bwMode="auto">
              <a:xfrm flipH="1">
                <a:off x="2952" y="2506"/>
                <a:ext cx="223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3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5 w 345"/>
                  <a:gd name="T13" fmla="*/ 44 h 393"/>
                  <a:gd name="T14" fmla="*/ 138 w 345"/>
                  <a:gd name="T15" fmla="*/ 17 h 393"/>
                  <a:gd name="T16" fmla="*/ 176 w 345"/>
                  <a:gd name="T17" fmla="*/ 1 h 393"/>
                  <a:gd name="T18" fmla="*/ 195 w 345"/>
                  <a:gd name="T19" fmla="*/ 0 h 393"/>
                  <a:gd name="T20" fmla="*/ 200 w 345"/>
                  <a:gd name="T21" fmla="*/ 4 h 393"/>
                  <a:gd name="T22" fmla="*/ 218 w 345"/>
                  <a:gd name="T23" fmla="*/ 6 h 393"/>
                  <a:gd name="T24" fmla="*/ 218 w 345"/>
                  <a:gd name="T25" fmla="*/ 18 h 393"/>
                  <a:gd name="T26" fmla="*/ 188 w 345"/>
                  <a:gd name="T27" fmla="*/ 19 h 393"/>
                  <a:gd name="T28" fmla="*/ 151 w 345"/>
                  <a:gd name="T29" fmla="*/ 33 h 393"/>
                  <a:gd name="T30" fmla="*/ 107 w 345"/>
                  <a:gd name="T31" fmla="*/ 65 h 393"/>
                  <a:gd name="T32" fmla="*/ 78 w 345"/>
                  <a:gd name="T33" fmla="*/ 111 h 393"/>
                  <a:gd name="T34" fmla="*/ 61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2" name="Freeform 136" descr="Wide downward diagonal"/>
              <p:cNvSpPr>
                <a:spLocks noChangeAspect="1"/>
              </p:cNvSpPr>
              <p:nvPr/>
            </p:nvSpPr>
            <p:spPr bwMode="auto">
              <a:xfrm flipH="1" flipV="1">
                <a:off x="2953" y="3037"/>
                <a:ext cx="222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5 w 345"/>
                  <a:gd name="T13" fmla="*/ 44 h 393"/>
                  <a:gd name="T14" fmla="*/ 137 w 345"/>
                  <a:gd name="T15" fmla="*/ 17 h 393"/>
                  <a:gd name="T16" fmla="*/ 176 w 345"/>
                  <a:gd name="T17" fmla="*/ 1 h 393"/>
                  <a:gd name="T18" fmla="*/ 194 w 345"/>
                  <a:gd name="T19" fmla="*/ 0 h 393"/>
                  <a:gd name="T20" fmla="*/ 199 w 345"/>
                  <a:gd name="T21" fmla="*/ 4 h 393"/>
                  <a:gd name="T22" fmla="*/ 217 w 345"/>
                  <a:gd name="T23" fmla="*/ 6 h 393"/>
                  <a:gd name="T24" fmla="*/ 217 w 345"/>
                  <a:gd name="T25" fmla="*/ 18 h 393"/>
                  <a:gd name="T26" fmla="*/ 187 w 345"/>
                  <a:gd name="T27" fmla="*/ 19 h 393"/>
                  <a:gd name="T28" fmla="*/ 151 w 345"/>
                  <a:gd name="T29" fmla="*/ 33 h 393"/>
                  <a:gd name="T30" fmla="*/ 107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3" name="Line 137"/>
              <p:cNvSpPr>
                <a:spLocks noChangeAspect="1" noChangeShapeType="1"/>
              </p:cNvSpPr>
              <p:nvPr/>
            </p:nvSpPr>
            <p:spPr bwMode="auto">
              <a:xfrm flipV="1">
                <a:off x="2952" y="2511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4" name="Freeform 138" descr="Wide downward diagonal"/>
              <p:cNvSpPr>
                <a:spLocks noChangeAspect="1"/>
              </p:cNvSpPr>
              <p:nvPr/>
            </p:nvSpPr>
            <p:spPr bwMode="auto">
              <a:xfrm>
                <a:off x="3171" y="2505"/>
                <a:ext cx="223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3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5 w 345"/>
                  <a:gd name="T13" fmla="*/ 44 h 393"/>
                  <a:gd name="T14" fmla="*/ 138 w 345"/>
                  <a:gd name="T15" fmla="*/ 17 h 393"/>
                  <a:gd name="T16" fmla="*/ 176 w 345"/>
                  <a:gd name="T17" fmla="*/ 1 h 393"/>
                  <a:gd name="T18" fmla="*/ 195 w 345"/>
                  <a:gd name="T19" fmla="*/ 0 h 393"/>
                  <a:gd name="T20" fmla="*/ 200 w 345"/>
                  <a:gd name="T21" fmla="*/ 4 h 393"/>
                  <a:gd name="T22" fmla="*/ 218 w 345"/>
                  <a:gd name="T23" fmla="*/ 6 h 393"/>
                  <a:gd name="T24" fmla="*/ 218 w 345"/>
                  <a:gd name="T25" fmla="*/ 18 h 393"/>
                  <a:gd name="T26" fmla="*/ 188 w 345"/>
                  <a:gd name="T27" fmla="*/ 19 h 393"/>
                  <a:gd name="T28" fmla="*/ 151 w 345"/>
                  <a:gd name="T29" fmla="*/ 33 h 393"/>
                  <a:gd name="T30" fmla="*/ 107 w 345"/>
                  <a:gd name="T31" fmla="*/ 65 h 393"/>
                  <a:gd name="T32" fmla="*/ 78 w 345"/>
                  <a:gd name="T33" fmla="*/ 111 h 393"/>
                  <a:gd name="T34" fmla="*/ 61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5" name="Freeform 139" descr="Wide downward diagonal"/>
              <p:cNvSpPr>
                <a:spLocks noChangeAspect="1"/>
              </p:cNvSpPr>
              <p:nvPr/>
            </p:nvSpPr>
            <p:spPr bwMode="auto">
              <a:xfrm flipV="1">
                <a:off x="3171" y="3036"/>
                <a:ext cx="222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5 w 345"/>
                  <a:gd name="T13" fmla="*/ 44 h 393"/>
                  <a:gd name="T14" fmla="*/ 137 w 345"/>
                  <a:gd name="T15" fmla="*/ 17 h 393"/>
                  <a:gd name="T16" fmla="*/ 176 w 345"/>
                  <a:gd name="T17" fmla="*/ 1 h 393"/>
                  <a:gd name="T18" fmla="*/ 194 w 345"/>
                  <a:gd name="T19" fmla="*/ 0 h 393"/>
                  <a:gd name="T20" fmla="*/ 199 w 345"/>
                  <a:gd name="T21" fmla="*/ 4 h 393"/>
                  <a:gd name="T22" fmla="*/ 217 w 345"/>
                  <a:gd name="T23" fmla="*/ 6 h 393"/>
                  <a:gd name="T24" fmla="*/ 217 w 345"/>
                  <a:gd name="T25" fmla="*/ 18 h 393"/>
                  <a:gd name="T26" fmla="*/ 187 w 345"/>
                  <a:gd name="T27" fmla="*/ 19 h 393"/>
                  <a:gd name="T28" fmla="*/ 151 w 345"/>
                  <a:gd name="T29" fmla="*/ 33 h 393"/>
                  <a:gd name="T30" fmla="*/ 107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" name="Line 14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3394" y="2510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7" name="Freeform 141" descr="Wide downward diagonal"/>
              <p:cNvSpPr>
                <a:spLocks noChangeAspect="1"/>
              </p:cNvSpPr>
              <p:nvPr/>
            </p:nvSpPr>
            <p:spPr bwMode="auto">
              <a:xfrm flipH="1">
                <a:off x="3394" y="2506"/>
                <a:ext cx="221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5 w 345"/>
                  <a:gd name="T17" fmla="*/ 1 h 393"/>
                  <a:gd name="T18" fmla="*/ 193 w 345"/>
                  <a:gd name="T19" fmla="*/ 0 h 393"/>
                  <a:gd name="T20" fmla="*/ 199 w 345"/>
                  <a:gd name="T21" fmla="*/ 4 h 393"/>
                  <a:gd name="T22" fmla="*/ 216 w 345"/>
                  <a:gd name="T23" fmla="*/ 6 h 393"/>
                  <a:gd name="T24" fmla="*/ 216 w 345"/>
                  <a:gd name="T25" fmla="*/ 18 h 393"/>
                  <a:gd name="T26" fmla="*/ 186 w 345"/>
                  <a:gd name="T27" fmla="*/ 19 h 393"/>
                  <a:gd name="T28" fmla="*/ 150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8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8" name="Freeform 142" descr="Wide downward diagonal"/>
              <p:cNvSpPr>
                <a:spLocks noChangeAspect="1"/>
              </p:cNvSpPr>
              <p:nvPr/>
            </p:nvSpPr>
            <p:spPr bwMode="auto">
              <a:xfrm flipH="1" flipV="1">
                <a:off x="3395" y="3037"/>
                <a:ext cx="220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7 w 345"/>
                  <a:gd name="T9" fmla="*/ 118 h 393"/>
                  <a:gd name="T10" fmla="*/ 80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4 w 345"/>
                  <a:gd name="T17" fmla="*/ 1 h 393"/>
                  <a:gd name="T18" fmla="*/ 192 w 345"/>
                  <a:gd name="T19" fmla="*/ 0 h 393"/>
                  <a:gd name="T20" fmla="*/ 198 w 345"/>
                  <a:gd name="T21" fmla="*/ 4 h 393"/>
                  <a:gd name="T22" fmla="*/ 215 w 345"/>
                  <a:gd name="T23" fmla="*/ 6 h 393"/>
                  <a:gd name="T24" fmla="*/ 215 w 345"/>
                  <a:gd name="T25" fmla="*/ 18 h 393"/>
                  <a:gd name="T26" fmla="*/ 186 w 345"/>
                  <a:gd name="T27" fmla="*/ 19 h 393"/>
                  <a:gd name="T28" fmla="*/ 149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8 w 345"/>
                  <a:gd name="T37" fmla="*/ 206 h 393"/>
                  <a:gd name="T38" fmla="*/ 38 w 345"/>
                  <a:gd name="T39" fmla="*/ 239 h 393"/>
                  <a:gd name="T40" fmla="*/ 27 w 345"/>
                  <a:gd name="T41" fmla="*/ 261 h 393"/>
                  <a:gd name="T42" fmla="*/ 11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9" name="Line 143"/>
              <p:cNvSpPr>
                <a:spLocks noChangeAspect="1" noChangeShapeType="1"/>
              </p:cNvSpPr>
              <p:nvPr/>
            </p:nvSpPr>
            <p:spPr bwMode="auto">
              <a:xfrm flipV="1">
                <a:off x="3394" y="2511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0" name="Freeform 144" descr="Wide downward diagonal"/>
              <p:cNvSpPr>
                <a:spLocks noChangeAspect="1"/>
              </p:cNvSpPr>
              <p:nvPr/>
            </p:nvSpPr>
            <p:spPr bwMode="auto">
              <a:xfrm>
                <a:off x="3613" y="2505"/>
                <a:ext cx="221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5 w 345"/>
                  <a:gd name="T17" fmla="*/ 1 h 393"/>
                  <a:gd name="T18" fmla="*/ 193 w 345"/>
                  <a:gd name="T19" fmla="*/ 0 h 393"/>
                  <a:gd name="T20" fmla="*/ 199 w 345"/>
                  <a:gd name="T21" fmla="*/ 4 h 393"/>
                  <a:gd name="T22" fmla="*/ 216 w 345"/>
                  <a:gd name="T23" fmla="*/ 6 h 393"/>
                  <a:gd name="T24" fmla="*/ 216 w 345"/>
                  <a:gd name="T25" fmla="*/ 18 h 393"/>
                  <a:gd name="T26" fmla="*/ 186 w 345"/>
                  <a:gd name="T27" fmla="*/ 19 h 393"/>
                  <a:gd name="T28" fmla="*/ 150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8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1" name="Freeform 145" descr="Wide downward diagonal"/>
              <p:cNvSpPr>
                <a:spLocks noChangeAspect="1"/>
              </p:cNvSpPr>
              <p:nvPr/>
            </p:nvSpPr>
            <p:spPr bwMode="auto">
              <a:xfrm flipV="1">
                <a:off x="3613" y="3036"/>
                <a:ext cx="220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7 w 345"/>
                  <a:gd name="T9" fmla="*/ 118 h 393"/>
                  <a:gd name="T10" fmla="*/ 80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4 w 345"/>
                  <a:gd name="T17" fmla="*/ 1 h 393"/>
                  <a:gd name="T18" fmla="*/ 192 w 345"/>
                  <a:gd name="T19" fmla="*/ 0 h 393"/>
                  <a:gd name="T20" fmla="*/ 198 w 345"/>
                  <a:gd name="T21" fmla="*/ 4 h 393"/>
                  <a:gd name="T22" fmla="*/ 215 w 345"/>
                  <a:gd name="T23" fmla="*/ 6 h 393"/>
                  <a:gd name="T24" fmla="*/ 215 w 345"/>
                  <a:gd name="T25" fmla="*/ 18 h 393"/>
                  <a:gd name="T26" fmla="*/ 186 w 345"/>
                  <a:gd name="T27" fmla="*/ 19 h 393"/>
                  <a:gd name="T28" fmla="*/ 149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8 w 345"/>
                  <a:gd name="T37" fmla="*/ 206 h 393"/>
                  <a:gd name="T38" fmla="*/ 38 w 345"/>
                  <a:gd name="T39" fmla="*/ 239 h 393"/>
                  <a:gd name="T40" fmla="*/ 27 w 345"/>
                  <a:gd name="T41" fmla="*/ 261 h 393"/>
                  <a:gd name="T42" fmla="*/ 11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" name="Line 14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3834" y="2510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3" name="Freeform 147" descr="Wide downward diagonal"/>
              <p:cNvSpPr>
                <a:spLocks noChangeAspect="1"/>
              </p:cNvSpPr>
              <p:nvPr/>
            </p:nvSpPr>
            <p:spPr bwMode="auto">
              <a:xfrm flipH="1">
                <a:off x="3834" y="2506"/>
                <a:ext cx="221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5 w 345"/>
                  <a:gd name="T17" fmla="*/ 1 h 393"/>
                  <a:gd name="T18" fmla="*/ 193 w 345"/>
                  <a:gd name="T19" fmla="*/ 0 h 393"/>
                  <a:gd name="T20" fmla="*/ 199 w 345"/>
                  <a:gd name="T21" fmla="*/ 4 h 393"/>
                  <a:gd name="T22" fmla="*/ 216 w 345"/>
                  <a:gd name="T23" fmla="*/ 6 h 393"/>
                  <a:gd name="T24" fmla="*/ 216 w 345"/>
                  <a:gd name="T25" fmla="*/ 18 h 393"/>
                  <a:gd name="T26" fmla="*/ 186 w 345"/>
                  <a:gd name="T27" fmla="*/ 19 h 393"/>
                  <a:gd name="T28" fmla="*/ 150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8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4" name="Freeform 148" descr="Wide downward diagonal"/>
              <p:cNvSpPr>
                <a:spLocks noChangeAspect="1"/>
              </p:cNvSpPr>
              <p:nvPr/>
            </p:nvSpPr>
            <p:spPr bwMode="auto">
              <a:xfrm flipH="1" flipV="1">
                <a:off x="3835" y="3037"/>
                <a:ext cx="220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7 w 345"/>
                  <a:gd name="T9" fmla="*/ 118 h 393"/>
                  <a:gd name="T10" fmla="*/ 80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4 w 345"/>
                  <a:gd name="T17" fmla="*/ 1 h 393"/>
                  <a:gd name="T18" fmla="*/ 192 w 345"/>
                  <a:gd name="T19" fmla="*/ 0 h 393"/>
                  <a:gd name="T20" fmla="*/ 198 w 345"/>
                  <a:gd name="T21" fmla="*/ 4 h 393"/>
                  <a:gd name="T22" fmla="*/ 215 w 345"/>
                  <a:gd name="T23" fmla="*/ 6 h 393"/>
                  <a:gd name="T24" fmla="*/ 215 w 345"/>
                  <a:gd name="T25" fmla="*/ 18 h 393"/>
                  <a:gd name="T26" fmla="*/ 186 w 345"/>
                  <a:gd name="T27" fmla="*/ 19 h 393"/>
                  <a:gd name="T28" fmla="*/ 149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8 w 345"/>
                  <a:gd name="T37" fmla="*/ 206 h 393"/>
                  <a:gd name="T38" fmla="*/ 38 w 345"/>
                  <a:gd name="T39" fmla="*/ 239 h 393"/>
                  <a:gd name="T40" fmla="*/ 27 w 345"/>
                  <a:gd name="T41" fmla="*/ 261 h 393"/>
                  <a:gd name="T42" fmla="*/ 11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5" name="Line 149"/>
              <p:cNvSpPr>
                <a:spLocks noChangeAspect="1" noChangeShapeType="1"/>
              </p:cNvSpPr>
              <p:nvPr/>
            </p:nvSpPr>
            <p:spPr bwMode="auto">
              <a:xfrm flipV="1">
                <a:off x="3834" y="2511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6" name="Freeform 150" descr="Wide downward diagonal"/>
              <p:cNvSpPr>
                <a:spLocks noChangeAspect="1"/>
              </p:cNvSpPr>
              <p:nvPr/>
            </p:nvSpPr>
            <p:spPr bwMode="auto">
              <a:xfrm>
                <a:off x="4053" y="2505"/>
                <a:ext cx="221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5 w 345"/>
                  <a:gd name="T17" fmla="*/ 1 h 393"/>
                  <a:gd name="T18" fmla="*/ 193 w 345"/>
                  <a:gd name="T19" fmla="*/ 0 h 393"/>
                  <a:gd name="T20" fmla="*/ 199 w 345"/>
                  <a:gd name="T21" fmla="*/ 4 h 393"/>
                  <a:gd name="T22" fmla="*/ 216 w 345"/>
                  <a:gd name="T23" fmla="*/ 6 h 393"/>
                  <a:gd name="T24" fmla="*/ 216 w 345"/>
                  <a:gd name="T25" fmla="*/ 18 h 393"/>
                  <a:gd name="T26" fmla="*/ 186 w 345"/>
                  <a:gd name="T27" fmla="*/ 19 h 393"/>
                  <a:gd name="T28" fmla="*/ 150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9 w 345"/>
                  <a:gd name="T37" fmla="*/ 206 h 393"/>
                  <a:gd name="T38" fmla="*/ 38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7" name="Freeform 151" descr="Wide downward diagonal"/>
              <p:cNvSpPr>
                <a:spLocks noChangeAspect="1"/>
              </p:cNvSpPr>
              <p:nvPr/>
            </p:nvSpPr>
            <p:spPr bwMode="auto">
              <a:xfrm flipV="1">
                <a:off x="4053" y="3036"/>
                <a:ext cx="220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2 w 345"/>
                  <a:gd name="T7" fmla="*/ 164 h 393"/>
                  <a:gd name="T8" fmla="*/ 57 w 345"/>
                  <a:gd name="T9" fmla="*/ 118 h 393"/>
                  <a:gd name="T10" fmla="*/ 80 w 345"/>
                  <a:gd name="T11" fmla="*/ 76 h 393"/>
                  <a:gd name="T12" fmla="*/ 104 w 345"/>
                  <a:gd name="T13" fmla="*/ 44 h 393"/>
                  <a:gd name="T14" fmla="*/ 136 w 345"/>
                  <a:gd name="T15" fmla="*/ 17 h 393"/>
                  <a:gd name="T16" fmla="*/ 174 w 345"/>
                  <a:gd name="T17" fmla="*/ 1 h 393"/>
                  <a:gd name="T18" fmla="*/ 192 w 345"/>
                  <a:gd name="T19" fmla="*/ 0 h 393"/>
                  <a:gd name="T20" fmla="*/ 198 w 345"/>
                  <a:gd name="T21" fmla="*/ 4 h 393"/>
                  <a:gd name="T22" fmla="*/ 215 w 345"/>
                  <a:gd name="T23" fmla="*/ 6 h 393"/>
                  <a:gd name="T24" fmla="*/ 215 w 345"/>
                  <a:gd name="T25" fmla="*/ 18 h 393"/>
                  <a:gd name="T26" fmla="*/ 186 w 345"/>
                  <a:gd name="T27" fmla="*/ 19 h 393"/>
                  <a:gd name="T28" fmla="*/ 149 w 345"/>
                  <a:gd name="T29" fmla="*/ 33 h 393"/>
                  <a:gd name="T30" fmla="*/ 106 w 345"/>
                  <a:gd name="T31" fmla="*/ 65 h 393"/>
                  <a:gd name="T32" fmla="*/ 77 w 345"/>
                  <a:gd name="T33" fmla="*/ 111 h 393"/>
                  <a:gd name="T34" fmla="*/ 60 w 345"/>
                  <a:gd name="T35" fmla="*/ 160 h 393"/>
                  <a:gd name="T36" fmla="*/ 48 w 345"/>
                  <a:gd name="T37" fmla="*/ 206 h 393"/>
                  <a:gd name="T38" fmla="*/ 38 w 345"/>
                  <a:gd name="T39" fmla="*/ 239 h 393"/>
                  <a:gd name="T40" fmla="*/ 27 w 345"/>
                  <a:gd name="T41" fmla="*/ 261 h 393"/>
                  <a:gd name="T42" fmla="*/ 11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8" name="Line 15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274" y="2510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9" name="Freeform 153" descr="Wide downward diagonal"/>
              <p:cNvSpPr>
                <a:spLocks noChangeAspect="1"/>
              </p:cNvSpPr>
              <p:nvPr/>
            </p:nvSpPr>
            <p:spPr bwMode="auto">
              <a:xfrm flipH="1">
                <a:off x="4274" y="2506"/>
                <a:ext cx="224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3 w 345"/>
                  <a:gd name="T7" fmla="*/ 164 h 393"/>
                  <a:gd name="T8" fmla="*/ 58 w 345"/>
                  <a:gd name="T9" fmla="*/ 118 h 393"/>
                  <a:gd name="T10" fmla="*/ 82 w 345"/>
                  <a:gd name="T11" fmla="*/ 76 h 393"/>
                  <a:gd name="T12" fmla="*/ 106 w 345"/>
                  <a:gd name="T13" fmla="*/ 44 h 393"/>
                  <a:gd name="T14" fmla="*/ 138 w 345"/>
                  <a:gd name="T15" fmla="*/ 17 h 393"/>
                  <a:gd name="T16" fmla="*/ 177 w 345"/>
                  <a:gd name="T17" fmla="*/ 1 h 393"/>
                  <a:gd name="T18" fmla="*/ 195 w 345"/>
                  <a:gd name="T19" fmla="*/ 0 h 393"/>
                  <a:gd name="T20" fmla="*/ 201 w 345"/>
                  <a:gd name="T21" fmla="*/ 4 h 393"/>
                  <a:gd name="T22" fmla="*/ 219 w 345"/>
                  <a:gd name="T23" fmla="*/ 6 h 393"/>
                  <a:gd name="T24" fmla="*/ 219 w 345"/>
                  <a:gd name="T25" fmla="*/ 18 h 393"/>
                  <a:gd name="T26" fmla="*/ 189 w 345"/>
                  <a:gd name="T27" fmla="*/ 19 h 393"/>
                  <a:gd name="T28" fmla="*/ 152 w 345"/>
                  <a:gd name="T29" fmla="*/ 33 h 393"/>
                  <a:gd name="T30" fmla="*/ 108 w 345"/>
                  <a:gd name="T31" fmla="*/ 65 h 393"/>
                  <a:gd name="T32" fmla="*/ 78 w 345"/>
                  <a:gd name="T33" fmla="*/ 111 h 393"/>
                  <a:gd name="T34" fmla="*/ 61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0" name="Freeform 154" descr="Wide downward diagonal"/>
              <p:cNvSpPr>
                <a:spLocks noChangeAspect="1"/>
              </p:cNvSpPr>
              <p:nvPr/>
            </p:nvSpPr>
            <p:spPr bwMode="auto">
              <a:xfrm flipH="1" flipV="1">
                <a:off x="4275" y="3037"/>
                <a:ext cx="223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3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5 w 345"/>
                  <a:gd name="T13" fmla="*/ 44 h 393"/>
                  <a:gd name="T14" fmla="*/ 138 w 345"/>
                  <a:gd name="T15" fmla="*/ 17 h 393"/>
                  <a:gd name="T16" fmla="*/ 176 w 345"/>
                  <a:gd name="T17" fmla="*/ 1 h 393"/>
                  <a:gd name="T18" fmla="*/ 195 w 345"/>
                  <a:gd name="T19" fmla="*/ 0 h 393"/>
                  <a:gd name="T20" fmla="*/ 200 w 345"/>
                  <a:gd name="T21" fmla="*/ 4 h 393"/>
                  <a:gd name="T22" fmla="*/ 218 w 345"/>
                  <a:gd name="T23" fmla="*/ 6 h 393"/>
                  <a:gd name="T24" fmla="*/ 218 w 345"/>
                  <a:gd name="T25" fmla="*/ 18 h 393"/>
                  <a:gd name="T26" fmla="*/ 188 w 345"/>
                  <a:gd name="T27" fmla="*/ 19 h 393"/>
                  <a:gd name="T28" fmla="*/ 151 w 345"/>
                  <a:gd name="T29" fmla="*/ 33 h 393"/>
                  <a:gd name="T30" fmla="*/ 107 w 345"/>
                  <a:gd name="T31" fmla="*/ 65 h 393"/>
                  <a:gd name="T32" fmla="*/ 78 w 345"/>
                  <a:gd name="T33" fmla="*/ 111 h 393"/>
                  <a:gd name="T34" fmla="*/ 61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1" name="Line 155"/>
              <p:cNvSpPr>
                <a:spLocks noChangeAspect="1" noChangeShapeType="1"/>
              </p:cNvSpPr>
              <p:nvPr/>
            </p:nvSpPr>
            <p:spPr bwMode="auto">
              <a:xfrm flipV="1">
                <a:off x="4274" y="2511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2" name="Freeform 156" descr="Wide downward diagonal"/>
              <p:cNvSpPr>
                <a:spLocks noChangeAspect="1"/>
              </p:cNvSpPr>
              <p:nvPr/>
            </p:nvSpPr>
            <p:spPr bwMode="auto">
              <a:xfrm>
                <a:off x="4495" y="2505"/>
                <a:ext cx="224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3 w 345"/>
                  <a:gd name="T7" fmla="*/ 164 h 393"/>
                  <a:gd name="T8" fmla="*/ 58 w 345"/>
                  <a:gd name="T9" fmla="*/ 118 h 393"/>
                  <a:gd name="T10" fmla="*/ 82 w 345"/>
                  <a:gd name="T11" fmla="*/ 76 h 393"/>
                  <a:gd name="T12" fmla="*/ 106 w 345"/>
                  <a:gd name="T13" fmla="*/ 44 h 393"/>
                  <a:gd name="T14" fmla="*/ 138 w 345"/>
                  <a:gd name="T15" fmla="*/ 17 h 393"/>
                  <a:gd name="T16" fmla="*/ 177 w 345"/>
                  <a:gd name="T17" fmla="*/ 1 h 393"/>
                  <a:gd name="T18" fmla="*/ 195 w 345"/>
                  <a:gd name="T19" fmla="*/ 0 h 393"/>
                  <a:gd name="T20" fmla="*/ 201 w 345"/>
                  <a:gd name="T21" fmla="*/ 4 h 393"/>
                  <a:gd name="T22" fmla="*/ 219 w 345"/>
                  <a:gd name="T23" fmla="*/ 6 h 393"/>
                  <a:gd name="T24" fmla="*/ 219 w 345"/>
                  <a:gd name="T25" fmla="*/ 18 h 393"/>
                  <a:gd name="T26" fmla="*/ 189 w 345"/>
                  <a:gd name="T27" fmla="*/ 19 h 393"/>
                  <a:gd name="T28" fmla="*/ 152 w 345"/>
                  <a:gd name="T29" fmla="*/ 33 h 393"/>
                  <a:gd name="T30" fmla="*/ 108 w 345"/>
                  <a:gd name="T31" fmla="*/ 65 h 393"/>
                  <a:gd name="T32" fmla="*/ 78 w 345"/>
                  <a:gd name="T33" fmla="*/ 111 h 393"/>
                  <a:gd name="T34" fmla="*/ 61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3" name="Freeform 157" descr="Wide downward diagonal"/>
              <p:cNvSpPr>
                <a:spLocks noChangeAspect="1"/>
              </p:cNvSpPr>
              <p:nvPr/>
            </p:nvSpPr>
            <p:spPr bwMode="auto">
              <a:xfrm flipV="1">
                <a:off x="4495" y="3036"/>
                <a:ext cx="223" cy="276"/>
              </a:xfrm>
              <a:custGeom>
                <a:avLst/>
                <a:gdLst>
                  <a:gd name="T0" fmla="*/ 1 w 345"/>
                  <a:gd name="T1" fmla="*/ 265 h 393"/>
                  <a:gd name="T2" fmla="*/ 12 w 345"/>
                  <a:gd name="T3" fmla="*/ 256 h 393"/>
                  <a:gd name="T4" fmla="*/ 27 w 345"/>
                  <a:gd name="T5" fmla="*/ 218 h 393"/>
                  <a:gd name="T6" fmla="*/ 43 w 345"/>
                  <a:gd name="T7" fmla="*/ 164 h 393"/>
                  <a:gd name="T8" fmla="*/ 58 w 345"/>
                  <a:gd name="T9" fmla="*/ 118 h 393"/>
                  <a:gd name="T10" fmla="*/ 81 w 345"/>
                  <a:gd name="T11" fmla="*/ 76 h 393"/>
                  <a:gd name="T12" fmla="*/ 105 w 345"/>
                  <a:gd name="T13" fmla="*/ 44 h 393"/>
                  <a:gd name="T14" fmla="*/ 138 w 345"/>
                  <a:gd name="T15" fmla="*/ 17 h 393"/>
                  <a:gd name="T16" fmla="*/ 176 w 345"/>
                  <a:gd name="T17" fmla="*/ 1 h 393"/>
                  <a:gd name="T18" fmla="*/ 195 w 345"/>
                  <a:gd name="T19" fmla="*/ 0 h 393"/>
                  <a:gd name="T20" fmla="*/ 200 w 345"/>
                  <a:gd name="T21" fmla="*/ 4 h 393"/>
                  <a:gd name="T22" fmla="*/ 218 w 345"/>
                  <a:gd name="T23" fmla="*/ 6 h 393"/>
                  <a:gd name="T24" fmla="*/ 218 w 345"/>
                  <a:gd name="T25" fmla="*/ 18 h 393"/>
                  <a:gd name="T26" fmla="*/ 188 w 345"/>
                  <a:gd name="T27" fmla="*/ 19 h 393"/>
                  <a:gd name="T28" fmla="*/ 151 w 345"/>
                  <a:gd name="T29" fmla="*/ 33 h 393"/>
                  <a:gd name="T30" fmla="*/ 107 w 345"/>
                  <a:gd name="T31" fmla="*/ 65 h 393"/>
                  <a:gd name="T32" fmla="*/ 78 w 345"/>
                  <a:gd name="T33" fmla="*/ 111 h 393"/>
                  <a:gd name="T34" fmla="*/ 61 w 345"/>
                  <a:gd name="T35" fmla="*/ 160 h 393"/>
                  <a:gd name="T36" fmla="*/ 49 w 345"/>
                  <a:gd name="T37" fmla="*/ 206 h 393"/>
                  <a:gd name="T38" fmla="*/ 39 w 345"/>
                  <a:gd name="T39" fmla="*/ 239 h 393"/>
                  <a:gd name="T40" fmla="*/ 28 w 345"/>
                  <a:gd name="T41" fmla="*/ 261 h 393"/>
                  <a:gd name="T42" fmla="*/ 12 w 345"/>
                  <a:gd name="T43" fmla="*/ 274 h 393"/>
                  <a:gd name="T44" fmla="*/ 0 w 345"/>
                  <a:gd name="T45" fmla="*/ 276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4" name="Line 15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719" y="2510"/>
                <a:ext cx="0" cy="7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" name="Freeform 159"/>
              <p:cNvSpPr>
                <a:spLocks noChangeAspect="1"/>
              </p:cNvSpPr>
              <p:nvPr/>
            </p:nvSpPr>
            <p:spPr bwMode="auto">
              <a:xfrm rot="10800000">
                <a:off x="5014" y="2970"/>
                <a:ext cx="187" cy="90"/>
              </a:xfrm>
              <a:custGeom>
                <a:avLst/>
                <a:gdLst>
                  <a:gd name="T0" fmla="*/ 36 w 288"/>
                  <a:gd name="T1" fmla="*/ 0 h 137"/>
                  <a:gd name="T2" fmla="*/ 14 w 288"/>
                  <a:gd name="T3" fmla="*/ 12 h 137"/>
                  <a:gd name="T4" fmla="*/ 3 w 288"/>
                  <a:gd name="T5" fmla="*/ 24 h 137"/>
                  <a:gd name="T6" fmla="*/ 1 w 288"/>
                  <a:gd name="T7" fmla="*/ 35 h 137"/>
                  <a:gd name="T8" fmla="*/ 10 w 288"/>
                  <a:gd name="T9" fmla="*/ 53 h 137"/>
                  <a:gd name="T10" fmla="*/ 38 w 288"/>
                  <a:gd name="T11" fmla="*/ 76 h 137"/>
                  <a:gd name="T12" fmla="*/ 66 w 288"/>
                  <a:gd name="T13" fmla="*/ 88 h 137"/>
                  <a:gd name="T14" fmla="*/ 93 w 288"/>
                  <a:gd name="T15" fmla="*/ 90 h 137"/>
                  <a:gd name="T16" fmla="*/ 126 w 288"/>
                  <a:gd name="T17" fmla="*/ 87 h 137"/>
                  <a:gd name="T18" fmla="*/ 157 w 288"/>
                  <a:gd name="T19" fmla="*/ 73 h 137"/>
                  <a:gd name="T20" fmla="*/ 175 w 288"/>
                  <a:gd name="T21" fmla="*/ 55 h 137"/>
                  <a:gd name="T22" fmla="*/ 186 w 288"/>
                  <a:gd name="T23" fmla="*/ 34 h 137"/>
                  <a:gd name="T24" fmla="*/ 182 w 288"/>
                  <a:gd name="T25" fmla="*/ 18 h 137"/>
                  <a:gd name="T26" fmla="*/ 159 w 288"/>
                  <a:gd name="T27" fmla="*/ 1 h 13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8" h="137">
                    <a:moveTo>
                      <a:pt x="56" y="0"/>
                    </a:moveTo>
                    <a:cubicBezTo>
                      <a:pt x="43" y="6"/>
                      <a:pt x="31" y="12"/>
                      <a:pt x="22" y="18"/>
                    </a:cubicBezTo>
                    <a:cubicBezTo>
                      <a:pt x="13" y="24"/>
                      <a:pt x="7" y="30"/>
                      <a:pt x="4" y="36"/>
                    </a:cubicBezTo>
                    <a:cubicBezTo>
                      <a:pt x="1" y="42"/>
                      <a:pt x="0" y="47"/>
                      <a:pt x="2" y="54"/>
                    </a:cubicBezTo>
                    <a:cubicBezTo>
                      <a:pt x="4" y="61"/>
                      <a:pt x="7" y="70"/>
                      <a:pt x="16" y="80"/>
                    </a:cubicBezTo>
                    <a:cubicBezTo>
                      <a:pt x="25" y="90"/>
                      <a:pt x="44" y="107"/>
                      <a:pt x="58" y="116"/>
                    </a:cubicBezTo>
                    <a:cubicBezTo>
                      <a:pt x="72" y="125"/>
                      <a:pt x="87" y="131"/>
                      <a:pt x="101" y="134"/>
                    </a:cubicBezTo>
                    <a:cubicBezTo>
                      <a:pt x="115" y="137"/>
                      <a:pt x="128" y="137"/>
                      <a:pt x="143" y="137"/>
                    </a:cubicBezTo>
                    <a:cubicBezTo>
                      <a:pt x="158" y="137"/>
                      <a:pt x="178" y="136"/>
                      <a:pt x="194" y="132"/>
                    </a:cubicBezTo>
                    <a:cubicBezTo>
                      <a:pt x="210" y="128"/>
                      <a:pt x="230" y="119"/>
                      <a:pt x="242" y="111"/>
                    </a:cubicBezTo>
                    <a:cubicBezTo>
                      <a:pt x="254" y="103"/>
                      <a:pt x="262" y="93"/>
                      <a:pt x="269" y="83"/>
                    </a:cubicBezTo>
                    <a:cubicBezTo>
                      <a:pt x="276" y="73"/>
                      <a:pt x="284" y="60"/>
                      <a:pt x="286" y="51"/>
                    </a:cubicBezTo>
                    <a:cubicBezTo>
                      <a:pt x="288" y="42"/>
                      <a:pt x="288" y="35"/>
                      <a:pt x="281" y="27"/>
                    </a:cubicBezTo>
                    <a:cubicBezTo>
                      <a:pt x="274" y="19"/>
                      <a:pt x="259" y="10"/>
                      <a:pt x="245" y="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6" name="Rectangle 160" descr="Wide downward diagonal"/>
              <p:cNvSpPr>
                <a:spLocks noChangeAspect="1" noChangeArrowheads="1"/>
              </p:cNvSpPr>
              <p:nvPr/>
            </p:nvSpPr>
            <p:spPr bwMode="auto">
              <a:xfrm rot="10800000" flipH="1">
                <a:off x="5290" y="2639"/>
                <a:ext cx="73" cy="116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97" name="Freeform 161" descr="Wide downward diagonal"/>
              <p:cNvSpPr>
                <a:spLocks noChangeAspect="1"/>
              </p:cNvSpPr>
              <p:nvPr/>
            </p:nvSpPr>
            <p:spPr bwMode="auto">
              <a:xfrm rot="10800000" flipV="1">
                <a:off x="4715" y="2506"/>
                <a:ext cx="223" cy="260"/>
              </a:xfrm>
              <a:custGeom>
                <a:avLst/>
                <a:gdLst>
                  <a:gd name="T0" fmla="*/ 1 w 345"/>
                  <a:gd name="T1" fmla="*/ 249 h 393"/>
                  <a:gd name="T2" fmla="*/ 12 w 345"/>
                  <a:gd name="T3" fmla="*/ 241 h 393"/>
                  <a:gd name="T4" fmla="*/ 27 w 345"/>
                  <a:gd name="T5" fmla="*/ 206 h 393"/>
                  <a:gd name="T6" fmla="*/ 43 w 345"/>
                  <a:gd name="T7" fmla="*/ 154 h 393"/>
                  <a:gd name="T8" fmla="*/ 58 w 345"/>
                  <a:gd name="T9" fmla="*/ 111 h 393"/>
                  <a:gd name="T10" fmla="*/ 81 w 345"/>
                  <a:gd name="T11" fmla="*/ 71 h 393"/>
                  <a:gd name="T12" fmla="*/ 105 w 345"/>
                  <a:gd name="T13" fmla="*/ 42 h 393"/>
                  <a:gd name="T14" fmla="*/ 138 w 345"/>
                  <a:gd name="T15" fmla="*/ 16 h 393"/>
                  <a:gd name="T16" fmla="*/ 176 w 345"/>
                  <a:gd name="T17" fmla="*/ 1 h 393"/>
                  <a:gd name="T18" fmla="*/ 195 w 345"/>
                  <a:gd name="T19" fmla="*/ 0 h 393"/>
                  <a:gd name="T20" fmla="*/ 200 w 345"/>
                  <a:gd name="T21" fmla="*/ 4 h 393"/>
                  <a:gd name="T22" fmla="*/ 218 w 345"/>
                  <a:gd name="T23" fmla="*/ 5 h 393"/>
                  <a:gd name="T24" fmla="*/ 218 w 345"/>
                  <a:gd name="T25" fmla="*/ 17 h 393"/>
                  <a:gd name="T26" fmla="*/ 188 w 345"/>
                  <a:gd name="T27" fmla="*/ 18 h 393"/>
                  <a:gd name="T28" fmla="*/ 151 w 345"/>
                  <a:gd name="T29" fmla="*/ 31 h 393"/>
                  <a:gd name="T30" fmla="*/ 107 w 345"/>
                  <a:gd name="T31" fmla="*/ 62 h 393"/>
                  <a:gd name="T32" fmla="*/ 78 w 345"/>
                  <a:gd name="T33" fmla="*/ 105 h 393"/>
                  <a:gd name="T34" fmla="*/ 61 w 345"/>
                  <a:gd name="T35" fmla="*/ 151 h 393"/>
                  <a:gd name="T36" fmla="*/ 49 w 345"/>
                  <a:gd name="T37" fmla="*/ 194 h 393"/>
                  <a:gd name="T38" fmla="*/ 39 w 345"/>
                  <a:gd name="T39" fmla="*/ 226 h 393"/>
                  <a:gd name="T40" fmla="*/ 28 w 345"/>
                  <a:gd name="T41" fmla="*/ 246 h 393"/>
                  <a:gd name="T42" fmla="*/ 12 w 345"/>
                  <a:gd name="T43" fmla="*/ 258 h 393"/>
                  <a:gd name="T44" fmla="*/ 0 w 345"/>
                  <a:gd name="T45" fmla="*/ 260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8" name="AutoShape 162"/>
              <p:cNvSpPr>
                <a:spLocks noChangeAspect="1" noChangeArrowheads="1"/>
              </p:cNvSpPr>
              <p:nvPr/>
            </p:nvSpPr>
            <p:spPr bwMode="auto">
              <a:xfrm rot="10800000" flipV="1">
                <a:off x="5019" y="3018"/>
                <a:ext cx="173" cy="278"/>
              </a:xfrm>
              <a:prstGeom prst="can">
                <a:avLst>
                  <a:gd name="adj" fmla="val 40173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99" name="Rectangle 163" descr="Wide upward diagonal"/>
              <p:cNvSpPr>
                <a:spLocks noChangeAspect="1" noChangeArrowheads="1"/>
              </p:cNvSpPr>
              <p:nvPr/>
            </p:nvSpPr>
            <p:spPr bwMode="auto">
              <a:xfrm rot="10800000">
                <a:off x="4936" y="3054"/>
                <a:ext cx="426" cy="8"/>
              </a:xfrm>
              <a:prstGeom prst="rect">
                <a:avLst/>
              </a:prstGeom>
              <a:pattFill prst="wdUpDiag">
                <a:fgClr>
                  <a:srgbClr val="000000"/>
                </a:fgClr>
                <a:bgClr>
                  <a:srgbClr val="F0F0F4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00" name="Rectangle 164"/>
              <p:cNvSpPr>
                <a:spLocks noChangeAspect="1" noChangeArrowheads="1"/>
              </p:cNvSpPr>
              <p:nvPr/>
            </p:nvSpPr>
            <p:spPr bwMode="auto">
              <a:xfrm rot="10800000">
                <a:off x="4936" y="2755"/>
                <a:ext cx="427" cy="30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01" name="Rectangle 165" descr="Wide upward diagonal"/>
              <p:cNvSpPr>
                <a:spLocks noChangeAspect="1" noChangeArrowheads="1"/>
              </p:cNvSpPr>
              <p:nvPr/>
            </p:nvSpPr>
            <p:spPr bwMode="auto">
              <a:xfrm rot="10800000">
                <a:off x="4937" y="2755"/>
                <a:ext cx="426" cy="7"/>
              </a:xfrm>
              <a:prstGeom prst="rect">
                <a:avLst/>
              </a:prstGeom>
              <a:pattFill prst="wdUpDiag">
                <a:fgClr>
                  <a:srgbClr val="000000"/>
                </a:fgClr>
                <a:bgClr>
                  <a:srgbClr val="F0F0F4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02" name="Rectangle 166" descr="Wide downward diagonal"/>
              <p:cNvSpPr>
                <a:spLocks noChangeAspect="1" noChangeArrowheads="1"/>
              </p:cNvSpPr>
              <p:nvPr/>
            </p:nvSpPr>
            <p:spPr bwMode="auto">
              <a:xfrm rot="10800000">
                <a:off x="5290" y="3063"/>
                <a:ext cx="73" cy="116"/>
              </a:xfrm>
              <a:prstGeom prst="rect">
                <a:avLst/>
              </a:pr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03" name="Line 167"/>
              <p:cNvSpPr>
                <a:spLocks noChangeAspect="1" noChangeShapeType="1"/>
              </p:cNvSpPr>
              <p:nvPr/>
            </p:nvSpPr>
            <p:spPr bwMode="auto">
              <a:xfrm rot="10800000" flipV="1">
                <a:off x="5107" y="2529"/>
                <a:ext cx="0" cy="3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" name="Freeform 168" descr="Wide downward diagonal"/>
              <p:cNvSpPr>
                <a:spLocks noChangeAspect="1"/>
              </p:cNvSpPr>
              <p:nvPr/>
            </p:nvSpPr>
            <p:spPr bwMode="auto">
              <a:xfrm rot="10800000">
                <a:off x="4715" y="3052"/>
                <a:ext cx="223" cy="260"/>
              </a:xfrm>
              <a:custGeom>
                <a:avLst/>
                <a:gdLst>
                  <a:gd name="T0" fmla="*/ 1 w 345"/>
                  <a:gd name="T1" fmla="*/ 249 h 393"/>
                  <a:gd name="T2" fmla="*/ 12 w 345"/>
                  <a:gd name="T3" fmla="*/ 241 h 393"/>
                  <a:gd name="T4" fmla="*/ 27 w 345"/>
                  <a:gd name="T5" fmla="*/ 206 h 393"/>
                  <a:gd name="T6" fmla="*/ 43 w 345"/>
                  <a:gd name="T7" fmla="*/ 154 h 393"/>
                  <a:gd name="T8" fmla="*/ 58 w 345"/>
                  <a:gd name="T9" fmla="*/ 111 h 393"/>
                  <a:gd name="T10" fmla="*/ 81 w 345"/>
                  <a:gd name="T11" fmla="*/ 71 h 393"/>
                  <a:gd name="T12" fmla="*/ 105 w 345"/>
                  <a:gd name="T13" fmla="*/ 42 h 393"/>
                  <a:gd name="T14" fmla="*/ 138 w 345"/>
                  <a:gd name="T15" fmla="*/ 16 h 393"/>
                  <a:gd name="T16" fmla="*/ 176 w 345"/>
                  <a:gd name="T17" fmla="*/ 1 h 393"/>
                  <a:gd name="T18" fmla="*/ 195 w 345"/>
                  <a:gd name="T19" fmla="*/ 0 h 393"/>
                  <a:gd name="T20" fmla="*/ 200 w 345"/>
                  <a:gd name="T21" fmla="*/ 4 h 393"/>
                  <a:gd name="T22" fmla="*/ 218 w 345"/>
                  <a:gd name="T23" fmla="*/ 5 h 393"/>
                  <a:gd name="T24" fmla="*/ 218 w 345"/>
                  <a:gd name="T25" fmla="*/ 17 h 393"/>
                  <a:gd name="T26" fmla="*/ 188 w 345"/>
                  <a:gd name="T27" fmla="*/ 18 h 393"/>
                  <a:gd name="T28" fmla="*/ 151 w 345"/>
                  <a:gd name="T29" fmla="*/ 31 h 393"/>
                  <a:gd name="T30" fmla="*/ 107 w 345"/>
                  <a:gd name="T31" fmla="*/ 62 h 393"/>
                  <a:gd name="T32" fmla="*/ 78 w 345"/>
                  <a:gd name="T33" fmla="*/ 105 h 393"/>
                  <a:gd name="T34" fmla="*/ 61 w 345"/>
                  <a:gd name="T35" fmla="*/ 151 h 393"/>
                  <a:gd name="T36" fmla="*/ 49 w 345"/>
                  <a:gd name="T37" fmla="*/ 194 h 393"/>
                  <a:gd name="T38" fmla="*/ 39 w 345"/>
                  <a:gd name="T39" fmla="*/ 226 h 393"/>
                  <a:gd name="T40" fmla="*/ 28 w 345"/>
                  <a:gd name="T41" fmla="*/ 246 h 393"/>
                  <a:gd name="T42" fmla="*/ 12 w 345"/>
                  <a:gd name="T43" fmla="*/ 258 h 393"/>
                  <a:gd name="T44" fmla="*/ 0 w 345"/>
                  <a:gd name="T45" fmla="*/ 260 h 3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5" h="393">
                    <a:moveTo>
                      <a:pt x="1" y="377"/>
                    </a:moveTo>
                    <a:cubicBezTo>
                      <a:pt x="7" y="376"/>
                      <a:pt x="12" y="376"/>
                      <a:pt x="19" y="365"/>
                    </a:cubicBezTo>
                    <a:cubicBezTo>
                      <a:pt x="26" y="354"/>
                      <a:pt x="34" y="333"/>
                      <a:pt x="42" y="311"/>
                    </a:cubicBezTo>
                    <a:cubicBezTo>
                      <a:pt x="50" y="289"/>
                      <a:pt x="58" y="257"/>
                      <a:pt x="66" y="233"/>
                    </a:cubicBezTo>
                    <a:cubicBezTo>
                      <a:pt x="74" y="209"/>
                      <a:pt x="80" y="189"/>
                      <a:pt x="90" y="168"/>
                    </a:cubicBezTo>
                    <a:cubicBezTo>
                      <a:pt x="100" y="147"/>
                      <a:pt x="114" y="125"/>
                      <a:pt x="126" y="108"/>
                    </a:cubicBezTo>
                    <a:cubicBezTo>
                      <a:pt x="138" y="91"/>
                      <a:pt x="148" y="77"/>
                      <a:pt x="163" y="63"/>
                    </a:cubicBezTo>
                    <a:cubicBezTo>
                      <a:pt x="178" y="49"/>
                      <a:pt x="195" y="34"/>
                      <a:pt x="213" y="24"/>
                    </a:cubicBezTo>
                    <a:cubicBezTo>
                      <a:pt x="231" y="14"/>
                      <a:pt x="258" y="6"/>
                      <a:pt x="273" y="2"/>
                    </a:cubicBezTo>
                    <a:lnTo>
                      <a:pt x="301" y="0"/>
                    </a:lnTo>
                    <a:lnTo>
                      <a:pt x="310" y="6"/>
                    </a:lnTo>
                    <a:lnTo>
                      <a:pt x="337" y="8"/>
                    </a:lnTo>
                    <a:cubicBezTo>
                      <a:pt x="342" y="11"/>
                      <a:pt x="345" y="23"/>
                      <a:pt x="337" y="26"/>
                    </a:cubicBezTo>
                    <a:cubicBezTo>
                      <a:pt x="329" y="29"/>
                      <a:pt x="308" y="24"/>
                      <a:pt x="291" y="27"/>
                    </a:cubicBezTo>
                    <a:cubicBezTo>
                      <a:pt x="274" y="30"/>
                      <a:pt x="255" y="36"/>
                      <a:pt x="234" y="47"/>
                    </a:cubicBezTo>
                    <a:cubicBezTo>
                      <a:pt x="213" y="58"/>
                      <a:pt x="185" y="75"/>
                      <a:pt x="166" y="93"/>
                    </a:cubicBezTo>
                    <a:cubicBezTo>
                      <a:pt x="147" y="111"/>
                      <a:pt x="132" y="136"/>
                      <a:pt x="120" y="158"/>
                    </a:cubicBezTo>
                    <a:cubicBezTo>
                      <a:pt x="108" y="180"/>
                      <a:pt x="101" y="206"/>
                      <a:pt x="94" y="228"/>
                    </a:cubicBezTo>
                    <a:cubicBezTo>
                      <a:pt x="87" y="250"/>
                      <a:pt x="82" y="274"/>
                      <a:pt x="76" y="293"/>
                    </a:cubicBezTo>
                    <a:cubicBezTo>
                      <a:pt x="70" y="312"/>
                      <a:pt x="65" y="328"/>
                      <a:pt x="60" y="341"/>
                    </a:cubicBezTo>
                    <a:cubicBezTo>
                      <a:pt x="55" y="354"/>
                      <a:pt x="50" y="364"/>
                      <a:pt x="43" y="372"/>
                    </a:cubicBezTo>
                    <a:cubicBezTo>
                      <a:pt x="36" y="380"/>
                      <a:pt x="25" y="387"/>
                      <a:pt x="18" y="390"/>
                    </a:cubicBezTo>
                    <a:cubicBezTo>
                      <a:pt x="11" y="393"/>
                      <a:pt x="3" y="392"/>
                      <a:pt x="0" y="393"/>
                    </a:cubicBezTo>
                  </a:path>
                </a:pathLst>
              </a:custGeom>
              <a:pattFill prst="wdDnDiag">
                <a:fgClr>
                  <a:srgbClr val="000000"/>
                </a:fgClr>
                <a:bgClr>
                  <a:srgbClr val="F0F0F4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105" name="Group 169"/>
              <p:cNvGrpSpPr>
                <a:grpSpLocks noChangeAspect="1"/>
              </p:cNvGrpSpPr>
              <p:nvPr/>
            </p:nvGrpSpPr>
            <p:grpSpPr bwMode="auto">
              <a:xfrm rot="10800000">
                <a:off x="4819" y="2470"/>
                <a:ext cx="172" cy="285"/>
                <a:chOff x="1116" y="3234"/>
                <a:chExt cx="264" cy="438"/>
              </a:xfrm>
            </p:grpSpPr>
            <p:sp>
              <p:nvSpPr>
                <p:cNvPr id="124" name="Freeform 170" descr="Wide downward diagonal"/>
                <p:cNvSpPr>
                  <a:spLocks noChangeAspect="1"/>
                </p:cNvSpPr>
                <p:nvPr/>
              </p:nvSpPr>
              <p:spPr bwMode="auto">
                <a:xfrm>
                  <a:off x="1116" y="3234"/>
                  <a:ext cx="264" cy="438"/>
                </a:xfrm>
                <a:custGeom>
                  <a:avLst/>
                  <a:gdLst>
                    <a:gd name="T0" fmla="*/ 0 w 264"/>
                    <a:gd name="T1" fmla="*/ 0 h 438"/>
                    <a:gd name="T2" fmla="*/ 2 w 264"/>
                    <a:gd name="T3" fmla="*/ 56 h 438"/>
                    <a:gd name="T4" fmla="*/ 219 w 264"/>
                    <a:gd name="T5" fmla="*/ 438 h 438"/>
                    <a:gd name="T6" fmla="*/ 236 w 264"/>
                    <a:gd name="T7" fmla="*/ 438 h 438"/>
                    <a:gd name="T8" fmla="*/ 237 w 264"/>
                    <a:gd name="T9" fmla="*/ 416 h 438"/>
                    <a:gd name="T10" fmla="*/ 264 w 264"/>
                    <a:gd name="T11" fmla="*/ 416 h 438"/>
                    <a:gd name="T12" fmla="*/ 32 w 264"/>
                    <a:gd name="T13" fmla="*/ 5 h 43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64" h="438">
                      <a:moveTo>
                        <a:pt x="0" y="0"/>
                      </a:moveTo>
                      <a:lnTo>
                        <a:pt x="2" y="56"/>
                      </a:lnTo>
                      <a:lnTo>
                        <a:pt x="219" y="438"/>
                      </a:lnTo>
                      <a:lnTo>
                        <a:pt x="236" y="438"/>
                      </a:lnTo>
                      <a:cubicBezTo>
                        <a:pt x="239" y="434"/>
                        <a:pt x="232" y="420"/>
                        <a:pt x="237" y="416"/>
                      </a:cubicBezTo>
                      <a:lnTo>
                        <a:pt x="264" y="416"/>
                      </a:lnTo>
                      <a:lnTo>
                        <a:pt x="32" y="5"/>
                      </a:lnTo>
                    </a:path>
                  </a:pathLst>
                </a:custGeom>
                <a:pattFill prst="wdDnDiag">
                  <a:fgClr>
                    <a:srgbClr val="000000"/>
                  </a:fgClr>
                  <a:bgClr>
                    <a:srgbClr val="F0F0F4"/>
                  </a:bgClr>
                </a:patt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5" name="Line 17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379" y="3575"/>
                  <a:ext cx="0" cy="7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06" name="Group 172"/>
              <p:cNvGrpSpPr>
                <a:grpSpLocks noChangeAspect="1"/>
              </p:cNvGrpSpPr>
              <p:nvPr/>
            </p:nvGrpSpPr>
            <p:grpSpPr bwMode="auto">
              <a:xfrm rot="10800000" flipV="1">
                <a:off x="4819" y="3062"/>
                <a:ext cx="172" cy="285"/>
                <a:chOff x="1116" y="3234"/>
                <a:chExt cx="264" cy="438"/>
              </a:xfrm>
            </p:grpSpPr>
            <p:sp>
              <p:nvSpPr>
                <p:cNvPr id="122" name="Freeform 173" descr="Wide downward diagonal"/>
                <p:cNvSpPr>
                  <a:spLocks noChangeAspect="1"/>
                </p:cNvSpPr>
                <p:nvPr/>
              </p:nvSpPr>
              <p:spPr bwMode="auto">
                <a:xfrm>
                  <a:off x="1116" y="3234"/>
                  <a:ext cx="264" cy="438"/>
                </a:xfrm>
                <a:custGeom>
                  <a:avLst/>
                  <a:gdLst>
                    <a:gd name="T0" fmla="*/ 0 w 264"/>
                    <a:gd name="T1" fmla="*/ 0 h 438"/>
                    <a:gd name="T2" fmla="*/ 2 w 264"/>
                    <a:gd name="T3" fmla="*/ 56 h 438"/>
                    <a:gd name="T4" fmla="*/ 219 w 264"/>
                    <a:gd name="T5" fmla="*/ 438 h 438"/>
                    <a:gd name="T6" fmla="*/ 236 w 264"/>
                    <a:gd name="T7" fmla="*/ 438 h 438"/>
                    <a:gd name="T8" fmla="*/ 237 w 264"/>
                    <a:gd name="T9" fmla="*/ 416 h 438"/>
                    <a:gd name="T10" fmla="*/ 264 w 264"/>
                    <a:gd name="T11" fmla="*/ 416 h 438"/>
                    <a:gd name="T12" fmla="*/ 32 w 264"/>
                    <a:gd name="T13" fmla="*/ 5 h 43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64" h="438">
                      <a:moveTo>
                        <a:pt x="0" y="0"/>
                      </a:moveTo>
                      <a:lnTo>
                        <a:pt x="2" y="56"/>
                      </a:lnTo>
                      <a:lnTo>
                        <a:pt x="219" y="438"/>
                      </a:lnTo>
                      <a:lnTo>
                        <a:pt x="236" y="438"/>
                      </a:lnTo>
                      <a:cubicBezTo>
                        <a:pt x="239" y="434"/>
                        <a:pt x="232" y="420"/>
                        <a:pt x="237" y="416"/>
                      </a:cubicBezTo>
                      <a:lnTo>
                        <a:pt x="264" y="416"/>
                      </a:lnTo>
                      <a:lnTo>
                        <a:pt x="32" y="5"/>
                      </a:lnTo>
                    </a:path>
                  </a:pathLst>
                </a:custGeom>
                <a:pattFill prst="wdDnDiag">
                  <a:fgClr>
                    <a:srgbClr val="000000"/>
                  </a:fgClr>
                  <a:bgClr>
                    <a:srgbClr val="F0F0F4"/>
                  </a:bgClr>
                </a:patt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3" name="Line 17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379" y="3575"/>
                  <a:ext cx="0" cy="7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107" name="Line 175"/>
              <p:cNvSpPr>
                <a:spLocks noChangeAspect="1" noChangeShapeType="1"/>
              </p:cNvSpPr>
              <p:nvPr/>
            </p:nvSpPr>
            <p:spPr bwMode="auto">
              <a:xfrm rot="10800000">
                <a:off x="5108" y="2944"/>
                <a:ext cx="0" cy="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8" name="Oval 176"/>
              <p:cNvSpPr>
                <a:spLocks noChangeAspect="1" noChangeArrowheads="1"/>
              </p:cNvSpPr>
              <p:nvPr/>
            </p:nvSpPr>
            <p:spPr bwMode="auto">
              <a:xfrm rot="8972067">
                <a:off x="5134" y="3143"/>
                <a:ext cx="31" cy="1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09" name="Oval 177"/>
              <p:cNvSpPr>
                <a:spLocks noChangeAspect="1" noChangeArrowheads="1"/>
              </p:cNvSpPr>
              <p:nvPr/>
            </p:nvSpPr>
            <p:spPr bwMode="auto">
              <a:xfrm rot="8972067">
                <a:off x="5132" y="3099"/>
                <a:ext cx="32" cy="1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10" name="Freeform 178"/>
              <p:cNvSpPr>
                <a:spLocks noChangeAspect="1"/>
              </p:cNvSpPr>
              <p:nvPr/>
            </p:nvSpPr>
            <p:spPr bwMode="auto">
              <a:xfrm rot="10800000">
                <a:off x="5027" y="2988"/>
                <a:ext cx="152" cy="70"/>
              </a:xfrm>
              <a:custGeom>
                <a:avLst/>
                <a:gdLst>
                  <a:gd name="T0" fmla="*/ 3 w 233"/>
                  <a:gd name="T1" fmla="*/ 5 h 107"/>
                  <a:gd name="T2" fmla="*/ 1 w 233"/>
                  <a:gd name="T3" fmla="*/ 21 h 107"/>
                  <a:gd name="T4" fmla="*/ 8 w 233"/>
                  <a:gd name="T5" fmla="*/ 41 h 107"/>
                  <a:gd name="T6" fmla="*/ 30 w 233"/>
                  <a:gd name="T7" fmla="*/ 57 h 107"/>
                  <a:gd name="T8" fmla="*/ 53 w 233"/>
                  <a:gd name="T9" fmla="*/ 68 h 107"/>
                  <a:gd name="T10" fmla="*/ 71 w 233"/>
                  <a:gd name="T11" fmla="*/ 70 h 107"/>
                  <a:gd name="T12" fmla="*/ 100 w 233"/>
                  <a:gd name="T13" fmla="*/ 66 h 107"/>
                  <a:gd name="T14" fmla="*/ 126 w 233"/>
                  <a:gd name="T15" fmla="*/ 50 h 107"/>
                  <a:gd name="T16" fmla="*/ 142 w 233"/>
                  <a:gd name="T17" fmla="*/ 29 h 107"/>
                  <a:gd name="T18" fmla="*/ 151 w 233"/>
                  <a:gd name="T19" fmla="*/ 7 h 107"/>
                  <a:gd name="T20" fmla="*/ 149 w 233"/>
                  <a:gd name="T21" fmla="*/ 0 h 10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33" h="107">
                    <a:moveTo>
                      <a:pt x="4" y="8"/>
                    </a:moveTo>
                    <a:cubicBezTo>
                      <a:pt x="2" y="15"/>
                      <a:pt x="0" y="23"/>
                      <a:pt x="1" y="32"/>
                    </a:cubicBezTo>
                    <a:cubicBezTo>
                      <a:pt x="2" y="41"/>
                      <a:pt x="5" y="53"/>
                      <a:pt x="13" y="62"/>
                    </a:cubicBezTo>
                    <a:cubicBezTo>
                      <a:pt x="21" y="71"/>
                      <a:pt x="35" y="80"/>
                      <a:pt x="46" y="87"/>
                    </a:cubicBezTo>
                    <a:cubicBezTo>
                      <a:pt x="57" y="94"/>
                      <a:pt x="71" y="101"/>
                      <a:pt x="81" y="104"/>
                    </a:cubicBezTo>
                    <a:cubicBezTo>
                      <a:pt x="91" y="107"/>
                      <a:pt x="97" y="107"/>
                      <a:pt x="109" y="107"/>
                    </a:cubicBezTo>
                    <a:cubicBezTo>
                      <a:pt x="121" y="107"/>
                      <a:pt x="139" y="106"/>
                      <a:pt x="153" y="101"/>
                    </a:cubicBezTo>
                    <a:cubicBezTo>
                      <a:pt x="167" y="96"/>
                      <a:pt x="182" y="86"/>
                      <a:pt x="193" y="77"/>
                    </a:cubicBezTo>
                    <a:cubicBezTo>
                      <a:pt x="204" y="68"/>
                      <a:pt x="211" y="56"/>
                      <a:pt x="217" y="45"/>
                    </a:cubicBezTo>
                    <a:cubicBezTo>
                      <a:pt x="223" y="34"/>
                      <a:pt x="229" y="18"/>
                      <a:pt x="231" y="11"/>
                    </a:cubicBezTo>
                    <a:cubicBezTo>
                      <a:pt x="233" y="4"/>
                      <a:pt x="231" y="2"/>
                      <a:pt x="229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" name="Freeform 179"/>
              <p:cNvSpPr>
                <a:spLocks noChangeAspect="1"/>
              </p:cNvSpPr>
              <p:nvPr/>
            </p:nvSpPr>
            <p:spPr bwMode="auto">
              <a:xfrm rot="10800000">
                <a:off x="5074" y="2987"/>
                <a:ext cx="70" cy="92"/>
              </a:xfrm>
              <a:custGeom>
                <a:avLst/>
                <a:gdLst>
                  <a:gd name="T0" fmla="*/ 36 w 106"/>
                  <a:gd name="T1" fmla="*/ 2 h 140"/>
                  <a:gd name="T2" fmla="*/ 24 w 106"/>
                  <a:gd name="T3" fmla="*/ 1 h 140"/>
                  <a:gd name="T4" fmla="*/ 12 w 106"/>
                  <a:gd name="T5" fmla="*/ 6 h 140"/>
                  <a:gd name="T6" fmla="*/ 1 w 106"/>
                  <a:gd name="T7" fmla="*/ 24 h 140"/>
                  <a:gd name="T8" fmla="*/ 4 w 106"/>
                  <a:gd name="T9" fmla="*/ 41 h 140"/>
                  <a:gd name="T10" fmla="*/ 21 w 106"/>
                  <a:gd name="T11" fmla="*/ 64 h 140"/>
                  <a:gd name="T12" fmla="*/ 39 w 106"/>
                  <a:gd name="T13" fmla="*/ 79 h 140"/>
                  <a:gd name="T14" fmla="*/ 52 w 106"/>
                  <a:gd name="T15" fmla="*/ 89 h 140"/>
                  <a:gd name="T16" fmla="*/ 67 w 106"/>
                  <a:gd name="T17" fmla="*/ 89 h 140"/>
                  <a:gd name="T18" fmla="*/ 69 w 106"/>
                  <a:gd name="T19" fmla="*/ 74 h 140"/>
                  <a:gd name="T20" fmla="*/ 57 w 106"/>
                  <a:gd name="T21" fmla="*/ 53 h 140"/>
                  <a:gd name="T22" fmla="*/ 34 w 106"/>
                  <a:gd name="T23" fmla="*/ 32 h 140"/>
                  <a:gd name="T24" fmla="*/ 32 w 106"/>
                  <a:gd name="T25" fmla="*/ 18 h 140"/>
                  <a:gd name="T26" fmla="*/ 40 w 106"/>
                  <a:gd name="T27" fmla="*/ 8 h 140"/>
                  <a:gd name="T28" fmla="*/ 36 w 106"/>
                  <a:gd name="T29" fmla="*/ 2 h 1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06" h="140">
                    <a:moveTo>
                      <a:pt x="54" y="3"/>
                    </a:moveTo>
                    <a:cubicBezTo>
                      <a:pt x="50" y="1"/>
                      <a:pt x="42" y="0"/>
                      <a:pt x="36" y="1"/>
                    </a:cubicBezTo>
                    <a:cubicBezTo>
                      <a:pt x="30" y="2"/>
                      <a:pt x="24" y="3"/>
                      <a:pt x="18" y="9"/>
                    </a:cubicBezTo>
                    <a:cubicBezTo>
                      <a:pt x="12" y="15"/>
                      <a:pt x="4" y="28"/>
                      <a:pt x="2" y="37"/>
                    </a:cubicBezTo>
                    <a:cubicBezTo>
                      <a:pt x="0" y="46"/>
                      <a:pt x="1" y="53"/>
                      <a:pt x="6" y="63"/>
                    </a:cubicBezTo>
                    <a:cubicBezTo>
                      <a:pt x="11" y="73"/>
                      <a:pt x="23" y="88"/>
                      <a:pt x="32" y="97"/>
                    </a:cubicBezTo>
                    <a:cubicBezTo>
                      <a:pt x="41" y="106"/>
                      <a:pt x="51" y="114"/>
                      <a:pt x="59" y="120"/>
                    </a:cubicBezTo>
                    <a:cubicBezTo>
                      <a:pt x="67" y="126"/>
                      <a:pt x="71" y="132"/>
                      <a:pt x="78" y="135"/>
                    </a:cubicBezTo>
                    <a:cubicBezTo>
                      <a:pt x="85" y="138"/>
                      <a:pt x="97" y="140"/>
                      <a:pt x="101" y="136"/>
                    </a:cubicBezTo>
                    <a:cubicBezTo>
                      <a:pt x="105" y="132"/>
                      <a:pt x="106" y="121"/>
                      <a:pt x="104" y="112"/>
                    </a:cubicBezTo>
                    <a:cubicBezTo>
                      <a:pt x="102" y="103"/>
                      <a:pt x="96" y="92"/>
                      <a:pt x="87" y="81"/>
                    </a:cubicBezTo>
                    <a:cubicBezTo>
                      <a:pt x="78" y="70"/>
                      <a:pt x="57" y="57"/>
                      <a:pt x="51" y="48"/>
                    </a:cubicBezTo>
                    <a:cubicBezTo>
                      <a:pt x="45" y="39"/>
                      <a:pt x="47" y="33"/>
                      <a:pt x="48" y="27"/>
                    </a:cubicBezTo>
                    <a:cubicBezTo>
                      <a:pt x="49" y="21"/>
                      <a:pt x="59" y="17"/>
                      <a:pt x="60" y="12"/>
                    </a:cubicBezTo>
                    <a:cubicBezTo>
                      <a:pt x="61" y="7"/>
                      <a:pt x="58" y="5"/>
                      <a:pt x="54" y="3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2" name="Freeform 180"/>
              <p:cNvSpPr>
                <a:spLocks noChangeAspect="1"/>
              </p:cNvSpPr>
              <p:nvPr/>
            </p:nvSpPr>
            <p:spPr bwMode="auto">
              <a:xfrm rot="10800000">
                <a:off x="5074" y="2996"/>
                <a:ext cx="31" cy="81"/>
              </a:xfrm>
              <a:custGeom>
                <a:avLst/>
                <a:gdLst>
                  <a:gd name="T0" fmla="*/ 3 w 48"/>
                  <a:gd name="T1" fmla="*/ 5 h 124"/>
                  <a:gd name="T2" fmla="*/ 14 w 48"/>
                  <a:gd name="T3" fmla="*/ 0 h 124"/>
                  <a:gd name="T4" fmla="*/ 23 w 48"/>
                  <a:gd name="T5" fmla="*/ 6 h 124"/>
                  <a:gd name="T6" fmla="*/ 30 w 48"/>
                  <a:gd name="T7" fmla="*/ 24 h 124"/>
                  <a:gd name="T8" fmla="*/ 30 w 48"/>
                  <a:gd name="T9" fmla="*/ 47 h 124"/>
                  <a:gd name="T10" fmla="*/ 27 w 48"/>
                  <a:gd name="T11" fmla="*/ 63 h 124"/>
                  <a:gd name="T12" fmla="*/ 16 w 48"/>
                  <a:gd name="T13" fmla="*/ 80 h 124"/>
                  <a:gd name="T14" fmla="*/ 1 w 48"/>
                  <a:gd name="T15" fmla="*/ 69 h 124"/>
                  <a:gd name="T16" fmla="*/ 12 w 48"/>
                  <a:gd name="T17" fmla="*/ 54 h 1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8" h="124">
                    <a:moveTo>
                      <a:pt x="4" y="7"/>
                    </a:moveTo>
                    <a:cubicBezTo>
                      <a:pt x="10" y="3"/>
                      <a:pt x="16" y="0"/>
                      <a:pt x="21" y="0"/>
                    </a:cubicBezTo>
                    <a:cubicBezTo>
                      <a:pt x="26" y="0"/>
                      <a:pt x="32" y="3"/>
                      <a:pt x="36" y="9"/>
                    </a:cubicBezTo>
                    <a:cubicBezTo>
                      <a:pt x="40" y="15"/>
                      <a:pt x="44" y="25"/>
                      <a:pt x="46" y="36"/>
                    </a:cubicBezTo>
                    <a:cubicBezTo>
                      <a:pt x="48" y="47"/>
                      <a:pt x="47" y="62"/>
                      <a:pt x="46" y="72"/>
                    </a:cubicBezTo>
                    <a:cubicBezTo>
                      <a:pt x="45" y="82"/>
                      <a:pt x="46" y="89"/>
                      <a:pt x="42" y="97"/>
                    </a:cubicBezTo>
                    <a:cubicBezTo>
                      <a:pt x="38" y="105"/>
                      <a:pt x="31" y="122"/>
                      <a:pt x="24" y="123"/>
                    </a:cubicBezTo>
                    <a:cubicBezTo>
                      <a:pt x="17" y="124"/>
                      <a:pt x="2" y="112"/>
                      <a:pt x="1" y="105"/>
                    </a:cubicBezTo>
                    <a:cubicBezTo>
                      <a:pt x="0" y="98"/>
                      <a:pt x="9" y="90"/>
                      <a:pt x="18" y="8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3" name="Rectangle 181" descr="Wide upward diagonal"/>
              <p:cNvSpPr>
                <a:spLocks noChangeAspect="1" noChangeArrowheads="1"/>
              </p:cNvSpPr>
              <p:nvPr/>
            </p:nvSpPr>
            <p:spPr bwMode="auto">
              <a:xfrm rot="10800000">
                <a:off x="4961" y="2574"/>
                <a:ext cx="59" cy="45"/>
              </a:xfrm>
              <a:prstGeom prst="rect">
                <a:avLst/>
              </a:prstGeom>
              <a:pattFill prst="wdUpDiag">
                <a:fgClr>
                  <a:srgbClr val="000000"/>
                </a:fgClr>
                <a:bgClr>
                  <a:srgbClr val="F0F0F4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14" name="Rectangle 182"/>
              <p:cNvSpPr>
                <a:spLocks noChangeAspect="1" noChangeArrowheads="1"/>
              </p:cNvSpPr>
              <p:nvPr/>
            </p:nvSpPr>
            <p:spPr bwMode="auto">
              <a:xfrm rot="10800000">
                <a:off x="5035" y="2574"/>
                <a:ext cx="150" cy="1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15" name="Rectangle 183"/>
              <p:cNvSpPr>
                <a:spLocks noChangeAspect="1" noChangeArrowheads="1"/>
              </p:cNvSpPr>
              <p:nvPr/>
            </p:nvSpPr>
            <p:spPr bwMode="auto">
              <a:xfrm>
                <a:off x="5020" y="2574"/>
                <a:ext cx="15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16" name="Rectangle 184" descr="Wide upward diagonal"/>
              <p:cNvSpPr>
                <a:spLocks noChangeAspect="1" noChangeArrowheads="1"/>
              </p:cNvSpPr>
              <p:nvPr/>
            </p:nvSpPr>
            <p:spPr bwMode="auto">
              <a:xfrm rot="10800000" flipH="1">
                <a:off x="5199" y="2574"/>
                <a:ext cx="59" cy="45"/>
              </a:xfrm>
              <a:prstGeom prst="rect">
                <a:avLst/>
              </a:prstGeom>
              <a:pattFill prst="wdUpDiag">
                <a:fgClr>
                  <a:srgbClr val="000000"/>
                </a:fgClr>
                <a:bgClr>
                  <a:srgbClr val="F0F0F4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17" name="Rectangle 185"/>
              <p:cNvSpPr>
                <a:spLocks noChangeAspect="1" noChangeArrowheads="1"/>
              </p:cNvSpPr>
              <p:nvPr/>
            </p:nvSpPr>
            <p:spPr bwMode="auto">
              <a:xfrm flipH="1">
                <a:off x="5184" y="2574"/>
                <a:ext cx="15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18" name="Line 186"/>
              <p:cNvSpPr>
                <a:spLocks noChangeAspect="1" noChangeShapeType="1"/>
              </p:cNvSpPr>
              <p:nvPr/>
            </p:nvSpPr>
            <p:spPr bwMode="auto">
              <a:xfrm>
                <a:off x="5037" y="2728"/>
                <a:ext cx="14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9" name="Freeform 187"/>
              <p:cNvSpPr>
                <a:spLocks noChangeAspect="1"/>
              </p:cNvSpPr>
              <p:nvPr/>
            </p:nvSpPr>
            <p:spPr bwMode="auto">
              <a:xfrm>
                <a:off x="5037" y="2736"/>
                <a:ext cx="144" cy="37"/>
              </a:xfrm>
              <a:custGeom>
                <a:avLst/>
                <a:gdLst>
                  <a:gd name="T0" fmla="*/ 0 w 222"/>
                  <a:gd name="T1" fmla="*/ 2 h 57"/>
                  <a:gd name="T2" fmla="*/ 21 w 222"/>
                  <a:gd name="T3" fmla="*/ 16 h 57"/>
                  <a:gd name="T4" fmla="*/ 66 w 222"/>
                  <a:gd name="T5" fmla="*/ 35 h 57"/>
                  <a:gd name="T6" fmla="*/ 104 w 222"/>
                  <a:gd name="T7" fmla="*/ 27 h 57"/>
                  <a:gd name="T8" fmla="*/ 133 w 222"/>
                  <a:gd name="T9" fmla="*/ 11 h 57"/>
                  <a:gd name="T10" fmla="*/ 144 w 222"/>
                  <a:gd name="T11" fmla="*/ 0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22" h="57">
                    <a:moveTo>
                      <a:pt x="0" y="3"/>
                    </a:moveTo>
                    <a:cubicBezTo>
                      <a:pt x="8" y="9"/>
                      <a:pt x="16" y="16"/>
                      <a:pt x="33" y="24"/>
                    </a:cubicBezTo>
                    <a:cubicBezTo>
                      <a:pt x="50" y="32"/>
                      <a:pt x="81" y="51"/>
                      <a:pt x="102" y="54"/>
                    </a:cubicBezTo>
                    <a:cubicBezTo>
                      <a:pt x="123" y="57"/>
                      <a:pt x="143" y="48"/>
                      <a:pt x="160" y="42"/>
                    </a:cubicBezTo>
                    <a:cubicBezTo>
                      <a:pt x="177" y="36"/>
                      <a:pt x="195" y="24"/>
                      <a:pt x="205" y="17"/>
                    </a:cubicBezTo>
                    <a:cubicBezTo>
                      <a:pt x="215" y="10"/>
                      <a:pt x="218" y="5"/>
                      <a:pt x="222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0" name="Freeform 188"/>
              <p:cNvSpPr>
                <a:spLocks noChangeAspect="1"/>
              </p:cNvSpPr>
              <p:nvPr/>
            </p:nvSpPr>
            <p:spPr bwMode="auto">
              <a:xfrm>
                <a:off x="5006" y="2761"/>
                <a:ext cx="207" cy="30"/>
              </a:xfrm>
              <a:custGeom>
                <a:avLst/>
                <a:gdLst>
                  <a:gd name="T0" fmla="*/ 0 w 318"/>
                  <a:gd name="T1" fmla="*/ 1 h 46"/>
                  <a:gd name="T2" fmla="*/ 47 w 318"/>
                  <a:gd name="T3" fmla="*/ 20 h 46"/>
                  <a:gd name="T4" fmla="*/ 100 w 318"/>
                  <a:gd name="T5" fmla="*/ 29 h 46"/>
                  <a:gd name="T6" fmla="*/ 137 w 318"/>
                  <a:gd name="T7" fmla="*/ 25 h 46"/>
                  <a:gd name="T8" fmla="*/ 175 w 318"/>
                  <a:gd name="T9" fmla="*/ 15 h 46"/>
                  <a:gd name="T10" fmla="*/ 207 w 318"/>
                  <a:gd name="T11" fmla="*/ 0 h 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18" h="46">
                    <a:moveTo>
                      <a:pt x="0" y="2"/>
                    </a:moveTo>
                    <a:cubicBezTo>
                      <a:pt x="23" y="12"/>
                      <a:pt x="46" y="23"/>
                      <a:pt x="72" y="30"/>
                    </a:cubicBezTo>
                    <a:cubicBezTo>
                      <a:pt x="98" y="37"/>
                      <a:pt x="130" y="42"/>
                      <a:pt x="153" y="44"/>
                    </a:cubicBezTo>
                    <a:cubicBezTo>
                      <a:pt x="176" y="46"/>
                      <a:pt x="191" y="43"/>
                      <a:pt x="210" y="39"/>
                    </a:cubicBezTo>
                    <a:cubicBezTo>
                      <a:pt x="229" y="35"/>
                      <a:pt x="251" y="29"/>
                      <a:pt x="269" y="23"/>
                    </a:cubicBezTo>
                    <a:cubicBezTo>
                      <a:pt x="287" y="17"/>
                      <a:pt x="304" y="8"/>
                      <a:pt x="31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1" name="Line 189"/>
              <p:cNvSpPr>
                <a:spLocks noChangeAspect="1" noChangeShapeType="1"/>
              </p:cNvSpPr>
              <p:nvPr/>
            </p:nvSpPr>
            <p:spPr bwMode="auto">
              <a:xfrm>
                <a:off x="226" y="2910"/>
                <a:ext cx="53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7" name="Group 190"/>
            <p:cNvGrpSpPr>
              <a:grpSpLocks noChangeAspect="1"/>
            </p:cNvGrpSpPr>
            <p:nvPr/>
          </p:nvGrpSpPr>
          <p:grpSpPr bwMode="auto">
            <a:xfrm>
              <a:off x="1725" y="2549"/>
              <a:ext cx="2219" cy="862"/>
              <a:chOff x="1692" y="2387"/>
              <a:chExt cx="2285" cy="862"/>
            </a:xfrm>
          </p:grpSpPr>
          <p:pic>
            <p:nvPicPr>
              <p:cNvPr id="8" name="Picture 19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413" t="13576" r="23944" b="25160"/>
              <a:stretch>
                <a:fillRect/>
              </a:stretch>
            </p:blipFill>
            <p:spPr bwMode="auto">
              <a:xfrm>
                <a:off x="2608" y="2387"/>
                <a:ext cx="458" cy="8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" name="Picture 19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413" t="13007" r="23944" b="25941"/>
              <a:stretch>
                <a:fillRect/>
              </a:stretch>
            </p:blipFill>
            <p:spPr bwMode="auto">
              <a:xfrm>
                <a:off x="3064" y="2387"/>
                <a:ext cx="458" cy="8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" name="Picture 19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413" t="13007" r="23944" b="26439"/>
              <a:stretch>
                <a:fillRect/>
              </a:stretch>
            </p:blipFill>
            <p:spPr bwMode="auto">
              <a:xfrm>
                <a:off x="3519" y="2387"/>
                <a:ext cx="458" cy="8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1" name="Picture 194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413" t="13007" r="23944" b="24307"/>
              <a:stretch>
                <a:fillRect/>
              </a:stretch>
            </p:blipFill>
            <p:spPr bwMode="auto">
              <a:xfrm>
                <a:off x="1692" y="2387"/>
                <a:ext cx="466" cy="8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2" name="Picture 195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413" t="13007" r="23944" b="24307"/>
              <a:stretch>
                <a:fillRect/>
              </a:stretch>
            </p:blipFill>
            <p:spPr bwMode="auto">
              <a:xfrm>
                <a:off x="2156" y="2387"/>
                <a:ext cx="454" cy="8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184" name="Rectangle 196"/>
          <p:cNvSpPr>
            <a:spLocks noChangeArrowheads="1"/>
          </p:cNvSpPr>
          <p:nvPr/>
        </p:nvSpPr>
        <p:spPr bwMode="auto">
          <a:xfrm>
            <a:off x="1485160" y="1017172"/>
            <a:ext cx="1943054" cy="4174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fr-FR" dirty="0" smtClean="0">
                <a:solidFill>
                  <a:srgbClr val="000099"/>
                </a:solidFill>
                <a:latin typeface="Palatino Linotype" panose="02040502050505030304" pitchFamily="18" charset="0"/>
              </a:rPr>
              <a:t>RF </a:t>
            </a:r>
            <a:r>
              <a:rPr lang="de-DE" altLang="fr-FR" dirty="0" err="1" smtClean="0">
                <a:solidFill>
                  <a:srgbClr val="000099"/>
                </a:solidFill>
                <a:latin typeface="Palatino Linotype" panose="02040502050505030304" pitchFamily="18" charset="0"/>
              </a:rPr>
              <a:t>Cavity</a:t>
            </a:r>
            <a:endParaRPr lang="en-GB" altLang="fr-FR" dirty="0">
              <a:solidFill>
                <a:srgbClr val="000099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85" name="Picture 202" descr="T4CM_iso2_full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259" y="620688"/>
            <a:ext cx="3275856" cy="153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6" name="Text Box 203"/>
          <p:cNvSpPr txBox="1">
            <a:spLocks noChangeArrowheads="1"/>
          </p:cNvSpPr>
          <p:nvPr/>
        </p:nvSpPr>
        <p:spPr bwMode="auto">
          <a:xfrm>
            <a:off x="7164216" y="1707635"/>
            <a:ext cx="1909403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fr-FR" dirty="0" err="1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C</a:t>
            </a:r>
            <a:r>
              <a:rPr lang="en-US" altLang="fr-FR" dirty="0" err="1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ryomodule</a:t>
            </a:r>
            <a:endParaRPr lang="en-US" altLang="fr-FR" dirty="0">
              <a:solidFill>
                <a:srgbClr val="000099"/>
              </a:solidFill>
              <a:latin typeface="Palatino Linotype" panose="02040502050505030304" pitchFamily="18" charset="0"/>
              <a:cs typeface="Arial" charset="0"/>
            </a:endParaRPr>
          </a:p>
        </p:txBody>
      </p:sp>
      <p:pic>
        <p:nvPicPr>
          <p:cNvPr id="187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476" y="2169301"/>
            <a:ext cx="5400927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8" name="Oval 198"/>
          <p:cNvSpPr>
            <a:spLocks noChangeArrowheads="1"/>
          </p:cNvSpPr>
          <p:nvPr/>
        </p:nvSpPr>
        <p:spPr bwMode="auto">
          <a:xfrm>
            <a:off x="1729348" y="4005615"/>
            <a:ext cx="1871663" cy="1116013"/>
          </a:xfrm>
          <a:prstGeom prst="ellipse">
            <a:avLst/>
          </a:prstGeom>
          <a:solidFill>
            <a:srgbClr val="CCECFF"/>
          </a:solidFill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fr-FR" altLang="fr-FR"/>
          </a:p>
        </p:txBody>
      </p:sp>
      <p:sp>
        <p:nvSpPr>
          <p:cNvPr id="189" name="Text Box 199"/>
          <p:cNvSpPr txBox="1">
            <a:spLocks noChangeArrowheads="1"/>
          </p:cNvSpPr>
          <p:nvPr/>
        </p:nvSpPr>
        <p:spPr bwMode="auto">
          <a:xfrm>
            <a:off x="1881748" y="4234215"/>
            <a:ext cx="1476375" cy="64135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fr-FR" sz="1800" b="1" dirty="0">
                <a:solidFill>
                  <a:srgbClr val="FF0000"/>
                </a:solidFill>
              </a:rPr>
              <a:t>SCRF </a:t>
            </a:r>
            <a:r>
              <a:rPr lang="en-US" altLang="fr-FR" sz="1800" b="1" dirty="0" err="1">
                <a:solidFill>
                  <a:srgbClr val="FF0000"/>
                </a:solidFill>
              </a:rPr>
              <a:t>Linac</a:t>
            </a:r>
            <a:endParaRPr lang="en-US" altLang="fr-FR" sz="1800" b="1" dirty="0">
              <a:solidFill>
                <a:srgbClr val="FF0000"/>
              </a:solidFill>
            </a:endParaRPr>
          </a:p>
          <a:p>
            <a:pPr algn="ctr" eaLnBrk="1" hangingPunct="1"/>
            <a:r>
              <a:rPr lang="en-US" altLang="fr-FR" sz="1800" b="1" dirty="0">
                <a:solidFill>
                  <a:srgbClr val="FF0000"/>
                </a:solidFill>
              </a:rPr>
              <a:t>Technology</a:t>
            </a:r>
          </a:p>
        </p:txBody>
      </p:sp>
      <p:sp>
        <p:nvSpPr>
          <p:cNvPr id="190" name="Text Box 200"/>
          <p:cNvSpPr txBox="1">
            <a:spLocks noChangeArrowheads="1"/>
          </p:cNvSpPr>
          <p:nvPr/>
        </p:nvSpPr>
        <p:spPr bwMode="auto">
          <a:xfrm>
            <a:off x="7273419" y="2241308"/>
            <a:ext cx="1619354" cy="904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fr-FR" dirty="0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Frequency</a:t>
            </a:r>
          </a:p>
          <a:p>
            <a:pPr algn="ctr" eaLnBrk="1" hangingPunct="1">
              <a:spcBef>
                <a:spcPct val="20000"/>
              </a:spcBef>
            </a:pPr>
            <a:r>
              <a:rPr lang="en-US" altLang="fr-FR" dirty="0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Tuner</a:t>
            </a:r>
            <a:endParaRPr lang="en-US" altLang="fr-FR" dirty="0">
              <a:solidFill>
                <a:srgbClr val="000099"/>
              </a:solidFill>
              <a:latin typeface="Palatino Linotype" panose="02040502050505030304" pitchFamily="18" charset="0"/>
              <a:cs typeface="Arial" charset="0"/>
            </a:endParaRPr>
          </a:p>
        </p:txBody>
      </p:sp>
      <p:pic>
        <p:nvPicPr>
          <p:cNvPr id="191" name="Picture 2" descr="U:\UffTec\ILC\Images\Tuner-Cavity\ST3.0+NewHT\st+newht-fig06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201411" y="3249420"/>
            <a:ext cx="1746931" cy="1344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2" name="Picture 8" descr="Aufbau_Modul_Einkoppler_III__Aufbau_gesamt[1]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105404"/>
            <a:ext cx="1632202" cy="13322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3" name="Text Box 200"/>
          <p:cNvSpPr txBox="1">
            <a:spLocks noChangeArrowheads="1"/>
          </p:cNvSpPr>
          <p:nvPr/>
        </p:nvSpPr>
        <p:spPr bwMode="auto">
          <a:xfrm>
            <a:off x="188016" y="2136453"/>
            <a:ext cx="1300356" cy="904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fr-FR" dirty="0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Power </a:t>
            </a:r>
          </a:p>
          <a:p>
            <a:pPr algn="ctr" eaLnBrk="1" hangingPunct="1">
              <a:spcBef>
                <a:spcPct val="20000"/>
              </a:spcBef>
            </a:pPr>
            <a:r>
              <a:rPr lang="en-US" altLang="fr-FR" dirty="0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Coupler</a:t>
            </a:r>
            <a:endParaRPr lang="en-US" altLang="fr-FR" dirty="0">
              <a:solidFill>
                <a:srgbClr val="000099"/>
              </a:solidFill>
              <a:latin typeface="Palatino Linotype" panose="02040502050505030304" pitchFamily="18" charset="0"/>
              <a:cs typeface="Arial" charset="0"/>
            </a:endParaRPr>
          </a:p>
        </p:txBody>
      </p:sp>
      <p:sp>
        <p:nvSpPr>
          <p:cNvPr id="194" name="Text Box 200"/>
          <p:cNvSpPr txBox="1">
            <a:spLocks noChangeArrowheads="1"/>
          </p:cNvSpPr>
          <p:nvPr/>
        </p:nvSpPr>
        <p:spPr bwMode="auto">
          <a:xfrm>
            <a:off x="288643" y="4689580"/>
            <a:ext cx="936475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fr-FR" dirty="0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LLRF</a:t>
            </a:r>
            <a:endParaRPr lang="en-US" altLang="fr-FR" dirty="0">
              <a:solidFill>
                <a:srgbClr val="000099"/>
              </a:solidFill>
              <a:latin typeface="Palatino Linotype" panose="02040502050505030304" pitchFamily="18" charset="0"/>
              <a:cs typeface="Arial" charset="0"/>
            </a:endParaRPr>
          </a:p>
        </p:txBody>
      </p:sp>
      <p:sp>
        <p:nvSpPr>
          <p:cNvPr id="195" name="Text Box 200"/>
          <p:cNvSpPr txBox="1">
            <a:spLocks noChangeArrowheads="1"/>
          </p:cNvSpPr>
          <p:nvPr/>
        </p:nvSpPr>
        <p:spPr bwMode="auto">
          <a:xfrm>
            <a:off x="1535045" y="5485494"/>
            <a:ext cx="1057854" cy="904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fr-FR" dirty="0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RF</a:t>
            </a:r>
          </a:p>
          <a:p>
            <a:pPr algn="ctr" eaLnBrk="1" hangingPunct="1">
              <a:spcBef>
                <a:spcPct val="20000"/>
              </a:spcBef>
            </a:pPr>
            <a:r>
              <a:rPr lang="en-US" altLang="fr-FR" dirty="0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power</a:t>
            </a:r>
            <a:endParaRPr lang="en-US" altLang="fr-FR" dirty="0">
              <a:solidFill>
                <a:srgbClr val="000099"/>
              </a:solidFill>
              <a:latin typeface="Palatino Linotype" panose="02040502050505030304" pitchFamily="18" charset="0"/>
              <a:cs typeface="Arial" charset="0"/>
            </a:endParaRPr>
          </a:p>
        </p:txBody>
      </p:sp>
      <p:pic>
        <p:nvPicPr>
          <p:cNvPr id="196" name="Picture 2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6" t="7584" r="43854" b="8560"/>
          <a:stretch/>
        </p:blipFill>
        <p:spPr bwMode="auto">
          <a:xfrm>
            <a:off x="7036486" y="5265644"/>
            <a:ext cx="1469963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" name="コンテンツ プレースホルダー 9" descr="IMG_5012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7921491" y="5697692"/>
            <a:ext cx="1385940" cy="936104"/>
          </a:xfrm>
          <a:prstGeom prst="rect">
            <a:avLst/>
          </a:prstGeom>
        </p:spPr>
      </p:pic>
      <p:sp>
        <p:nvSpPr>
          <p:cNvPr id="198" name="Text Box 200"/>
          <p:cNvSpPr txBox="1">
            <a:spLocks noChangeArrowheads="1"/>
          </p:cNvSpPr>
          <p:nvPr/>
        </p:nvSpPr>
        <p:spPr bwMode="auto">
          <a:xfrm>
            <a:off x="5617235" y="5265644"/>
            <a:ext cx="1419251" cy="134806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fr-FR" dirty="0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HOMs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fr-FR" sz="1400" dirty="0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(higher order 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fr-FR" sz="1400" dirty="0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modes) </a:t>
            </a:r>
            <a:r>
              <a:rPr lang="en-US" altLang="fr-FR" dirty="0" smtClean="0">
                <a:solidFill>
                  <a:srgbClr val="000099"/>
                </a:solidFill>
                <a:latin typeface="Palatino Linotype" panose="02040502050505030304" pitchFamily="18" charset="0"/>
                <a:cs typeface="Arial" charset="0"/>
              </a:rPr>
              <a:t>coupler</a:t>
            </a:r>
            <a:endParaRPr lang="en-US" altLang="fr-FR" dirty="0">
              <a:solidFill>
                <a:srgbClr val="000099"/>
              </a:solidFill>
              <a:latin typeface="Palatino Linotype" panose="02040502050505030304" pitchFamily="18" charset="0"/>
              <a:cs typeface="Arial" charset="0"/>
            </a:endParaRPr>
          </a:p>
        </p:txBody>
      </p:sp>
      <p:pic>
        <p:nvPicPr>
          <p:cNvPr id="199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011" y="5283876"/>
            <a:ext cx="1942270" cy="1340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907" y="5265644"/>
            <a:ext cx="96202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" name="Rectangle 200"/>
          <p:cNvSpPr/>
          <p:nvPr/>
        </p:nvSpPr>
        <p:spPr>
          <a:xfrm>
            <a:off x="5297454" y="4617572"/>
            <a:ext cx="3776165" cy="646331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fr-FR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Acknowledging</a:t>
            </a:r>
            <a:r>
              <a:rPr lang="fr-FR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the efforts </a:t>
            </a: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</a:rPr>
              <a:t>of the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TESLA Technology </a:t>
            </a: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</a:rPr>
              <a:t>Collaboration </a:t>
            </a:r>
          </a:p>
        </p:txBody>
      </p:sp>
      <p:sp>
        <p:nvSpPr>
          <p:cNvPr id="202" name="ZoneTexte 201"/>
          <p:cNvSpPr txBox="1"/>
          <p:nvPr/>
        </p:nvSpPr>
        <p:spPr>
          <a:xfrm>
            <a:off x="-43591" y="620560"/>
            <a:ext cx="7878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Cryomodule</a:t>
            </a:r>
            <a:r>
              <a:rPr lang="fr-FR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fr-FR" sz="20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based</a:t>
            </a:r>
            <a:r>
              <a:rPr lang="fr-FR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on </a:t>
            </a:r>
            <a:r>
              <a:rPr lang="fr-FR" sz="20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European</a:t>
            </a:r>
            <a:r>
              <a:rPr lang="fr-FR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XFEL (DESY) / LCLS-II type (USA)</a:t>
            </a:r>
            <a:endParaRPr lang="fr-FR" sz="20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03" name="TextBox 19"/>
          <p:cNvSpPr txBox="1"/>
          <p:nvPr/>
        </p:nvSpPr>
        <p:spPr>
          <a:xfrm>
            <a:off x="2908018" y="2174069"/>
            <a:ext cx="3742785" cy="1323439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Talks @ LCWS2017 / Strasbourg:</a:t>
            </a:r>
          </a:p>
          <a:p>
            <a:pPr marL="285750" indent="-285750" algn="ctr">
              <a:buFont typeface="Wingdings" panose="05000000000000000000" pitchFamily="2" charset="2"/>
              <a:buChar char="à"/>
            </a:pPr>
            <a:endParaRPr lang="en-US" sz="1600" dirty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RF Cavities 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Talks by EZ, RI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XFEL Village in CEA 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 ALSYOM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Couplers  THALES</a:t>
            </a:r>
            <a:endParaRPr lang="en-US" sz="16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04" name="TextBox 48"/>
          <p:cNvSpPr txBox="1"/>
          <p:nvPr/>
        </p:nvSpPr>
        <p:spPr>
          <a:xfrm rot="20404488">
            <a:off x="185147" y="3075835"/>
            <a:ext cx="8414621" cy="830997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Solid </a:t>
            </a:r>
            <a:r>
              <a:rPr lang="en-US" sz="1600" dirty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SRF technological base for the ILC on a global scale is now in place </a:t>
            </a:r>
          </a:p>
          <a:p>
            <a:pPr algn="ctr"/>
            <a:r>
              <a:rPr lang="en-US" sz="1600" dirty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 </a:t>
            </a:r>
            <a:endParaRPr lang="en-US" sz="1600" dirty="0" smtClean="0">
              <a:solidFill>
                <a:srgbClr val="0000CC"/>
              </a:solidFill>
              <a:latin typeface="Trebuchet MS" pitchFamily="34" charset="0"/>
              <a:sym typeface="Wingdings" panose="05000000000000000000" pitchFamily="2" charset="2"/>
            </a:endParaRPr>
          </a:p>
          <a:p>
            <a:pPr algn="ctr"/>
            <a:r>
              <a:rPr lang="en-US" sz="1600" dirty="0" smtClean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 </a:t>
            </a:r>
            <a:r>
              <a:rPr lang="en-US" sz="16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promote development of 1.3 GHz cavities, expertize and infrastructure in all 3 </a:t>
            </a:r>
            <a:r>
              <a:rPr lang="en-US" sz="1600" dirty="0" smtClean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regions </a:t>
            </a:r>
            <a:endParaRPr lang="en-US" sz="1600" dirty="0">
              <a:solidFill>
                <a:srgbClr val="FF0000"/>
              </a:solidFill>
              <a:latin typeface="Trebuchet MS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033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8692"/>
            <a:ext cx="9055280" cy="6209308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9444" y="4437112"/>
            <a:ext cx="3704844" cy="240510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7504" y="5982379"/>
            <a:ext cx="35829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40660"/>
            <a:r>
              <a:rPr lang="en-US" sz="1600" b="1" dirty="0" smtClean="0">
                <a:latin typeface="Palatino Linotype" panose="02040502050505030304" pitchFamily="18" charset="0"/>
              </a:rPr>
              <a:t>A “10% prototype” of the ILC</a:t>
            </a:r>
            <a:r>
              <a:rPr lang="en-US" sz="1600" dirty="0" smtClean="0">
                <a:latin typeface="Palatino Linotype" panose="02040502050505030304" pitchFamily="18" charset="0"/>
              </a:rPr>
              <a:t>: </a:t>
            </a:r>
            <a:r>
              <a:rPr lang="en-US" sz="1600" dirty="0" err="1" smtClean="0">
                <a:latin typeface="Palatino Linotype" panose="02040502050505030304" pitchFamily="18" charset="0"/>
              </a:rPr>
              <a:t>Industrialised</a:t>
            </a:r>
            <a:r>
              <a:rPr lang="en-US" sz="1600" dirty="0" smtClean="0">
                <a:latin typeface="Palatino Linotype" panose="02040502050505030304" pitchFamily="18" charset="0"/>
              </a:rPr>
              <a:t> cavity &amp; </a:t>
            </a:r>
            <a:r>
              <a:rPr lang="en-US" sz="1600" dirty="0" err="1" smtClean="0">
                <a:latin typeface="Palatino Linotype" panose="02040502050505030304" pitchFamily="18" charset="0"/>
              </a:rPr>
              <a:t>cryomodule</a:t>
            </a:r>
            <a:r>
              <a:rPr lang="en-US" sz="1600" dirty="0" smtClean="0">
                <a:latin typeface="Palatino Linotype" panose="02040502050505030304" pitchFamily="18" charset="0"/>
              </a:rPr>
              <a:t>  production  up to ILC specifications</a:t>
            </a:r>
          </a:p>
        </p:txBody>
      </p:sp>
      <p:cxnSp>
        <p:nvCxnSpPr>
          <p:cNvPr id="5" name="Connecteur droit avec flèche 4"/>
          <p:cNvCxnSpPr/>
          <p:nvPr/>
        </p:nvCxnSpPr>
        <p:spPr>
          <a:xfrm flipV="1">
            <a:off x="3203848" y="5949280"/>
            <a:ext cx="720080" cy="288032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4128391" y="5378054"/>
            <a:ext cx="109677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>
                <a:latin typeface="Palatino Linotype" panose="02040502050505030304" pitchFamily="18" charset="0"/>
              </a:rPr>
              <a:t>800 </a:t>
            </a:r>
            <a:r>
              <a:rPr lang="fr-FR" sz="1400" dirty="0" err="1" smtClean="0">
                <a:latin typeface="Palatino Linotype" panose="02040502050505030304" pitchFamily="18" charset="0"/>
              </a:rPr>
              <a:t>cavities</a:t>
            </a:r>
            <a:endParaRPr lang="fr-FR" sz="1400" dirty="0" smtClean="0">
              <a:latin typeface="Palatino Linotype" panose="02040502050505030304" pitchFamily="18" charset="0"/>
            </a:endParaRPr>
          </a:p>
          <a:p>
            <a:pPr algn="ctr"/>
            <a:r>
              <a:rPr lang="fr-FR" sz="1400" dirty="0" smtClean="0">
                <a:latin typeface="Palatino Linotype" panose="02040502050505030304" pitchFamily="18" charset="0"/>
              </a:rPr>
              <a:t>(usable</a:t>
            </a:r>
          </a:p>
          <a:p>
            <a:pPr algn="ctr"/>
            <a:r>
              <a:rPr lang="fr-FR" sz="1400" dirty="0">
                <a:latin typeface="Palatino Linotype" panose="02040502050505030304" pitchFamily="18" charset="0"/>
              </a:rPr>
              <a:t>g</a:t>
            </a:r>
            <a:r>
              <a:rPr lang="fr-FR" sz="1400" dirty="0" smtClean="0">
                <a:latin typeface="Palatino Linotype" panose="02040502050505030304" pitchFamily="18" charset="0"/>
              </a:rPr>
              <a:t>radients)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23528" y="44624"/>
            <a:ext cx="8568952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755576" y="145455"/>
            <a:ext cx="7632848" cy="40240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ILC-SRF Technology: Accelerators </a:t>
            </a:r>
            <a:r>
              <a:rPr lang="en-US" sz="28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a</a:t>
            </a:r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nd Expertize Worldwide</a:t>
            </a:r>
            <a:endParaRPr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005762" y="4217420"/>
            <a:ext cx="2868478" cy="33855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EXFEL SRF </a:t>
            </a:r>
            <a:r>
              <a:rPr lang="fr-FR" sz="16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Cavity</a:t>
            </a:r>
            <a:r>
              <a:rPr lang="fr-FR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Gradients:</a:t>
            </a:r>
            <a:endParaRPr lang="fr-FR" sz="1600" dirty="0">
              <a:solidFill>
                <a:srgbClr val="FF0000"/>
              </a:solidFill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flipV="1">
            <a:off x="5580112" y="1787664"/>
            <a:ext cx="458911" cy="48512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692696"/>
            <a:ext cx="902114" cy="1485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Connecteur droit 11"/>
          <p:cNvCxnSpPr/>
          <p:nvPr/>
        </p:nvCxnSpPr>
        <p:spPr>
          <a:xfrm>
            <a:off x="5724128" y="4555974"/>
            <a:ext cx="0" cy="2041378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6186717" y="6527338"/>
            <a:ext cx="18020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ILC </a:t>
            </a:r>
            <a:r>
              <a:rPr lang="fr-FR" sz="16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specifications</a:t>
            </a:r>
            <a:endParaRPr lang="fr-FR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cxnSp>
        <p:nvCxnSpPr>
          <p:cNvPr id="14" name="Connecteur droit avec flèche 13"/>
          <p:cNvCxnSpPr>
            <a:endCxn id="13" idx="1"/>
          </p:cNvCxnSpPr>
          <p:nvPr/>
        </p:nvCxnSpPr>
        <p:spPr>
          <a:xfrm>
            <a:off x="5809567" y="6397877"/>
            <a:ext cx="377150" cy="2987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790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8692"/>
            <a:ext cx="9055280" cy="620930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9444" y="4437112"/>
            <a:ext cx="3704844" cy="240510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7504" y="5982379"/>
            <a:ext cx="35829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40660"/>
            <a:r>
              <a:rPr lang="en-US" sz="1600" b="1" dirty="0" smtClean="0">
                <a:latin typeface="Palatino Linotype" panose="02040502050505030304" pitchFamily="18" charset="0"/>
              </a:rPr>
              <a:t>A “10% prototype” of the ILC</a:t>
            </a:r>
            <a:r>
              <a:rPr lang="en-US" sz="1600" dirty="0" smtClean="0">
                <a:latin typeface="Palatino Linotype" panose="02040502050505030304" pitchFamily="18" charset="0"/>
              </a:rPr>
              <a:t>: </a:t>
            </a:r>
            <a:r>
              <a:rPr lang="en-US" sz="1600" dirty="0" err="1" smtClean="0">
                <a:latin typeface="Palatino Linotype" panose="02040502050505030304" pitchFamily="18" charset="0"/>
              </a:rPr>
              <a:t>Industrialised</a:t>
            </a:r>
            <a:r>
              <a:rPr lang="en-US" sz="1600" dirty="0" smtClean="0">
                <a:latin typeface="Palatino Linotype" panose="02040502050505030304" pitchFamily="18" charset="0"/>
              </a:rPr>
              <a:t> cavity &amp; </a:t>
            </a:r>
            <a:r>
              <a:rPr lang="en-US" sz="1600" dirty="0" err="1" smtClean="0">
                <a:latin typeface="Palatino Linotype" panose="02040502050505030304" pitchFamily="18" charset="0"/>
              </a:rPr>
              <a:t>cryomodule</a:t>
            </a:r>
            <a:r>
              <a:rPr lang="en-US" sz="1600" dirty="0" smtClean="0">
                <a:latin typeface="Palatino Linotype" panose="02040502050505030304" pitchFamily="18" charset="0"/>
              </a:rPr>
              <a:t>  production  up to ILC specifications</a:t>
            </a:r>
          </a:p>
        </p:txBody>
      </p:sp>
      <p:cxnSp>
        <p:nvCxnSpPr>
          <p:cNvPr id="6" name="Connecteur droit avec flèche 5"/>
          <p:cNvCxnSpPr/>
          <p:nvPr/>
        </p:nvCxnSpPr>
        <p:spPr>
          <a:xfrm flipV="1">
            <a:off x="3203848" y="5949280"/>
            <a:ext cx="720080" cy="288032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4128391" y="5378054"/>
            <a:ext cx="109677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>
                <a:latin typeface="Palatino Linotype" panose="02040502050505030304" pitchFamily="18" charset="0"/>
              </a:rPr>
              <a:t>800 </a:t>
            </a:r>
            <a:r>
              <a:rPr lang="fr-FR" sz="1400" dirty="0" err="1" smtClean="0">
                <a:latin typeface="Palatino Linotype" panose="02040502050505030304" pitchFamily="18" charset="0"/>
              </a:rPr>
              <a:t>cavities</a:t>
            </a:r>
            <a:endParaRPr lang="fr-FR" sz="1400" dirty="0" smtClean="0">
              <a:latin typeface="Palatino Linotype" panose="02040502050505030304" pitchFamily="18" charset="0"/>
            </a:endParaRPr>
          </a:p>
          <a:p>
            <a:pPr algn="ctr"/>
            <a:r>
              <a:rPr lang="fr-FR" sz="1400" dirty="0" smtClean="0">
                <a:latin typeface="Palatino Linotype" panose="02040502050505030304" pitchFamily="18" charset="0"/>
              </a:rPr>
              <a:t>(usable</a:t>
            </a:r>
          </a:p>
          <a:p>
            <a:pPr algn="ctr"/>
            <a:r>
              <a:rPr lang="fr-FR" sz="1400" dirty="0">
                <a:latin typeface="Palatino Linotype" panose="02040502050505030304" pitchFamily="18" charset="0"/>
              </a:rPr>
              <a:t>g</a:t>
            </a:r>
            <a:r>
              <a:rPr lang="fr-FR" sz="1400" dirty="0" smtClean="0">
                <a:latin typeface="Palatino Linotype" panose="02040502050505030304" pitchFamily="18" charset="0"/>
              </a:rPr>
              <a:t>radients)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23528" y="44624"/>
            <a:ext cx="8568952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755576" y="145455"/>
            <a:ext cx="7632848" cy="40240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XFEL@ DESY: an Ultimate “Integrated System Test” for the ILC</a:t>
            </a:r>
            <a:endParaRPr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005762" y="4217420"/>
            <a:ext cx="2868478" cy="33855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EXFEL SRF </a:t>
            </a:r>
            <a:r>
              <a:rPr lang="fr-FR" sz="16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Cavity</a:t>
            </a:r>
            <a:r>
              <a:rPr lang="fr-FR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Gradients:</a:t>
            </a:r>
            <a:endParaRPr lang="fr-FR" sz="1600" dirty="0">
              <a:solidFill>
                <a:srgbClr val="FF0000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5580112" y="1787664"/>
            <a:ext cx="458911" cy="48512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692696"/>
            <a:ext cx="902114" cy="1485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Connecteur droit 14"/>
          <p:cNvCxnSpPr/>
          <p:nvPr/>
        </p:nvCxnSpPr>
        <p:spPr>
          <a:xfrm>
            <a:off x="5724128" y="4555974"/>
            <a:ext cx="0" cy="2041378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6186717" y="6527338"/>
            <a:ext cx="18020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ILC </a:t>
            </a:r>
            <a:r>
              <a:rPr lang="fr-FR" sz="16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specifications</a:t>
            </a:r>
            <a:endParaRPr lang="fr-FR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cxnSp>
        <p:nvCxnSpPr>
          <p:cNvPr id="17" name="Connecteur droit avec flèche 16"/>
          <p:cNvCxnSpPr>
            <a:endCxn id="16" idx="1"/>
          </p:cNvCxnSpPr>
          <p:nvPr/>
        </p:nvCxnSpPr>
        <p:spPr>
          <a:xfrm>
            <a:off x="5809567" y="6397877"/>
            <a:ext cx="377150" cy="2987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1" descr="wKvxltH - Imgur.gif">
            <a:extLst>
              <a:ext uri="{FF2B5EF4-FFF2-40B4-BE49-F238E27FC236}">
                <a16:creationId xmlns:a16="http://schemas.microsoft.com/office/drawing/2014/main" id="{0DD0B12B-3528-974C-98ED-D03B542942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51391"/>
            <a:ext cx="7382712" cy="4679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9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79513" y="0"/>
            <a:ext cx="8712967" cy="593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fr-FR" altLang="en-US" sz="1800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467544" y="188640"/>
            <a:ext cx="8092747" cy="3606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Recent Industry Events at the Linear Collider Workshops</a:t>
            </a:r>
            <a:endParaRPr lang="en-US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0" y="908720"/>
            <a:ext cx="4860032" cy="2280319"/>
            <a:chOff x="375627" y="2091559"/>
            <a:chExt cx="6382525" cy="2796275"/>
          </a:xfrm>
          <a:solidFill>
            <a:schemeClr val="bg1"/>
          </a:solidFill>
        </p:grpSpPr>
        <p:pic>
          <p:nvPicPr>
            <p:cNvPr id="5" name="Picture 6" descr="https://lh3.googleusercontent.com/lb9QNXAyznBm97LJ5AWweGgs86ksQjmyxcxqaq1JpVoUnvOPlGQf4X9djacfIcY4leCUDsujKbsNZuiPTsURa4XsCiXduC72UweuRMxqn6DBvVASeca2DdTyryCCgKIgTyLv2kQkDUvYgzNmnSxaXaKh8KYGy8HKmbPXWdDnZG0yBhp8N3yC1G6Ko7sZMzWjONKaFiqQGTwL3SZ6446fD9r4aQmF-DjHiyjXRQt7YAdREciTjHRd6kUkLCCxmfmhpj-59OmhpptSZ7WjKsGRRZBK-MDEp15ktmJl1XoH0xeJ1RMVQNf1RWr0ihBsAa2Kj8RRp13nh0M7kYy-4TRfdsMpjxw97zQoqHyK6lw0Jp-r27_gQZWgwRn4pRwbclcJ39iSs-9pB8b3y1Gb4EMTZ91T3ARTuIETfHV_NvUI8e7hnJijZvFD8L0oDIxY-S-f3-vBU008qfn4TJgrzAp-jhgTK6Vr0t4asktDBFkTCeyL5LgOphM8V8ZkUBnJBpmGo9Ud7Sg7s-00-9NFT20wGJ_CDEKqs-m3DkLt721OWFuh74pfSebFU7D7pKTGd8EK-GtEwEFRsu_bdmyF0liZhYrU2qz5x8Fl_WWBBx4=w1205-h900-no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627" y="2091559"/>
              <a:ext cx="3721188" cy="2779310"/>
            </a:xfrm>
            <a:prstGeom prst="ellipse">
              <a:avLst/>
            </a:prstGeom>
            <a:grpFill/>
            <a:ln>
              <a:noFill/>
            </a:ln>
            <a:effectLst>
              <a:softEdge rad="112500"/>
            </a:effectLst>
            <a:extLst/>
          </p:spPr>
        </p:pic>
        <p:pic>
          <p:nvPicPr>
            <p:cNvPr id="6" name="Picture 8" descr="https://lh3.googleusercontent.com/O3kr6bta2E8w65vsnorLFgbMcCSi8nYaR5WiY78k7bZlXmmMMTiQirOZnPm6jC5VH2mmi2cbPaKb0TOzH5nlRl6ROpb8qM5xM_U-oEq-UX3KAmOkolOHMhU5gZGr5D0T3R7tyberJSn5vUZ9P9rojFo8CQ6uGC4J8Du0c3Eby6Vy1FC2oTi_Zw6poGfPQSAsxyqJOYjfePxwPFDq15AzZJ1l0hfEoycTngpcov24kTCwqzvcLYB1JQ35J-nrMPkngk_uUKFW_Nn0ECJxyNbhiMgDwZ6YgmG5JB4yAI2HQxLBTXCJBPI48qM73yQvgHoUxRiOPGsAvLRX9qmdmv27H2tYSJANpZ3riEgfkZvs1VziJb94B9V5YLEk4BbXcV6rVaU3CNibsegn94bkO1ZWQjvrQKcrCJ9hbhRqRiYNPiyqx6e4TDDmkCg4RuEgLF1zoq7uhO4y1sbeUczA6D5Wm-HLhQndWpT8syE3lfNR0reNBeGJUPuZnWc6gxmZHudxrp7IMuI2gIqdm7UR3tvWZGeC3P_uTOJNuSJVEzrAUvsCCZyR8u2TCNC-hd-8MNVn2csCcTpSkYSht7qlGdHRo5PiLWbTE-ItAfXd1xk=w1205-h900-no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4250" y="2091559"/>
              <a:ext cx="3743902" cy="2796275"/>
            </a:xfrm>
            <a:prstGeom prst="ellipse">
              <a:avLst/>
            </a:prstGeom>
            <a:grpFill/>
            <a:ln>
              <a:noFill/>
            </a:ln>
            <a:effectLst>
              <a:softEdge rad="112500"/>
            </a:effectLst>
            <a:extLst/>
          </p:spPr>
        </p:pic>
      </p:grpSp>
      <p:sp>
        <p:nvSpPr>
          <p:cNvPr id="8" name="Rectangle 7"/>
          <p:cNvSpPr/>
          <p:nvPr/>
        </p:nvSpPr>
        <p:spPr>
          <a:xfrm>
            <a:off x="179513" y="314096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600" dirty="0">
                <a:latin typeface="Palatino Linotype" panose="02040502050505030304" pitchFamily="18" charset="0"/>
                <a:hlinkClick r:id="rId4"/>
              </a:rPr>
              <a:t>https://agenda.linearcollider.org/event/7014/sessions/3895/#</a:t>
            </a:r>
            <a:r>
              <a:rPr lang="fr-FR" sz="1600" dirty="0" smtClean="0">
                <a:latin typeface="Palatino Linotype" panose="02040502050505030304" pitchFamily="18" charset="0"/>
                <a:hlinkClick r:id="rId4"/>
              </a:rPr>
              <a:t>20160601</a:t>
            </a:r>
            <a:endParaRPr lang="fr-FR" sz="1600" dirty="0" smtClean="0">
              <a:latin typeface="Palatino Linotype" panose="02040502050505030304" pitchFamily="18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20754" y="625303"/>
            <a:ext cx="42931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ECFA LC2016 (Santander, Spain): Jun. 1, 2016</a:t>
            </a:r>
            <a:endParaRPr lang="fr-FR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9513" y="6324853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600" dirty="0">
                <a:latin typeface="Palatino Linotype" panose="02040502050505030304" pitchFamily="18" charset="0"/>
                <a:hlinkClick r:id="rId5"/>
              </a:rPr>
              <a:t>https://agenda.linearcollider.org/event/7371/sessions/4305/#</a:t>
            </a:r>
            <a:r>
              <a:rPr lang="fr-FR" sz="1600" dirty="0" smtClean="0">
                <a:latin typeface="Palatino Linotype" panose="02040502050505030304" pitchFamily="18" charset="0"/>
                <a:hlinkClick r:id="rId5"/>
              </a:rPr>
              <a:t>20161206</a:t>
            </a:r>
            <a:endParaRPr lang="fr-FR" sz="1600" dirty="0">
              <a:latin typeface="Palatino Linotype" panose="02040502050505030304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86747" y="3717032"/>
            <a:ext cx="39324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LCWS2016 (Morioka, </a:t>
            </a:r>
            <a:r>
              <a:rPr lang="fr-FR" sz="16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Japan</a:t>
            </a:r>
            <a:r>
              <a:rPr lang="fr-FR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): </a:t>
            </a:r>
            <a:r>
              <a:rPr lang="fr-FR" sz="16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Dec</a:t>
            </a:r>
            <a:r>
              <a:rPr lang="fr-FR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. 6, 2016</a:t>
            </a:r>
            <a:endParaRPr lang="fr-FR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2" name="Picture 2" descr="http://lcws2016.sgk.iwate-u.ac.jp/img/p3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53577"/>
            <a:ext cx="3275042" cy="2169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4860032" y="597845"/>
            <a:ext cx="42370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LCWS2017 (Strasbourg, France): </a:t>
            </a:r>
            <a:r>
              <a:rPr lang="fr-FR" sz="16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Dec</a:t>
            </a:r>
            <a:r>
              <a:rPr lang="fr-FR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. 6, 2016</a:t>
            </a:r>
            <a:endParaRPr lang="fr-FR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52833" y="864271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600" dirty="0">
                <a:solidFill>
                  <a:srgbClr val="0000CC"/>
                </a:solidFill>
                <a:latin typeface="Palatino Linotype" panose="02040502050505030304" pitchFamily="18" charset="0"/>
                <a:hlinkClick r:id="rId7"/>
              </a:rPr>
              <a:t>https://agenda.linearcollider.org/event/7645/sessions/4537/#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  <a:hlinkClick r:id="rId7"/>
              </a:rPr>
              <a:t>20171025</a:t>
            </a:r>
            <a:endParaRPr lang="fr-FR" sz="1600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grpSp>
        <p:nvGrpSpPr>
          <p:cNvPr id="15" name="グループ化 7"/>
          <p:cNvGrpSpPr/>
          <p:nvPr/>
        </p:nvGrpSpPr>
        <p:grpSpPr>
          <a:xfrm>
            <a:off x="5007423" y="1512758"/>
            <a:ext cx="3862820" cy="2204274"/>
            <a:chOff x="-5324" y="1809110"/>
            <a:chExt cx="12197324" cy="4790480"/>
          </a:xfrm>
        </p:grpSpPr>
        <p:pic>
          <p:nvPicPr>
            <p:cNvPr id="16" name="図 8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809110"/>
              <a:ext cx="12192000" cy="32397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図 9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5324" y="4982809"/>
              <a:ext cx="12192000" cy="161678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8" name="Image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513" y="3725743"/>
            <a:ext cx="4249567" cy="2983461"/>
          </a:xfrm>
          <a:prstGeom prst="rect">
            <a:avLst/>
          </a:prstGeom>
        </p:spPr>
      </p:pic>
      <p:sp>
        <p:nvSpPr>
          <p:cNvPr id="20" name="TextBox 48"/>
          <p:cNvSpPr txBox="1"/>
          <p:nvPr/>
        </p:nvSpPr>
        <p:spPr>
          <a:xfrm rot="20404488">
            <a:off x="510023" y="2974545"/>
            <a:ext cx="8308457" cy="830997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CC"/>
                </a:solidFill>
                <a:latin typeface="Trebuchet MS" pitchFamily="34" charset="0"/>
              </a:rPr>
              <a:t>G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oal of Industry </a:t>
            </a:r>
            <a:r>
              <a:rPr lang="en-US" sz="1600" dirty="0">
                <a:solidFill>
                  <a:srgbClr val="0000CC"/>
                </a:solidFill>
                <a:latin typeface="Trebuchet MS" pitchFamily="34" charset="0"/>
              </a:rPr>
              <a:t>Forums on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Linear Colliders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 </a:t>
            </a:r>
          </a:p>
          <a:p>
            <a:pPr algn="ctr"/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synergies </a:t>
            </a:r>
            <a:r>
              <a:rPr lang="en-US" sz="1600" dirty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between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different </a:t>
            </a:r>
            <a:r>
              <a:rPr lang="en-US" sz="1600" dirty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industrial proponents have to be found and deepened, which requires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regular exchanges </a:t>
            </a:r>
            <a:r>
              <a:rPr lang="en-US" sz="1600" dirty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of information and points of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view</a:t>
            </a:r>
          </a:p>
        </p:txBody>
      </p:sp>
    </p:spTree>
    <p:extLst>
      <p:ext uri="{BB962C8B-B14F-4D97-AF65-F5344CB8AC3E}">
        <p14:creationId xmlns:p14="http://schemas.microsoft.com/office/powerpoint/2010/main" val="215229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4704"/>
            <a:ext cx="9144000" cy="6093296"/>
          </a:xfrm>
          <a:prstGeom prst="rect">
            <a:avLst/>
          </a:prstGeom>
        </p:spPr>
      </p:pic>
      <p:pic>
        <p:nvPicPr>
          <p:cNvPr id="18" name="Image 17" descr="xfel-logo.emf"/>
          <p:cNvPicPr>
            <a:picLocks noChangeAspect="1"/>
          </p:cNvPicPr>
          <p:nvPr/>
        </p:nvPicPr>
        <p:blipFill>
          <a:blip r:embed="rId3" cstate="print"/>
          <a:srcRect l="-21523" t="11676"/>
          <a:stretch>
            <a:fillRect/>
          </a:stretch>
        </p:blipFill>
        <p:spPr>
          <a:xfrm>
            <a:off x="-182978" y="87505"/>
            <a:ext cx="1442610" cy="605191"/>
          </a:xfrm>
          <a:prstGeom prst="rect">
            <a:avLst/>
          </a:prstGeom>
        </p:spPr>
      </p:pic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691680" y="116632"/>
            <a:ext cx="6984776" cy="47523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0" name="WordArt 5"/>
          <p:cNvSpPr>
            <a:spLocks noChangeArrowheads="1" noChangeShapeType="1" noTextEdit="1"/>
          </p:cNvSpPr>
          <p:nvPr/>
        </p:nvSpPr>
        <p:spPr bwMode="auto">
          <a:xfrm>
            <a:off x="1979712" y="260648"/>
            <a:ext cx="6264695" cy="3312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XFEL Gradient Performance: </a:t>
            </a:r>
            <a:r>
              <a:rPr lang="en-US" sz="28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Cryomodule</a:t>
            </a:r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vs Cavity</a:t>
            </a:r>
            <a:endParaRPr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826992" y="1196752"/>
            <a:ext cx="2305439" cy="584775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Courtesy: O. </a:t>
            </a:r>
            <a:r>
              <a:rPr lang="en-US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Napoly</a:t>
            </a:r>
            <a:endParaRPr lang="en-US" sz="16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ALSYOM @ 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2017LCWS</a:t>
            </a:r>
            <a:endParaRPr lang="en-US" sz="16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444208" y="2459245"/>
            <a:ext cx="2670164" cy="1384995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Assembly </a:t>
            </a:r>
            <a:r>
              <a:rPr lang="en-US" sz="1400" dirty="0">
                <a:solidFill>
                  <a:srgbClr val="663300"/>
                </a:solidFill>
                <a:latin typeface="Palatino Linotype" panose="02040502050505030304" pitchFamily="18" charset="0"/>
              </a:rPr>
              <a:t>of </a:t>
            </a:r>
            <a:r>
              <a:rPr lang="en-US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~100 </a:t>
            </a:r>
            <a:r>
              <a:rPr lang="en-US" sz="1400" dirty="0">
                <a:solidFill>
                  <a:srgbClr val="663300"/>
                </a:solidFill>
                <a:latin typeface="Palatino Linotype" panose="02040502050505030304" pitchFamily="18" charset="0"/>
              </a:rPr>
              <a:t>(“ILC-like”) </a:t>
            </a:r>
            <a:r>
              <a:rPr lang="en-US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/>
            </a:r>
            <a:br>
              <a:rPr lang="en-US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</a:br>
            <a:r>
              <a:rPr lang="en-US" sz="1400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cryomodules</a:t>
            </a:r>
            <a:r>
              <a:rPr lang="en-US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operated </a:t>
            </a:r>
            <a:r>
              <a:rPr lang="en-US" sz="1400" dirty="0">
                <a:solidFill>
                  <a:srgbClr val="663300"/>
                </a:solidFill>
                <a:latin typeface="Palatino Linotype" panose="02040502050505030304" pitchFamily="18" charset="0"/>
              </a:rPr>
              <a:t>by an </a:t>
            </a:r>
            <a:endParaRPr lang="en-US" sz="1400" dirty="0" smtClean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r>
              <a:rPr lang="en-US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industrial </a:t>
            </a:r>
            <a:r>
              <a:rPr lang="en-US" sz="1400" dirty="0">
                <a:solidFill>
                  <a:srgbClr val="663300"/>
                </a:solidFill>
                <a:latin typeface="Palatino Linotype" panose="02040502050505030304" pitchFamily="18" charset="0"/>
              </a:rPr>
              <a:t>contractor using </a:t>
            </a:r>
            <a:r>
              <a:rPr lang="en-US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/>
            </a:r>
            <a:br>
              <a:rPr lang="en-US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</a:br>
            <a:r>
              <a:rPr lang="en-US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CEA </a:t>
            </a:r>
            <a:r>
              <a:rPr lang="en-US" sz="1400" dirty="0" err="1">
                <a:solidFill>
                  <a:srgbClr val="663300"/>
                </a:solidFill>
                <a:latin typeface="Palatino Linotype" panose="02040502050505030304" pitchFamily="18" charset="0"/>
              </a:rPr>
              <a:t>Saclay</a:t>
            </a:r>
            <a:r>
              <a:rPr lang="en-US" sz="1400" dirty="0">
                <a:solidFill>
                  <a:srgbClr val="663300"/>
                </a:solidFill>
                <a:latin typeface="Palatino Linotype" panose="02040502050505030304" pitchFamily="18" charset="0"/>
              </a:rPr>
              <a:t> infrastructure </a:t>
            </a:r>
          </a:p>
          <a:p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en-US" sz="1400" dirty="0">
                <a:solidFill>
                  <a:srgbClr val="0000CC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 </a:t>
            </a:r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achieved </a:t>
            </a:r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goal </a:t>
            </a:r>
            <a:r>
              <a:rPr lang="en-US" sz="1400" dirty="0">
                <a:solidFill>
                  <a:srgbClr val="0000CC"/>
                </a:solidFill>
                <a:latin typeface="Palatino Linotype" panose="02040502050505030304" pitchFamily="18" charset="0"/>
              </a:rPr>
              <a:t>to </a:t>
            </a:r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deliver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     1 </a:t>
            </a:r>
            <a:r>
              <a:rPr lang="en-US" sz="14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cryomodule</a:t>
            </a:r>
            <a:r>
              <a:rPr lang="en-US" sz="1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Palatino Linotype" panose="02040502050505030304" pitchFamily="18" charset="0"/>
              </a:rPr>
              <a:t>per </a:t>
            </a:r>
            <a:r>
              <a:rPr lang="en-US" sz="1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4 days </a:t>
            </a:r>
            <a:endParaRPr lang="en-US" sz="14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65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79512" y="87288"/>
            <a:ext cx="8784976" cy="43204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4"/>
          <p:cNvSpPr>
            <a:spLocks noChangeArrowheads="1" noChangeShapeType="1" noTextEdit="1"/>
          </p:cNvSpPr>
          <p:nvPr/>
        </p:nvSpPr>
        <p:spPr bwMode="auto">
          <a:xfrm>
            <a:off x="899592" y="159296"/>
            <a:ext cx="7632848" cy="3173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Industry-Research Institution Collaboration in the United States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E82AE962-4494-B748-AD05-7B0ACAEA71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0476" y="980728"/>
            <a:ext cx="4123987" cy="2537921"/>
          </a:xfrm>
          <a:prstGeom prst="rect">
            <a:avLst/>
          </a:prstGeom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C0233FEB-A4BF-3A4C-B244-0157A1145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980728"/>
            <a:ext cx="4226587" cy="2537922"/>
          </a:xfrm>
          <a:prstGeom prst="rect">
            <a:avLst/>
          </a:prstGeom>
        </p:spPr>
      </p:pic>
      <p:sp>
        <p:nvSpPr>
          <p:cNvPr id="6" name="5-Point Star 9">
            <a:extLst>
              <a:ext uri="{FF2B5EF4-FFF2-40B4-BE49-F238E27FC236}">
                <a16:creationId xmlns:a16="http://schemas.microsoft.com/office/drawing/2014/main" id="{17FB252F-689C-8A4C-A517-69431176722E}"/>
              </a:ext>
            </a:extLst>
          </p:cNvPr>
          <p:cNvSpPr/>
          <p:nvPr/>
        </p:nvSpPr>
        <p:spPr>
          <a:xfrm>
            <a:off x="7339264" y="1487208"/>
            <a:ext cx="219456" cy="219456"/>
          </a:xfrm>
          <a:prstGeom prst="star5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ZoneTexte 6"/>
          <p:cNvSpPr txBox="1"/>
          <p:nvPr/>
        </p:nvSpPr>
        <p:spPr>
          <a:xfrm>
            <a:off x="144612" y="573916"/>
            <a:ext cx="82867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Te</a:t>
            </a:r>
            <a:r>
              <a:rPr lang="en-US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chnology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</a:rPr>
              <a:t>transfer of nitrogen doping treatment to cavity vendors for LCLS-II</a:t>
            </a:r>
          </a:p>
          <a:p>
            <a:r>
              <a:rPr lang="fr-FR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endParaRPr lang="fr-FR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8" name="Picture 26" descr="Q:\TD_SCRF\Cryomodule2\Assembly Pictures\Cavity String Assembly\June 28 2011\6-28-8.JPG">
            <a:extLst>
              <a:ext uri="{FF2B5EF4-FFF2-40B4-BE49-F238E27FC236}">
                <a16:creationId xmlns:a16="http://schemas.microsoft.com/office/drawing/2014/main" id="{83BBC1A0-9AEC-4C38-8EAF-BF72CE85F1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4210"/>
          <a:stretch/>
        </p:blipFill>
        <p:spPr bwMode="auto">
          <a:xfrm>
            <a:off x="4628112" y="4025129"/>
            <a:ext cx="4364008" cy="2480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>
            <a:extLst>
              <a:ext uri="{FF2B5EF4-FFF2-40B4-BE49-F238E27FC236}">
                <a16:creationId xmlns:a16="http://schemas.microsoft.com/office/drawing/2014/main" id="{17734F2F-E722-4B49-A927-51A079843B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611" y="4043441"/>
            <a:ext cx="4261487" cy="2462302"/>
          </a:xfrm>
          <a:prstGeom prst="rect">
            <a:avLst/>
          </a:prstGeom>
        </p:spPr>
      </p:pic>
      <p:sp>
        <p:nvSpPr>
          <p:cNvPr id="10" name="TextBox 17">
            <a:extLst>
              <a:ext uri="{FF2B5EF4-FFF2-40B4-BE49-F238E27FC236}">
                <a16:creationId xmlns:a16="http://schemas.microsoft.com/office/drawing/2014/main" id="{8BD42AFC-84B7-4AE2-8F3C-AA53F9DDB07B}"/>
              </a:ext>
            </a:extLst>
          </p:cNvPr>
          <p:cNvSpPr txBox="1"/>
          <p:nvPr/>
        </p:nvSpPr>
        <p:spPr>
          <a:xfrm>
            <a:off x="3007980" y="5356963"/>
            <a:ext cx="1459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>
                  <a:solidFill>
                    <a:srgbClr val="000000"/>
                  </a:solidFill>
                </a:ln>
                <a:solidFill>
                  <a:schemeClr val="bg1"/>
                </a:solidFill>
              </a:rPr>
              <a:t>Jefferson Lab cleanroom</a:t>
            </a:r>
          </a:p>
        </p:txBody>
      </p:sp>
      <p:sp>
        <p:nvSpPr>
          <p:cNvPr id="11" name="TextBox 21">
            <a:extLst>
              <a:ext uri="{FF2B5EF4-FFF2-40B4-BE49-F238E27FC236}">
                <a16:creationId xmlns:a16="http://schemas.microsoft.com/office/drawing/2014/main" id="{2AEC4DD9-6C3F-4790-B7B2-B6F030FC57D3}"/>
              </a:ext>
            </a:extLst>
          </p:cNvPr>
          <p:cNvSpPr txBox="1"/>
          <p:nvPr/>
        </p:nvSpPr>
        <p:spPr>
          <a:xfrm>
            <a:off x="6062929" y="4043441"/>
            <a:ext cx="1987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>
                  <a:solidFill>
                    <a:srgbClr val="000000"/>
                  </a:solidFill>
                </a:ln>
                <a:solidFill>
                  <a:schemeClr val="bg1"/>
                </a:solidFill>
              </a:rPr>
              <a:t>Fermilab cleanroom</a:t>
            </a:r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5E59041A-417C-4B8D-B4F7-D4BAD581DABE}"/>
              </a:ext>
            </a:extLst>
          </p:cNvPr>
          <p:cNvSpPr txBox="1">
            <a:spLocks/>
          </p:cNvSpPr>
          <p:nvPr/>
        </p:nvSpPr>
        <p:spPr>
          <a:xfrm>
            <a:off x="-1016" y="3571981"/>
            <a:ext cx="9145016" cy="38278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Production of LCLS-II 1.3 GHz </a:t>
            </a:r>
            <a:r>
              <a:rPr lang="en-US" sz="18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CryoModules</a:t>
            </a:r>
            <a:r>
              <a:rPr lang="en-US" sz="18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: ½ at </a:t>
            </a:r>
            <a:r>
              <a:rPr lang="en-US" sz="18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JLab</a:t>
            </a:r>
            <a:r>
              <a:rPr lang="en-US" sz="18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, ½ at </a:t>
            </a:r>
            <a:r>
              <a:rPr lang="en-US" sz="18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Fermilab</a:t>
            </a:r>
            <a:r>
              <a:rPr lang="en-US" sz="18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(300 cavities)</a:t>
            </a:r>
            <a:endParaRPr lang="en-US" sz="18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3" name="TextBox 14">
            <a:extLst>
              <a:ext uri="{FF2B5EF4-FFF2-40B4-BE49-F238E27FC236}">
                <a16:creationId xmlns:a16="http://schemas.microsoft.com/office/drawing/2014/main" id="{B6A71CAD-B6BC-4F14-8235-8C676E6523ED}"/>
              </a:ext>
            </a:extLst>
          </p:cNvPr>
          <p:cNvSpPr txBox="1"/>
          <p:nvPr/>
        </p:nvSpPr>
        <p:spPr>
          <a:xfrm>
            <a:off x="-1016" y="650574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CC"/>
                </a:solidFill>
                <a:latin typeface="Palatino Linotype" panose="02040502050505030304" pitchFamily="18" charset="0"/>
              </a:rPr>
              <a:t>Process includes vertical test qualification, string assembly, cold mass, vacuum vessel, cryomodule testing</a:t>
            </a:r>
          </a:p>
        </p:txBody>
      </p:sp>
      <p:sp>
        <p:nvSpPr>
          <p:cNvPr id="15" name="TextBox 48"/>
          <p:cNvSpPr txBox="1"/>
          <p:nvPr/>
        </p:nvSpPr>
        <p:spPr>
          <a:xfrm rot="20404488">
            <a:off x="830064" y="2918005"/>
            <a:ext cx="7053817" cy="1077218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Number of highly skilled US-vendors for SRF accelerator components </a:t>
            </a:r>
            <a:endParaRPr lang="en-US" sz="1600" dirty="0" smtClean="0">
              <a:solidFill>
                <a:srgbClr val="0000CC"/>
              </a:solidFill>
              <a:latin typeface="Trebuchet MS" pitchFamily="34" charset="0"/>
              <a:sym typeface="Wingdings" panose="05000000000000000000" pitchFamily="2" charset="2"/>
            </a:endParaRPr>
          </a:p>
          <a:p>
            <a:pPr algn="ctr"/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(e.g. contributing to LCLS-II and other projects, R&amp;D)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</a:t>
            </a:r>
            <a:endParaRPr lang="en-US" sz="1600" dirty="0" smtClean="0">
              <a:solidFill>
                <a:srgbClr val="0000CC"/>
              </a:solidFill>
              <a:latin typeface="Trebuchet MS" pitchFamily="34" charset="0"/>
              <a:sym typeface="Wingdings" panose="05000000000000000000" pitchFamily="2" charset="2"/>
            </a:endParaRPr>
          </a:p>
          <a:p>
            <a:pPr algn="ctr"/>
            <a:endParaRPr lang="en-US" sz="1600" dirty="0">
              <a:solidFill>
                <a:srgbClr val="0000CC"/>
              </a:solidFill>
              <a:latin typeface="Trebuchet MS" pitchFamily="34" charset="0"/>
              <a:sym typeface="Wingdings" panose="05000000000000000000" pitchFamily="2" charset="2"/>
            </a:endParaRPr>
          </a:p>
          <a:p>
            <a:pPr algn="ctr"/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invite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them to the next LCWS2018 Symposium in Texas</a:t>
            </a:r>
            <a:endParaRPr lang="en-US" sz="1600" dirty="0" smtClean="0">
              <a:solidFill>
                <a:srgbClr val="0000CC"/>
              </a:solidFill>
              <a:latin typeface="Trebuchet MS" pitchFamily="34" charset="0"/>
            </a:endParaRPr>
          </a:p>
        </p:txBody>
      </p:sp>
      <p:sp>
        <p:nvSpPr>
          <p:cNvPr id="16" name="TextBox 19"/>
          <p:cNvSpPr txBox="1"/>
          <p:nvPr/>
        </p:nvSpPr>
        <p:spPr>
          <a:xfrm>
            <a:off x="3977045" y="6137227"/>
            <a:ext cx="1080120" cy="338554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S. Posen</a:t>
            </a:r>
            <a:endParaRPr lang="en-US" sz="16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49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17"/>
            <a:ext cx="9144000" cy="6849683"/>
          </a:xfrm>
          <a:prstGeom prst="rect">
            <a:avLst/>
          </a:prstGeom>
        </p:spPr>
      </p:pic>
      <p:sp>
        <p:nvSpPr>
          <p:cNvPr id="3" name="TextBox 48"/>
          <p:cNvSpPr txBox="1"/>
          <p:nvPr/>
        </p:nvSpPr>
        <p:spPr>
          <a:xfrm rot="20404488">
            <a:off x="5614895" y="2083510"/>
            <a:ext cx="3192793" cy="584775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1 company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in China –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experience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/>
            </a:r>
            <a:b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</a:b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with “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cold mass” assembly</a:t>
            </a:r>
          </a:p>
        </p:txBody>
      </p:sp>
      <p:sp>
        <p:nvSpPr>
          <p:cNvPr id="4" name="TextBox 48"/>
          <p:cNvSpPr txBox="1"/>
          <p:nvPr/>
        </p:nvSpPr>
        <p:spPr>
          <a:xfrm rot="20404488">
            <a:off x="4733668" y="4243769"/>
            <a:ext cx="1337655" cy="584775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3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companies in China</a:t>
            </a:r>
            <a:endParaRPr lang="en-US" sz="1600" dirty="0" smtClean="0">
              <a:solidFill>
                <a:srgbClr val="0000CC"/>
              </a:solidFill>
              <a:latin typeface="Trebuchet MS" pitchFamily="34" charset="0"/>
            </a:endParaRPr>
          </a:p>
        </p:txBody>
      </p:sp>
      <p:sp>
        <p:nvSpPr>
          <p:cNvPr id="5" name="TextBox 19"/>
          <p:cNvSpPr txBox="1"/>
          <p:nvPr/>
        </p:nvSpPr>
        <p:spPr>
          <a:xfrm>
            <a:off x="7956376" y="6381328"/>
            <a:ext cx="864096" cy="338554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J. Gao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4572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2696"/>
            <a:ext cx="9143999" cy="6165304"/>
          </a:xfrm>
          <a:prstGeom prst="rect">
            <a:avLst/>
          </a:prstGeom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51521" y="0"/>
            <a:ext cx="8352928" cy="6254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fr-FR" altLang="en-US" sz="1800"/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683568" y="116632"/>
            <a:ext cx="7704856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 of Industry-Academia Cooperation in CLIC</a:t>
            </a:r>
            <a:endParaRPr lang="en-US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19"/>
          <p:cNvSpPr txBox="1"/>
          <p:nvPr/>
        </p:nvSpPr>
        <p:spPr>
          <a:xfrm>
            <a:off x="107504" y="5589240"/>
            <a:ext cx="1355019" cy="338554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A. </a:t>
            </a:r>
            <a:r>
              <a:rPr lang="en-US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Solodko</a:t>
            </a:r>
            <a:endParaRPr lang="en-US" sz="16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TextBox 48"/>
          <p:cNvSpPr txBox="1"/>
          <p:nvPr/>
        </p:nvSpPr>
        <p:spPr>
          <a:xfrm rot="20404488">
            <a:off x="2683286" y="4914731"/>
            <a:ext cx="6286431" cy="584775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Engaging with industry from the prototype stage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</a:t>
            </a:r>
            <a:endParaRPr lang="en-US" sz="1600" dirty="0" smtClean="0">
              <a:solidFill>
                <a:srgbClr val="0000CC"/>
              </a:solidFill>
              <a:latin typeface="Trebuchet MS" pitchFamily="34" charset="0"/>
            </a:endParaRPr>
          </a:p>
          <a:p>
            <a:r>
              <a:rPr lang="en-US" sz="1600" dirty="0">
                <a:solidFill>
                  <a:srgbClr val="0000CC"/>
                </a:solidFill>
                <a:latin typeface="Trebuchet MS" pitchFamily="34" charset="0"/>
              </a:rPr>
              <a:t>s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everal forms of technology transfer and joint R&amp;D are available</a:t>
            </a:r>
            <a:endParaRPr lang="en-US" sz="1600" dirty="0" smtClean="0">
              <a:solidFill>
                <a:srgbClr val="0000CC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027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728341"/>
            <a:ext cx="9144000" cy="6129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4"/>
          <p:cNvSpPr>
            <a:spLocks noChangeArrowheads="1"/>
          </p:cNvSpPr>
          <p:nvPr/>
        </p:nvSpPr>
        <p:spPr bwMode="auto">
          <a:xfrm>
            <a:off x="755575" y="76200"/>
            <a:ext cx="7632849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fr-FR" altLang="en-US" sz="1800"/>
          </a:p>
        </p:txBody>
      </p:sp>
      <p:sp>
        <p:nvSpPr>
          <p:cNvPr id="41" name="WordArt 5"/>
          <p:cNvSpPr>
            <a:spLocks noChangeArrowheads="1" noChangeShapeType="1" noTextEdit="1"/>
          </p:cNvSpPr>
          <p:nvPr/>
        </p:nvSpPr>
        <p:spPr bwMode="auto">
          <a:xfrm>
            <a:off x="1259632" y="188640"/>
            <a:ext cx="6696744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 of Industrial Developments for CLIC</a:t>
            </a:r>
            <a:endParaRPr lang="en-US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401" y="759917"/>
            <a:ext cx="9148401" cy="5153233"/>
          </a:xfrm>
          <a:prstGeom prst="rect">
            <a:avLst/>
          </a:prstGeom>
        </p:spPr>
      </p:pic>
      <p:sp>
        <p:nvSpPr>
          <p:cNvPr id="42" name="TextBox 19"/>
          <p:cNvSpPr txBox="1"/>
          <p:nvPr/>
        </p:nvSpPr>
        <p:spPr>
          <a:xfrm>
            <a:off x="5652121" y="733128"/>
            <a:ext cx="3198634" cy="584775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S. </a:t>
            </a:r>
            <a:r>
              <a:rPr lang="en-US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Stapnes</a:t>
            </a:r>
            <a:r>
              <a:rPr lang="en-US" sz="1600" dirty="0">
                <a:solidFill>
                  <a:schemeClr val="bg1"/>
                </a:solidFill>
                <a:latin typeface="Palatino Linotype" panose="02040502050505030304" pitchFamily="18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ALCW2018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N. </a:t>
            </a:r>
            <a:r>
              <a:rPr lang="en-US" sz="1600" dirty="0">
                <a:solidFill>
                  <a:schemeClr val="bg1"/>
                </a:solidFill>
                <a:latin typeface="Palatino Linotype" panose="02040502050505030304" pitchFamily="18" charset="0"/>
              </a:rPr>
              <a:t>C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atalan </a:t>
            </a:r>
            <a:r>
              <a:rPr lang="en-US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Lasheras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, LCWS2017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123728" y="5395337"/>
            <a:ext cx="3768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General </a:t>
            </a:r>
            <a:r>
              <a:rPr lang="fr-FR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Overview</a:t>
            </a:r>
            <a:r>
              <a:rPr lang="fr-FR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: RF- </a:t>
            </a:r>
            <a:r>
              <a:rPr lang="fr-FR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Componets</a:t>
            </a:r>
            <a:endParaRPr lang="fr-FR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408497" y="5913150"/>
            <a:ext cx="8399013" cy="83099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361950"/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  <a:ea typeface="Avenir Book" charset="0"/>
                <a:cs typeface="Avenir Book" charset="0"/>
              </a:rPr>
              <a:t>Next phase:</a:t>
            </a:r>
          </a:p>
          <a:p>
            <a:pPr marL="647700" indent="-285750">
              <a:buFont typeface="Arial" charset="0"/>
              <a:buChar char="•"/>
            </a:pPr>
            <a:r>
              <a:rPr lang="en-US" sz="1600" dirty="0">
                <a:latin typeface="Palatino Linotype" panose="02040502050505030304" pitchFamily="18" charset="0"/>
                <a:ea typeface="Avenir Book" charset="0"/>
                <a:cs typeface="Avenir Book" charset="0"/>
              </a:rPr>
              <a:t>Qualified companies, technical and commercial documentation, reliable costs (i.e. not first prototype), ideally (small) part of larger market </a:t>
            </a:r>
          </a:p>
        </p:txBody>
      </p:sp>
    </p:spTree>
    <p:extLst>
      <p:ext uri="{BB962C8B-B14F-4D97-AF65-F5344CB8AC3E}">
        <p14:creationId xmlns:p14="http://schemas.microsoft.com/office/powerpoint/2010/main" val="674240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755575" y="76200"/>
            <a:ext cx="7632849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fr-FR" altLang="en-US" sz="1800"/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1259632" y="188640"/>
            <a:ext cx="6696744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Ideas on Klystron Efficiency: INITIAL study</a:t>
            </a:r>
            <a:endParaRPr lang="en-US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1325" y="2976588"/>
            <a:ext cx="6162675" cy="3848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6" y="692696"/>
            <a:ext cx="5040560" cy="2857170"/>
          </a:xfrm>
          <a:prstGeom prst="rect">
            <a:avLst/>
          </a:prstGeom>
        </p:spPr>
      </p:pic>
      <p:sp>
        <p:nvSpPr>
          <p:cNvPr id="7" name="TextBox 19"/>
          <p:cNvSpPr txBox="1"/>
          <p:nvPr/>
        </p:nvSpPr>
        <p:spPr>
          <a:xfrm>
            <a:off x="7561136" y="908720"/>
            <a:ext cx="1551064" cy="338554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S. </a:t>
            </a:r>
            <a:r>
              <a:rPr lang="en-US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Stapnes</a:t>
            </a:r>
            <a:endParaRPr lang="en-US" sz="16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97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23528" y="116632"/>
            <a:ext cx="8352928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fr-FR" altLang="en-US" sz="1800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899592" y="260648"/>
            <a:ext cx="7488832" cy="4004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 and Planned X-band Infrastructure in Collaboration with CERN</a:t>
            </a:r>
            <a:endParaRPr lang="en-US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90" y="4573324"/>
            <a:ext cx="3690118" cy="228787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14875" y="4578979"/>
            <a:ext cx="4206927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Palatino Linotype" panose="02040502050505030304" pitchFamily="18" charset="0"/>
                <a:ea typeface="Avenir Book" charset="0"/>
                <a:cs typeface="Avenir Book" charset="0"/>
              </a:rPr>
              <a:t>Left: </a:t>
            </a:r>
            <a:r>
              <a:rPr lang="en-US" sz="1400" dirty="0">
                <a:latin typeface="Palatino Linotype" panose="02040502050505030304" pitchFamily="18" charset="0"/>
                <a:ea typeface="Avenir Book" charset="0"/>
                <a:cs typeface="Avenir Book" charset="0"/>
              </a:rPr>
              <a:t>EU Design Study for X-Band FELs 2018-2020: </a:t>
            </a:r>
            <a:r>
              <a:rPr lang="en-US" sz="1400" dirty="0" smtClean="0">
                <a:latin typeface="Palatino Linotype" panose="02040502050505030304" pitchFamily="18" charset="0"/>
                <a:ea typeface="Avenir Book" charset="0"/>
                <a:cs typeface="Avenir Book" charset="0"/>
              </a:rPr>
              <a:t/>
            </a:r>
            <a:br>
              <a:rPr lang="en-US" sz="1400" dirty="0" smtClean="0">
                <a:latin typeface="Palatino Linotype" panose="02040502050505030304" pitchFamily="18" charset="0"/>
                <a:ea typeface="Avenir Book" charset="0"/>
                <a:cs typeface="Avenir Book" charset="0"/>
              </a:rPr>
            </a:br>
            <a:r>
              <a:rPr lang="en-US" sz="1400" dirty="0" smtClean="0">
                <a:latin typeface="Palatino Linotype" panose="02040502050505030304" pitchFamily="18" charset="0"/>
                <a:ea typeface="Avenir Book" charset="0"/>
                <a:cs typeface="Avenir Book" charset="0"/>
                <a:hlinkClick r:id="rId3"/>
              </a:rPr>
              <a:t>http</a:t>
            </a:r>
            <a:r>
              <a:rPr lang="en-US" sz="1400" dirty="0">
                <a:latin typeface="Palatino Linotype" panose="02040502050505030304" pitchFamily="18" charset="0"/>
                <a:ea typeface="Avenir Book" charset="0"/>
                <a:cs typeface="Avenir Book" charset="0"/>
                <a:hlinkClick r:id="rId3"/>
              </a:rPr>
              <a:t>://</a:t>
            </a:r>
            <a:r>
              <a:rPr lang="en-US" sz="1400" dirty="0" smtClean="0">
                <a:latin typeface="Palatino Linotype" panose="02040502050505030304" pitchFamily="18" charset="0"/>
                <a:ea typeface="Avenir Book" charset="0"/>
                <a:cs typeface="Avenir Book" charset="0"/>
                <a:hlinkClick r:id="rId3"/>
              </a:rPr>
              <a:t>compact-light.web.cern.ch</a:t>
            </a:r>
            <a:endParaRPr lang="en-US" sz="1400" dirty="0">
              <a:latin typeface="Palatino Linotype" panose="02040502050505030304" pitchFamily="18" charset="0"/>
              <a:ea typeface="Avenir Book" charset="0"/>
              <a:cs typeface="Avenir Book" charset="0"/>
            </a:endParaRPr>
          </a:p>
        </p:txBody>
      </p:sp>
      <p:sp>
        <p:nvSpPr>
          <p:cNvPr id="9" name="TextBox 5"/>
          <p:cNvSpPr txBox="1"/>
          <p:nvPr/>
        </p:nvSpPr>
        <p:spPr>
          <a:xfrm flipH="1">
            <a:off x="4355977" y="5373216"/>
            <a:ext cx="4717156" cy="132343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411163"/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  <a:ea typeface="Avenir Book" charset="0"/>
                <a:cs typeface="Avenir Book" charset="0"/>
              </a:rPr>
              <a:t>In the CLIC preparation phase: </a:t>
            </a:r>
          </a:p>
          <a:p>
            <a:pPr marL="411163"/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  <a:ea typeface="Avenir Book" charset="0"/>
                <a:cs typeface="Avenir Book" charset="0"/>
              </a:rPr>
              <a:t>Take advantage of the widespread use of electron </a:t>
            </a:r>
            <a:r>
              <a:rPr lang="en-US" sz="1600" dirty="0" err="1">
                <a:solidFill>
                  <a:srgbClr val="663300"/>
                </a:solidFill>
                <a:latin typeface="Palatino Linotype" panose="02040502050505030304" pitchFamily="18" charset="0"/>
                <a:ea typeface="Avenir Book" charset="0"/>
                <a:cs typeface="Avenir Book" charset="0"/>
              </a:rPr>
              <a:t>linacs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  <a:ea typeface="Avenir Book" charset="0"/>
                <a:cs typeface="Avenir Book" charset="0"/>
              </a:rPr>
              <a:t>, and rapidly increasing use of X-band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  <a:ea typeface="Avenir Book" charset="0"/>
                <a:cs typeface="Avenir Book" charset="0"/>
                <a:sym typeface="Wingdings"/>
              </a:rPr>
              <a:t> make technology available to other research 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  <a:ea typeface="Avenir Book" charset="0"/>
                <a:cs typeface="Avenir Book" charset="0"/>
                <a:sym typeface="Wingdings"/>
              </a:rPr>
              <a:t>i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  <a:ea typeface="Avenir Book" charset="0"/>
                <a:cs typeface="Avenir Book" charset="0"/>
                <a:sym typeface="Wingdings"/>
              </a:rPr>
              <a:t>nstitutes and companies</a:t>
            </a:r>
            <a:endParaRPr lang="en-US" sz="1600" dirty="0">
              <a:solidFill>
                <a:srgbClr val="663300"/>
              </a:solidFill>
              <a:latin typeface="Palatino Linotype" panose="02040502050505030304" pitchFamily="18" charset="0"/>
              <a:ea typeface="Avenir Book" charset="0"/>
              <a:cs typeface="Avenir Book" charset="0"/>
            </a:endParaRPr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33" y="786940"/>
            <a:ext cx="4305544" cy="1420979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0111" y="761080"/>
            <a:ext cx="4090541" cy="2417216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344" y="2260199"/>
            <a:ext cx="4326633" cy="231312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44008" y="3606115"/>
            <a:ext cx="44291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  <a:ea typeface="Avenir Book" charset="0"/>
                <a:cs typeface="Avenir Book" charset="0"/>
              </a:rPr>
              <a:t>Beyond being a collaboration for CLIC, many 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  <a:ea typeface="Avenir Book" charset="0"/>
                <a:cs typeface="Avenir Book" charset="0"/>
              </a:rPr>
              <a:t/>
            </a:r>
            <a:b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  <a:ea typeface="Avenir Book" charset="0"/>
                <a:cs typeface="Avenir Book" charset="0"/>
              </a:rPr>
            </a:b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  <a:ea typeface="Avenir Book" charset="0"/>
                <a:cs typeface="Avenir Book" charset="0"/>
              </a:rPr>
              <a:t>groups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  <a:ea typeface="Avenir Book" charset="0"/>
                <a:cs typeface="Avenir Book" charset="0"/>
              </a:rPr>
              <a:t>have their own X-band facilities and components (see 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  <a:ea typeface="Avenir Book" charset="0"/>
                <a:cs typeface="Avenir Book" charset="0"/>
              </a:rPr>
              <a:t>overview)</a:t>
            </a:r>
            <a:endParaRPr lang="en-US" sz="1600" dirty="0">
              <a:solidFill>
                <a:srgbClr val="0000CC"/>
              </a:solidFill>
              <a:latin typeface="Palatino Linotype" panose="02040502050505030304" pitchFamily="18" charset="0"/>
              <a:ea typeface="Avenir Book" charset="0"/>
              <a:cs typeface="Avenir Book" charset="0"/>
            </a:endParaRPr>
          </a:p>
        </p:txBody>
      </p:sp>
      <p:sp>
        <p:nvSpPr>
          <p:cNvPr id="14" name="TextBox 19"/>
          <p:cNvSpPr txBox="1"/>
          <p:nvPr/>
        </p:nvSpPr>
        <p:spPr>
          <a:xfrm>
            <a:off x="6452821" y="3203092"/>
            <a:ext cx="2334539" cy="338554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S. </a:t>
            </a:r>
            <a:r>
              <a:rPr lang="en-US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Stapnes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, ALCW2018</a:t>
            </a:r>
          </a:p>
        </p:txBody>
      </p:sp>
      <p:sp>
        <p:nvSpPr>
          <p:cNvPr id="15" name="TextBox 48"/>
          <p:cNvSpPr txBox="1"/>
          <p:nvPr/>
        </p:nvSpPr>
        <p:spPr>
          <a:xfrm rot="20404488">
            <a:off x="609931" y="3218481"/>
            <a:ext cx="6286431" cy="646331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CC"/>
                </a:solidFill>
              </a:rPr>
              <a:t>T</a:t>
            </a:r>
            <a:r>
              <a:rPr lang="en-US" dirty="0" smtClean="0">
                <a:solidFill>
                  <a:srgbClr val="0000CC"/>
                </a:solidFill>
              </a:rPr>
              <a:t>here </a:t>
            </a:r>
            <a:r>
              <a:rPr lang="en-US" dirty="0">
                <a:solidFill>
                  <a:srgbClr val="0000CC"/>
                </a:solidFill>
              </a:rPr>
              <a:t>is a growing interest on the use of high </a:t>
            </a:r>
            <a:r>
              <a:rPr lang="en-US">
                <a:solidFill>
                  <a:srgbClr val="0000CC"/>
                </a:solidFill>
              </a:rPr>
              <a:t>gradient </a:t>
            </a:r>
            <a:r>
              <a:rPr lang="en-US" smtClean="0">
                <a:solidFill>
                  <a:srgbClr val="0000CC"/>
                </a:solidFill>
              </a:rPr>
              <a:t>X-band </a:t>
            </a:r>
            <a:r>
              <a:rPr lang="en-US" dirty="0">
                <a:solidFill>
                  <a:srgbClr val="0000CC"/>
                </a:solidFill>
              </a:rPr>
              <a:t>technology </a:t>
            </a:r>
            <a:r>
              <a:rPr lang="en-US" dirty="0" smtClean="0">
                <a:solidFill>
                  <a:srgbClr val="0000CC"/>
                </a:solidFill>
              </a:rPr>
              <a:t>outside</a:t>
            </a:r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HEP domain</a:t>
            </a:r>
            <a:endParaRPr lang="en-US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00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79511" y="44624"/>
            <a:ext cx="8856983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fr-FR" altLang="en-US" sz="1800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1115616" y="188640"/>
            <a:ext cx="6624736" cy="3090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ALCW2018: Industrial Company Presentations</a:t>
            </a:r>
            <a:endParaRPr lang="en-US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4016" y="692697"/>
            <a:ext cx="4319464" cy="2888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4717030" y="692697"/>
            <a:ext cx="4319464" cy="2888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44016" y="3680198"/>
            <a:ext cx="4319464" cy="30611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4717030" y="3680198"/>
            <a:ext cx="4319464" cy="30611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0862" y="4275430"/>
            <a:ext cx="3831800" cy="2471493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743422" y="3674643"/>
            <a:ext cx="44775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MHI-MS: 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New standards for the high pressure </a:t>
            </a:r>
            <a:b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</a:br>
            <a:r>
              <a:rPr lang="fr-FR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gas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fr-FR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safety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fr-FR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act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for ILC </a:t>
            </a:r>
            <a:r>
              <a:rPr lang="fr-FR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is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fr-FR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needed</a:t>
            </a:r>
            <a:endParaRPr lang="en-US" sz="1600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0" name="TextBox 17"/>
          <p:cNvSpPr txBox="1"/>
          <p:nvPr/>
        </p:nvSpPr>
        <p:spPr>
          <a:xfrm>
            <a:off x="7443663" y="5949280"/>
            <a:ext cx="1470915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T. Yanagisawa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4876727" y="757839"/>
            <a:ext cx="40000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IWATE IRON: </a:t>
            </a:r>
            <a:r>
              <a:rPr lang="fr-FR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Consideration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of </a:t>
            </a:r>
            <a:r>
              <a:rPr lang="fr-FR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precision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b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</a:br>
            <a:r>
              <a:rPr lang="fr-FR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adjustment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fr-FR" sz="1600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a</a:t>
            </a:r>
            <a:r>
              <a:rPr lang="fr-FR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butment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of ILC </a:t>
            </a:r>
            <a:r>
              <a:rPr lang="fr-FR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cryomodule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endParaRPr lang="en-US" sz="1600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1311" y="1303010"/>
            <a:ext cx="4285184" cy="2135495"/>
          </a:xfrm>
          <a:prstGeom prst="rect">
            <a:avLst/>
          </a:prstGeom>
        </p:spPr>
      </p:pic>
      <p:sp>
        <p:nvSpPr>
          <p:cNvPr id="13" name="TextBox 17"/>
          <p:cNvSpPr txBox="1"/>
          <p:nvPr/>
        </p:nvSpPr>
        <p:spPr>
          <a:xfrm>
            <a:off x="7898799" y="3145017"/>
            <a:ext cx="1022203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T. Okubo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79511" y="740978"/>
            <a:ext cx="43123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Akita Chemical Industries: </a:t>
            </a:r>
            <a:r>
              <a:rPr lang="fr-FR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Development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of</a:t>
            </a:r>
          </a:p>
          <a:p>
            <a:r>
              <a:rPr lang="fr-FR" sz="1600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c</a:t>
            </a:r>
            <a:r>
              <a:rPr lang="fr-FR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opper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fr-FR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plating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solution </a:t>
            </a:r>
            <a:r>
              <a:rPr lang="fr-FR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suitable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for </a:t>
            </a:r>
            <a:r>
              <a:rPr lang="fr-FR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couplers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endParaRPr lang="en-US" sz="1600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057" y="1340768"/>
            <a:ext cx="4084911" cy="2088777"/>
          </a:xfrm>
          <a:prstGeom prst="rect">
            <a:avLst/>
          </a:prstGeom>
        </p:spPr>
      </p:pic>
      <p:sp>
        <p:nvSpPr>
          <p:cNvPr id="16" name="TextBox 17"/>
          <p:cNvSpPr txBox="1"/>
          <p:nvPr/>
        </p:nvSpPr>
        <p:spPr>
          <a:xfrm>
            <a:off x="3319379" y="3153134"/>
            <a:ext cx="1029449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N. </a:t>
            </a:r>
            <a:r>
              <a:rPr lang="en-US" sz="1600" dirty="0">
                <a:solidFill>
                  <a:schemeClr val="bg1"/>
                </a:solidFill>
                <a:latin typeface="Palatino Linotype" panose="02040502050505030304" pitchFamily="18" charset="0"/>
              </a:rPr>
              <a:t>S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asaki</a:t>
            </a: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1" y="4275431"/>
            <a:ext cx="4283969" cy="2465938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243299" y="3685427"/>
            <a:ext cx="4008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Scandinova</a:t>
            </a:r>
            <a:r>
              <a:rPr lang="fr-FR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: 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High </a:t>
            </a:r>
            <a:r>
              <a:rPr lang="fr-FR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stability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fr-FR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technology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for </a:t>
            </a:r>
          </a:p>
          <a:p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Klystron </a:t>
            </a:r>
            <a:r>
              <a:rPr lang="fr-FR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modulators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endParaRPr lang="en-US" sz="1600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9" name="TextBox 17"/>
          <p:cNvSpPr txBox="1"/>
          <p:nvPr/>
        </p:nvSpPr>
        <p:spPr>
          <a:xfrm>
            <a:off x="3277732" y="4086515"/>
            <a:ext cx="1151662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O. </a:t>
            </a:r>
            <a:r>
              <a:rPr lang="en-US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Yushiro</a:t>
            </a:r>
            <a:endParaRPr lang="en-US" sz="16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56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44016" y="692697"/>
            <a:ext cx="4319464" cy="2888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79511" y="44624"/>
            <a:ext cx="8856983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fr-FR" altLang="en-US" sz="1800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1115616" y="188640"/>
            <a:ext cx="6624736" cy="3090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ALCW2018: Industrial Company Presentations</a:t>
            </a:r>
            <a:endParaRPr lang="en-US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7504" y="683985"/>
            <a:ext cx="4448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FUJIKURA: </a:t>
            </a:r>
            <a:r>
              <a:rPr lang="fr-FR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Development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of GEM </a:t>
            </a:r>
            <a:r>
              <a:rPr lang="fr-FR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Gating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Foils</a:t>
            </a:r>
          </a:p>
          <a:p>
            <a:r>
              <a:rPr lang="fr-FR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Using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Flexible Circuit Production Technique</a:t>
            </a:r>
            <a:endParaRPr lang="fr-FR" sz="1600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88" y="1268760"/>
            <a:ext cx="3024336" cy="2247875"/>
          </a:xfrm>
          <a:prstGeom prst="rect">
            <a:avLst/>
          </a:prstGeom>
        </p:spPr>
      </p:pic>
      <p:sp>
        <p:nvSpPr>
          <p:cNvPr id="6" name="TextBox 17"/>
          <p:cNvSpPr txBox="1"/>
          <p:nvPr/>
        </p:nvSpPr>
        <p:spPr>
          <a:xfrm>
            <a:off x="2915816" y="1334063"/>
            <a:ext cx="1254639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M. </a:t>
            </a:r>
            <a:r>
              <a:rPr lang="en-US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Yoshikai</a:t>
            </a:r>
            <a:endParaRPr lang="en-US" sz="16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9512" y="3646703"/>
            <a:ext cx="4283968" cy="31037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8693" y="2460200"/>
            <a:ext cx="2155275" cy="9688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625888" y="3668612"/>
            <a:ext cx="4410608" cy="30727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4622562" y="3690656"/>
            <a:ext cx="37615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TECHMETA: 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Inside 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Cavity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Welding of </a:t>
            </a:r>
            <a:endParaRPr lang="en-US" sz="1600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E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quatorial Weld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</a:p>
        </p:txBody>
      </p:sp>
      <p:pic>
        <p:nvPicPr>
          <p:cNvPr id="13" name="Espace réservé du contenu 5">
            <a:extLst>
              <a:ext uri="{FF2B5EF4-FFF2-40B4-BE49-F238E27FC236}">
                <a16:creationId xmlns:a16="http://schemas.microsoft.com/office/drawing/2014/main" id="{898FE580-6EF7-4565-A9CD-3C7677D7371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034" l="537" r="982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32" t="1757" r="6360" b="6208"/>
          <a:stretch/>
        </p:blipFill>
        <p:spPr>
          <a:xfrm>
            <a:off x="4625888" y="4916175"/>
            <a:ext cx="2582903" cy="1834258"/>
          </a:xfrm>
          <a:prstGeom prst="rect">
            <a:avLst/>
          </a:prstGeom>
        </p:spPr>
      </p:pic>
      <p:pic>
        <p:nvPicPr>
          <p:cNvPr id="14" name="Espace réservé du contenu 3">
            <a:extLst>
              <a:ext uri="{FF2B5EF4-FFF2-40B4-BE49-F238E27FC236}">
                <a16:creationId xmlns:a16="http://schemas.microsoft.com/office/drawing/2014/main" id="{3F11202C-1742-4208-B8B2-B4C626C122E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271146"/>
            <a:ext cx="2523815" cy="1380079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7020272" y="5637657"/>
            <a:ext cx="18870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Collaboration for </a:t>
            </a:r>
          </a:p>
          <a:p>
            <a:r>
              <a:rPr lang="fr-FR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proof and </a:t>
            </a:r>
            <a:r>
              <a:rPr lang="fr-FR" sz="1400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integration</a:t>
            </a:r>
            <a:endParaRPr lang="fr-FR" sz="1400" dirty="0">
              <a:solidFill>
                <a:srgbClr val="6633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7749806" y="6265343"/>
            <a:ext cx="955326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P. </a:t>
            </a:r>
            <a:r>
              <a:rPr lang="en-US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Oving</a:t>
            </a:r>
            <a:endParaRPr lang="en-US" sz="16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604282" y="683985"/>
            <a:ext cx="4432213" cy="2888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4592350" y="713908"/>
            <a:ext cx="4578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SEVEN SOLUTIONS: 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RF Time and Distribution;</a:t>
            </a:r>
          </a:p>
          <a:p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RF-cavities Control / Tune Systems</a:t>
            </a:r>
          </a:p>
        </p:txBody>
      </p:sp>
      <p:pic>
        <p:nvPicPr>
          <p:cNvPr id="20" name="Imagen 9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" t="327" r="2600" b="2299"/>
          <a:stretch>
            <a:fillRect/>
          </a:stretch>
        </p:blipFill>
        <p:spPr bwMode="auto">
          <a:xfrm>
            <a:off x="5093460" y="1289206"/>
            <a:ext cx="3475463" cy="2206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17"/>
          <p:cNvSpPr txBox="1"/>
          <p:nvPr/>
        </p:nvSpPr>
        <p:spPr>
          <a:xfrm>
            <a:off x="7560023" y="1383756"/>
            <a:ext cx="1331647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T. </a:t>
            </a:r>
            <a:r>
              <a:rPr lang="en-US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Yonekawa</a:t>
            </a:r>
            <a:endParaRPr lang="en-US" sz="16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251520" y="3666510"/>
            <a:ext cx="40118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HAMAMATSU: </a:t>
            </a:r>
            <a:r>
              <a:rPr lang="fr-FR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Silicon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Detectors for HEP</a:t>
            </a:r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5532" y="4024871"/>
            <a:ext cx="4085666" cy="2579026"/>
          </a:xfrm>
          <a:prstGeom prst="rect">
            <a:avLst/>
          </a:prstGeom>
        </p:spPr>
      </p:pic>
      <p:sp>
        <p:nvSpPr>
          <p:cNvPr id="24" name="TextBox 17"/>
          <p:cNvSpPr txBox="1"/>
          <p:nvPr/>
        </p:nvSpPr>
        <p:spPr>
          <a:xfrm>
            <a:off x="3262442" y="6402813"/>
            <a:ext cx="1054776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Y. </a:t>
            </a:r>
            <a:r>
              <a:rPr lang="en-US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Ohashi</a:t>
            </a:r>
            <a:endParaRPr lang="en-US" sz="16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93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695" y="737914"/>
            <a:ext cx="4258799" cy="2907109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3" y="3744747"/>
            <a:ext cx="4536501" cy="3093037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79511" y="44624"/>
            <a:ext cx="8856983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fr-FR" altLang="en-US" sz="1800"/>
          </a:p>
        </p:txBody>
      </p:sp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1115616" y="188640"/>
            <a:ext cx="6624736" cy="3090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Direction for Industry – Academia Collaboration </a:t>
            </a:r>
            <a:endParaRPr lang="en-US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993" y="693622"/>
            <a:ext cx="4536502" cy="2951402"/>
          </a:xfrm>
          <a:prstGeom prst="rect">
            <a:avLst/>
          </a:prstGeom>
        </p:spPr>
      </p:pic>
      <p:sp>
        <p:nvSpPr>
          <p:cNvPr id="7" name="TextBox 17"/>
          <p:cNvSpPr txBox="1"/>
          <p:nvPr/>
        </p:nvSpPr>
        <p:spPr>
          <a:xfrm>
            <a:off x="5220072" y="2708920"/>
            <a:ext cx="1307537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M. Yoshioka</a:t>
            </a:r>
          </a:p>
        </p:txBody>
      </p:sp>
      <p:sp>
        <p:nvSpPr>
          <p:cNvPr id="8" name="TextBox 17"/>
          <p:cNvSpPr txBox="1"/>
          <p:nvPr/>
        </p:nvSpPr>
        <p:spPr>
          <a:xfrm>
            <a:off x="8028384" y="4869160"/>
            <a:ext cx="877933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T. Saeki</a:t>
            </a:r>
          </a:p>
        </p:txBody>
      </p:sp>
      <p:sp>
        <p:nvSpPr>
          <p:cNvPr id="9" name="TextBox 48"/>
          <p:cNvSpPr txBox="1"/>
          <p:nvPr/>
        </p:nvSpPr>
        <p:spPr>
          <a:xfrm rot="20404488">
            <a:off x="5997698" y="5613679"/>
            <a:ext cx="2235359" cy="307777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CC"/>
                </a:solidFill>
                <a:latin typeface="Trebuchet MS" pitchFamily="34" charset="0"/>
              </a:rPr>
              <a:t>Low activity in Europe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94" y="693622"/>
            <a:ext cx="4295282" cy="2942638"/>
          </a:xfrm>
          <a:prstGeom prst="rect">
            <a:avLst/>
          </a:prstGeom>
        </p:spPr>
      </p:pic>
      <p:sp>
        <p:nvSpPr>
          <p:cNvPr id="11" name="TextBox 17"/>
          <p:cNvSpPr txBox="1"/>
          <p:nvPr/>
        </p:nvSpPr>
        <p:spPr>
          <a:xfrm>
            <a:off x="3137145" y="2539643"/>
            <a:ext cx="1141659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Palatino Linotype" panose="02040502050505030304" pitchFamily="18" charset="0"/>
              </a:rPr>
              <a:t>A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. </a:t>
            </a:r>
            <a:r>
              <a:rPr lang="en-US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Suzuku</a:t>
            </a:r>
            <a:endParaRPr lang="en-US" sz="16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694" y="3735982"/>
            <a:ext cx="4295282" cy="3032453"/>
          </a:xfrm>
          <a:prstGeom prst="rect">
            <a:avLst/>
          </a:prstGeom>
        </p:spPr>
      </p:pic>
      <p:sp>
        <p:nvSpPr>
          <p:cNvPr id="13" name="TextBox 48"/>
          <p:cNvSpPr txBox="1"/>
          <p:nvPr/>
        </p:nvSpPr>
        <p:spPr>
          <a:xfrm rot="20404488">
            <a:off x="2134565" y="3854708"/>
            <a:ext cx="4730857" cy="369332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rebuchet MS" pitchFamily="34" charset="0"/>
              </a:rPr>
              <a:t>SUSTAINABILITY / HEAT - ENERGY RECOVERY</a:t>
            </a:r>
            <a:endParaRPr lang="en-US" dirty="0" smtClean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14" name="TextBox 17"/>
          <p:cNvSpPr txBox="1"/>
          <p:nvPr/>
        </p:nvSpPr>
        <p:spPr>
          <a:xfrm>
            <a:off x="2362538" y="6293142"/>
            <a:ext cx="1601592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D. Perret-</a:t>
            </a:r>
            <a:r>
              <a:rPr lang="en-US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Gallix</a:t>
            </a:r>
            <a:endParaRPr lang="en-US" sz="16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772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3595" cy="6858000"/>
          </a:xfrm>
          <a:prstGeom prst="rect">
            <a:avLst/>
          </a:prstGeom>
        </p:spPr>
      </p:pic>
      <p:sp>
        <p:nvSpPr>
          <p:cNvPr id="3" name="TextBox 17"/>
          <p:cNvSpPr txBox="1"/>
          <p:nvPr/>
        </p:nvSpPr>
        <p:spPr>
          <a:xfrm>
            <a:off x="7884368" y="620688"/>
            <a:ext cx="1022524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Palatino Linotype" panose="02040502050505030304" pitchFamily="18" charset="0"/>
              </a:rPr>
              <a:t>G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. Taylor</a:t>
            </a:r>
          </a:p>
        </p:txBody>
      </p:sp>
      <p:sp>
        <p:nvSpPr>
          <p:cNvPr id="4" name="TextBox 48"/>
          <p:cNvSpPr txBox="1"/>
          <p:nvPr/>
        </p:nvSpPr>
        <p:spPr>
          <a:xfrm rot="20404488">
            <a:off x="354592" y="2397949"/>
            <a:ext cx="7970172" cy="2062103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CC"/>
                </a:solidFill>
                <a:latin typeface="Trebuchet MS" pitchFamily="34" charset="0"/>
              </a:rPr>
              <a:t>V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ery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large (expensive) infrastructures in HEP have served as a driving force for various technologies evolutions ultimately changing the society:</a:t>
            </a:r>
          </a:p>
          <a:p>
            <a:endParaRPr lang="en-US" sz="1600" dirty="0" smtClean="0">
              <a:solidFill>
                <a:srgbClr val="0000CC"/>
              </a:solidFill>
              <a:latin typeface="Trebuchet MS" pitchFamily="34" charset="0"/>
            </a:endParaRPr>
          </a:p>
          <a:p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 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The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ILC/CLIC projects will boost and promote high-tech industry:</a:t>
            </a:r>
            <a:endParaRPr lang="en-US" sz="1600" dirty="0">
              <a:solidFill>
                <a:srgbClr val="0000CC"/>
              </a:solidFill>
              <a:latin typeface="Trebuchet MS" pitchFamily="34" charset="0"/>
            </a:endParaRPr>
          </a:p>
          <a:p>
            <a:endParaRPr lang="en-US" sz="1600" dirty="0">
              <a:solidFill>
                <a:srgbClr val="0000CC"/>
              </a:solidFill>
              <a:latin typeface="Trebuchet MS" pitchFamily="34" charset="0"/>
            </a:endParaRPr>
          </a:p>
          <a:p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Advanced accelerator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technologies for the society well-being</a:t>
            </a:r>
            <a:endParaRPr lang="en-US" sz="1600" dirty="0">
              <a:solidFill>
                <a:srgbClr val="0000CC"/>
              </a:solidFill>
              <a:latin typeface="Trebuchet MS" pitchFamily="34" charset="0"/>
              <a:sym typeface="Wingdings" panose="05000000000000000000" pitchFamily="2" charset="2"/>
            </a:endParaRPr>
          </a:p>
          <a:p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 I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mportance </a:t>
            </a:r>
            <a:r>
              <a:rPr lang="en-US" sz="1600" dirty="0">
                <a:solidFill>
                  <a:srgbClr val="0000CC"/>
                </a:solidFill>
                <a:latin typeface="Trebuchet MS" pitchFamily="34" charset="0"/>
              </a:rPr>
              <a:t>of broadening international partnership to address social </a:t>
            </a:r>
            <a:endParaRPr lang="en-US" sz="1600" dirty="0" smtClean="0">
              <a:solidFill>
                <a:srgbClr val="0000CC"/>
              </a:solidFill>
              <a:latin typeface="Trebuchet MS" pitchFamily="34" charset="0"/>
            </a:endParaRPr>
          </a:p>
          <a:p>
            <a:r>
              <a:rPr lang="en-US" sz="1600" dirty="0">
                <a:solidFill>
                  <a:srgbClr val="0000CC"/>
                </a:solidFill>
                <a:latin typeface="Trebuchet MS" pitchFamily="34" charset="0"/>
              </a:rPr>
              <a:t>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  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challenges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using </a:t>
            </a:r>
            <a:r>
              <a:rPr lang="en-US" sz="1600" dirty="0">
                <a:solidFill>
                  <a:srgbClr val="0000CC"/>
                </a:solidFill>
                <a:latin typeface="Trebuchet MS" pitchFamily="34" charset="0"/>
              </a:rPr>
              <a:t>high-tech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technologies</a:t>
            </a:r>
            <a:endParaRPr lang="en-US" sz="1600" dirty="0">
              <a:solidFill>
                <a:srgbClr val="0000CC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436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75856" y="2780928"/>
            <a:ext cx="2188420" cy="461665"/>
          </a:xfrm>
          <a:prstGeom prst="rect">
            <a:avLst/>
          </a:prstGeom>
          <a:solidFill>
            <a:srgbClr val="CCFFCC"/>
          </a:solidFill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6600B3"/>
                </a:solidFill>
                <a:latin typeface="Palatino Linotype" panose="02040502050505030304" pitchFamily="18" charset="0"/>
              </a:rPr>
              <a:t>Backup Slides</a:t>
            </a:r>
            <a:endParaRPr lang="en-US" sz="24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56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4356100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9525"/>
            <a:ext cx="4757737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llipse 3"/>
          <p:cNvSpPr/>
          <p:nvPr/>
        </p:nvSpPr>
        <p:spPr>
          <a:xfrm>
            <a:off x="-71438" y="115888"/>
            <a:ext cx="3851276" cy="7207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TextBox 48"/>
          <p:cNvSpPr txBox="1"/>
          <p:nvPr/>
        </p:nvSpPr>
        <p:spPr>
          <a:xfrm rot="20404488">
            <a:off x="704234" y="3977555"/>
            <a:ext cx="7303731" cy="1600438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dirty="0">
                <a:latin typeface="Palatino Linotype" panose="02040502050505030304" pitchFamily="18" charset="0"/>
              </a:rPr>
              <a:t>In </a:t>
            </a:r>
            <a:r>
              <a:rPr lang="en-US" sz="1400" dirty="0" smtClean="0">
                <a:latin typeface="Palatino Linotype" panose="02040502050505030304" pitchFamily="18" charset="0"/>
              </a:rPr>
              <a:t>a view of the </a:t>
            </a:r>
            <a:r>
              <a:rPr lang="en-US" sz="1400" dirty="0">
                <a:latin typeface="Palatino Linotype" panose="02040502050505030304" pitchFamily="18" charset="0"/>
              </a:rPr>
              <a:t>current and future large-scale, the IEEE NSS/MIC Symposium </a:t>
            </a:r>
            <a:endParaRPr lang="en-US" sz="1400" dirty="0" smtClean="0">
              <a:latin typeface="Palatino Linotype" panose="02040502050505030304" pitchFamily="18" charset="0"/>
            </a:endParaRPr>
          </a:p>
          <a:p>
            <a:pPr algn="ctr">
              <a:defRPr/>
            </a:pPr>
            <a:r>
              <a:rPr lang="en-US" sz="1400" dirty="0">
                <a:latin typeface="Palatino Linotype" panose="02040502050505030304" pitchFamily="18" charset="0"/>
              </a:rPr>
              <a:t>i</a:t>
            </a:r>
            <a:r>
              <a:rPr lang="en-US" sz="1400" dirty="0" smtClean="0">
                <a:latin typeface="Palatino Linotype" panose="02040502050505030304" pitchFamily="18" charset="0"/>
              </a:rPr>
              <a:t>s the </a:t>
            </a:r>
            <a:r>
              <a:rPr lang="en-US" sz="1400" dirty="0">
                <a:latin typeface="Palatino Linotype" panose="02040502050505030304" pitchFamily="18" charset="0"/>
              </a:rPr>
              <a:t>natural place to address:</a:t>
            </a:r>
            <a:br>
              <a:rPr lang="en-US" sz="1400" dirty="0">
                <a:latin typeface="Palatino Linotype" panose="02040502050505030304" pitchFamily="18" charset="0"/>
              </a:rPr>
            </a:br>
            <a:endParaRPr lang="en-US" sz="1400" dirty="0">
              <a:latin typeface="Palatino Linotype" panose="0204050205050503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Ø"/>
              <a:defRPr/>
            </a:pPr>
            <a:r>
              <a:rPr lang="en-US" sz="1400" dirty="0">
                <a:solidFill>
                  <a:srgbClr val="0000CC"/>
                </a:solidFill>
                <a:latin typeface="Palatino Linotype" panose="02040502050505030304" pitchFamily="18" charset="0"/>
              </a:rPr>
              <a:t>The role of particle physics and technology for medical physics and society well-being</a:t>
            </a:r>
          </a:p>
          <a:p>
            <a:pPr marL="285750" indent="-285750" algn="ctr">
              <a:buFont typeface="Wingdings" panose="05000000000000000000" pitchFamily="2" charset="2"/>
              <a:buChar char="Ø"/>
              <a:defRPr/>
            </a:pPr>
            <a:endParaRPr lang="en-US" sz="1400" dirty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Ø"/>
              <a:defRPr/>
            </a:pPr>
            <a:r>
              <a:rPr lang="en-US" sz="1400" dirty="0">
                <a:solidFill>
                  <a:srgbClr val="0000CC"/>
                </a:solidFill>
                <a:latin typeface="Palatino Linotype" panose="02040502050505030304" pitchFamily="18" charset="0"/>
              </a:rPr>
              <a:t>The importance of broadening international partnership </a:t>
            </a:r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to </a:t>
            </a:r>
            <a:r>
              <a:rPr lang="en-US" sz="1400" dirty="0">
                <a:solidFill>
                  <a:srgbClr val="0000CC"/>
                </a:solidFill>
                <a:latin typeface="Palatino Linotype" panose="02040502050505030304" pitchFamily="18" charset="0"/>
              </a:rPr>
              <a:t>address social challenges </a:t>
            </a:r>
            <a:endParaRPr lang="en-US" sz="1400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algn="ctr">
              <a:defRPr/>
            </a:pPr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using </a:t>
            </a:r>
            <a:r>
              <a:rPr lang="en-US" sz="1400" dirty="0">
                <a:solidFill>
                  <a:srgbClr val="0000CC"/>
                </a:solidFill>
                <a:latin typeface="Palatino Linotype" panose="02040502050505030304" pitchFamily="18" charset="0"/>
              </a:rPr>
              <a:t>high-tech </a:t>
            </a:r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technologies</a:t>
            </a:r>
            <a:endParaRPr lang="en-US" sz="1400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831556" y="1321604"/>
            <a:ext cx="3772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CERN Courier article, March 2013:</a:t>
            </a:r>
          </a:p>
          <a:p>
            <a:r>
              <a:rPr lang="en-US" sz="1400" dirty="0">
                <a:latin typeface="Palatino Linotype" panose="02040502050505030304" pitchFamily="18" charset="0"/>
                <a:hlinkClick r:id="rId4"/>
              </a:rPr>
              <a:t>http://</a:t>
            </a:r>
            <a:r>
              <a:rPr lang="en-US" sz="1400" dirty="0" smtClean="0">
                <a:latin typeface="Palatino Linotype" panose="02040502050505030304" pitchFamily="18" charset="0"/>
                <a:hlinkClick r:id="rId4"/>
              </a:rPr>
              <a:t>cerncourier.com/cws/article/cern/52358</a:t>
            </a:r>
            <a:endParaRPr lang="en-US" sz="1400" dirty="0" smtClean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124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47664" y="83534"/>
            <a:ext cx="5760640" cy="46514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4"/>
          <p:cNvSpPr>
            <a:spLocks noChangeArrowheads="1" noChangeShapeType="1" noTextEdit="1"/>
          </p:cNvSpPr>
          <p:nvPr/>
        </p:nvSpPr>
        <p:spPr bwMode="auto">
          <a:xfrm>
            <a:off x="2195736" y="150536"/>
            <a:ext cx="4608512" cy="3261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EU - Japan Industrial Cooperation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6" name="Picture 2" descr="https://lh3.googleusercontent.com/xTLFBwSpS92qDkDuI0ludrY85Do47tTBH9PiRHk1-MCoH_aN1Ihhk9kSrTpS6jos2Zs0DmHDUTe5AGuLPCj73FVRS5lKaJ1OZ0fk6DyqxtsXbwwVv6Wncjj7ftJEtvDiMEaTb13XoctgLtwMCvmSwEMtWbBpgsdTCyyjru99-07w0OO_Rs0b3OYaXHhrGbdSrMYrtBCEE-Nc087JjvzKwJsFXmOqlM7xkmmGl_9dJVQUjqeBc1S-zfS-XxXVOZCfCgUcg56250-FEbR1Khyyzht92q6SCo23ZvBifRWLg1aCOWM4YUGiYtCEqttkLUZIl4o_rG19t5X5fG07XS10GCUCRv6vSyT_Lv9rICogZ53nK2izFaulZL-s5-IECpb6s40wRU8XcWzv9ltytNMWb-yU2VJvAC1oz1M-EPq8pWolhFl9n8gtmODoEDKQNRf7Ve811vO9jnPsVaquM4uU_nfb96BmYr_m2f7GGDr3ilptEyB94oAD123zNX6v6_YbnhwWYzhVQgR9WTFVRbW7WGfc8d-ThpXjwrgBDEtmsK4TGZeJwbVZCML8ui1wtF7gvKpbBF-6den6_-wdtPx5aVJK-IX0EDyIgqTPZ3v9=w1200-h901-no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38" t="22914" r="1365"/>
          <a:stretch/>
        </p:blipFill>
        <p:spPr bwMode="auto">
          <a:xfrm>
            <a:off x="12102" y="620688"/>
            <a:ext cx="4487890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171821" y="3306470"/>
            <a:ext cx="38683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2016 IEEE NSS/MIC/RTSD in Strasbourg</a:t>
            </a:r>
            <a:endParaRPr lang="fr-FR" sz="16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899" y="603177"/>
            <a:ext cx="4362597" cy="3041848"/>
          </a:xfrm>
          <a:prstGeom prst="rect">
            <a:avLst/>
          </a:prstGeom>
        </p:spPr>
      </p:pic>
      <p:pic>
        <p:nvPicPr>
          <p:cNvPr id="9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898" y="3721474"/>
            <a:ext cx="4330301" cy="3019894"/>
          </a:xfrm>
          <a:prstGeom prst="rect">
            <a:avLst/>
          </a:prstGeom>
        </p:spPr>
      </p:pic>
      <p:sp>
        <p:nvSpPr>
          <p:cNvPr id="10" name="正方形/長方形 13"/>
          <p:cNvSpPr/>
          <p:nvPr/>
        </p:nvSpPr>
        <p:spPr>
          <a:xfrm>
            <a:off x="4860032" y="5910371"/>
            <a:ext cx="41441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Meeting between Hon. </a:t>
            </a:r>
            <a:r>
              <a:rPr lang="en-US" altLang="ja-JP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Becht</a:t>
            </a:r>
            <a:r>
              <a:rPr lang="en-US" altLang="ja-JP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(CEEJA President) and Mr. </a:t>
            </a:r>
            <a:r>
              <a:rPr lang="en-US" altLang="ja-JP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Nishioka</a:t>
            </a:r>
            <a:r>
              <a:rPr lang="en-US" altLang="ja-JP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(AAA President) in Tokyo  in May, 2018</a:t>
            </a:r>
            <a:endParaRPr lang="ja-JP" altLang="en-US" sz="16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1" name="Flèche droite 10"/>
          <p:cNvSpPr/>
          <p:nvPr/>
        </p:nvSpPr>
        <p:spPr>
          <a:xfrm>
            <a:off x="4474890" y="2132856"/>
            <a:ext cx="504056" cy="144016"/>
          </a:xfrm>
          <a:prstGeom prst="rightArrow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vers le bas 11"/>
          <p:cNvSpPr/>
          <p:nvPr/>
        </p:nvSpPr>
        <p:spPr>
          <a:xfrm>
            <a:off x="6588224" y="3306470"/>
            <a:ext cx="144016" cy="554578"/>
          </a:xfrm>
          <a:prstGeom prst="downArrow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3752" y="3705374"/>
            <a:ext cx="4518248" cy="3035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5733256"/>
            <a:ext cx="4149690" cy="79869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50862" y="3831704"/>
            <a:ext cx="442113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EU-Japan Center for Industrial Cooperation (offices in Brussels and Tokyo):</a:t>
            </a:r>
          </a:p>
          <a:p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  <a:hlinkClick r:id="rId6"/>
              </a:rPr>
              <a:t>http://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  <a:hlinkClick r:id="rId6"/>
              </a:rPr>
              <a:t>www.eu-japan.eu</a:t>
            </a:r>
            <a:endParaRPr lang="en-US" sz="1600" dirty="0" smtClean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endParaRPr lang="en-US" sz="1600" dirty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r>
              <a:rPr lang="en-US" sz="1400" dirty="0" smtClean="0">
                <a:latin typeface="Palatino Linotype" panose="02040502050505030304" pitchFamily="18" charset="0"/>
              </a:rPr>
              <a:t>The </a:t>
            </a:r>
            <a:r>
              <a:rPr lang="en-US" sz="1400" dirty="0">
                <a:latin typeface="Palatino Linotype" panose="02040502050505030304" pitchFamily="18" charset="0"/>
              </a:rPr>
              <a:t>EU-Japan Centre is co-financed by the European Commission (DG - GROW) and the Japanese Ministry of Economy, Trade &amp; Industry (METI</a:t>
            </a:r>
            <a:r>
              <a:rPr lang="en-US" sz="1400" dirty="0" smtClean="0">
                <a:latin typeface="Palatino Linotype" panose="02040502050505030304" pitchFamily="18" charset="0"/>
              </a:rPr>
              <a:t>) </a:t>
            </a:r>
            <a:r>
              <a:rPr lang="en-US" sz="1400" dirty="0">
                <a:latin typeface="Palatino Linotype" panose="02040502050505030304" pitchFamily="18" charset="0"/>
                <a:sym typeface="Wingdings" panose="05000000000000000000" pitchFamily="2" charset="2"/>
              </a:rPr>
              <a:t>:</a:t>
            </a:r>
            <a:endParaRPr lang="en-US" sz="1400" dirty="0" smtClean="0">
              <a:latin typeface="Palatino Linotype" panose="02040502050505030304" pitchFamily="18" charset="0"/>
              <a:sym typeface="Wingdings" panose="05000000000000000000" pitchFamily="2" charset="2"/>
            </a:endParaRPr>
          </a:p>
          <a:p>
            <a:endParaRPr lang="en-US" sz="1400" dirty="0" smtClean="0">
              <a:latin typeface="Palatino Linotype" panose="02040502050505030304" pitchFamily="18" charset="0"/>
            </a:endParaRPr>
          </a:p>
          <a:p>
            <a:endParaRPr lang="en-US" sz="1400" dirty="0" smtClean="0">
              <a:latin typeface="Palatino Linotype" panose="02040502050505030304" pitchFamily="18" charset="0"/>
            </a:endParaRPr>
          </a:p>
          <a:p>
            <a:endParaRPr lang="en-US" sz="1400" dirty="0">
              <a:latin typeface="Palatino Linotype" panose="02040502050505030304" pitchFamily="18" charset="0"/>
            </a:endParaRPr>
          </a:p>
          <a:p>
            <a:endParaRPr lang="en-US" sz="1400" dirty="0" smtClean="0">
              <a:latin typeface="Palatino Linotype" panose="02040502050505030304" pitchFamily="18" charset="0"/>
            </a:endParaRPr>
          </a:p>
        </p:txBody>
      </p:sp>
      <p:cxnSp>
        <p:nvCxnSpPr>
          <p:cNvPr id="18" name="Connecteur droit avec flèche 17"/>
          <p:cNvCxnSpPr/>
          <p:nvPr/>
        </p:nvCxnSpPr>
        <p:spPr>
          <a:xfrm flipV="1">
            <a:off x="3470837" y="3076750"/>
            <a:ext cx="851678" cy="2802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lèche vers le bas 19"/>
          <p:cNvSpPr/>
          <p:nvPr/>
        </p:nvSpPr>
        <p:spPr>
          <a:xfrm>
            <a:off x="4470276" y="3491250"/>
            <a:ext cx="144016" cy="554578"/>
          </a:xfrm>
          <a:prstGeom prst="downArrow">
            <a:avLst/>
          </a:prstGeom>
          <a:solidFill>
            <a:srgbClr val="0000CC"/>
          </a:solidFill>
          <a:scene3d>
            <a:camera prst="orthographicFront">
              <a:rot lat="0" lon="0" rev="189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extBox 48"/>
          <p:cNvSpPr txBox="1"/>
          <p:nvPr/>
        </p:nvSpPr>
        <p:spPr>
          <a:xfrm rot="20404488">
            <a:off x="4386960" y="1779919"/>
            <a:ext cx="4775084" cy="349811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40 years of France-Japan industrial cooperation</a:t>
            </a:r>
            <a:endParaRPr lang="en-US" sz="1600" dirty="0">
              <a:solidFill>
                <a:srgbClr val="0000CC"/>
              </a:solidFill>
              <a:latin typeface="Trebuchet MS" pitchFamily="34" charset="0"/>
            </a:endParaRPr>
          </a:p>
        </p:txBody>
      </p:sp>
      <p:sp>
        <p:nvSpPr>
          <p:cNvPr id="22" name="TextBox 17"/>
          <p:cNvSpPr txBox="1"/>
          <p:nvPr/>
        </p:nvSpPr>
        <p:spPr>
          <a:xfrm>
            <a:off x="8028384" y="2107595"/>
            <a:ext cx="805029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J. </a:t>
            </a:r>
            <a:r>
              <a:rPr lang="en-US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Goto</a:t>
            </a:r>
            <a:endParaRPr lang="en-US" sz="16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3" name="TextBox 48"/>
          <p:cNvSpPr txBox="1"/>
          <p:nvPr/>
        </p:nvSpPr>
        <p:spPr>
          <a:xfrm rot="20404488">
            <a:off x="43096" y="4788318"/>
            <a:ext cx="5086888" cy="830997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CC"/>
                </a:solidFill>
              </a:rPr>
              <a:t>Special </a:t>
            </a:r>
            <a:r>
              <a:rPr lang="en-US" sz="1600" dirty="0">
                <a:solidFill>
                  <a:srgbClr val="0000CC"/>
                </a:solidFill>
              </a:rPr>
              <a:t>Event: </a:t>
            </a:r>
            <a:r>
              <a:rPr lang="en-US" sz="1600" dirty="0" smtClean="0">
                <a:solidFill>
                  <a:srgbClr val="0000CC"/>
                </a:solidFill>
              </a:rPr>
              <a:t>“ILC </a:t>
            </a:r>
            <a:r>
              <a:rPr lang="en-US" sz="1600" dirty="0">
                <a:solidFill>
                  <a:srgbClr val="0000CC"/>
                </a:solidFill>
              </a:rPr>
              <a:t>- Industry </a:t>
            </a:r>
            <a:r>
              <a:rPr lang="en-US" sz="1600" dirty="0" smtClean="0">
                <a:solidFill>
                  <a:srgbClr val="0000CC"/>
                </a:solidFill>
              </a:rPr>
              <a:t>– Innovation</a:t>
            </a:r>
            <a:r>
              <a:rPr lang="en-US" sz="1600" dirty="0" smtClean="0">
                <a:solidFill>
                  <a:srgbClr val="0000CC"/>
                </a:solidFill>
              </a:rPr>
              <a:t>” is being </a:t>
            </a:r>
          </a:p>
          <a:p>
            <a:pPr algn="ctr"/>
            <a:r>
              <a:rPr lang="en-US" sz="1600" dirty="0" smtClean="0">
                <a:solidFill>
                  <a:srgbClr val="0000CC"/>
                </a:solidFill>
              </a:rPr>
              <a:t>planned in Brussels in 2018/2019 (tbc):</a:t>
            </a:r>
            <a:endParaRPr lang="en-US" sz="1600" dirty="0">
              <a:solidFill>
                <a:srgbClr val="0000CC"/>
              </a:solidFill>
            </a:endParaRPr>
          </a:p>
          <a:p>
            <a:pPr algn="ctr"/>
            <a:r>
              <a:rPr lang="en-US" sz="1600" dirty="0" smtClean="0">
                <a:solidFill>
                  <a:srgbClr val="0000CC"/>
                </a:solidFill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olidFill>
                  <a:srgbClr val="0000CC"/>
                </a:solidFill>
              </a:rPr>
              <a:t>A </a:t>
            </a:r>
            <a:r>
              <a:rPr lang="en-US" sz="1600" dirty="0">
                <a:solidFill>
                  <a:srgbClr val="0000CC"/>
                </a:solidFill>
              </a:rPr>
              <a:t>New Challenge for Japanese and European </a:t>
            </a:r>
            <a:r>
              <a:rPr lang="en-US" sz="1600" dirty="0" smtClean="0">
                <a:solidFill>
                  <a:srgbClr val="0000CC"/>
                </a:solidFill>
              </a:rPr>
              <a:t>Industries</a:t>
            </a:r>
            <a:endParaRPr lang="en-US" sz="1600" dirty="0">
              <a:solidFill>
                <a:srgbClr val="0000CC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095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179512" y="87288"/>
            <a:ext cx="8784976" cy="43204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9" name="WordArt 4"/>
          <p:cNvSpPr>
            <a:spLocks noChangeArrowheads="1" noChangeShapeType="1" noTextEdit="1"/>
          </p:cNvSpPr>
          <p:nvPr/>
        </p:nvSpPr>
        <p:spPr bwMode="auto">
          <a:xfrm>
            <a:off x="611560" y="188640"/>
            <a:ext cx="7920880" cy="258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Promoting Large-Scale International Projects in Advanced Science and Technology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40" name="Imag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20688"/>
            <a:ext cx="4536504" cy="6211416"/>
          </a:xfrm>
          <a:prstGeom prst="rect">
            <a:avLst/>
          </a:prstGeom>
        </p:spPr>
      </p:pic>
      <p:sp>
        <p:nvSpPr>
          <p:cNvPr id="41" name="ZoneTexte 40"/>
          <p:cNvSpPr txBox="1"/>
          <p:nvPr/>
        </p:nvSpPr>
        <p:spPr>
          <a:xfrm>
            <a:off x="6228184" y="30689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42" name="TextBox 48"/>
          <p:cNvSpPr txBox="1"/>
          <p:nvPr/>
        </p:nvSpPr>
        <p:spPr>
          <a:xfrm rot="20404488">
            <a:off x="249737" y="1431530"/>
            <a:ext cx="4156158" cy="1077218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Enhanced cooperation in energy,</a:t>
            </a:r>
          </a:p>
          <a:p>
            <a:pPr algn="ctr"/>
            <a:r>
              <a:rPr lang="en-US" sz="1600" dirty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a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ccelerators, space and information </a:t>
            </a:r>
            <a:endParaRPr lang="en-US" sz="1600" dirty="0" smtClean="0">
              <a:solidFill>
                <a:srgbClr val="0000CC"/>
              </a:solidFill>
              <a:latin typeface="Trebuchet MS" pitchFamily="34" charset="0"/>
              <a:sym typeface="Wingdings" panose="05000000000000000000" pitchFamily="2" charset="2"/>
            </a:endParaRPr>
          </a:p>
          <a:p>
            <a:pPr algn="ctr"/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(e.g. ITER, LHC, ILC, …)</a:t>
            </a:r>
            <a:endParaRPr lang="en-US" sz="1600" dirty="0">
              <a:solidFill>
                <a:srgbClr val="0000CC"/>
              </a:solidFill>
              <a:latin typeface="Trebuchet MS" pitchFamily="34" charset="0"/>
              <a:sym typeface="Wingdings" panose="05000000000000000000" pitchFamily="2" charset="2"/>
            </a:endParaRPr>
          </a:p>
          <a:p>
            <a:pPr algn="ctr"/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drivers of global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innovation</a:t>
            </a:r>
            <a:endParaRPr lang="en-US" sz="1600" dirty="0" smtClean="0">
              <a:solidFill>
                <a:srgbClr val="0000CC"/>
              </a:solidFill>
              <a:latin typeface="Trebuchet MS" pitchFamily="34" charset="0"/>
              <a:sym typeface="Wingdings" panose="05000000000000000000" pitchFamily="2" charset="2"/>
            </a:endParaRPr>
          </a:p>
        </p:txBody>
      </p:sp>
      <p:pic>
        <p:nvPicPr>
          <p:cNvPr id="43" name="Image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039" y="620689"/>
            <a:ext cx="4374962" cy="3004972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9038" y="3727014"/>
            <a:ext cx="4374961" cy="3105090"/>
          </a:xfrm>
          <a:prstGeom prst="rect">
            <a:avLst/>
          </a:prstGeom>
        </p:spPr>
      </p:pic>
      <p:sp>
        <p:nvSpPr>
          <p:cNvPr id="45" name="TextBox 48"/>
          <p:cNvSpPr txBox="1"/>
          <p:nvPr/>
        </p:nvSpPr>
        <p:spPr>
          <a:xfrm rot="20404488">
            <a:off x="5243239" y="4897604"/>
            <a:ext cx="2339349" cy="338554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  <a:sym typeface="Wingdings" panose="05000000000000000000" pitchFamily="2" charset="2"/>
              </a:rPr>
              <a:t>First Plasma &gt; 2025</a:t>
            </a:r>
            <a:endParaRPr lang="en-US" sz="1600" dirty="0" smtClean="0">
              <a:solidFill>
                <a:srgbClr val="0000CC"/>
              </a:solidFill>
              <a:latin typeface="Trebuchet MS" pitchFamily="34" charset="0"/>
            </a:endParaRPr>
          </a:p>
        </p:txBody>
      </p:sp>
      <p:sp>
        <p:nvSpPr>
          <p:cNvPr id="46" name="TextBox 17"/>
          <p:cNvSpPr txBox="1"/>
          <p:nvPr/>
        </p:nvSpPr>
        <p:spPr>
          <a:xfrm>
            <a:off x="6465938" y="3376878"/>
            <a:ext cx="928459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M. Mori</a:t>
            </a:r>
          </a:p>
        </p:txBody>
      </p:sp>
    </p:spTree>
    <p:extLst>
      <p:ext uri="{BB962C8B-B14F-4D97-AF65-F5344CB8AC3E}">
        <p14:creationId xmlns:p14="http://schemas.microsoft.com/office/powerpoint/2010/main" val="3423401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4925" y="76200"/>
            <a:ext cx="9024047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fr-FR" altLang="en-US" sz="1800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178941" y="257541"/>
            <a:ext cx="8785547" cy="266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Generation of Particle </a:t>
            </a:r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Accelerators: Technologies for Industrial-Scale SRF Accelerators</a:t>
            </a:r>
            <a:endParaRPr lang="en-US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llipse 3"/>
          <p:cNvSpPr/>
          <p:nvPr/>
        </p:nvSpPr>
        <p:spPr>
          <a:xfrm>
            <a:off x="3636740" y="3002607"/>
            <a:ext cx="1704998" cy="1047750"/>
          </a:xfrm>
          <a:prstGeom prst="ellipse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4925" y="727075"/>
            <a:ext cx="4362450" cy="187743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200" b="1" dirty="0">
                <a:solidFill>
                  <a:srgbClr val="0000CC"/>
                </a:solidFill>
              </a:rPr>
              <a:t>Development of high </a:t>
            </a:r>
            <a:br>
              <a:rPr lang="en-US" sz="2200" b="1" dirty="0">
                <a:solidFill>
                  <a:srgbClr val="0000CC"/>
                </a:solidFill>
              </a:rPr>
            </a:br>
            <a:r>
              <a:rPr lang="en-US" sz="2200" b="1" dirty="0">
                <a:solidFill>
                  <a:srgbClr val="0000CC"/>
                </a:solidFill>
              </a:rPr>
              <a:t>intensity particle </a:t>
            </a:r>
            <a:r>
              <a:rPr lang="en-US" sz="2200" b="1" dirty="0" smtClean="0">
                <a:solidFill>
                  <a:srgbClr val="0000CC"/>
                </a:solidFill>
              </a:rPr>
              <a:t>beams:</a:t>
            </a:r>
            <a:endParaRPr lang="en-US" sz="2200" b="1" dirty="0">
              <a:solidFill>
                <a:srgbClr val="0000CC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Ordinary: electrons, protons, X-Ray  </a:t>
            </a:r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fr-FR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Specific</a:t>
            </a:r>
            <a:r>
              <a:rPr lang="fr-FR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: positrons, neutrons, ions, ...</a:t>
            </a:r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fr-FR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Large-</a:t>
            </a:r>
            <a:r>
              <a:rPr lang="fr-FR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scale</a:t>
            </a:r>
            <a:r>
              <a:rPr lang="fr-FR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infrastructures: power </a:t>
            </a:r>
            <a:r>
              <a:rPr lang="fr-FR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saving</a:t>
            </a:r>
            <a:r>
              <a:rPr lang="fr-FR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issues, </a:t>
            </a:r>
            <a:r>
              <a:rPr lang="fr-FR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renewable</a:t>
            </a:r>
            <a:r>
              <a:rPr lang="fr-FR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energies</a:t>
            </a:r>
            <a:endParaRPr lang="fr-FR" dirty="0" smtClean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00563" y="727075"/>
            <a:ext cx="4572000" cy="193899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b="1" dirty="0">
                <a:solidFill>
                  <a:srgbClr val="0000CC"/>
                </a:solidFill>
              </a:rPr>
              <a:t>Develop new generation acceleration </a:t>
            </a:r>
            <a:r>
              <a:rPr lang="en-US" sz="2200" b="1" dirty="0" smtClean="0">
                <a:solidFill>
                  <a:srgbClr val="0000CC"/>
                </a:solidFill>
              </a:rPr>
              <a:t>technics / structures:</a:t>
            </a:r>
            <a:endParaRPr lang="en-US" sz="2200" b="1" dirty="0">
              <a:solidFill>
                <a:srgbClr val="0000CC"/>
              </a:solidFill>
            </a:endParaRPr>
          </a:p>
          <a:p>
            <a:pPr>
              <a:defRPr/>
            </a:pPr>
            <a:endParaRPr lang="en-US" sz="2200" b="1" dirty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</a:rPr>
              <a:t>Super-conducting accelerating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cavities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</a:rPr>
              <a:t>K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lystrons </a:t>
            </a: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</a:rPr>
              <a:t>= energy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sources</a:t>
            </a:r>
            <a:endParaRPr lang="en-US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Higher </a:t>
            </a:r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  <a:t>accelerating </a:t>
            </a: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gradients (plasma)</a:t>
            </a:r>
          </a:p>
        </p:txBody>
      </p:sp>
      <p:sp>
        <p:nvSpPr>
          <p:cNvPr id="7" name="Rectangle 6"/>
          <p:cNvSpPr/>
          <p:nvPr/>
        </p:nvSpPr>
        <p:spPr>
          <a:xfrm>
            <a:off x="34925" y="4868863"/>
            <a:ext cx="2881313" cy="187801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b="1" dirty="0">
                <a:solidFill>
                  <a:srgbClr val="0000CC"/>
                </a:solidFill>
              </a:rPr>
              <a:t>Develop particle </a:t>
            </a:r>
            <a:br>
              <a:rPr lang="en-US" sz="2200" b="1" dirty="0">
                <a:solidFill>
                  <a:srgbClr val="0000CC"/>
                </a:solidFill>
              </a:rPr>
            </a:br>
            <a:r>
              <a:rPr lang="en-US" sz="2200" b="1" dirty="0">
                <a:solidFill>
                  <a:srgbClr val="0000CC"/>
                </a:solidFill>
              </a:rPr>
              <a:t>transport systems:</a:t>
            </a:r>
            <a:br>
              <a:rPr lang="en-US" sz="2200" b="1" dirty="0">
                <a:solidFill>
                  <a:srgbClr val="0000CC"/>
                </a:solidFill>
              </a:rPr>
            </a:br>
            <a:endParaRPr lang="en-US" b="1" dirty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v"/>
              <a:defRPr/>
            </a:pPr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  <a:t> vacuum systems  </a:t>
            </a:r>
          </a:p>
          <a:p>
            <a:pPr marL="171450" indent="-171450">
              <a:buFont typeface="Wingdings" panose="05000000000000000000" pitchFamily="2" charset="2"/>
              <a:buChar char="v"/>
              <a:defRPr/>
            </a:pPr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  <a:t> magnetic elements: </a:t>
            </a:r>
          </a:p>
          <a:p>
            <a:pPr>
              <a:defRPr/>
            </a:pPr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  <a:t>    dipoles, </a:t>
            </a:r>
            <a:r>
              <a:rPr lang="en-US" dirty="0" err="1">
                <a:solidFill>
                  <a:srgbClr val="663300"/>
                </a:solidFill>
                <a:latin typeface="Palatino Linotype" panose="02040502050505030304" pitchFamily="18" charset="0"/>
              </a:rPr>
              <a:t>sextupoles</a:t>
            </a:r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  <a:t>, ...</a:t>
            </a:r>
          </a:p>
        </p:txBody>
      </p:sp>
      <p:sp>
        <p:nvSpPr>
          <p:cNvPr id="8" name="Rectangle 7"/>
          <p:cNvSpPr/>
          <p:nvPr/>
        </p:nvSpPr>
        <p:spPr>
          <a:xfrm>
            <a:off x="3044825" y="4868863"/>
            <a:ext cx="3182938" cy="1877437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b="1" dirty="0">
                <a:solidFill>
                  <a:srgbClr val="0000CC"/>
                </a:solidFill>
              </a:rPr>
              <a:t>Develop particle beam focusing systems:</a:t>
            </a:r>
            <a:endParaRPr lang="en-US" b="1" dirty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>
              <a:defRPr/>
            </a:pPr>
            <a:endParaRPr lang="en-US" dirty="0">
              <a:solidFill>
                <a:srgbClr val="CD9A4D"/>
              </a:solidFill>
              <a:latin typeface="Palatino Linotype" panose="0204050205050503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v"/>
              <a:defRPr/>
            </a:pPr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SC quadruples  </a:t>
            </a:r>
            <a:endParaRPr lang="en-US" dirty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v"/>
              <a:defRPr/>
            </a:pPr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Damping ring</a:t>
            </a:r>
          </a:p>
          <a:p>
            <a:pPr marL="171450" indent="-171450">
              <a:buFont typeface="Wingdings" panose="05000000000000000000" pitchFamily="2" charset="2"/>
              <a:buChar char="v"/>
              <a:defRPr/>
            </a:pPr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Nanometers-scale beams</a:t>
            </a:r>
            <a:endParaRPr lang="en-US" dirty="0">
              <a:solidFill>
                <a:srgbClr val="6633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300788" y="4868863"/>
            <a:ext cx="2813050" cy="187801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b="1" dirty="0">
                <a:solidFill>
                  <a:srgbClr val="0000CC"/>
                </a:solidFill>
              </a:rPr>
              <a:t>Develop beam </a:t>
            </a:r>
            <a:br>
              <a:rPr lang="en-US" sz="2200" b="1" dirty="0">
                <a:solidFill>
                  <a:srgbClr val="0000CC"/>
                </a:solidFill>
              </a:rPr>
            </a:br>
            <a:r>
              <a:rPr lang="en-US" sz="2200" b="1" dirty="0">
                <a:solidFill>
                  <a:srgbClr val="0000CC"/>
                </a:solidFill>
              </a:rPr>
              <a:t>control systems:</a:t>
            </a:r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  <a:t>non-destructive beam </a:t>
            </a:r>
            <a:b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</a:br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  <a:t> diagnosis </a:t>
            </a:r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  <a:t>fast high-precision </a:t>
            </a:r>
            <a:b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</a:br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  <a:t>feedback  / correction</a:t>
            </a:r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3696643" y="3140968"/>
            <a:ext cx="1595437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000" dirty="0">
                <a:solidFill>
                  <a:srgbClr val="FF0000"/>
                </a:solidFill>
                <a:latin typeface="Palatino Linotype" panose="02040502050505030304" pitchFamily="18" charset="0"/>
              </a:rPr>
              <a:t>Particle </a:t>
            </a:r>
          </a:p>
          <a:p>
            <a:pPr algn="ctr"/>
            <a:r>
              <a:rPr lang="en-US" altLang="en-US" sz="2000" dirty="0">
                <a:solidFill>
                  <a:srgbClr val="FF0000"/>
                </a:solidFill>
                <a:latin typeface="Palatino Linotype" panose="02040502050505030304" pitchFamily="18" charset="0"/>
              </a:rPr>
              <a:t>Accelerators</a:t>
            </a:r>
          </a:p>
        </p:txBody>
      </p:sp>
      <p:cxnSp>
        <p:nvCxnSpPr>
          <p:cNvPr id="11" name="Connecteur droit avec flèche 10"/>
          <p:cNvCxnSpPr/>
          <p:nvPr/>
        </p:nvCxnSpPr>
        <p:spPr>
          <a:xfrm flipH="1" flipV="1">
            <a:off x="3611200" y="2604512"/>
            <a:ext cx="450989" cy="469534"/>
          </a:xfrm>
          <a:prstGeom prst="straightConnector1">
            <a:avLst/>
          </a:prstGeom>
          <a:ln w="2540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>
            <a:off x="4530502" y="4092576"/>
            <a:ext cx="0" cy="620712"/>
          </a:xfrm>
          <a:prstGeom prst="straightConnector1">
            <a:avLst/>
          </a:prstGeom>
          <a:ln w="2540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4932040" y="2708921"/>
            <a:ext cx="342999" cy="293686"/>
          </a:xfrm>
          <a:prstGeom prst="straightConnector1">
            <a:avLst/>
          </a:prstGeom>
          <a:ln w="2540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407" y="2779713"/>
            <a:ext cx="1919264" cy="196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ZoneTexte 27"/>
          <p:cNvSpPr txBox="1">
            <a:spLocks noChangeArrowheads="1"/>
          </p:cNvSpPr>
          <p:nvPr/>
        </p:nvSpPr>
        <p:spPr bwMode="auto">
          <a:xfrm>
            <a:off x="2046290" y="2833538"/>
            <a:ext cx="10620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 dirty="0">
                <a:solidFill>
                  <a:schemeClr val="bg1"/>
                </a:solidFill>
                <a:latin typeface="Palatino Linotype" panose="02040502050505030304" pitchFamily="18" charset="0"/>
              </a:rPr>
              <a:t>Klystrons</a:t>
            </a:r>
          </a:p>
        </p:txBody>
      </p:sp>
      <p:pic>
        <p:nvPicPr>
          <p:cNvPr id="19" name="Imag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765425"/>
            <a:ext cx="1488282" cy="194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Connecteur droit avec flèche 19"/>
          <p:cNvCxnSpPr/>
          <p:nvPr/>
        </p:nvCxnSpPr>
        <p:spPr>
          <a:xfrm>
            <a:off x="5128740" y="4050357"/>
            <a:ext cx="1227386" cy="818506"/>
          </a:xfrm>
          <a:prstGeom prst="straightConnector1">
            <a:avLst/>
          </a:prstGeom>
          <a:ln w="2540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7">
            <a:extLst>
              <a:ext uri="{FF2B5EF4-FFF2-40B4-BE49-F238E27FC236}">
                <a16:creationId xmlns:a16="http://schemas.microsoft.com/office/drawing/2014/main" id="{BFF69E8B-66D6-FE4C-9E6E-4054BE58C8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6063" y="3356992"/>
            <a:ext cx="2672909" cy="1386458"/>
          </a:xfrm>
          <a:prstGeom prst="rect">
            <a:avLst/>
          </a:prstGeom>
        </p:spPr>
      </p:pic>
      <p:pic>
        <p:nvPicPr>
          <p:cNvPr id="27" name="Picture 11">
            <a:extLst>
              <a:ext uri="{FF2B5EF4-FFF2-40B4-BE49-F238E27FC236}">
                <a16:creationId xmlns:a16="http://schemas.microsoft.com/office/drawing/2014/main" id="{E5200665-5E94-BA41-BD68-0F5140A02CA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761"/>
          <a:stretch/>
        </p:blipFill>
        <p:spPr>
          <a:xfrm>
            <a:off x="5368254" y="2791480"/>
            <a:ext cx="1693001" cy="910897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 flipH="1">
            <a:off x="2848546" y="4121795"/>
            <a:ext cx="1235869" cy="674687"/>
          </a:xfrm>
          <a:prstGeom prst="straightConnector1">
            <a:avLst/>
          </a:prstGeom>
          <a:ln w="2540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48"/>
          <p:cNvSpPr txBox="1"/>
          <p:nvPr/>
        </p:nvSpPr>
        <p:spPr>
          <a:xfrm rot="20404488">
            <a:off x="280630" y="3398397"/>
            <a:ext cx="8563710" cy="584775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CC"/>
                </a:solidFill>
                <a:latin typeface="Trebuchet MS" pitchFamily="34" charset="0"/>
              </a:rPr>
              <a:t>Potential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to enable </a:t>
            </a:r>
            <a:r>
              <a:rPr lang="en-US" sz="1600" dirty="0">
                <a:solidFill>
                  <a:srgbClr val="0000CC"/>
                </a:solidFill>
                <a:latin typeface="Trebuchet MS" pitchFamily="34" charset="0"/>
              </a:rPr>
              <a:t>applications in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waste-water </a:t>
            </a:r>
            <a:r>
              <a:rPr lang="en-US" sz="1600" dirty="0">
                <a:solidFill>
                  <a:srgbClr val="0000CC"/>
                </a:solidFill>
                <a:latin typeface="Trebuchet MS" pitchFamily="34" charset="0"/>
              </a:rPr>
              <a:t>treatment, border security,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medical physics, compact </a:t>
            </a:r>
            <a:r>
              <a:rPr lang="en-US" sz="1600" dirty="0">
                <a:solidFill>
                  <a:srgbClr val="0000CC"/>
                </a:solidFill>
                <a:latin typeface="Trebuchet MS" pitchFamily="34" charset="0"/>
              </a:rPr>
              <a:t>light 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sources, </a:t>
            </a:r>
            <a:r>
              <a:rPr lang="en-US" sz="1600" dirty="0">
                <a:solidFill>
                  <a:srgbClr val="0000CC"/>
                </a:solidFill>
                <a:latin typeface="Trebuchet MS" pitchFamily="34" charset="0"/>
              </a:rPr>
              <a:t>m</a:t>
            </a:r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aterial science </a:t>
            </a:r>
            <a:r>
              <a:rPr lang="en-US" sz="1600" dirty="0">
                <a:solidFill>
                  <a:srgbClr val="FF0000"/>
                </a:solidFill>
                <a:latin typeface="Trebuchet MS" pitchFamily="34" charset="0"/>
              </a:rPr>
              <a:t>– direct, positive impact on </a:t>
            </a:r>
            <a:r>
              <a:rPr lang="en-US" sz="1600" dirty="0" smtClean="0">
                <a:solidFill>
                  <a:srgbClr val="FF0000"/>
                </a:solidFill>
                <a:latin typeface="Trebuchet MS" pitchFamily="34" charset="0"/>
              </a:rPr>
              <a:t>general public</a:t>
            </a:r>
            <a:endParaRPr lang="en-US" sz="1600" dirty="0">
              <a:solidFill>
                <a:srgbClr val="FF000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444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39143" y="87288"/>
            <a:ext cx="7761908" cy="46139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4"/>
          <p:cNvSpPr>
            <a:spLocks noChangeArrowheads="1" noChangeShapeType="1" noTextEdit="1"/>
          </p:cNvSpPr>
          <p:nvPr/>
        </p:nvSpPr>
        <p:spPr bwMode="auto">
          <a:xfrm>
            <a:off x="971600" y="159296"/>
            <a:ext cx="7128792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Academia – Industry Advanced Accelerator Association (AAA) in Japan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20" y="3570739"/>
            <a:ext cx="4606988" cy="328726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8" y="627702"/>
            <a:ext cx="3293532" cy="287330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3570739"/>
            <a:ext cx="4355976" cy="332317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983306" y="4293096"/>
            <a:ext cx="1529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AAA </a:t>
            </a:r>
          </a:p>
          <a:p>
            <a:pPr algn="ctr"/>
            <a:r>
              <a:rPr lang="fr-FR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Membership</a:t>
            </a:r>
            <a:r>
              <a:rPr lang="fr-FR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:</a:t>
            </a:r>
            <a:endParaRPr lang="fr-FR" dirty="0">
              <a:solidFill>
                <a:srgbClr val="66330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9872" y="627702"/>
            <a:ext cx="5724128" cy="2873306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757852" y="1413378"/>
            <a:ext cx="1747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To Gain </a:t>
            </a:r>
            <a:r>
              <a:rPr lang="fr-FR" dirty="0">
                <a:solidFill>
                  <a:schemeClr val="bg1"/>
                </a:solidFill>
                <a:latin typeface="Palatino Linotype" panose="02040502050505030304" pitchFamily="18" charset="0"/>
              </a:rPr>
              <a:t>P</a:t>
            </a:r>
            <a:r>
              <a:rPr 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ublic </a:t>
            </a:r>
          </a:p>
          <a:p>
            <a:pPr algn="ctr"/>
            <a:r>
              <a:rPr 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Support:</a:t>
            </a:r>
            <a:endParaRPr lang="fr-FR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0" name="TextBox 17"/>
          <p:cNvSpPr txBox="1"/>
          <p:nvPr/>
        </p:nvSpPr>
        <p:spPr>
          <a:xfrm>
            <a:off x="2195736" y="6453336"/>
            <a:ext cx="1383712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M. Matsuoka</a:t>
            </a:r>
          </a:p>
        </p:txBody>
      </p:sp>
    </p:spTree>
    <p:extLst>
      <p:ext uri="{BB962C8B-B14F-4D97-AF65-F5344CB8AC3E}">
        <p14:creationId xmlns:p14="http://schemas.microsoft.com/office/powerpoint/2010/main" val="307468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39143" y="87288"/>
            <a:ext cx="7761908" cy="46139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4"/>
          <p:cNvSpPr>
            <a:spLocks noChangeArrowheads="1" noChangeShapeType="1" noTextEdit="1"/>
          </p:cNvSpPr>
          <p:nvPr/>
        </p:nvSpPr>
        <p:spPr bwMode="auto">
          <a:xfrm>
            <a:off x="971600" y="159296"/>
            <a:ext cx="7128792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Academia – Industry Advanced Accelerator Association (AAA) in Japan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20" y="3570739"/>
            <a:ext cx="4606988" cy="328726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8" y="627702"/>
            <a:ext cx="3293532" cy="287330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3570739"/>
            <a:ext cx="4355976" cy="332317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983306" y="4293096"/>
            <a:ext cx="1529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AAA </a:t>
            </a:r>
          </a:p>
          <a:p>
            <a:pPr algn="ctr"/>
            <a:r>
              <a:rPr lang="fr-FR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Membership</a:t>
            </a:r>
            <a:r>
              <a:rPr lang="fr-FR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:</a:t>
            </a:r>
            <a:endParaRPr lang="fr-FR" dirty="0">
              <a:solidFill>
                <a:srgbClr val="66330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9872" y="627702"/>
            <a:ext cx="5724128" cy="2873306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757852" y="1413378"/>
            <a:ext cx="1747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To Gain </a:t>
            </a:r>
            <a:r>
              <a:rPr lang="fr-FR" dirty="0">
                <a:solidFill>
                  <a:schemeClr val="bg1"/>
                </a:solidFill>
                <a:latin typeface="Palatino Linotype" panose="02040502050505030304" pitchFamily="18" charset="0"/>
              </a:rPr>
              <a:t>P</a:t>
            </a:r>
            <a:r>
              <a:rPr 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ublic </a:t>
            </a:r>
          </a:p>
          <a:p>
            <a:pPr algn="ctr"/>
            <a:r>
              <a:rPr 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Support:</a:t>
            </a:r>
            <a:endParaRPr lang="fr-FR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0" name="TextBox 48"/>
          <p:cNvSpPr txBox="1"/>
          <p:nvPr/>
        </p:nvSpPr>
        <p:spPr>
          <a:xfrm rot="20404488">
            <a:off x="372007" y="2918310"/>
            <a:ext cx="8327977" cy="1323439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AAA in Japan serves as a forum on advanced accelerator R&amp;D, IP and related areas </a:t>
            </a:r>
          </a:p>
          <a:p>
            <a:endParaRPr lang="en-US" sz="1600" dirty="0">
              <a:solidFill>
                <a:srgbClr val="0000CC"/>
              </a:solidFill>
              <a:latin typeface="Trebuchet MS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 smtClean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ILC </a:t>
            </a:r>
            <a:r>
              <a:rPr lang="en-US" sz="1600" dirty="0" smtClean="0">
                <a:solidFill>
                  <a:srgbClr val="FF0000"/>
                </a:solidFill>
                <a:latin typeface="Trebuchet MS" pitchFamily="34" charset="0"/>
              </a:rPr>
              <a:t> as a “MODEL PROJECT CASE”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sz="1600" dirty="0">
              <a:solidFill>
                <a:srgbClr val="0000CC"/>
              </a:solidFill>
              <a:latin typeface="Trebuchet MS" pitchFamily="34" charset="0"/>
            </a:endParaRPr>
          </a:p>
          <a:p>
            <a:r>
              <a:rPr lang="en-US" sz="1600" dirty="0" smtClean="0">
                <a:solidFill>
                  <a:srgbClr val="0000CC"/>
                </a:solidFill>
                <a:latin typeface="Trebuchet MS" pitchFamily="34" charset="0"/>
              </a:rPr>
              <a:t>Finding synergies and common benefits of industries, including other research domains</a:t>
            </a:r>
          </a:p>
        </p:txBody>
      </p:sp>
      <p:sp>
        <p:nvSpPr>
          <p:cNvPr id="11" name="TextBox 17"/>
          <p:cNvSpPr txBox="1"/>
          <p:nvPr/>
        </p:nvSpPr>
        <p:spPr>
          <a:xfrm>
            <a:off x="2195736" y="6453336"/>
            <a:ext cx="1383712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M. Matsuoka</a:t>
            </a:r>
          </a:p>
        </p:txBody>
      </p:sp>
    </p:spTree>
    <p:extLst>
      <p:ext uri="{BB962C8B-B14F-4D97-AF65-F5344CB8AC3E}">
        <p14:creationId xmlns:p14="http://schemas.microsoft.com/office/powerpoint/2010/main" val="246927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2696"/>
            <a:ext cx="9144000" cy="6155974"/>
          </a:xfrm>
          <a:prstGeom prst="rect">
            <a:avLst/>
          </a:prstGeom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39143" y="87288"/>
            <a:ext cx="7761908" cy="46139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971600" y="159296"/>
            <a:ext cx="7128792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Symposiums on Advanced </a:t>
            </a:r>
            <a:r>
              <a:rPr lang="fr-FR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Accelerators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</a:t>
            </a:r>
            <a:r>
              <a:rPr lang="fr-FR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with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AAA Participation 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5" name="TextBox 17"/>
          <p:cNvSpPr txBox="1"/>
          <p:nvPr/>
        </p:nvSpPr>
        <p:spPr>
          <a:xfrm>
            <a:off x="2123728" y="4797152"/>
            <a:ext cx="1383712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M. Matsuoka</a:t>
            </a:r>
          </a:p>
        </p:txBody>
      </p:sp>
    </p:spTree>
    <p:extLst>
      <p:ext uri="{BB962C8B-B14F-4D97-AF65-F5344CB8AC3E}">
        <p14:creationId xmlns:p14="http://schemas.microsoft.com/office/powerpoint/2010/main" val="381092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8483</TotalTime>
  <Words>1442</Words>
  <Application>Microsoft Office PowerPoint</Application>
  <PresentationFormat>Affichage à l'écran (4:3)</PresentationFormat>
  <Paragraphs>277</Paragraphs>
  <Slides>31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40" baseType="lpstr">
      <vt:lpstr>ＭＳ Ｐゴシック</vt:lpstr>
      <vt:lpstr>ＭＳ Ｐゴシック</vt:lpstr>
      <vt:lpstr>Arial</vt:lpstr>
      <vt:lpstr>Avenir Book</vt:lpstr>
      <vt:lpstr>Calibri</vt:lpstr>
      <vt:lpstr>Palatino Linotype</vt:lpstr>
      <vt:lpstr>Trebuchet MS</vt:lpstr>
      <vt:lpstr>Wingdings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TITOV Maksym</dc:creator>
  <cp:lastModifiedBy>TITOV Maksym</cp:lastModifiedBy>
  <cp:revision>383</cp:revision>
  <cp:lastPrinted>2017-06-29T17:53:50Z</cp:lastPrinted>
  <dcterms:created xsi:type="dcterms:W3CDTF">2014-10-28T06:43:35Z</dcterms:created>
  <dcterms:modified xsi:type="dcterms:W3CDTF">2018-06-09T14:10:28Z</dcterms:modified>
</cp:coreProperties>
</file>