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333" r:id="rId5"/>
    <p:sldId id="397" r:id="rId6"/>
    <p:sldId id="413" r:id="rId7"/>
    <p:sldId id="398" r:id="rId8"/>
    <p:sldId id="399" r:id="rId9"/>
    <p:sldId id="400" r:id="rId10"/>
    <p:sldId id="401" r:id="rId11"/>
    <p:sldId id="402" r:id="rId12"/>
    <p:sldId id="403" r:id="rId13"/>
    <p:sldId id="404" r:id="rId14"/>
    <p:sldId id="405" r:id="rId15"/>
    <p:sldId id="406" r:id="rId16"/>
    <p:sldId id="407" r:id="rId17"/>
    <p:sldId id="408" r:id="rId18"/>
    <p:sldId id="409" r:id="rId19"/>
    <p:sldId id="410" r:id="rId20"/>
    <p:sldId id="411" r:id="rId21"/>
    <p:sldId id="412" r:id="rId22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31" autoAdjust="0"/>
    <p:restoredTop sz="94634" autoAdjust="0"/>
  </p:normalViewPr>
  <p:slideViewPr>
    <p:cSldViewPr snapToObjects="1" showGuides="1">
      <p:cViewPr varScale="1">
        <p:scale>
          <a:sx n="122" d="100"/>
          <a:sy n="122" d="100"/>
        </p:scale>
        <p:origin x="1176" y="90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5/23/2018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809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67" tIns="45681" rIns="91367" bIns="4568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367" tIns="45681" rIns="91367" bIns="4568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367" tIns="45681" rIns="91367" bIns="45681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810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810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624296"/>
            <a:ext cx="8008937" cy="1021874"/>
          </a:xfrm>
        </p:spPr>
        <p:txBody>
          <a:bodyPr/>
          <a:lstStyle/>
          <a:p>
            <a:r>
              <a:rPr lang="en-US" dirty="0"/>
              <a:t>MDI Planning</a:t>
            </a:r>
            <a:br>
              <a:rPr lang="en-US" dirty="0"/>
            </a:br>
            <a:r>
              <a:rPr lang="en-US" sz="1800" dirty="0"/>
              <a:t>(What should we do if Project Approval &amp; Funding occur?)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US" dirty="0"/>
          </a:p>
          <a:p>
            <a:pPr algn="r"/>
            <a:endParaRPr lang="en-US" dirty="0"/>
          </a:p>
          <a:p>
            <a:pPr algn="r"/>
            <a:r>
              <a:rPr lang="en-US" dirty="0"/>
              <a:t>T. Markiewicz/SLAC</a:t>
            </a:r>
          </a:p>
          <a:p>
            <a:pPr algn="r"/>
            <a:r>
              <a:rPr lang="en-US" dirty="0"/>
              <a:t>ALCW 2018, Fukuoka, Japan</a:t>
            </a:r>
          </a:p>
          <a:p>
            <a:pPr algn="r"/>
            <a:r>
              <a:rPr lang="en-US" dirty="0"/>
              <a:t>2018-05-31</a:t>
            </a:r>
          </a:p>
          <a:p>
            <a:pPr algn="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762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Marty Breidenbach (SLAC)</a:t>
            </a:r>
          </a:p>
          <a:p>
            <a:r>
              <a:rPr lang="en-US" sz="1600" dirty="0"/>
              <a:t>Marco Oriunno (SLAC)</a:t>
            </a:r>
          </a:p>
        </p:txBody>
      </p:sp>
    </p:spTree>
    <p:extLst>
      <p:ext uri="{BB962C8B-B14F-4D97-AF65-F5344CB8AC3E}">
        <p14:creationId xmlns:p14="http://schemas.microsoft.com/office/powerpoint/2010/main" val="2344946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QD0 Technology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Direct wind compact SC magnets developed by Brett Parker at BNL</a:t>
            </a:r>
          </a:p>
          <a:p>
            <a:r>
              <a:rPr lang="en-US" dirty="0"/>
              <a:t>Introduced to LC Community at Snowmass 2005</a:t>
            </a:r>
          </a:p>
          <a:p>
            <a:r>
              <a:rPr lang="en-US" dirty="0"/>
              <a:t>Used at HERA , KEK and ??</a:t>
            </a:r>
          </a:p>
          <a:p>
            <a:r>
              <a:rPr lang="en-US" dirty="0"/>
              <a:t>ILC prototype begun but not completed due to funding issues</a:t>
            </a:r>
          </a:p>
          <a:p>
            <a:r>
              <a:rPr lang="en-US" dirty="0"/>
              <a:t>Concerns about vibration due to fluid</a:t>
            </a:r>
          </a:p>
          <a:p>
            <a:r>
              <a:rPr lang="en-US" dirty="0"/>
              <a:t>Other technologies researched by CLIC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607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Walls and Backgrounds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Historic SLC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Gaseous tracking chambers more sensitive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&amp; leave space but do not implement at t=0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Expensive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126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Self-Shielded Detectors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Probably required in any model where a “garaged” detector is being worked on while 2</a:t>
            </a:r>
            <a:r>
              <a:rPr lang="en-US" baseline="30000" dirty="0"/>
              <a:t>nd</a:t>
            </a:r>
            <a:r>
              <a:rPr lang="en-US" dirty="0"/>
              <a:t> detector is taking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Baked into design in 2-Detector push/pull model</a:t>
            </a:r>
          </a:p>
          <a:p>
            <a:pPr marL="800100" lvl="1" indent="-342900"/>
            <a:r>
              <a:rPr lang="en-US" dirty="0"/>
              <a:t>Too long to demount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Strong push from SLD people as SLC design had shallow tunnel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May be somewhat similar situation to the “2-tunnel” original ILC design or the Kamaboko tunnel with thick shielding wall</a:t>
            </a:r>
          </a:p>
          <a:p>
            <a:pPr marL="800100" lvl="1" indent="-342900"/>
            <a:r>
              <a:rPr lang="en-US" dirty="0"/>
              <a:t>“No access during beam operation” is current model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36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Fringe Field Requirements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Almost surely necessary to allow work on garaged detector” while IP-located detector is taking data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222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Anti-Detector-Integrated-Dipole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Probably a detector risk/benefit choice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080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or Two Detectors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Much less expensive, simplified IR design if powers that be descope to one detector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137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Platform</a:t>
            </a:r>
            <a:br>
              <a:rPr lang="en-US" sz="1600" dirty="0"/>
            </a:br>
            <a:r>
              <a:rPr lang="en-US" sz="1600" dirty="0"/>
              <a:t>Underground versus Above Ground Assembly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Motivated by CMS experience and CMS-like nature of ILD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Above vs. Below ground motivated by “timing” arguments that may need to be re-evaluated once funding profiles for ILC construction are known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649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R&amp;D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Crab Cavity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EM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Warm &amp; Cold prototypes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LLRF system with adequate phase jitter</a:t>
            </a:r>
          </a:p>
          <a:p>
            <a:r>
              <a:rPr lang="en-US" dirty="0"/>
              <a:t>QD0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Complete QD0 prototype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Prototype with incoming &amp; extraction line quads &amp; all windings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Field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Vibration measurements</a:t>
            </a:r>
          </a:p>
          <a:p>
            <a:r>
              <a:rPr lang="en-US" dirty="0"/>
              <a:t>Vibration &amp; Vibration Suppression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&amp; prototype Mover system with Feedback </a:t>
            </a:r>
          </a:p>
          <a:p>
            <a:r>
              <a:rPr lang="en-US" dirty="0"/>
              <a:t>SC Cable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SiD and ILD based on 25 year old CMS cable design</a:t>
            </a:r>
          </a:p>
          <a:p>
            <a:r>
              <a:rPr lang="en-US" dirty="0"/>
              <a:t>He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He II system from the 4k cold box to the FFS is not trivial and should be identical for the two detectors.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 joint R&amp;D opportunity, which very likely is tied to the one for QD0.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708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R&amp;D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Feedback (FONT)</a:t>
            </a:r>
          </a:p>
          <a:p>
            <a:r>
              <a:rPr lang="en-US" dirty="0"/>
              <a:t>Spot Size (ATF2)</a:t>
            </a:r>
          </a:p>
          <a:p>
            <a:r>
              <a:rPr lang="en-US" dirty="0"/>
              <a:t>Diagnostics</a:t>
            </a:r>
          </a:p>
          <a:p>
            <a:r>
              <a:rPr lang="en-US" dirty="0"/>
              <a:t>Polarimeters</a:t>
            </a:r>
          </a:p>
          <a:p>
            <a:r>
              <a:rPr lang="en-US" dirty="0"/>
              <a:t>Energy Spectrometers</a:t>
            </a:r>
          </a:p>
          <a:p>
            <a:r>
              <a:rPr lang="en-US" dirty="0"/>
              <a:t>Collimators &amp; Dumps: Probably beyond scope of MDI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22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the Preparatory Phase of ILC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List the fundamental shared design choices made in the long process of bringing the ILC to a reality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was chosen and why (briefly)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Which choices, if any, should be re-evaluated</a:t>
            </a:r>
          </a:p>
          <a:p>
            <a:pPr marL="800100" lvl="1" indent="-342900"/>
            <a:r>
              <a:rPr lang="en-US" dirty="0"/>
              <a:t>This partly so that the next generation who will see the project to completion “own” those choices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Which choices have been so “baked-into” the design that they should not be questioned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Documentation for choices made tends to be scattered over time &amp; space</a:t>
            </a:r>
          </a:p>
          <a:p>
            <a:pPr marL="800100" lvl="1" indent="-342900"/>
            <a:endParaRPr lang="en-US" dirty="0"/>
          </a:p>
          <a:p>
            <a:r>
              <a:rPr lang="en-US" dirty="0"/>
              <a:t>List MDI Engineering Issues and R&amp;D required before construction begins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Estimate resource &amp; time requirements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565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Scale for Design Changes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908036" y="1243013"/>
            <a:ext cx="7207277" cy="506571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063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Design Choices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Crossing Angle</a:t>
            </a:r>
          </a:p>
          <a:p>
            <a:r>
              <a:rPr lang="en-US" dirty="0"/>
              <a:t>Extraction line chicane</a:t>
            </a:r>
          </a:p>
          <a:p>
            <a:r>
              <a:rPr lang="en-US" dirty="0"/>
              <a:t>Incoming line polarimeter</a:t>
            </a:r>
          </a:p>
          <a:p>
            <a:r>
              <a:rPr lang="en-US" dirty="0"/>
              <a:t>L*</a:t>
            </a:r>
          </a:p>
          <a:p>
            <a:r>
              <a:rPr lang="en-US" dirty="0"/>
              <a:t>Common L*</a:t>
            </a:r>
          </a:p>
          <a:p>
            <a:r>
              <a:rPr lang="en-US" dirty="0"/>
              <a:t>QD0 Technology</a:t>
            </a:r>
          </a:p>
          <a:p>
            <a:r>
              <a:rPr lang="en-US" dirty="0"/>
              <a:t>Muon Walls and Backgrounds</a:t>
            </a:r>
          </a:p>
          <a:p>
            <a:r>
              <a:rPr lang="en-US" dirty="0"/>
              <a:t>Self-Shielding</a:t>
            </a:r>
          </a:p>
          <a:p>
            <a:r>
              <a:rPr lang="en-US" dirty="0"/>
              <a:t>Magnetic Fringe Field Requirements</a:t>
            </a:r>
          </a:p>
          <a:p>
            <a:r>
              <a:rPr lang="en-US" dirty="0"/>
              <a:t>Anti-Detector-Integrated-Dipole</a:t>
            </a:r>
          </a:p>
          <a:p>
            <a:r>
              <a:rPr lang="en-US" dirty="0"/>
              <a:t>One or Two Detectors</a:t>
            </a:r>
          </a:p>
          <a:p>
            <a:r>
              <a:rPr lang="en-US" dirty="0"/>
              <a:t>Platform or not</a:t>
            </a:r>
          </a:p>
          <a:p>
            <a:r>
              <a:rPr lang="en-US" dirty="0"/>
              <a:t>Underground versus Above Ground Assembly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816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R&amp;D List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Crab Cavity</a:t>
            </a:r>
          </a:p>
          <a:p>
            <a:r>
              <a:rPr lang="en-US" dirty="0"/>
              <a:t>QD0</a:t>
            </a:r>
          </a:p>
          <a:p>
            <a:r>
              <a:rPr lang="en-US" dirty="0"/>
              <a:t>He Distribution </a:t>
            </a:r>
          </a:p>
          <a:p>
            <a:r>
              <a:rPr lang="en-US" dirty="0"/>
              <a:t>Vibration &amp; Vibration Suppression</a:t>
            </a:r>
          </a:p>
          <a:p>
            <a:r>
              <a:rPr lang="en-US" dirty="0"/>
              <a:t>SC Cable Design</a:t>
            </a:r>
          </a:p>
          <a:p>
            <a:r>
              <a:rPr lang="en-US" dirty="0"/>
              <a:t>Feedback (FONT)</a:t>
            </a:r>
          </a:p>
          <a:p>
            <a:r>
              <a:rPr lang="en-US" dirty="0"/>
              <a:t>Spot Size (ATF2)</a:t>
            </a:r>
          </a:p>
          <a:p>
            <a:r>
              <a:rPr lang="en-US" dirty="0"/>
              <a:t>Diagnostics</a:t>
            </a:r>
          </a:p>
          <a:p>
            <a:r>
              <a:rPr lang="en-US" dirty="0"/>
              <a:t>Polarimeters</a:t>
            </a:r>
          </a:p>
          <a:p>
            <a:r>
              <a:rPr lang="en-US" dirty="0"/>
              <a:t>Energy Spectrometers</a:t>
            </a:r>
          </a:p>
          <a:p>
            <a:r>
              <a:rPr lang="en-US"/>
              <a:t>Collimators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035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Crossing Angle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History</a:t>
            </a:r>
          </a:p>
          <a:p>
            <a:pPr marL="800100" lvl="1" indent="-342900"/>
            <a:r>
              <a:rPr lang="en-US" dirty="0"/>
              <a:t>0 degrees	TESLA</a:t>
            </a:r>
          </a:p>
          <a:p>
            <a:pPr marL="800100" lvl="1" indent="-342900"/>
            <a:r>
              <a:rPr lang="en-US" dirty="0"/>
              <a:t>2 degrees	</a:t>
            </a:r>
          </a:p>
          <a:p>
            <a:pPr marL="800100" lvl="1" indent="-342900"/>
            <a:r>
              <a:rPr lang="en-US" dirty="0"/>
              <a:t>30 degrees	Gamma-Gamma compatible</a:t>
            </a:r>
          </a:p>
          <a:p>
            <a:pPr marL="800100" lvl="1" indent="-342900"/>
            <a:r>
              <a:rPr lang="en-US" dirty="0"/>
              <a:t>20 degrees	CLIC compatible</a:t>
            </a:r>
          </a:p>
          <a:p>
            <a:pPr marL="800100" lvl="1" indent="-342900"/>
            <a:r>
              <a:rPr lang="en-US" dirty="0"/>
              <a:t>14 degrees	Current ILC</a:t>
            </a:r>
          </a:p>
          <a:p>
            <a:r>
              <a:rPr lang="en-US" dirty="0"/>
              <a:t>14 degrees chosen for ILC as it is thought to be the smallest crossing angle compatible with a minimum radius (30cm) compact SC Final Focus Cryostat housing both incoming and extraction QD and QF quads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Couples to L* choice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Assumed to minimize risk associated with crab cavity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Assumed that package would be mounted in endcap and of minimal diameter to maximize detector acceptance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539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Line Chicane for Polarimeter &amp; Energy Spectrometer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Advocated by SLC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Measures beam after beam-beam interaction has occurred</a:t>
            </a:r>
          </a:p>
          <a:p>
            <a:r>
              <a:rPr lang="en-US" dirty="0"/>
              <a:t>Cons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Large aperture dipoles with large power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Radiation shielding required to handle off energy disrupted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Increased size of dump window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Superfluous according to advocates of Energy/Polarization in incoming beamline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493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Incoming Polarimeter &amp; Energy Spectrometer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Pros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Cleaner measurements made on non-disrupted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Advocated by proponents coming from 0 crossing angle TESLA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Cons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Beam line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Superfluous if you believe advocates of extraction line solution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403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L*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Current compromise value of 4.1m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Naïve assumption that smaller L* maximizes luminosity</a:t>
            </a:r>
          </a:p>
          <a:p>
            <a:pPr marL="800100" lvl="1" indent="-342900"/>
            <a:r>
              <a:rPr lang="en-US" dirty="0"/>
              <a:t>Not necessarily born out by detailed studies where control of higher order optical effects dominate spot size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3.5m was consistent with smallest 14mrad crossing angle and compact SC technology developed by Parker at BNL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4.5m advocated for ILD with TPC</a:t>
            </a:r>
          </a:p>
          <a:p>
            <a:r>
              <a:rPr lang="en-US" dirty="0"/>
              <a:t>CLIC shows no loss of luminosity at larger L*</a:t>
            </a:r>
          </a:p>
          <a:p>
            <a:r>
              <a:rPr lang="en-US" dirty="0"/>
              <a:t>Mounting QD0 outside detector simplifies detector swap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Management decision (Walker, ~2014) to have common L*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ALCW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5134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20130311-GARD-Template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7082CF6BB5AF48A3FAB4D604BFE0D8" ma:contentTypeVersion="11" ma:contentTypeDescription="Create a new document." ma:contentTypeScope="" ma:versionID="94aa8fca34cceaa38b378a9d1a1f9099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xmlns:ns3="906365e3-82c9-49da-b774-55fbd5dc2703" targetNamespace="http://schemas.microsoft.com/office/2006/metadata/properties" ma:root="true" ma:fieldsID="d4efb17a830660db3d11059066a7142d" ns1:_="" ns2:_="" ns3:_="">
    <xsd:import namespace="http://schemas.microsoft.com/sharepoint/v3"/>
    <xsd:import namespace="http://schemas.microsoft.com/sharepoint/v4"/>
    <xsd:import namespace="906365e3-82c9-49da-b774-55fbd5dc2703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  <xsd:element ref="ns3:End_x0020_time" minOccurs="0"/>
                <xsd:element ref="ns3:Presenter" minOccurs="0"/>
                <xsd:element ref="ns3:Start_x0020_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8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9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0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3" nillable="true" ma:displayName="E-Mail Headers" ma:hidden="true" ma:internalName="EmailHeaders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6365e3-82c9-49da-b774-55fbd5dc2703" elementFormDefault="qualified">
    <xsd:import namespace="http://schemas.microsoft.com/office/2006/documentManagement/types"/>
    <xsd:import namespace="http://schemas.microsoft.com/office/infopath/2007/PartnerControls"/>
    <xsd:element name="End_x0020_time" ma:index="14" nillable="true" ma:displayName="End time" ma:default="2013-03-11T07:00:00Z" ma:format="DateTime" ma:internalName="End_x0020_time">
      <xsd:simpleType>
        <xsd:restriction base="dms:DateTime"/>
      </xsd:simpleType>
    </xsd:element>
    <xsd:element name="Presenter" ma:index="15" nillable="true" ma:displayName="Presenter" ma:internalName="Presenter">
      <xsd:simpleType>
        <xsd:restriction base="dms:Text">
          <xsd:maxLength value="255"/>
        </xsd:restriction>
      </xsd:simpleType>
    </xsd:element>
    <xsd:element name="Start_x0020_time" ma:index="16" nillable="true" ma:displayName="Start time" ma:default="2013-03-11T07:00:00Z" ma:format="DateTime" ma:internalName="Start_x0020_tim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rt_x0020_time xmlns="906365e3-82c9-49da-b774-55fbd5dc2703">2013-03-12T06:20:00+00:00</Start_x0020_time>
    <End_x0020_time xmlns="906365e3-82c9-49da-b774-55fbd5dc2703">2013-03-11T16:40:00+00:00</End_x0020_time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EmailSubject xmlns="http://schemas.microsoft.com/sharepoint/v3" xsi:nil="true"/>
    <Presenter xmlns="906365e3-82c9-49da-b774-55fbd5dc2703" xsi:nil="true"/>
    <EmailCc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AE9116-9529-4DF1-811F-F34A695B9B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906365e3-82c9-49da-b774-55fbd5dc27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D362E8-5089-43BC-8741-F5BB2A820E43}">
  <ds:schemaRefs>
    <ds:schemaRef ds:uri="http://schemas.microsoft.com/sharepoint/v3"/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906365e3-82c9-49da-b774-55fbd5dc2703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9CE53C2-B324-4250-AF6E-81A00C58066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20130311-GARD-Template</Template>
  <TotalTime>0</TotalTime>
  <Words>763</Words>
  <Application>Microsoft Office PowerPoint</Application>
  <PresentationFormat>On-screen Show (4:3)</PresentationFormat>
  <Paragraphs>168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20130311-GARD-Template</vt:lpstr>
      <vt:lpstr>MDI Planning (What should we do if Project Approval &amp; Funding occur?)</vt:lpstr>
      <vt:lpstr>Preparing for the Preparatory Phase of ILC</vt:lpstr>
      <vt:lpstr>Time Scale for Design Changes</vt:lpstr>
      <vt:lpstr>List of Design Choices</vt:lpstr>
      <vt:lpstr>R&amp;D List</vt:lpstr>
      <vt:lpstr>Crossing Angle</vt:lpstr>
      <vt:lpstr>Extraction Line Chicane for Polarimeter &amp; Energy Spectrometer</vt:lpstr>
      <vt:lpstr>Incoming Polarimeter &amp; Energy Spectrometer</vt:lpstr>
      <vt:lpstr>L*</vt:lpstr>
      <vt:lpstr>QD0 Technology</vt:lpstr>
      <vt:lpstr>Muon Walls and Backgrounds</vt:lpstr>
      <vt:lpstr>Self-Shielded Detectors</vt:lpstr>
      <vt:lpstr>Magnetic Fringe Field Requirements</vt:lpstr>
      <vt:lpstr>Anti-Detector-Integrated-Dipole</vt:lpstr>
      <vt:lpstr>One or Two Detectors</vt:lpstr>
      <vt:lpstr>Platform Underground versus Above Ground Assembly</vt:lpstr>
      <vt:lpstr>Scope of R&amp;D</vt:lpstr>
      <vt:lpstr>Scope of R&amp;D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2013-03-07T01:32:13Z</dcterms:created>
  <dcterms:modified xsi:type="dcterms:W3CDTF">2018-05-23T16:31:02Z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0x010100897082CF6BB5AF48A3FAB4D604BFE0D8</vt:lpwstr>
  </property>
</Properties>
</file>