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A7AB-94CA-FC44-9482-7C11AD62D7D9}" type="datetimeFigureOut">
              <a:rPr lang="fr-FR" smtClean="0"/>
              <a:t>28/05/18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8270E-96D7-0B44-B5BD-2E3C2702E7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1272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D1B3F-9826-1F4E-B885-77CC36048270}" type="datetimeFigureOut">
              <a:rPr lang="fr-FR" smtClean="0"/>
              <a:t>28/05/18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153AB-891B-0C49-83F1-D541EC0574C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9383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filigra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avec filigra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avec imag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r>
              <a:rPr lang="en-US" smtClean="0"/>
              <a:t>25/05/18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18743" y="952500"/>
            <a:ext cx="6477000" cy="3057267"/>
          </a:xfrm>
        </p:spPr>
        <p:txBody>
          <a:bodyPr/>
          <a:lstStyle/>
          <a:p>
            <a:pPr algn="ctr"/>
            <a:r>
              <a:rPr lang="fr-FR" dirty="0" err="1" smtClean="0">
                <a:latin typeface="Chalkduster"/>
                <a:cs typeface="Chalkduster"/>
              </a:rPr>
              <a:t>Dratf</a:t>
            </a:r>
            <a:r>
              <a:rPr lang="fr-FR" dirty="0" smtClean="0">
                <a:latin typeface="Chalkduster"/>
                <a:cs typeface="Chalkduster"/>
              </a:rPr>
              <a:t> </a:t>
            </a:r>
            <a:r>
              <a:rPr lang="fr-FR" dirty="0" err="1" smtClean="0">
                <a:latin typeface="Chalkduster"/>
                <a:cs typeface="Chalkduster"/>
              </a:rPr>
              <a:t>proposal</a:t>
            </a:r>
            <a:r>
              <a:rPr lang="fr-FR" dirty="0" smtClean="0">
                <a:latin typeface="Chalkduster"/>
                <a:cs typeface="Chalkduster"/>
              </a:rPr>
              <a:t>:</a:t>
            </a:r>
            <a:br>
              <a:rPr lang="fr-FR" dirty="0" smtClean="0">
                <a:latin typeface="Chalkduster"/>
                <a:cs typeface="Chalkduster"/>
              </a:rPr>
            </a:br>
            <a:r>
              <a:rPr lang="fr-FR" dirty="0" smtClean="0">
                <a:latin typeface="Chalkduster"/>
                <a:cs typeface="Chalkduster"/>
              </a:rPr>
              <a:t/>
            </a:r>
            <a:br>
              <a:rPr lang="fr-FR" dirty="0" smtClean="0">
                <a:latin typeface="Chalkduster"/>
                <a:cs typeface="Chalkduster"/>
              </a:rPr>
            </a:br>
            <a:r>
              <a:rPr lang="fr-FR" dirty="0" smtClean="0">
                <a:latin typeface="Chalkduster"/>
                <a:cs typeface="Chalkduster"/>
              </a:rPr>
              <a:t>« </a:t>
            </a:r>
            <a:r>
              <a:rPr lang="fr-FR" dirty="0" err="1" smtClean="0">
                <a:latin typeface="Chalkduster"/>
                <a:cs typeface="Chalkduster"/>
              </a:rPr>
              <a:t>Intensity</a:t>
            </a:r>
            <a:r>
              <a:rPr lang="fr-FR" dirty="0" smtClean="0">
                <a:latin typeface="Chalkduster"/>
                <a:cs typeface="Chalkduster"/>
              </a:rPr>
              <a:t> </a:t>
            </a:r>
            <a:r>
              <a:rPr lang="fr-FR" dirty="0" err="1" smtClean="0">
                <a:latin typeface="Chalkduster"/>
                <a:cs typeface="Chalkduster"/>
              </a:rPr>
              <a:t>dependent</a:t>
            </a:r>
            <a:r>
              <a:rPr lang="fr-FR" dirty="0" smtClean="0">
                <a:latin typeface="Chalkduster"/>
                <a:cs typeface="Chalkduster"/>
              </a:rPr>
              <a:t> </a:t>
            </a:r>
            <a:r>
              <a:rPr lang="fr-FR" dirty="0" err="1" smtClean="0">
                <a:latin typeface="Chalkduster"/>
                <a:cs typeface="Chalkduster"/>
              </a:rPr>
              <a:t>effects</a:t>
            </a:r>
            <a:r>
              <a:rPr lang="fr-FR" dirty="0" smtClean="0">
                <a:latin typeface="Chalkduster"/>
                <a:cs typeface="Chalkduster"/>
              </a:rPr>
              <a:t> </a:t>
            </a:r>
            <a:r>
              <a:rPr lang="fr-FR" dirty="0" err="1" smtClean="0">
                <a:latin typeface="Chalkduster"/>
                <a:cs typeface="Chalkduster"/>
              </a:rPr>
              <a:t>at</a:t>
            </a:r>
            <a:r>
              <a:rPr lang="fr-FR" dirty="0" smtClean="0">
                <a:latin typeface="Chalkduster"/>
                <a:cs typeface="Chalkduster"/>
              </a:rPr>
              <a:t> ATF2 »</a:t>
            </a:r>
            <a:endParaRPr lang="fr-FR" dirty="0">
              <a:latin typeface="Chalkduster"/>
              <a:cs typeface="Chalkduster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8743" y="4647015"/>
            <a:ext cx="6477000" cy="785368"/>
          </a:xfrm>
        </p:spPr>
        <p:txBody>
          <a:bodyPr/>
          <a:lstStyle/>
          <a:p>
            <a:pPr algn="ctr"/>
            <a:r>
              <a:rPr lang="fr-FR" dirty="0" smtClean="0">
                <a:latin typeface="Chalkduster"/>
                <a:cs typeface="Chalkduster"/>
              </a:rPr>
              <a:t>ATF2 collaboration</a:t>
            </a:r>
            <a:endParaRPr lang="fr-FR" dirty="0">
              <a:latin typeface="Chalkduster"/>
              <a:cs typeface="Chalkduster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1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lum bright="54000" contrast="80000"/>
            <a:alphaModFix amt="46000"/>
          </a:blip>
          <a:stretch>
            <a:fillRect/>
          </a:stretch>
        </p:blipFill>
        <p:spPr>
          <a:xfrm rot="20155082">
            <a:off x="5355390" y="4598781"/>
            <a:ext cx="1942167" cy="1461314"/>
          </a:xfrm>
          <a:prstGeom prst="rect">
            <a:avLst/>
          </a:prstGeom>
          <a:effectLst>
            <a:softEdge rad="317500"/>
          </a:effectLst>
          <a:scene3d>
            <a:camera prst="orthographicFront"/>
            <a:lightRig rig="threePt" dir="t">
              <a:rot lat="0" lon="0" rev="19440000"/>
            </a:lightRig>
          </a:scene3d>
          <a:sp3d/>
        </p:spPr>
      </p:pic>
    </p:spTree>
    <p:extLst>
      <p:ext uri="{BB962C8B-B14F-4D97-AF65-F5344CB8AC3E}">
        <p14:creationId xmlns:p14="http://schemas.microsoft.com/office/powerpoint/2010/main" val="329580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626" y="1735138"/>
            <a:ext cx="8175624" cy="4360862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Motivation:</a:t>
            </a:r>
            <a:r>
              <a:rPr lang="en-GB" dirty="0" smtClean="0"/>
              <a:t> clear statement about the importance of the intensity dependence effects and global mitigations strategies  on ATF2 and implications for ILC and CLIC </a:t>
            </a:r>
          </a:p>
          <a:p>
            <a:r>
              <a:rPr lang="en-GB" b="1" dirty="0" smtClean="0"/>
              <a:t>Proposal of Organizational aspects </a:t>
            </a:r>
            <a:r>
              <a:rPr lang="en-GB" dirty="0" smtClean="0"/>
              <a:t>:</a:t>
            </a:r>
          </a:p>
          <a:p>
            <a:pPr lvl="1"/>
            <a:r>
              <a:rPr lang="en-GB" b="1" dirty="0" smtClean="0"/>
              <a:t>Chapters</a:t>
            </a:r>
            <a:r>
              <a:rPr lang="en-GB" dirty="0" smtClean="0"/>
              <a:t>:  responsible of collecting the </a:t>
            </a:r>
            <a:r>
              <a:rPr lang="en-GB" dirty="0" err="1" smtClean="0"/>
              <a:t>mterial</a:t>
            </a:r>
            <a:r>
              <a:rPr lang="en-GB" dirty="0" smtClean="0"/>
              <a:t> and contributions  and writing the chapter </a:t>
            </a:r>
          </a:p>
          <a:p>
            <a:pPr lvl="1"/>
            <a:r>
              <a:rPr lang="en-GB" dirty="0" smtClean="0"/>
              <a:t> </a:t>
            </a:r>
            <a:r>
              <a:rPr lang="en-GB" b="1" dirty="0" smtClean="0"/>
              <a:t>Reviewers: </a:t>
            </a:r>
            <a:r>
              <a:rPr lang="en-GB" dirty="0" smtClean="0"/>
              <a:t>some reviewers will be needed</a:t>
            </a:r>
          </a:p>
          <a:p>
            <a:r>
              <a:rPr lang="en-GB" b="1" dirty="0" smtClean="0"/>
              <a:t>Timeline: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First draft end September 2018</a:t>
            </a:r>
          </a:p>
          <a:p>
            <a:pPr lvl="1"/>
            <a:r>
              <a:rPr lang="en-GB" dirty="0" smtClean="0"/>
              <a:t>First revision in November ATF2 </a:t>
            </a:r>
            <a:r>
              <a:rPr lang="en-GB" dirty="0" err="1" smtClean="0"/>
              <a:t>Collab</a:t>
            </a:r>
            <a:r>
              <a:rPr lang="en-GB" smtClean="0"/>
              <a:t> </a:t>
            </a:r>
            <a:r>
              <a:rPr lang="en-GB" smtClean="0"/>
              <a:t>meeting 20-22 Nov 2018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0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124" y="1735138"/>
            <a:ext cx="6143626" cy="3740959"/>
          </a:xfrm>
        </p:spPr>
        <p:txBody>
          <a:bodyPr>
            <a:normAutofit/>
          </a:bodyPr>
          <a:lstStyle/>
          <a:p>
            <a:r>
              <a:rPr lang="en-US" dirty="0" smtClean="0"/>
              <a:t>1. </a:t>
            </a:r>
            <a:r>
              <a:rPr lang="en-US" b="1" dirty="0" smtClean="0"/>
              <a:t>Introduction </a:t>
            </a:r>
            <a:r>
              <a:rPr lang="en-US" b="1" dirty="0"/>
              <a:t>to </a:t>
            </a:r>
            <a:r>
              <a:rPr lang="en-US" b="1" dirty="0" err="1"/>
              <a:t>Wakefields</a:t>
            </a:r>
            <a:r>
              <a:rPr lang="en-US" b="1" dirty="0"/>
              <a:t> </a:t>
            </a:r>
            <a:r>
              <a:rPr lang="en-US" dirty="0" smtClean="0">
                <a:solidFill>
                  <a:srgbClr val="000090"/>
                </a:solidFill>
              </a:rPr>
              <a:t>(A. Latina)</a:t>
            </a:r>
            <a:endParaRPr lang="en-US" dirty="0">
              <a:solidFill>
                <a:srgbClr val="000090"/>
              </a:solidFill>
            </a:endParaRPr>
          </a:p>
          <a:p>
            <a:pPr lvl="1"/>
            <a:r>
              <a:rPr lang="ro-RO" dirty="0"/>
              <a:t>1.1 Basic </a:t>
            </a:r>
            <a:r>
              <a:rPr lang="ro-RO" dirty="0" smtClean="0"/>
              <a:t>formulae</a:t>
            </a:r>
            <a:endParaRPr lang="ro-RO" dirty="0"/>
          </a:p>
          <a:p>
            <a:pPr lvl="1"/>
            <a:r>
              <a:rPr lang="en-US" dirty="0"/>
              <a:t>1.2 Effect in the beam 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Two-particle model </a:t>
            </a:r>
            <a:endParaRPr lang="en-US" dirty="0" smtClean="0"/>
          </a:p>
          <a:p>
            <a:pPr lvl="1"/>
            <a:r>
              <a:rPr lang="ro-RO" dirty="0" smtClean="0"/>
              <a:t>1.3 </a:t>
            </a:r>
            <a:r>
              <a:rPr lang="ro-RO" dirty="0"/>
              <a:t>Orbit </a:t>
            </a:r>
            <a:endParaRPr lang="ro-RO" dirty="0" smtClean="0"/>
          </a:p>
          <a:p>
            <a:pPr lvl="1"/>
            <a:r>
              <a:rPr lang="en-US" dirty="0" smtClean="0"/>
              <a:t>1.4 </a:t>
            </a:r>
            <a:r>
              <a:rPr lang="en-US" dirty="0"/>
              <a:t>Beam </a:t>
            </a:r>
            <a:r>
              <a:rPr lang="en-US" dirty="0" smtClean="0"/>
              <a:t>size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ALCW2018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3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124" y="1371600"/>
            <a:ext cx="8512320" cy="4803775"/>
          </a:xfrm>
        </p:spPr>
        <p:txBody>
          <a:bodyPr>
            <a:normAutofit/>
          </a:bodyPr>
          <a:lstStyle/>
          <a:p>
            <a:r>
              <a:rPr lang="en-US" dirty="0" smtClean="0"/>
              <a:t>2. </a:t>
            </a:r>
            <a:r>
              <a:rPr lang="en-US" sz="2600" b="1" dirty="0" smtClean="0"/>
              <a:t>Characterization </a:t>
            </a:r>
            <a:r>
              <a:rPr lang="en-US" sz="2600" b="1" dirty="0"/>
              <a:t>of </a:t>
            </a:r>
            <a:r>
              <a:rPr lang="en-US" sz="2600" b="1" dirty="0" err="1"/>
              <a:t>wakefield</a:t>
            </a:r>
            <a:r>
              <a:rPr lang="en-US" sz="2600" b="1" dirty="0"/>
              <a:t> </a:t>
            </a:r>
            <a:r>
              <a:rPr lang="en-US" sz="2600" b="1" dirty="0" smtClean="0"/>
              <a:t>sources                            	</a:t>
            </a:r>
            <a:r>
              <a:rPr lang="en-US" sz="2600" dirty="0" smtClean="0">
                <a:solidFill>
                  <a:srgbClr val="000090"/>
                </a:solidFill>
              </a:rPr>
              <a:t>(A. </a:t>
            </a:r>
            <a:r>
              <a:rPr lang="en-US" sz="2600" dirty="0" err="1" smtClean="0">
                <a:solidFill>
                  <a:srgbClr val="000090"/>
                </a:solidFill>
              </a:rPr>
              <a:t>Faus-Golfe</a:t>
            </a:r>
            <a:r>
              <a:rPr lang="en-US" sz="2600" dirty="0" smtClean="0">
                <a:solidFill>
                  <a:srgbClr val="000090"/>
                </a:solidFill>
              </a:rPr>
              <a:t>/</a:t>
            </a:r>
            <a:r>
              <a:rPr lang="en-US" sz="2600" dirty="0" err="1" smtClean="0">
                <a:solidFill>
                  <a:srgbClr val="000090"/>
                </a:solidFill>
              </a:rPr>
              <a:t>K.Kubo</a:t>
            </a:r>
            <a:r>
              <a:rPr lang="en-US" sz="2600" dirty="0" smtClean="0">
                <a:solidFill>
                  <a:srgbClr val="000090"/>
                </a:solidFill>
              </a:rPr>
              <a:t>) </a:t>
            </a:r>
            <a:endParaRPr lang="en-US" sz="2600" dirty="0">
              <a:solidFill>
                <a:srgbClr val="000090"/>
              </a:solidFill>
            </a:endParaRPr>
          </a:p>
          <a:p>
            <a:pPr lvl="1"/>
            <a:r>
              <a:rPr lang="pt-BR" dirty="0"/>
              <a:t>2.1 </a:t>
            </a:r>
            <a:r>
              <a:rPr lang="pt-BR" dirty="0" err="1"/>
              <a:t>Cavity</a:t>
            </a:r>
            <a:r>
              <a:rPr lang="pt-BR" dirty="0"/>
              <a:t> </a:t>
            </a:r>
            <a:r>
              <a:rPr lang="pt-BR" dirty="0" err="1" smtClean="0"/>
              <a:t>BPMs</a:t>
            </a:r>
            <a:endParaRPr lang="pt-BR" dirty="0"/>
          </a:p>
          <a:p>
            <a:pPr lvl="2"/>
            <a:r>
              <a:rPr lang="en-US" dirty="0"/>
              <a:t>2.1.1 Reference </a:t>
            </a:r>
            <a:r>
              <a:rPr lang="en-US" dirty="0" smtClean="0"/>
              <a:t>Cavity </a:t>
            </a:r>
          </a:p>
          <a:p>
            <a:pPr lvl="2"/>
            <a:r>
              <a:rPr lang="en-US" dirty="0" smtClean="0"/>
              <a:t>2.1.2 Others</a:t>
            </a:r>
          </a:p>
          <a:p>
            <a:pPr lvl="1"/>
            <a:r>
              <a:rPr lang="it-IT" dirty="0" smtClean="0"/>
              <a:t>2.2 </a:t>
            </a:r>
            <a:r>
              <a:rPr lang="it-IT" dirty="0" err="1"/>
              <a:t>Collimator</a:t>
            </a:r>
            <a:r>
              <a:rPr lang="it-IT" dirty="0"/>
              <a:t> </a:t>
            </a:r>
            <a:endParaRPr lang="it-IT" dirty="0" smtClean="0"/>
          </a:p>
          <a:p>
            <a:pPr lvl="1"/>
            <a:r>
              <a:rPr lang="en-US" dirty="0" smtClean="0"/>
              <a:t>2.3 </a:t>
            </a:r>
            <a:r>
              <a:rPr lang="en-US" dirty="0"/>
              <a:t>Bellows </a:t>
            </a:r>
            <a:endParaRPr lang="en-US" dirty="0" smtClean="0"/>
          </a:p>
          <a:p>
            <a:pPr lvl="1"/>
            <a:r>
              <a:rPr lang="nb-NO" dirty="0" smtClean="0"/>
              <a:t>2.4 Flanges</a:t>
            </a:r>
            <a:endParaRPr lang="nb-NO" dirty="0"/>
          </a:p>
          <a:p>
            <a:pPr lvl="1"/>
            <a:r>
              <a:rPr lang="nb-NO" dirty="0"/>
              <a:t>2.5 OTRs </a:t>
            </a:r>
            <a:endParaRPr lang="nb-NO" dirty="0" smtClean="0"/>
          </a:p>
          <a:p>
            <a:pPr lvl="1"/>
            <a:r>
              <a:rPr lang="en-US" dirty="0" smtClean="0"/>
              <a:t>2.6 </a:t>
            </a:r>
            <a:r>
              <a:rPr lang="en-US" dirty="0"/>
              <a:t>Resistive </a:t>
            </a:r>
            <a:r>
              <a:rPr lang="en-US" dirty="0" smtClean="0"/>
              <a:t>sources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ALCW2018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123" y="1371600"/>
            <a:ext cx="8128001" cy="4629150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3 </a:t>
            </a:r>
            <a:r>
              <a:rPr lang="en-US" sz="2600" b="1" dirty="0"/>
              <a:t>Static and dynamic effects at </a:t>
            </a:r>
            <a:r>
              <a:rPr lang="en-US" sz="2600" b="1" dirty="0" smtClean="0"/>
              <a:t>ATF2</a:t>
            </a:r>
            <a:endParaRPr lang="en-US" dirty="0"/>
          </a:p>
          <a:p>
            <a:r>
              <a:rPr lang="fr-FR" dirty="0"/>
              <a:t>3.1 Simulations </a:t>
            </a:r>
            <a:r>
              <a:rPr lang="fr-FR" dirty="0" smtClean="0">
                <a:solidFill>
                  <a:srgbClr val="000090"/>
                </a:solidFill>
              </a:rPr>
              <a:t>(P. </a:t>
            </a:r>
            <a:r>
              <a:rPr lang="fr-FR" dirty="0" err="1" smtClean="0">
                <a:solidFill>
                  <a:srgbClr val="000090"/>
                </a:solidFill>
              </a:rPr>
              <a:t>Korisko</a:t>
            </a:r>
            <a:r>
              <a:rPr lang="fr-FR" dirty="0" smtClean="0">
                <a:solidFill>
                  <a:srgbClr val="000090"/>
                </a:solidFill>
              </a:rPr>
              <a:t>)</a:t>
            </a:r>
          </a:p>
          <a:p>
            <a:pPr lvl="1"/>
            <a:r>
              <a:rPr lang="en-US" dirty="0" smtClean="0"/>
              <a:t>3.1.1 </a:t>
            </a:r>
            <a:r>
              <a:rPr lang="en-US" dirty="0"/>
              <a:t>Static errors: misalignments, spurious </a:t>
            </a:r>
            <a:r>
              <a:rPr lang="en-US" dirty="0" err="1"/>
              <a:t>multipoles</a:t>
            </a:r>
            <a:r>
              <a:rPr lang="en-US" dirty="0"/>
              <a:t>, </a:t>
            </a:r>
            <a:r>
              <a:rPr lang="en-US" dirty="0" smtClean="0"/>
              <a:t>rolls</a:t>
            </a:r>
            <a:endParaRPr lang="en-US" dirty="0"/>
          </a:p>
          <a:p>
            <a:pPr lvl="1"/>
            <a:r>
              <a:rPr lang="en-US" dirty="0"/>
              <a:t>3.1.2 Dynamic errors: incoming jitter (position, angle, energy,</a:t>
            </a:r>
          </a:p>
          <a:p>
            <a:pPr lvl="1"/>
            <a:r>
              <a:rPr lang="en-US" dirty="0"/>
              <a:t>charge, ... ), slow drifts, </a:t>
            </a:r>
            <a:r>
              <a:rPr lang="en-US" dirty="0" err="1"/>
              <a:t>Shintake</a:t>
            </a:r>
            <a:r>
              <a:rPr lang="en-US" dirty="0"/>
              <a:t> monitor </a:t>
            </a:r>
          </a:p>
          <a:p>
            <a:r>
              <a:rPr lang="en-US" dirty="0"/>
              <a:t>3.2 </a:t>
            </a:r>
            <a:r>
              <a:rPr lang="en-US" dirty="0" smtClean="0"/>
              <a:t>Measurements </a:t>
            </a:r>
            <a:r>
              <a:rPr lang="en-US" dirty="0">
                <a:solidFill>
                  <a:srgbClr val="000090"/>
                </a:solidFill>
              </a:rPr>
              <a:t>(K. Kubo/</a:t>
            </a:r>
            <a:r>
              <a:rPr lang="en-US" dirty="0" err="1">
                <a:solidFill>
                  <a:srgbClr val="000090"/>
                </a:solidFill>
              </a:rPr>
              <a:t>T.Okugi</a:t>
            </a:r>
            <a:r>
              <a:rPr lang="en-US" dirty="0">
                <a:solidFill>
                  <a:srgbClr val="000090"/>
                </a:solidFill>
              </a:rPr>
              <a:t>)</a:t>
            </a:r>
            <a:endParaRPr lang="en-US" dirty="0"/>
          </a:p>
          <a:p>
            <a:pPr lvl="1"/>
            <a:r>
              <a:rPr lang="en-US" dirty="0"/>
              <a:t>3.2.1 Orbit (</a:t>
            </a:r>
            <a:r>
              <a:rPr lang="en-US" dirty="0" err="1"/>
              <a:t>bpm</a:t>
            </a:r>
            <a:r>
              <a:rPr lang="en-US" dirty="0"/>
              <a:t> resolution, charge dependence) </a:t>
            </a:r>
            <a:endParaRPr lang="en-US" dirty="0" smtClean="0"/>
          </a:p>
          <a:p>
            <a:pPr lvl="1"/>
            <a:r>
              <a:rPr lang="nb-NO" dirty="0" smtClean="0"/>
              <a:t>3.2.2 </a:t>
            </a:r>
            <a:r>
              <a:rPr lang="nb-NO" dirty="0" err="1"/>
              <a:t>Jitter</a:t>
            </a:r>
            <a:r>
              <a:rPr lang="nb-NO" dirty="0"/>
              <a:t> </a:t>
            </a:r>
            <a:endParaRPr lang="nb-NO" dirty="0" smtClean="0"/>
          </a:p>
          <a:p>
            <a:pPr lvl="1"/>
            <a:r>
              <a:rPr lang="en-US" dirty="0" smtClean="0"/>
              <a:t>3.2.3 </a:t>
            </a:r>
            <a:r>
              <a:rPr lang="en-US" dirty="0"/>
              <a:t>Beam </a:t>
            </a:r>
            <a:r>
              <a:rPr lang="en-US" dirty="0" smtClean="0"/>
              <a:t>size</a:t>
            </a:r>
            <a:endParaRPr lang="ro-RO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ALCW2018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26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92113"/>
            <a:ext cx="7313613" cy="868362"/>
          </a:xfrm>
        </p:spPr>
        <p:txBody>
          <a:bodyPr/>
          <a:lstStyle/>
          <a:p>
            <a:pPr algn="l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6748" y="1258888"/>
            <a:ext cx="7842251" cy="47894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Global </a:t>
            </a:r>
            <a:r>
              <a:rPr lang="en-US" b="1" dirty="0"/>
              <a:t>mitigation strategies </a:t>
            </a:r>
            <a:r>
              <a:rPr lang="en-US" dirty="0" smtClean="0">
                <a:solidFill>
                  <a:srgbClr val="000090"/>
                </a:solidFill>
              </a:rPr>
              <a:t>(</a:t>
            </a:r>
            <a:r>
              <a:rPr lang="en-US" dirty="0" err="1" smtClean="0">
                <a:solidFill>
                  <a:srgbClr val="000090"/>
                </a:solidFill>
              </a:rPr>
              <a:t>P.Korisko</a:t>
            </a:r>
            <a:r>
              <a:rPr lang="en-US" dirty="0" smtClean="0">
                <a:solidFill>
                  <a:srgbClr val="000090"/>
                </a:solidFill>
              </a:rPr>
              <a:t>/</a:t>
            </a:r>
            <a:r>
              <a:rPr lang="en-US" dirty="0" err="1" smtClean="0">
                <a:solidFill>
                  <a:srgbClr val="000090"/>
                </a:solidFill>
              </a:rPr>
              <a:t>A.Latina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dirty="0"/>
              <a:t>4.1 Tuning </a:t>
            </a:r>
            <a:r>
              <a:rPr lang="en-US" dirty="0" smtClean="0"/>
              <a:t>procedure</a:t>
            </a:r>
          </a:p>
          <a:p>
            <a:pPr lvl="1"/>
            <a:r>
              <a:rPr lang="en-US" dirty="0" smtClean="0"/>
              <a:t>4.1.1 </a:t>
            </a:r>
            <a:r>
              <a:rPr lang="en-US" dirty="0"/>
              <a:t>BPM calibration </a:t>
            </a:r>
            <a:endParaRPr lang="en-US" dirty="0" smtClean="0"/>
          </a:p>
          <a:p>
            <a:pPr lvl="1"/>
            <a:r>
              <a:rPr lang="en-US" dirty="0" smtClean="0"/>
              <a:t>4.1.2 </a:t>
            </a:r>
            <a:r>
              <a:rPr lang="en-US" dirty="0"/>
              <a:t>Orbit-based correction (including DFS, and WFS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4.1.3 (WFS could be applied with closed collimator) </a:t>
            </a:r>
            <a:endParaRPr lang="en-US" dirty="0" smtClean="0"/>
          </a:p>
          <a:p>
            <a:pPr lvl="1"/>
            <a:r>
              <a:rPr lang="en-US" dirty="0" smtClean="0"/>
              <a:t>4.1.4 </a:t>
            </a:r>
            <a:r>
              <a:rPr lang="en-US" dirty="0"/>
              <a:t>Wakefield knobs (?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4.1.5 Linear knobs </a:t>
            </a:r>
          </a:p>
          <a:p>
            <a:pPr lvl="1"/>
            <a:r>
              <a:rPr lang="en-US" dirty="0"/>
              <a:t>4.1.6 Non-linear </a:t>
            </a:r>
            <a:r>
              <a:rPr lang="en-US" dirty="0" smtClean="0"/>
              <a:t>knobs</a:t>
            </a:r>
            <a:endParaRPr lang="en-US" dirty="0"/>
          </a:p>
          <a:p>
            <a:r>
              <a:rPr lang="en-US" dirty="0"/>
              <a:t>4.2 Experimental </a:t>
            </a:r>
            <a:r>
              <a:rPr lang="en-US" dirty="0" smtClean="0"/>
              <a:t>verifications</a:t>
            </a:r>
            <a:endParaRPr lang="en-US" dirty="0"/>
          </a:p>
          <a:p>
            <a:pPr lvl="1"/>
            <a:r>
              <a:rPr lang="en-US" dirty="0"/>
              <a:t>4.2.1 Check beam orbit </a:t>
            </a:r>
            <a:r>
              <a:rPr lang="en-US" dirty="0" smtClean="0"/>
              <a:t>robustness</a:t>
            </a:r>
            <a:endParaRPr lang="en-US" dirty="0"/>
          </a:p>
          <a:p>
            <a:pPr lvl="1"/>
            <a:r>
              <a:rPr lang="en-US" dirty="0"/>
              <a:t>4.2.2 Check beam size </a:t>
            </a:r>
            <a:endParaRPr lang="ro-RO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ALCW2018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55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8775" y="1735138"/>
            <a:ext cx="8645669" cy="4056062"/>
          </a:xfrm>
        </p:spPr>
        <p:txBody>
          <a:bodyPr>
            <a:normAutofit/>
          </a:bodyPr>
          <a:lstStyle/>
          <a:p>
            <a:r>
              <a:rPr lang="en-US" b="1" dirty="0"/>
              <a:t>5 Extrapolation to ILC and </a:t>
            </a:r>
            <a:r>
              <a:rPr lang="en-US" b="1" dirty="0" smtClean="0"/>
              <a:t>CLIC</a:t>
            </a:r>
            <a:r>
              <a:rPr lang="en-US" b="1" dirty="0" smtClean="0">
                <a:solidFill>
                  <a:srgbClr val="000090"/>
                </a:solidFill>
              </a:rPr>
              <a:t> (</a:t>
            </a:r>
            <a:r>
              <a:rPr lang="en-US" b="1" dirty="0" err="1" smtClean="0">
                <a:solidFill>
                  <a:srgbClr val="000090"/>
                </a:solidFill>
              </a:rPr>
              <a:t>A.Latina</a:t>
            </a:r>
            <a:r>
              <a:rPr lang="en-US" b="1" dirty="0" smtClean="0">
                <a:solidFill>
                  <a:srgbClr val="000090"/>
                </a:solidFill>
              </a:rPr>
              <a:t>/</a:t>
            </a:r>
            <a:r>
              <a:rPr lang="en-US" b="1" dirty="0" err="1" smtClean="0">
                <a:solidFill>
                  <a:srgbClr val="000090"/>
                </a:solidFill>
              </a:rPr>
              <a:t>A.Faus-Golfe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endParaRPr lang="en-US" b="1" dirty="0">
              <a:solidFill>
                <a:srgbClr val="000090"/>
              </a:solidFill>
            </a:endParaRPr>
          </a:p>
          <a:p>
            <a:pPr lvl="1"/>
            <a:r>
              <a:rPr lang="en-US" dirty="0"/>
              <a:t>5.1 Identification of relevant </a:t>
            </a:r>
            <a:r>
              <a:rPr lang="en-US" dirty="0" err="1"/>
              <a:t>wakefield</a:t>
            </a:r>
            <a:r>
              <a:rPr lang="en-US" dirty="0"/>
              <a:t> sources at ILC / CLIC (</a:t>
            </a:r>
            <a:r>
              <a:rPr lang="en-US" dirty="0" err="1"/>
              <a:t>BPMs</a:t>
            </a:r>
            <a:r>
              <a:rPr lang="en-US" dirty="0" err="1" smtClean="0"/>
              <a:t>,collimators</a:t>
            </a:r>
            <a:r>
              <a:rPr lang="en-US" dirty="0"/>
              <a:t>, resistive sources) </a:t>
            </a:r>
            <a:endParaRPr lang="en-US" dirty="0" smtClean="0"/>
          </a:p>
          <a:p>
            <a:pPr lvl="1"/>
            <a:r>
              <a:rPr lang="en-US" dirty="0" smtClean="0"/>
              <a:t>5.2 </a:t>
            </a:r>
            <a:r>
              <a:rPr lang="en-US" dirty="0"/>
              <a:t>Calculation of </a:t>
            </a:r>
            <a:r>
              <a:rPr lang="en-US" dirty="0" smtClean="0"/>
              <a:t>impacts</a:t>
            </a:r>
            <a:endParaRPr lang="en-US" dirty="0"/>
          </a:p>
          <a:p>
            <a:pPr lvl="1"/>
            <a:r>
              <a:rPr lang="de-DE" dirty="0"/>
              <a:t>5.3 </a:t>
            </a:r>
            <a:r>
              <a:rPr lang="de-DE" dirty="0" err="1"/>
              <a:t>Mitigation</a:t>
            </a:r>
            <a:r>
              <a:rPr lang="de-DE" dirty="0"/>
              <a:t> </a:t>
            </a:r>
            <a:r>
              <a:rPr lang="de-DE" dirty="0" err="1" smtClean="0"/>
              <a:t>strategies</a:t>
            </a:r>
            <a:endParaRPr lang="de-DE" dirty="0"/>
          </a:p>
          <a:p>
            <a:pPr lvl="1"/>
            <a:r>
              <a:rPr lang="en-US" dirty="0"/>
              <a:t>5.4 Estimate tolerances (vs. luminosity loss)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99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18743" y="1571748"/>
            <a:ext cx="6477000" cy="1914144"/>
          </a:xfrm>
        </p:spPr>
        <p:txBody>
          <a:bodyPr/>
          <a:lstStyle/>
          <a:p>
            <a:pPr algn="ctr"/>
            <a:r>
              <a:rPr lang="fr-FR" dirty="0" smtClean="0">
                <a:latin typeface="Chalkduster"/>
                <a:cs typeface="Chalkduster"/>
              </a:rPr>
              <a:t>Help </a:t>
            </a:r>
            <a:r>
              <a:rPr lang="fr-FR" dirty="0" err="1" smtClean="0">
                <a:latin typeface="Chalkduster"/>
                <a:cs typeface="Chalkduster"/>
              </a:rPr>
              <a:t>is</a:t>
            </a:r>
            <a:r>
              <a:rPr lang="fr-FR" dirty="0" smtClean="0">
                <a:latin typeface="Chalkduster"/>
                <a:cs typeface="Chalkduster"/>
              </a:rPr>
              <a:t> </a:t>
            </a:r>
            <a:r>
              <a:rPr lang="fr-FR" dirty="0" err="1" smtClean="0">
                <a:latin typeface="Chalkduster"/>
                <a:cs typeface="Chalkduster"/>
              </a:rPr>
              <a:t>welcome</a:t>
            </a:r>
            <a:r>
              <a:rPr lang="fr-FR" dirty="0" smtClean="0">
                <a:latin typeface="Chalkduster"/>
                <a:cs typeface="Chalkduster"/>
              </a:rPr>
              <a:t>!</a:t>
            </a:r>
            <a:endParaRPr lang="fr-FR" dirty="0">
              <a:latin typeface="Chalkduster"/>
              <a:cs typeface="Chalkduster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8743" y="4647015"/>
            <a:ext cx="6477000" cy="785368"/>
          </a:xfrm>
        </p:spPr>
        <p:txBody>
          <a:bodyPr/>
          <a:lstStyle/>
          <a:p>
            <a:pPr algn="ctr"/>
            <a:r>
              <a:rPr lang="fr-FR" dirty="0" smtClean="0">
                <a:latin typeface="Chalkduster"/>
                <a:cs typeface="Chalkduster"/>
              </a:rPr>
              <a:t>ATF2 collaboration</a:t>
            </a:r>
            <a:endParaRPr lang="fr-FR" dirty="0">
              <a:latin typeface="Chalkduster"/>
              <a:cs typeface="Chalkduster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ALCW2018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lum bright="54000" contrast="80000"/>
            <a:alphaModFix amt="46000"/>
          </a:blip>
          <a:stretch>
            <a:fillRect/>
          </a:stretch>
        </p:blipFill>
        <p:spPr>
          <a:xfrm rot="20155082">
            <a:off x="5355390" y="4598781"/>
            <a:ext cx="1942167" cy="1461314"/>
          </a:xfrm>
          <a:prstGeom prst="rect">
            <a:avLst/>
          </a:prstGeom>
          <a:effectLst>
            <a:softEdge rad="317500"/>
          </a:effectLst>
          <a:scene3d>
            <a:camera prst="orthographicFront"/>
            <a:lightRig rig="threePt" dir="t">
              <a:rot lat="0" lon="0" rev="19440000"/>
            </a:lightRig>
          </a:scene3d>
          <a:sp3d/>
        </p:spPr>
      </p:pic>
    </p:spTree>
    <p:extLst>
      <p:ext uri="{BB962C8B-B14F-4D97-AF65-F5344CB8AC3E}">
        <p14:creationId xmlns:p14="http://schemas.microsoft.com/office/powerpoint/2010/main" val="4258636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ncrier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Encrier.thmx</Template>
  <TotalTime>80</TotalTime>
  <Words>319</Words>
  <Application>Microsoft Macintosh PowerPoint</Application>
  <PresentationFormat>Présentation à l'écran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Encrier</vt:lpstr>
      <vt:lpstr>Dratf proposal:  « Intensity dependent effects at ATF2 »</vt:lpstr>
      <vt:lpstr>Présentation PowerPoint</vt:lpstr>
      <vt:lpstr>Contents</vt:lpstr>
      <vt:lpstr>Contents</vt:lpstr>
      <vt:lpstr>Contents</vt:lpstr>
      <vt:lpstr>Contents</vt:lpstr>
      <vt:lpstr>Contents</vt:lpstr>
      <vt:lpstr>Help is welcome!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Intensity dependent effects in ATF2</dc:title>
  <dc:creator>Angeles</dc:creator>
  <cp:lastModifiedBy>Angeles</cp:lastModifiedBy>
  <cp:revision>14</cp:revision>
  <dcterms:created xsi:type="dcterms:W3CDTF">2018-05-25T14:23:54Z</dcterms:created>
  <dcterms:modified xsi:type="dcterms:W3CDTF">2018-05-28T04:41:35Z</dcterms:modified>
</cp:coreProperties>
</file>