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309" r:id="rId2"/>
    <p:sldId id="318" r:id="rId3"/>
    <p:sldId id="308" r:id="rId4"/>
    <p:sldId id="320" r:id="rId5"/>
    <p:sldId id="319" r:id="rId6"/>
    <p:sldId id="321" r:id="rId7"/>
    <p:sldId id="324" r:id="rId8"/>
    <p:sldId id="325" r:id="rId9"/>
    <p:sldId id="326" r:id="rId10"/>
    <p:sldId id="328" r:id="rId11"/>
    <p:sldId id="327" r:id="rId12"/>
    <p:sldId id="330" r:id="rId13"/>
    <p:sldId id="331" r:id="rId14"/>
    <p:sldId id="333" r:id="rId15"/>
    <p:sldId id="335" r:id="rId16"/>
    <p:sldId id="336" r:id="rId17"/>
    <p:sldId id="339" r:id="rId18"/>
    <p:sldId id="341" r:id="rId19"/>
    <p:sldId id="340" r:id="rId20"/>
    <p:sldId id="344" r:id="rId21"/>
    <p:sldId id="34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70" autoAdjust="0"/>
    <p:restoredTop sz="96816" autoAdjust="0"/>
  </p:normalViewPr>
  <p:slideViewPr>
    <p:cSldViewPr snapToGrid="0" snapToObjects="1">
      <p:cViewPr varScale="1">
        <p:scale>
          <a:sx n="114" d="100"/>
          <a:sy n="114" d="100"/>
        </p:scale>
        <p:origin x="480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5/30/18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10583064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3182" y="1720793"/>
            <a:ext cx="5875975" cy="324667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Here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43182" y="5560503"/>
            <a:ext cx="3208124" cy="365125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443182" y="5126730"/>
            <a:ext cx="5875975" cy="42086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271" y="2866618"/>
            <a:ext cx="4317562" cy="43175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282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3181" y="505595"/>
            <a:ext cx="6986319" cy="617838"/>
          </a:xfrm>
        </p:spPr>
        <p:txBody>
          <a:bodyPr anchor="b">
            <a:noAutofit/>
          </a:bodyPr>
          <a:lstStyle>
            <a:lvl1pPr algn="l">
              <a:defRPr sz="3000" b="1" cap="none" baseline="0">
                <a:latin typeface="Arial" charset="0"/>
              </a:defRPr>
            </a:lvl1pPr>
          </a:lstStyle>
          <a:p>
            <a:r>
              <a:rPr lang="en-US" dirty="0"/>
              <a:t>Questions?</a:t>
            </a: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4760743" y="6341667"/>
            <a:ext cx="3208124" cy="3651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10538" y="145564"/>
            <a:ext cx="4360333" cy="66110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baseline="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  <a:p>
            <a:pPr lvl="0"/>
            <a:r>
              <a:rPr lang="en-US" dirty="0"/>
              <a:t>Title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81" y="6178121"/>
            <a:ext cx="1948205" cy="630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1392" y="6434371"/>
            <a:ext cx="1622935" cy="272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686" y="6425551"/>
            <a:ext cx="506186" cy="339956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6572250" y="1720850"/>
            <a:ext cx="5619750" cy="3840163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7510539" y="847492"/>
            <a:ext cx="4360333" cy="2759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 dirty="0"/>
              <a:t>Contact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4849" y="1726357"/>
            <a:ext cx="5894308" cy="3834656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Agenda Topics Covered: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55643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204856" y="966055"/>
            <a:ext cx="5492873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4062939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966789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478765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7053943" y="966055"/>
            <a:ext cx="4643786" cy="2284810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053942" y="3371187"/>
            <a:ext cx="4644345" cy="2976562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666264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7666264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7320" y="966055"/>
            <a:ext cx="697678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11892" y="3763624"/>
            <a:ext cx="4032023" cy="258412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3445216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966055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ayout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5200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411892" y="966055"/>
            <a:ext cx="5572529" cy="2792298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893" y="6467336"/>
            <a:ext cx="5223851" cy="311322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35743" y="6467336"/>
            <a:ext cx="714877" cy="303364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411892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235248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8058606" y="3914031"/>
            <a:ext cx="3639123" cy="2332315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file:///D:/ALCW2018/%3f%3f%3f" TargetMode="Externa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E0B502-1C7B-B342-8B5C-09149E326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767" y="5873241"/>
            <a:ext cx="3751517" cy="987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181" y="505595"/>
            <a:ext cx="11377344" cy="617838"/>
          </a:xfrm>
        </p:spPr>
        <p:txBody>
          <a:bodyPr/>
          <a:lstStyle/>
          <a:p>
            <a:r>
              <a:rPr lang="en-US" sz="2800" dirty="0"/>
              <a:t>High-Gradient High-Efficiency SRF Cavity Development at JLAB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Latest Results on LSF-Shape </a:t>
            </a:r>
            <a:r>
              <a:rPr lang="en-US" dirty="0" err="1"/>
              <a:t>Nb</a:t>
            </a:r>
            <a:r>
              <a:rPr lang="en-US" dirty="0"/>
              <a:t> Cavities </a:t>
            </a:r>
            <a:r>
              <a:rPr lang="en-US" sz="1400" dirty="0"/>
              <a:t>JLAB-KEK Collaboration Under US-Japan HEP Cooperation Program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43181" y="2860746"/>
            <a:ext cx="6033818" cy="300134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err="1">
                <a:solidFill>
                  <a:schemeClr val="tx1"/>
                </a:solidFill>
              </a:rPr>
              <a:t>Rongli</a:t>
            </a:r>
            <a:r>
              <a:rPr lang="en-US" sz="2000" dirty="0">
                <a:solidFill>
                  <a:schemeClr val="tx1"/>
                </a:solidFill>
              </a:rPr>
              <a:t> Geng, JLAB</a:t>
            </a:r>
          </a:p>
          <a:p>
            <a:r>
              <a:rPr lang="en-US" sz="2000" dirty="0" err="1">
                <a:solidFill>
                  <a:schemeClr val="tx1"/>
                </a:solidFill>
              </a:rPr>
              <a:t>Hayato</a:t>
            </a:r>
            <a:r>
              <a:rPr lang="en-US" sz="2000" dirty="0">
                <a:solidFill>
                  <a:schemeClr val="tx1"/>
                </a:solidFill>
              </a:rPr>
              <a:t> Ito, Hitoshi </a:t>
            </a:r>
            <a:r>
              <a:rPr lang="en-US" sz="2000" dirty="0" err="1">
                <a:solidFill>
                  <a:schemeClr val="tx1"/>
                </a:solidFill>
              </a:rPr>
              <a:t>Hayano</a:t>
            </a:r>
            <a:r>
              <a:rPr lang="en-US" sz="2000" dirty="0">
                <a:solidFill>
                  <a:schemeClr val="tx1"/>
                </a:solidFill>
              </a:rPr>
              <a:t>, KEK</a:t>
            </a:r>
          </a:p>
          <a:p>
            <a:r>
              <a:rPr lang="en-US" sz="2000" dirty="0"/>
              <a:t>Other collaborators:</a:t>
            </a:r>
          </a:p>
          <a:p>
            <a:r>
              <a:rPr lang="en-US" sz="2000" dirty="0" err="1"/>
              <a:t>Zenghai</a:t>
            </a:r>
            <a:r>
              <a:rPr lang="en-US" sz="2000" dirty="0"/>
              <a:t> Li, Chris </a:t>
            </a:r>
            <a:r>
              <a:rPr lang="en-US" sz="2000" dirty="0" err="1"/>
              <a:t>Adolphsen</a:t>
            </a:r>
            <a:r>
              <a:rPr lang="en-US" sz="2000" dirty="0"/>
              <a:t>, SLAC</a:t>
            </a:r>
          </a:p>
          <a:p>
            <a:r>
              <a:rPr lang="en-US" sz="2000" dirty="0" err="1"/>
              <a:t>Jiankui</a:t>
            </a:r>
            <a:r>
              <a:rPr lang="en-US" sz="2000" dirty="0"/>
              <a:t> Hao, </a:t>
            </a:r>
            <a:r>
              <a:rPr lang="en-US" sz="2000" dirty="0" err="1"/>
              <a:t>Kexin</a:t>
            </a:r>
            <a:r>
              <a:rPr lang="en-US" sz="2000" dirty="0"/>
              <a:t> Liu, PKU</a:t>
            </a:r>
          </a:p>
          <a:p>
            <a:endParaRPr lang="en-US" sz="2000" dirty="0"/>
          </a:p>
          <a:p>
            <a:r>
              <a:rPr lang="en-US" sz="2000" dirty="0"/>
              <a:t>Other Jefferson Lab contributors: Bill Clemens, Jim </a:t>
            </a:r>
            <a:r>
              <a:rPr lang="en-US" sz="2000" dirty="0" err="1"/>
              <a:t>Follkie</a:t>
            </a:r>
            <a:r>
              <a:rPr lang="en-US" sz="2000" dirty="0"/>
              <a:t>, Tom Goodman, Teena Harris, Chad Johnson, Ashley Mitchell, Pete </a:t>
            </a:r>
            <a:r>
              <a:rPr lang="en-US" sz="2000" dirty="0" err="1"/>
              <a:t>Kushnick</a:t>
            </a:r>
            <a:r>
              <a:rPr lang="en-US" sz="2000" dirty="0"/>
              <a:t>, Scott Williams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" b="44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59193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JLAB Selected LSF + LG </a:t>
            </a:r>
            <a:r>
              <a:rPr lang="en-US" dirty="0" err="1"/>
              <a:t>Nb</a:t>
            </a:r>
            <a:r>
              <a:rPr lang="en-US" dirty="0"/>
              <a:t> as the New Approach in 2013 (cont.)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11% more gradient margin and 45% better efficiency underpinned by selected shape &amp; material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4197350"/>
            <a:ext cx="640080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05474" y="5488026"/>
            <a:ext cx="1981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15% from shape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4549" y="4844534"/>
            <a:ext cx="2409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25-30% from material  </a:t>
            </a:r>
          </a:p>
        </p:txBody>
      </p:sp>
      <p:sp>
        <p:nvSpPr>
          <p:cNvPr id="6" name="Right Brace 5"/>
          <p:cNvSpPr/>
          <p:nvPr/>
        </p:nvSpPr>
        <p:spPr>
          <a:xfrm>
            <a:off x="8096250" y="5029200"/>
            <a:ext cx="295275" cy="643492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496299" y="5166280"/>
            <a:ext cx="3429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40-45% better efficiency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34" y="1695449"/>
            <a:ext cx="4070767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61266" y="2266592"/>
            <a:ext cx="7178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11% more gradient margin by tuning one parameter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Other parameters untouched hence avoid provoking new risks   </a:t>
            </a:r>
          </a:p>
        </p:txBody>
      </p:sp>
    </p:spTree>
    <p:extLst>
      <p:ext uri="{BB962C8B-B14F-4D97-AF65-F5344CB8AC3E}">
        <p14:creationId xmlns:p14="http://schemas.microsoft.com/office/powerpoint/2010/main" val="1955872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Single-Cell LSF LG </a:t>
            </a:r>
            <a:r>
              <a:rPr lang="en-US" dirty="0" err="1"/>
              <a:t>Nb</a:t>
            </a:r>
            <a:r>
              <a:rPr lang="en-US" dirty="0"/>
              <a:t> Cavities – Early Fruits Through a Collaboration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C:\Users\geng\Downloads\LSF1-3_Q_Eacc_120Cx9hr_baseline_and_after20K_warmu.ep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2" y="863617"/>
            <a:ext cx="5565775" cy="44640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:\srfee\Geng\ILC_high_gradient\SingleCellCavity\LSF1-2\LSF1-2 in clean room\LSF1-2 and PJ1-1.JPG"/>
          <p:cNvPicPr>
            <a:picLocks noGrp="1" noChangeAspect="1" noChangeArrowheads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8" y="1605681"/>
            <a:ext cx="5492750" cy="4103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541378" y="3335652"/>
            <a:ext cx="74090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FF00"/>
                </a:solidFill>
              </a:rPr>
              <a:t>LSF</a:t>
            </a:r>
            <a:endParaRPr lang="en-US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FF00"/>
              </a:soli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384974" y="3335652"/>
            <a:ext cx="12001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</a:rPr>
              <a:t>TESLA</a:t>
            </a:r>
            <a:endParaRPr lang="en-US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05838" y="5898229"/>
            <a:ext cx="2879273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Geng et al., WEPWI013, IPAC2015 (2015)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14413" y="962912"/>
            <a:ext cx="3948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Collaborators: JLAB, PKU, SLAC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6217" y="5426540"/>
            <a:ext cx="48344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Two 1-cell LSF LG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cavities built and tested.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Ningxia high-purity LG Nb.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~38 MV/m @ Q0 ~2E10 after surface BCP only.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Surface EP now in progress to raise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Eacc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3345567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713433" cy="487490"/>
          </a:xfrm>
        </p:spPr>
        <p:txBody>
          <a:bodyPr>
            <a:normAutofit fontScale="90000"/>
          </a:bodyPr>
          <a:lstStyle/>
          <a:p>
            <a:r>
              <a:rPr lang="en-US" dirty="0"/>
              <a:t>March 3, 2016 Birth of first multi-cell LSF cavity – enabled by US-Japan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50" y="966055"/>
            <a:ext cx="6954279" cy="2792298"/>
          </a:xfrm>
        </p:spPr>
        <p:txBody>
          <a:bodyPr>
            <a:normAutofit/>
          </a:bodyPr>
          <a:lstStyle/>
          <a:p>
            <a:r>
              <a:rPr lang="en-US" sz="1800" dirty="0"/>
              <a:t>A new pre-EBW cleaning recipe was established at </a:t>
            </a:r>
            <a:r>
              <a:rPr lang="en-US" sz="1800" dirty="0" err="1"/>
              <a:t>JLab</a:t>
            </a:r>
            <a:r>
              <a:rPr lang="en-US" sz="1800" dirty="0"/>
              <a:t> – an outcome of weld porosity study of prior years (2014-2015) joint study between JLAB and KEK under US-Japan collaboration.</a:t>
            </a:r>
          </a:p>
          <a:p>
            <a:r>
              <a:rPr lang="en-US" sz="1800" dirty="0"/>
              <a:t>The new recipe was first applied to the in-house fabrication of 1-cell LSF shape cavities.</a:t>
            </a:r>
          </a:p>
          <a:p>
            <a:r>
              <a:rPr lang="en-US" sz="1800" dirty="0"/>
              <a:t>The same recipe was applied to in-house fabrication of 5-cell LSF shape cavity LSF5-1.</a:t>
            </a:r>
          </a:p>
          <a:p>
            <a:r>
              <a:rPr lang="en-US" sz="1800" dirty="0"/>
              <a:t>Fine-grain </a:t>
            </a:r>
            <a:r>
              <a:rPr lang="en-US" sz="1800" dirty="0" err="1"/>
              <a:t>Nb</a:t>
            </a:r>
            <a:r>
              <a:rPr lang="en-US" sz="1800" dirty="0"/>
              <a:t> (to allow comparison with TESLA &amp; LL/ICHIRO). </a:t>
            </a:r>
          </a:p>
          <a:p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76" b="25976"/>
          <a:stretch>
            <a:fillRect/>
          </a:stretch>
        </p:blipFill>
        <p:spPr/>
      </p:pic>
      <p:pic>
        <p:nvPicPr>
          <p:cNvPr id="4098" name="Picture 2"/>
          <p:cNvPicPr>
            <a:picLocks noGrp="1" noChangeAspect="1" noChangeArrowheads="1"/>
          </p:cNvPicPr>
          <p:nvPr>
            <p:ph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29" y="966055"/>
            <a:ext cx="372518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7" b="1136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1" r="8461"/>
          <a:stretch>
            <a:fillRect/>
          </a:stretch>
        </p:blipFill>
        <p:spPr bwMode="auto">
          <a:xfrm>
            <a:off x="4235248" y="3918179"/>
            <a:ext cx="2954697" cy="1893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743" y="4497908"/>
            <a:ext cx="2333739" cy="174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35248" y="3923556"/>
            <a:ext cx="2986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JLAB EBW sample shipped to KEK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43204" y="5811844"/>
            <a:ext cx="2326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KEK result of weld porosity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46970" y="3000375"/>
            <a:ext cx="1364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LSF5-1</a:t>
            </a:r>
          </a:p>
        </p:txBody>
      </p:sp>
    </p:spTree>
    <p:extLst>
      <p:ext uri="{BB962C8B-B14F-4D97-AF65-F5344CB8AC3E}">
        <p14:creationId xmlns:p14="http://schemas.microsoft.com/office/powerpoint/2010/main" val="2831355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LSF5-1 Processing at KEK with Its Proven High Gradient Yield ILC-Style Recipe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122" name="Picture 2" descr="O:\srfee\Geng\ILC_high_gradient\LSF shape cavity\LSF5-1\tunning at KEK\IMG_0378.jpg"/>
          <p:cNvPicPr>
            <a:picLocks noGrp="1" noChangeAspect="1" noChangeArrowheads="1"/>
          </p:cNvPicPr>
          <p:nvPr>
            <p:ph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94" y="966788"/>
            <a:ext cx="3721100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O:\srfee\Geng\ILC_high_gradient\LSF shape cavity\LSF5-1\tunning at KEK\5Cell_FieldFlatness.jpg"/>
          <p:cNvPicPr>
            <a:picLocks noGrp="1" noChangeAspect="1" noChangeArrowheads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1" r="4060" b="20740"/>
          <a:stretch/>
        </p:blipFill>
        <p:spPr bwMode="auto">
          <a:xfrm>
            <a:off x="3936202" y="3914032"/>
            <a:ext cx="3938169" cy="23323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O:\srfee\Geng\ILC_high_gradient\LSF shape cavity\LSF5-1\tunning at KEK\LSF5_1 final field flatness result from KEK tuning 20180110-1511_FieldFlatness.JPG"/>
          <p:cNvPicPr>
            <a:picLocks noGrp="1" noChangeAspect="1" noChangeArrowheads="1"/>
          </p:cNvPicPr>
          <p:nvPr>
            <p:ph type="pic" sz="quarter" idx="1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0" t="19635" r="27939" b="33400"/>
          <a:stretch/>
        </p:blipFill>
        <p:spPr bwMode="auto">
          <a:xfrm>
            <a:off x="7976071" y="3904506"/>
            <a:ext cx="4133857" cy="2341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1500091" y="3893354"/>
            <a:ext cx="2574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KEK tuning machine Jaws modification</a:t>
            </a:r>
          </a:p>
        </p:txBody>
      </p:sp>
      <p:pic>
        <p:nvPicPr>
          <p:cNvPr id="5127" name="Picture 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24" b="12799"/>
          <a:stretch/>
        </p:blipFill>
        <p:spPr bwMode="auto">
          <a:xfrm>
            <a:off x="4458494" y="899479"/>
            <a:ext cx="7314406" cy="285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58494" y="5287059"/>
            <a:ext cx="1687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Field flatness</a:t>
            </a:r>
          </a:p>
          <a:p>
            <a:r>
              <a:rPr lang="en-US" dirty="0">
                <a:solidFill>
                  <a:schemeClr val="bg1"/>
                </a:solidFill>
              </a:rPr>
              <a:t>34% as received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13010" y="5287059"/>
            <a:ext cx="1496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Field flatness</a:t>
            </a:r>
          </a:p>
          <a:p>
            <a:r>
              <a:rPr lang="en-US" dirty="0">
                <a:solidFill>
                  <a:schemeClr val="bg1"/>
                </a:solidFill>
              </a:rPr>
              <a:t>tuned to 97%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81203" y="3339554"/>
            <a:ext cx="877291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Tuning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1575" y="2983468"/>
            <a:ext cx="1904496" cy="70788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Pre-EP 5um and </a:t>
            </a:r>
          </a:p>
          <a:p>
            <a:r>
              <a:rPr lang="en-US" sz="2000" dirty="0">
                <a:solidFill>
                  <a:schemeClr val="bg1"/>
                </a:solidFill>
              </a:rPr>
              <a:t>bulk EP 100 um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48652" y="2985611"/>
            <a:ext cx="3286124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Vacuum furnace 800C 3hr </a:t>
            </a:r>
          </a:p>
          <a:p>
            <a:r>
              <a:rPr lang="en-US" sz="2000" dirty="0">
                <a:solidFill>
                  <a:schemeClr val="bg1"/>
                </a:solidFill>
              </a:rPr>
              <a:t>heat treatment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1B0AF1C-40AF-244E-808F-18DC1B0E84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8439" y="3902879"/>
            <a:ext cx="3639123" cy="2332315"/>
          </a:xfrm>
        </p:spPr>
      </p:sp>
      <p:pic>
        <p:nvPicPr>
          <p:cNvPr id="23" name="Picture 5">
            <a:extLst>
              <a:ext uri="{FF2B5EF4-FFF2-40B4-BE49-F238E27FC236}">
                <a16:creationId xmlns:a16="http://schemas.microsoft.com/office/drawing/2014/main" id="{6CF640E1-DFC0-A543-8F7A-F3684DD68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3" b="14563"/>
          <a:stretch>
            <a:fillRect/>
          </a:stretch>
        </p:blipFill>
        <p:spPr bwMode="auto">
          <a:xfrm>
            <a:off x="378439" y="3902879"/>
            <a:ext cx="3639123" cy="2332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テキスト ボックス 14">
            <a:extLst>
              <a:ext uri="{FF2B5EF4-FFF2-40B4-BE49-F238E27FC236}">
                <a16:creationId xmlns:a16="http://schemas.microsoft.com/office/drawing/2014/main" id="{1441B0AD-61F0-CE40-B067-2089A1DFA5C5}"/>
              </a:ext>
            </a:extLst>
          </p:cNvPr>
          <p:cNvSpPr txBox="1"/>
          <p:nvPr/>
        </p:nvSpPr>
        <p:spPr>
          <a:xfrm>
            <a:off x="1500091" y="3893354"/>
            <a:ext cx="2574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KEK tuning machine Jaws modification</a:t>
            </a:r>
          </a:p>
        </p:txBody>
      </p:sp>
      <p:sp>
        <p:nvSpPr>
          <p:cNvPr id="25" name="正方形/長方形 2">
            <a:extLst>
              <a:ext uri="{FF2B5EF4-FFF2-40B4-BE49-F238E27FC236}">
                <a16:creationId xmlns:a16="http://schemas.microsoft.com/office/drawing/2014/main" id="{11A11731-7652-1E45-8574-A1EF05D638EB}"/>
              </a:ext>
            </a:extLst>
          </p:cNvPr>
          <p:cNvSpPr/>
          <p:nvPr/>
        </p:nvSpPr>
        <p:spPr>
          <a:xfrm>
            <a:off x="2539266" y="4170353"/>
            <a:ext cx="1363483" cy="2285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3">
            <a:extLst>
              <a:ext uri="{FF2B5EF4-FFF2-40B4-BE49-F238E27FC236}">
                <a16:creationId xmlns:a16="http://schemas.microsoft.com/office/drawing/2014/main" id="{8BF2C829-B31A-9C49-8DBD-BE1F765DF438}"/>
              </a:ext>
            </a:extLst>
          </p:cNvPr>
          <p:cNvSpPr txBox="1"/>
          <p:nvPr/>
        </p:nvSpPr>
        <p:spPr>
          <a:xfrm>
            <a:off x="2487514" y="4937452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More </a:t>
            </a:r>
          </a:p>
          <a:p>
            <a:r>
              <a:rPr kumimoji="1" lang="en-US" altLang="ja-JP" b="1" dirty="0">
                <a:latin typeface="Helvetica" pitchFamily="2" charset="0"/>
              </a:rPr>
              <a:t>thinner </a:t>
            </a:r>
          </a:p>
          <a:p>
            <a:r>
              <a:rPr kumimoji="1" lang="en-US" altLang="ja-JP" b="1" dirty="0">
                <a:latin typeface="Helvetica" pitchFamily="2" charset="0"/>
              </a:rPr>
              <a:t>Blade</a:t>
            </a:r>
            <a:endParaRPr kumimoji="1" lang="ja-JP" altLang="en-US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833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LSF5-1 Processing and Preparation for First Vertical Test at JLAB in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170" name="Picture 2" descr="O:\srfee\Geng\ILC_high_gradient\LSF shape cavity\LSF5-1\Bead pull after RFtest_2 5_6mar18\Vertical bead pull 6mar18\IMG_4477.JPG"/>
          <p:cNvPicPr>
            <a:picLocks noGrp="1" noChangeAspect="1" noChangeArrowheads="1"/>
          </p:cNvPicPr>
          <p:nvPr>
            <p:ph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68" y="809486"/>
            <a:ext cx="2093118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O:\srfee\Geng\ILC_high_gradient\LSF shape cavity\LSF5-1\LSF5-1 EP 20 um 9mar18\IMG_448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75" y="809486"/>
            <a:ext cx="3721100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O:\srfee\Geng\ILC_high_gradient\LSF shape cavity\LSF5-1\LSF5-1 EP 20 um 9mar18\IMG_4481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0" b="7290"/>
          <a:stretch>
            <a:fillRect/>
          </a:stretch>
        </p:blipFill>
        <p:spPr bwMode="auto">
          <a:xfrm>
            <a:off x="3128278" y="809486"/>
            <a:ext cx="4351566" cy="278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O:\srfee\Geng\ILC_high_gradient\LSF shape cavity\LSF5-1\LSF5_1 attached to TS28_011 30mar18\IMG_45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151" y="3674604"/>
            <a:ext cx="2093118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O:\srfee\Geng\ILC_high_gradient\LSF shape cavity\LSF5-1\HPR 29mar18\IMG_452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12" y="3676511"/>
            <a:ext cx="2093118" cy="2790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O:\srfee\Geng\ILC_high_gradient\LSF shape cavity\LSF5-1\photos\picture_at_JLab\IMG_1500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0" b="7290"/>
          <a:stretch>
            <a:fillRect/>
          </a:stretch>
        </p:blipFill>
        <p:spPr bwMode="auto">
          <a:xfrm>
            <a:off x="6565156" y="3676510"/>
            <a:ext cx="4351566" cy="278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05868" y="3198296"/>
            <a:ext cx="1995611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Vertical bead pull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9646" y="3205488"/>
            <a:ext cx="185102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Prep for final EP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424690" y="3207622"/>
            <a:ext cx="995785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Final EP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35953" y="6067226"/>
            <a:ext cx="617477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HPR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33151" y="6067226"/>
            <a:ext cx="2223429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Attach to test stand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79018" y="6038621"/>
            <a:ext cx="2123210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Dewar Mag survey</a:t>
            </a:r>
          </a:p>
        </p:txBody>
      </p:sp>
    </p:spTree>
    <p:extLst>
      <p:ext uri="{BB962C8B-B14F-4D97-AF65-F5344CB8AC3E}">
        <p14:creationId xmlns:p14="http://schemas.microsoft.com/office/powerpoint/2010/main" val="256864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First Cold Tests of LSF5-1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73" y="975039"/>
            <a:ext cx="5390004" cy="347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O:\srfee\Geng\ILC_high_gradient\LSF shape cavity\LSF5-1\photos\picture_at_JLab\IMG_1441.jpg"/>
          <p:cNvPicPr>
            <a:picLocks noGrp="1" noChangeAspect="1" noChangeArrowheads="1"/>
          </p:cNvPicPr>
          <p:nvPr>
            <p:ph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534" y="975038"/>
            <a:ext cx="2604080" cy="3474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57850" y="4710853"/>
            <a:ext cx="10857875" cy="163279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Arial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Pressure detuning </a:t>
            </a:r>
            <a:r>
              <a:rPr lang="en-US" sz="2000" dirty="0" err="1"/>
              <a:t>df</a:t>
            </a:r>
            <a:r>
              <a:rPr lang="en-US" sz="2000" dirty="0"/>
              <a:t>/</a:t>
            </a:r>
            <a:r>
              <a:rPr lang="en-US" sz="2000" dirty="0" err="1"/>
              <a:t>dp</a:t>
            </a:r>
            <a:r>
              <a:rPr lang="en-US" sz="2000" dirty="0"/>
              <a:t> -186 Hz/</a:t>
            </a:r>
            <a:r>
              <a:rPr lang="en-US" sz="2000" dirty="0" err="1"/>
              <a:t>torr</a:t>
            </a:r>
            <a:r>
              <a:rPr lang="en-US" sz="2000" dirty="0"/>
              <a:t>; Lorentz force detuning </a:t>
            </a:r>
            <a:r>
              <a:rPr lang="en-US" sz="2000" dirty="0" err="1"/>
              <a:t>coeff</a:t>
            </a:r>
            <a:r>
              <a:rPr lang="en-US" sz="2000" dirty="0"/>
              <a:t>. -4.4 Hz/(MV/m)</a:t>
            </a:r>
            <a:r>
              <a:rPr lang="en-US" sz="2000" baseline="30000" dirty="0"/>
              <a:t>2</a:t>
            </a:r>
            <a:r>
              <a:rPr lang="en-US" sz="2000" dirty="0"/>
              <a:t>.</a:t>
            </a:r>
          </a:p>
          <a:p>
            <a:r>
              <a:rPr lang="en-US" sz="2000" dirty="0"/>
              <a:t>Highest </a:t>
            </a:r>
            <a:r>
              <a:rPr lang="en-US" sz="2000" dirty="0" err="1"/>
              <a:t>Eacc</a:t>
            </a:r>
            <a:r>
              <a:rPr lang="en-US" sz="2000" dirty="0"/>
              <a:t> achieved 30 MV/m.</a:t>
            </a:r>
          </a:p>
          <a:p>
            <a:pPr lvl="1"/>
            <a:r>
              <a:rPr lang="en-US" sz="1600" dirty="0"/>
              <a:t>Limited by pass-band mode (4/5-</a:t>
            </a:r>
            <a:r>
              <a:rPr lang="el-GR" sz="1600" dirty="0"/>
              <a:t>π</a:t>
            </a:r>
            <a:r>
              <a:rPr lang="en-US" sz="1600" dirty="0"/>
              <a:t>) excitation and evidence of end group heating. </a:t>
            </a:r>
          </a:p>
          <a:p>
            <a:r>
              <a:rPr lang="en-US" sz="2000" dirty="0"/>
              <a:t>Gradient reach probed by pass-band technique: 33 MV/m end cells; 36-38 MV/m inner cells.</a:t>
            </a:r>
          </a:p>
          <a:p>
            <a:pPr lvl="1"/>
            <a:r>
              <a:rPr lang="en-US" sz="1600" dirty="0"/>
              <a:t>Pointing toward end group limitation as well.      </a:t>
            </a:r>
          </a:p>
          <a:p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9760634" y="1177409"/>
            <a:ext cx="216466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Hayato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Ito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graduate student of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SOKENDAI/KEK at JLAB for prep and testing in January - February 2018   </a:t>
            </a:r>
          </a:p>
        </p:txBody>
      </p:sp>
    </p:spTree>
    <p:extLst>
      <p:ext uri="{BB962C8B-B14F-4D97-AF65-F5344CB8AC3E}">
        <p14:creationId xmlns:p14="http://schemas.microsoft.com/office/powerpoint/2010/main" val="2033829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LSF5-1 First Tests and Actions for Next Steps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7922483" cy="5381694"/>
          </a:xfrm>
        </p:spPr>
        <p:txBody>
          <a:bodyPr>
            <a:normAutofit/>
          </a:bodyPr>
          <a:lstStyle/>
          <a:p>
            <a:r>
              <a:rPr lang="en-US" dirty="0"/>
              <a:t>High gradient reach of 36-38 MV/m by inner cells confirmed high quality equator weld &amp; surface processing.</a:t>
            </a:r>
          </a:p>
          <a:p>
            <a:endParaRPr lang="en-US" dirty="0"/>
          </a:p>
          <a:p>
            <a:r>
              <a:rPr lang="en-US" dirty="0"/>
              <a:t>30 MV/m cavity gradient limitation by pass-band mode (4/5-</a:t>
            </a:r>
            <a:r>
              <a:rPr lang="el-GR" dirty="0"/>
              <a:t>π</a:t>
            </a:r>
            <a:r>
              <a:rPr lang="en-US" dirty="0"/>
              <a:t>) excitation and end group heating.</a:t>
            </a:r>
          </a:p>
          <a:p>
            <a:pPr lvl="1"/>
            <a:r>
              <a:rPr lang="en-US" sz="1800" dirty="0"/>
              <a:t> Field emitters in end cells (contaminants in test stand ).</a:t>
            </a:r>
          </a:p>
          <a:p>
            <a:pPr lvl="1"/>
            <a:r>
              <a:rPr lang="en-US" sz="1800" dirty="0"/>
              <a:t> Missing the 0.5 inch length in beam tube has consequence!</a:t>
            </a:r>
          </a:p>
          <a:p>
            <a:pPr lvl="1"/>
            <a:r>
              <a:rPr lang="en-US" sz="1800" dirty="0"/>
              <a:t> Moving forward: Add 0.5 in ring in beam tube; restore test stand.   </a:t>
            </a:r>
          </a:p>
          <a:p>
            <a:r>
              <a:rPr lang="en-US" dirty="0"/>
              <a:t>Lorentz force detuning </a:t>
            </a:r>
            <a:r>
              <a:rPr lang="en-US" dirty="0" err="1"/>
              <a:t>coeff</a:t>
            </a:r>
            <a:r>
              <a:rPr lang="en-US" dirty="0"/>
              <a:t>. 10% better than ICHIRO7.</a:t>
            </a:r>
          </a:p>
          <a:p>
            <a:pPr lvl="1"/>
            <a:r>
              <a:rPr lang="en-US" sz="1800" dirty="0"/>
              <a:t>Validating design &amp; fabrication of new stiffening components.</a:t>
            </a:r>
          </a:p>
          <a:p>
            <a:pPr lvl="1"/>
            <a:endParaRPr lang="en-US" sz="1800" dirty="0"/>
          </a:p>
          <a:p>
            <a:r>
              <a:rPr lang="en-US" dirty="0"/>
              <a:t>Field flatness preserved within 3% from handling/evacuation</a:t>
            </a:r>
          </a:p>
          <a:p>
            <a:pPr lvl="1"/>
            <a:r>
              <a:rPr lang="en-US" sz="1800" dirty="0"/>
              <a:t>Indicating design efficacy in dealing LSF’s small cell-to-cell coupling.</a:t>
            </a:r>
          </a:p>
          <a:p>
            <a:pPr lvl="1"/>
            <a:endParaRPr lang="en-US" sz="1800" dirty="0"/>
          </a:p>
          <a:p>
            <a:r>
              <a:rPr lang="en-US" dirty="0"/>
              <a:t>Beam tubes wire EDM cut, EBW in progress, re-test coming.                 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2" descr="O:\srfee\Geng\ILC_high_gradient\LSF shape cavity\LSF5-1\photos\make beam tubes longer 17may18\LSF5-1 parts ready for re-EBW 17may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75" y="2843741"/>
            <a:ext cx="2378472" cy="3171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8650" y="1072264"/>
            <a:ext cx="3281362" cy="1613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739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780108" cy="487490"/>
          </a:xfrm>
        </p:spPr>
        <p:txBody>
          <a:bodyPr>
            <a:normAutofit/>
          </a:bodyPr>
          <a:lstStyle/>
          <a:p>
            <a:r>
              <a:rPr lang="en-US" dirty="0"/>
              <a:t>Conclusion and Outlook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437208" cy="5381694"/>
          </a:xfrm>
        </p:spPr>
        <p:txBody>
          <a:bodyPr>
            <a:normAutofit/>
          </a:bodyPr>
          <a:lstStyle/>
          <a:p>
            <a:r>
              <a:rPr lang="en-US" dirty="0"/>
              <a:t>JLAB has chosen LSF shape +LG </a:t>
            </a:r>
            <a:r>
              <a:rPr lang="en-US" dirty="0" err="1"/>
              <a:t>Nb</a:t>
            </a:r>
            <a:r>
              <a:rPr lang="en-US" dirty="0"/>
              <a:t> as a new approach for advancing high gradient SRF to the next level. Steady effort since 2013. New boost from US-Japan collaboration.</a:t>
            </a:r>
          </a:p>
          <a:p>
            <a:endParaRPr lang="en-US" dirty="0"/>
          </a:p>
          <a:p>
            <a:r>
              <a:rPr lang="en-US" dirty="0"/>
              <a:t>Two 1-cell LG &amp; one 5-cell FG cavities are being tested. 9-cell (FG &amp; LG) is next.</a:t>
            </a:r>
          </a:p>
          <a:p>
            <a:endParaRPr lang="en-US" dirty="0"/>
          </a:p>
          <a:p>
            <a:r>
              <a:rPr lang="en-US" dirty="0"/>
              <a:t>While on the one hand, this LSF cavity development has been driven by the goal of </a:t>
            </a:r>
            <a:r>
              <a:rPr lang="en-US" u="sng" dirty="0">
                <a:solidFill>
                  <a:srgbClr val="0000FF"/>
                </a:solidFill>
              </a:rPr>
              <a:t>shifting performance frontier </a:t>
            </a:r>
            <a:r>
              <a:rPr lang="en-US" dirty="0"/>
              <a:t>beyond 50 MV/m in full-scale 9-cell cavities,</a:t>
            </a:r>
          </a:p>
          <a:p>
            <a:endParaRPr lang="en-US" dirty="0"/>
          </a:p>
          <a:p>
            <a:r>
              <a:rPr lang="en-US" dirty="0"/>
              <a:t>There is, on the other hand, a second motivation of </a:t>
            </a:r>
            <a:r>
              <a:rPr lang="en-US" u="sng" dirty="0">
                <a:solidFill>
                  <a:srgbClr val="FF0000"/>
                </a:solidFill>
              </a:rPr>
              <a:t>shifting ILC project risk</a:t>
            </a:r>
            <a:r>
              <a:rPr lang="en-US" u="sng" dirty="0"/>
              <a:t> </a:t>
            </a:r>
            <a:r>
              <a:rPr lang="en-US" dirty="0"/>
              <a:t>in the right direction (fraction of quench limited cavities still large, see XFEL cav. data analysis*).</a:t>
            </a:r>
          </a:p>
          <a:p>
            <a:pPr lvl="1"/>
            <a:r>
              <a:rPr lang="en-US" dirty="0"/>
              <a:t>11% more margin in gradient.</a:t>
            </a:r>
          </a:p>
          <a:p>
            <a:pPr lvl="1"/>
            <a:endParaRPr lang="en-US" dirty="0"/>
          </a:p>
          <a:p>
            <a:r>
              <a:rPr lang="en-US" dirty="0"/>
              <a:t>This work is as well expected to </a:t>
            </a:r>
            <a:r>
              <a:rPr lang="en-US" u="sng" dirty="0">
                <a:solidFill>
                  <a:srgbClr val="FF0000"/>
                </a:solidFill>
              </a:rPr>
              <a:t>save ILC accelerator cost</a:t>
            </a:r>
            <a:r>
              <a:rPr lang="en-US" dirty="0">
                <a:solidFill>
                  <a:srgbClr val="FF0000"/>
                </a:solidFill>
              </a:rPr>
              <a:t>, </a:t>
            </a:r>
            <a:r>
              <a:rPr lang="en-US" dirty="0"/>
              <a:t>still a largely unfilled need.</a:t>
            </a:r>
          </a:p>
          <a:p>
            <a:pPr lvl="1"/>
            <a:r>
              <a:rPr lang="en-US" dirty="0"/>
              <a:t> 40-45% </a:t>
            </a:r>
            <a:r>
              <a:rPr lang="en-US" dirty="0" err="1"/>
              <a:t>cryo</a:t>
            </a:r>
            <a:r>
              <a:rPr lang="en-US" dirty="0"/>
              <a:t> loss saving underpinned by selected shape and material.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CFF39E-26CF-724A-9DA6-2D1A0FBB2209}"/>
              </a:ext>
            </a:extLst>
          </p:cNvPr>
          <p:cNvSpPr/>
          <p:nvPr/>
        </p:nvSpPr>
        <p:spPr>
          <a:xfrm>
            <a:off x="8118292" y="5011829"/>
            <a:ext cx="3329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* Walker, TTC at CEA </a:t>
            </a:r>
            <a:r>
              <a:rPr lang="en-US" sz="1400" dirty="0" err="1"/>
              <a:t>Saclay</a:t>
            </a:r>
            <a:r>
              <a:rPr lang="en-US" sz="1400" dirty="0"/>
              <a:t>, July 5-8, 2016. </a:t>
            </a:r>
          </a:p>
        </p:txBody>
      </p:sp>
    </p:spTree>
    <p:extLst>
      <p:ext uri="{BB962C8B-B14F-4D97-AF65-F5344CB8AC3E}">
        <p14:creationId xmlns:p14="http://schemas.microsoft.com/office/powerpoint/2010/main" val="2003230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But Not The Least: Plug Compatibility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620" y="4283243"/>
            <a:ext cx="42767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O:\srfee\Geng\ILC_high_gradient\LSF shape cavity\Drawings\3D model with TESLA end group for LCLS-II\LSF CAVITY WITH ILC END GROUPS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620" y="921056"/>
            <a:ext cx="4686858" cy="1994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r="53801" b="51015"/>
          <a:stretch/>
        </p:blipFill>
        <p:spPr>
          <a:xfrm>
            <a:off x="1391321" y="4097637"/>
            <a:ext cx="2743200" cy="20225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t="49203" r="51831"/>
          <a:stretch/>
        </p:blipFill>
        <p:spPr>
          <a:xfrm>
            <a:off x="1500523" y="921056"/>
            <a:ext cx="2743200" cy="2011595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>
          <a:xfrm>
            <a:off x="2853073" y="2841825"/>
            <a:ext cx="457200" cy="1371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47650" y="4908857"/>
            <a:ext cx="1143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Original CEBAF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650" y="1401527"/>
            <a:ext cx="1143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CEBAF refurbish 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481973" y="809625"/>
            <a:ext cx="0" cy="5310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734675" y="4714248"/>
            <a:ext cx="1143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TESLA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887075" y="1555415"/>
            <a:ext cx="1143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LSF  </a:t>
            </a:r>
          </a:p>
        </p:txBody>
      </p:sp>
      <p:sp>
        <p:nvSpPr>
          <p:cNvPr id="27" name="Up Arrow 26"/>
          <p:cNvSpPr/>
          <p:nvPr/>
        </p:nvSpPr>
        <p:spPr>
          <a:xfrm>
            <a:off x="8934172" y="2362200"/>
            <a:ext cx="457200" cy="17052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10273" y="3289868"/>
            <a:ext cx="5519401" cy="707886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center cells with LG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new shape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Preserve end groups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617132" y="6115799"/>
            <a:ext cx="38648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Ciovati</a:t>
            </a:r>
            <a:r>
              <a:rPr lang="en-US" sz="1400" dirty="0"/>
              <a:t>, </a:t>
            </a:r>
            <a:r>
              <a:rPr lang="en-US" sz="1400" dirty="0" err="1"/>
              <a:t>Rimmer</a:t>
            </a:r>
            <a:r>
              <a:rPr lang="en-US" sz="1400" dirty="0"/>
              <a:t> et al, TTC at Milan, Feb 6-9, 2018. </a:t>
            </a:r>
          </a:p>
        </p:txBody>
      </p:sp>
    </p:spTree>
    <p:extLst>
      <p:ext uri="{BB962C8B-B14F-4D97-AF65-F5344CB8AC3E}">
        <p14:creationId xmlns:p14="http://schemas.microsoft.com/office/powerpoint/2010/main" val="2592869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Grp="1" noChangeAspect="1" noChangeArrowheads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931665"/>
            <a:ext cx="4315476" cy="3944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240539"/>
            <a:ext cx="11925300" cy="487490"/>
          </a:xfrm>
        </p:spPr>
        <p:txBody>
          <a:bodyPr>
            <a:normAutofit/>
          </a:bodyPr>
          <a:lstStyle/>
          <a:p>
            <a:r>
              <a:rPr lang="en-US" dirty="0"/>
              <a:t>Backup: 3 Key Elements Underpinning Perspective of LSF+LG </a:t>
            </a:r>
            <a:r>
              <a:rPr lang="en-US" dirty="0" err="1"/>
              <a:t>Nb</a:t>
            </a:r>
            <a:r>
              <a:rPr lang="en-US" dirty="0"/>
              <a:t> Approach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90" y="832242"/>
            <a:ext cx="10294209" cy="55012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Solid </a:t>
            </a:r>
            <a:r>
              <a:rPr lang="en-US" dirty="0">
                <a:solidFill>
                  <a:srgbClr val="FF0000"/>
                </a:solidFill>
              </a:rPr>
              <a:t>knowledge and understandings.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Shape properties, aperture compatibility w/ beam*.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Proven ILC-style TDR baseline surface processing.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Origin of LG </a:t>
            </a:r>
            <a:r>
              <a:rPr lang="en-US" dirty="0" err="1"/>
              <a:t>Nb’s</a:t>
            </a:r>
            <a:r>
              <a:rPr lang="en-US" dirty="0"/>
              <a:t> superior Q</a:t>
            </a:r>
            <a:r>
              <a:rPr lang="en-US" baseline="-25000" dirty="0"/>
              <a:t>0.</a:t>
            </a:r>
          </a:p>
          <a:p>
            <a:pPr lvl="2"/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Extensive </a:t>
            </a:r>
            <a:r>
              <a:rPr lang="en-US" dirty="0">
                <a:solidFill>
                  <a:srgbClr val="FF0000"/>
                </a:solidFill>
              </a:rPr>
              <a:t>experiences.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Cornell: ~10 year on RE.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KEK: ~ 10 years on LL/Ichiro.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JLAB: 15 years on LL (CEBAF) + 5 years LSF.</a:t>
            </a:r>
          </a:p>
          <a:p>
            <a:pPr lvl="2"/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Actual </a:t>
            </a:r>
            <a:r>
              <a:rPr lang="en-US" dirty="0">
                <a:solidFill>
                  <a:srgbClr val="FF0000"/>
                </a:solidFill>
              </a:rPr>
              <a:t>test in real accelerator systems with beam.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LL shape cavities: &gt; 4 </a:t>
            </a:r>
            <a:r>
              <a:rPr lang="en-US" dirty="0" err="1"/>
              <a:t>yr</a:t>
            </a:r>
            <a:r>
              <a:rPr lang="en-US" dirty="0"/>
              <a:t> in 12 GeV CEBAF.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LG </a:t>
            </a:r>
            <a:r>
              <a:rPr lang="en-US" dirty="0" err="1"/>
              <a:t>Nb</a:t>
            </a:r>
            <a:r>
              <a:rPr lang="en-US" dirty="0"/>
              <a:t> cavities: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400" dirty="0"/>
              <a:t>8 </a:t>
            </a:r>
            <a:r>
              <a:rPr lang="en-US" sz="1400" dirty="0" err="1"/>
              <a:t>yr</a:t>
            </a:r>
            <a:r>
              <a:rPr lang="en-US" sz="1400" dirty="0"/>
              <a:t> LG 9-cells (2 EA) in FLASH.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400" dirty="0"/>
              <a:t>3 </a:t>
            </a:r>
            <a:r>
              <a:rPr lang="en-US" sz="1400" dirty="0" err="1"/>
              <a:t>ys</a:t>
            </a:r>
            <a:r>
              <a:rPr lang="en-US" sz="1400" dirty="0"/>
              <a:t> LG 9-cells (2 EA) in PKU FEL (replacing now w/ two new 9-cells).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1400" dirty="0"/>
              <a:t>1 </a:t>
            </a:r>
            <a:r>
              <a:rPr lang="en-US" sz="1400" dirty="0" err="1"/>
              <a:t>ys</a:t>
            </a:r>
            <a:r>
              <a:rPr lang="en-US" sz="1400" dirty="0"/>
              <a:t> LG 5-cell (2 EA) in CEBAF C50-13 (module w/ 8xLG in progress). 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8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913777"/>
              </p:ext>
            </p:extLst>
          </p:nvPr>
        </p:nvGraphicFramePr>
        <p:xfrm>
          <a:off x="6466539" y="966054"/>
          <a:ext cx="5573713" cy="209947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00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5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6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28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25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5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73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TESLA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Low-loss/ICHIRO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Low-surface-field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CEBAF upgrade LL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frequency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MHz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1497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# of cells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Aperture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Epk/Eacc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2.36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2.17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Hpk/Eacc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mT/(MV/m)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4.15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3.74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58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Cell-cell coupling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%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1.90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1.52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1.27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1.49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G*R/Q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sym typeface="Symbol"/>
                        </a:rPr>
                        <a:t></a:t>
                      </a:r>
                      <a:r>
                        <a:rPr lang="en-US" sz="1200" baseline="300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30840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37970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36995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36103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71" marR="66171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9722956" y="5920719"/>
            <a:ext cx="1544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Courtesy H. Wang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2F3EE0-CA33-0E4E-BB71-636BA83A18E5}"/>
              </a:ext>
            </a:extLst>
          </p:cNvPr>
          <p:cNvSpPr/>
          <p:nvPr/>
        </p:nvSpPr>
        <p:spPr>
          <a:xfrm>
            <a:off x="2688040" y="2458199"/>
            <a:ext cx="3727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* </a:t>
            </a:r>
            <a:r>
              <a:rPr lang="en-US" sz="1400" dirty="0" err="1"/>
              <a:t>Zagorodnov</a:t>
            </a:r>
            <a:r>
              <a:rPr lang="en-US" sz="1400" dirty="0"/>
              <a:t>, </a:t>
            </a:r>
            <a:r>
              <a:rPr lang="en-US" sz="1400" dirty="0" err="1"/>
              <a:t>Solyak</a:t>
            </a:r>
            <a:r>
              <a:rPr lang="en-US" sz="1400" dirty="0"/>
              <a:t>, EPAC06, THPCH037 (2006)</a:t>
            </a:r>
          </a:p>
        </p:txBody>
      </p:sp>
    </p:spTree>
    <p:extLst>
      <p:ext uri="{BB962C8B-B14F-4D97-AF65-F5344CB8AC3E}">
        <p14:creationId xmlns:p14="http://schemas.microsoft.com/office/powerpoint/2010/main" val="2554051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Long march of SRF technology and great success of new cavity shapes</a:t>
            </a:r>
          </a:p>
          <a:p>
            <a:pPr>
              <a:lnSpc>
                <a:spcPct val="150000"/>
              </a:lnSpc>
            </a:pPr>
            <a:r>
              <a:rPr lang="en-US" dirty="0"/>
              <a:t>Struggle for new shape demonstration in 9-cell cavities </a:t>
            </a:r>
          </a:p>
          <a:p>
            <a:pPr>
              <a:lnSpc>
                <a:spcPct val="150000"/>
              </a:lnSpc>
            </a:pPr>
            <a:r>
              <a:rPr lang="en-US" dirty="0"/>
              <a:t>LSF emerged as best cavity shape and its potential for high gradient &amp; high efficiency</a:t>
            </a:r>
          </a:p>
          <a:p>
            <a:pPr>
              <a:lnSpc>
                <a:spcPct val="150000"/>
              </a:lnSpc>
            </a:pPr>
            <a:r>
              <a:rPr lang="en-US" dirty="0"/>
              <a:t>Moving forward, JLAB chose LSF+LG </a:t>
            </a:r>
            <a:r>
              <a:rPr lang="en-US" dirty="0" err="1"/>
              <a:t>Nb</a:t>
            </a:r>
            <a:r>
              <a:rPr lang="en-US" dirty="0"/>
              <a:t> approach – on ground of GDE SRF success </a:t>
            </a:r>
          </a:p>
          <a:p>
            <a:pPr>
              <a:lnSpc>
                <a:spcPct val="150000"/>
              </a:lnSpc>
            </a:pPr>
            <a:r>
              <a:rPr lang="en-US" dirty="0"/>
              <a:t>Single-cell LSF+LG </a:t>
            </a:r>
            <a:r>
              <a:rPr lang="en-US" dirty="0" err="1"/>
              <a:t>Nb</a:t>
            </a:r>
            <a:r>
              <a:rPr lang="en-US" dirty="0"/>
              <a:t> cavities</a:t>
            </a:r>
          </a:p>
          <a:p>
            <a:pPr>
              <a:lnSpc>
                <a:spcPct val="150000"/>
              </a:lnSpc>
            </a:pPr>
            <a:r>
              <a:rPr lang="en-US" dirty="0"/>
              <a:t>LSF5-1 first multi-cell LSF and its first tests</a:t>
            </a:r>
          </a:p>
          <a:p>
            <a:pPr>
              <a:lnSpc>
                <a:spcPct val="150000"/>
              </a:lnSpc>
            </a:pPr>
            <a:r>
              <a:rPr lang="en-US" dirty="0"/>
              <a:t>Conclusion and outlook    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28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A Few Words About LG </a:t>
            </a:r>
            <a:r>
              <a:rPr lang="en-US" dirty="0" err="1"/>
              <a:t>Nb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1" y="966055"/>
            <a:ext cx="6884259" cy="5381694"/>
          </a:xfrm>
        </p:spPr>
        <p:txBody>
          <a:bodyPr>
            <a:normAutofit/>
          </a:bodyPr>
          <a:lstStyle/>
          <a:p>
            <a:r>
              <a:rPr lang="en-US" dirty="0"/>
              <a:t>The idea of LG </a:t>
            </a:r>
            <a:r>
              <a:rPr lang="en-US" dirty="0" err="1"/>
              <a:t>Nb</a:t>
            </a:r>
            <a:r>
              <a:rPr lang="en-US" dirty="0"/>
              <a:t> introduced at JLAB in 2004.</a:t>
            </a:r>
          </a:p>
          <a:p>
            <a:r>
              <a:rPr lang="en-US" dirty="0"/>
              <a:t>Subsequent world-wide development reviewed by </a:t>
            </a:r>
            <a:r>
              <a:rPr lang="en-US" dirty="0" err="1"/>
              <a:t>Kneisel</a:t>
            </a:r>
            <a:r>
              <a:rPr lang="en-US" dirty="0"/>
              <a:t> et al,  NIM-A 774 (2015)133-150.</a:t>
            </a:r>
          </a:p>
          <a:p>
            <a:r>
              <a:rPr lang="en-US" dirty="0"/>
              <a:t>LG </a:t>
            </a:r>
            <a:r>
              <a:rPr lang="en-US" dirty="0" err="1"/>
              <a:t>Nb</a:t>
            </a:r>
            <a:r>
              <a:rPr lang="en-US" dirty="0"/>
              <a:t> also known as “ingot </a:t>
            </a:r>
            <a:r>
              <a:rPr lang="en-US" dirty="0" err="1"/>
              <a:t>Nb</a:t>
            </a:r>
            <a:r>
              <a:rPr lang="en-US" dirty="0"/>
              <a:t>”.</a:t>
            </a:r>
          </a:p>
          <a:p>
            <a:r>
              <a:rPr lang="en-US" dirty="0"/>
              <a:t>Initial motivation of LG </a:t>
            </a:r>
            <a:r>
              <a:rPr lang="en-US" dirty="0" err="1"/>
              <a:t>Nb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save cost</a:t>
            </a:r>
            <a:r>
              <a:rPr lang="en-US" dirty="0"/>
              <a:t>, arising from the effect of eliminating steps in producing </a:t>
            </a:r>
            <a:r>
              <a:rPr lang="en-US" dirty="0" err="1"/>
              <a:t>Nb</a:t>
            </a:r>
            <a:r>
              <a:rPr lang="en-US" dirty="0"/>
              <a:t> sheets by ingot slicing.</a:t>
            </a:r>
          </a:p>
          <a:p>
            <a:r>
              <a:rPr lang="en-US" dirty="0"/>
              <a:t>Initially high purity (high RRR), now active work on “not so high purity” (medium- or low- RRR).</a:t>
            </a:r>
          </a:p>
          <a:p>
            <a:r>
              <a:rPr lang="en-US" u="sng" dirty="0"/>
              <a:t>LG </a:t>
            </a:r>
            <a:r>
              <a:rPr lang="en-US" u="sng" dirty="0" err="1"/>
              <a:t>Nb</a:t>
            </a:r>
            <a:r>
              <a:rPr lang="en-US" u="sng" dirty="0"/>
              <a:t> in this talk referred to high-purity for best insurance of high gradient, as is well understood</a:t>
            </a:r>
            <a:r>
              <a:rPr lang="en-US" dirty="0"/>
              <a:t>.   </a:t>
            </a:r>
          </a:p>
          <a:p>
            <a:r>
              <a:rPr lang="en-US" dirty="0"/>
              <a:t>Observation of higher Q</a:t>
            </a:r>
            <a:r>
              <a:rPr lang="en-US" baseline="-25000" dirty="0"/>
              <a:t>0</a:t>
            </a:r>
            <a:r>
              <a:rPr lang="en-US" dirty="0"/>
              <a:t> at high gradient as compared to FG </a:t>
            </a:r>
            <a:r>
              <a:rPr lang="en-US" dirty="0" err="1"/>
              <a:t>Nb</a:t>
            </a:r>
            <a:r>
              <a:rPr lang="en-US" dirty="0"/>
              <a:t> similarly processed with ILC-style TDR baseline recipe and tested in identical facilities at JLAB and DESY.      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872" y="762923"/>
            <a:ext cx="3726892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8164514" y="969492"/>
            <a:ext cx="2760662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Geng et al., TUPO049, SRF2011 (2011)</a:t>
            </a: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560" y="3555336"/>
            <a:ext cx="5143944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964054" y="3913358"/>
            <a:ext cx="2819400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Singer et al., PRST-AB 16, 012003 (2013)</a:t>
            </a:r>
          </a:p>
        </p:txBody>
      </p:sp>
    </p:spTree>
    <p:extLst>
      <p:ext uri="{BB962C8B-B14F-4D97-AF65-F5344CB8AC3E}">
        <p14:creationId xmlns:p14="http://schemas.microsoft.com/office/powerpoint/2010/main" val="1336523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Backup: A Few Words About LG </a:t>
            </a:r>
            <a:r>
              <a:rPr lang="en-US" dirty="0" err="1"/>
              <a:t>Nb</a:t>
            </a:r>
            <a:r>
              <a:rPr lang="en-US" dirty="0"/>
              <a:t>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6931882" cy="5381694"/>
          </a:xfrm>
        </p:spPr>
        <p:txBody>
          <a:bodyPr>
            <a:normAutofit/>
          </a:bodyPr>
          <a:lstStyle/>
          <a:p>
            <a:r>
              <a:rPr lang="en-US" dirty="0"/>
              <a:t>The reason for observed higher Q</a:t>
            </a:r>
            <a:r>
              <a:rPr lang="en-US" baseline="-25000" dirty="0"/>
              <a:t>0</a:t>
            </a:r>
            <a:r>
              <a:rPr lang="en-US" dirty="0"/>
              <a:t> is understood.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Lower residual resistance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 </a:t>
            </a:r>
            <a:r>
              <a:rPr lang="en-US" sz="1600" dirty="0" err="1"/>
              <a:t>Ciovati</a:t>
            </a:r>
            <a:r>
              <a:rPr lang="en-US" sz="1600" dirty="0"/>
              <a:t>, </a:t>
            </a:r>
            <a:r>
              <a:rPr lang="en-US" sz="1600" dirty="0" err="1"/>
              <a:t>Kneisel</a:t>
            </a:r>
            <a:r>
              <a:rPr lang="en-US" sz="1600" dirty="0"/>
              <a:t>, </a:t>
            </a:r>
            <a:r>
              <a:rPr lang="en-US" sz="1600" dirty="0" err="1"/>
              <a:t>Myneni</a:t>
            </a:r>
            <a:r>
              <a:rPr lang="en-US" sz="1600" dirty="0"/>
              <a:t>, AIP Conference Proceedings, 1352, Melville, NY(2011). 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Deeper understanding for lower residual resistance: lower sensitivity to trapped flux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Huang, Kubo, Geng, PRAB 19, 082001 (2016).</a:t>
            </a:r>
            <a:endParaRPr lang="en-US" dirty="0"/>
          </a:p>
          <a:p>
            <a:r>
              <a:rPr lang="en-US" dirty="0"/>
              <a:t>Further observation of stable surface resistance in LG </a:t>
            </a:r>
            <a:r>
              <a:rPr lang="en-US" dirty="0" err="1"/>
              <a:t>Nb</a:t>
            </a:r>
            <a:r>
              <a:rPr lang="en-US" dirty="0"/>
              <a:t> cavities against repeated quench</a:t>
            </a:r>
          </a:p>
          <a:p>
            <a:pPr lvl="1"/>
            <a:r>
              <a:rPr lang="en-US" sz="1800" dirty="0"/>
              <a:t>Geng, Huang, WEPMR033, IPAC2016 (2016).</a:t>
            </a:r>
          </a:p>
          <a:p>
            <a:r>
              <a:rPr lang="en-US" dirty="0"/>
              <a:t>Very large Q</a:t>
            </a:r>
            <a:r>
              <a:rPr lang="en-US" baseline="-25000" dirty="0"/>
              <a:t>0</a:t>
            </a:r>
            <a:r>
              <a:rPr lang="en-US" dirty="0"/>
              <a:t> at 1.8 K, optimal temperature at 1.9K for LG </a:t>
            </a:r>
            <a:r>
              <a:rPr lang="en-US" dirty="0" err="1"/>
              <a:t>Nb</a:t>
            </a:r>
            <a:r>
              <a:rPr lang="en-US" dirty="0"/>
              <a:t>?</a:t>
            </a:r>
          </a:p>
          <a:p>
            <a:pPr lvl="1"/>
            <a:r>
              <a:rPr lang="en-US" sz="1800" dirty="0"/>
              <a:t>Singer et al., </a:t>
            </a:r>
            <a:r>
              <a:rPr lang="da-DK" sz="1800" dirty="0"/>
              <a:t>AIP Conference Proceedings, 1352, Melville, NY(2011).</a:t>
            </a:r>
          </a:p>
          <a:p>
            <a:pPr lvl="1"/>
            <a:r>
              <a:rPr lang="da-DK" sz="1800" dirty="0"/>
              <a:t> Kostin, Sekutowitz, TTC at Milan, Feb 6-9, 2018.</a:t>
            </a:r>
            <a:r>
              <a:rPr lang="en-US" sz="1800" dirty="0"/>
              <a:t>  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019482"/>
              </p:ext>
            </p:extLst>
          </p:nvPr>
        </p:nvGraphicFramePr>
        <p:xfrm>
          <a:off x="7467600" y="817167"/>
          <a:ext cx="4076699" cy="2624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1" name="Document" r:id="rId3" imgW="9955556" imgH="9549206" progId="Word.Document.12">
                  <p:link updateAutomatic="1"/>
                </p:oleObj>
              </mc:Choice>
              <mc:Fallback>
                <p:oleObj name="Document" r:id="rId3" imgW="9955556" imgH="9549206" progId="Word.Document.12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817167"/>
                        <a:ext cx="4076699" cy="26243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8475628" y="3438525"/>
            <a:ext cx="3312125" cy="2616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100" dirty="0" err="1"/>
              <a:t>Ciovati</a:t>
            </a:r>
            <a:r>
              <a:rPr lang="en-US" sz="1100" dirty="0"/>
              <a:t> et al, AIP Conf. Proc. 1352, Melville, NY(2011) 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9" y="3742187"/>
            <a:ext cx="3990975" cy="249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926249" y="6206609"/>
            <a:ext cx="2741456" cy="2616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100" dirty="0"/>
              <a:t>Huang, Kubo, Geng, PRAB 19, 082001 (2016)</a:t>
            </a:r>
          </a:p>
        </p:txBody>
      </p:sp>
    </p:spTree>
    <p:extLst>
      <p:ext uri="{BB962C8B-B14F-4D97-AF65-F5344CB8AC3E}">
        <p14:creationId xmlns:p14="http://schemas.microsoft.com/office/powerpoint/2010/main" val="3522694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11712" r="7845" b="2539"/>
          <a:stretch/>
        </p:blipFill>
        <p:spPr>
          <a:xfrm>
            <a:off x="344526" y="800988"/>
            <a:ext cx="8869680" cy="586918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68561" y="1274484"/>
            <a:ext cx="6379915" cy="1735595"/>
            <a:chOff x="5812085" y="626784"/>
            <a:chExt cx="6379915" cy="1735595"/>
          </a:xfrm>
        </p:grpSpPr>
        <p:sp>
          <p:nvSpPr>
            <p:cNvPr id="9" name="Oval 8"/>
            <p:cNvSpPr/>
            <p:nvPr/>
          </p:nvSpPr>
          <p:spPr>
            <a:xfrm rot="1260000">
              <a:off x="5812085" y="626784"/>
              <a:ext cx="540328" cy="153749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339937" y="1162050"/>
              <a:ext cx="285206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Breakthrough brought by  </a:t>
              </a:r>
            </a:p>
            <a:p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cavity shapes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 @ Cornell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LL/ICHIRO @ KEK</a:t>
              </a:r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/>
          <a:lstStyle/>
          <a:p>
            <a:r>
              <a:rPr lang="en-US" dirty="0"/>
              <a:t>The Long March of SRF Technology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34275" y="3362325"/>
            <a:ext cx="4010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125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7671667" y="3397880"/>
            <a:ext cx="128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Idea (as viewed though a “phenomenological law for gradient”)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03" r="2787" b="33913"/>
          <a:stretch/>
        </p:blipFill>
        <p:spPr bwMode="auto">
          <a:xfrm>
            <a:off x="70499" y="933450"/>
            <a:ext cx="892582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697951" y="2480121"/>
                <a:ext cx="3256157" cy="3305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Tune down </a:t>
                </a:r>
                <a:r>
                  <a:rPr 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pk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acc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 higher </a:t>
                </a:r>
                <a:r>
                  <a:rPr 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acc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</a:t>
                </a:r>
                <a:r>
                  <a:rPr lang="en-US" sz="2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2000" baseline="-25000" dirty="0" err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rcit</a:t>
                </a:r>
                <a:r>
                  <a:rPr lang="en-US" sz="2000" baseline="-25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RF </a:t>
                </a:r>
                <a:r>
                  <a:rPr lang="en-US" sz="200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is a fundamental material property setting limit</a:t>
                </a:r>
              </a:p>
              <a:p>
                <a:endParaRPr lang="en-US" sz="2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Decades of R&amp;D + hundreds of M$ investment*, solutions in addressing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𝑑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𝑟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𝑀𝐴𝐺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for high gradient SRF now converged and in hand : </a:t>
                </a:r>
              </a:p>
              <a:p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Hi purity </a:t>
                </a:r>
                <a:r>
                  <a:rPr lang="en-US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</a:t>
                </a:r>
                <a:r>
                  <a:rPr lang="en-US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EBW, EP, LTB        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7951" y="2480121"/>
                <a:ext cx="3256157" cy="3305392"/>
              </a:xfrm>
              <a:prstGeom prst="rect">
                <a:avLst/>
              </a:prstGeom>
              <a:blipFill>
                <a:blip r:embed="rId3"/>
                <a:stretch>
                  <a:fillRect l="-1946" t="-763" r="-9339" b="-1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E1388005-480F-BD4E-94EE-C9F63F4552AC}"/>
              </a:ext>
            </a:extLst>
          </p:cNvPr>
          <p:cNvSpPr/>
          <p:nvPr/>
        </p:nvSpPr>
        <p:spPr>
          <a:xfrm>
            <a:off x="6445405" y="911147"/>
            <a:ext cx="613317" cy="63562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ED95E4-712B-DB4C-A411-6890852F37C2}"/>
              </a:ext>
            </a:extLst>
          </p:cNvPr>
          <p:cNvSpPr txBox="1"/>
          <p:nvPr/>
        </p:nvSpPr>
        <p:spPr>
          <a:xfrm>
            <a:off x="260763" y="587949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 purity (RRR)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FAA36A-74AC-E246-A12C-37F7E889F35B}"/>
              </a:ext>
            </a:extLst>
          </p:cNvPr>
          <p:cNvSpPr txBox="1"/>
          <p:nvPr/>
        </p:nvSpPr>
        <p:spPr>
          <a:xfrm>
            <a:off x="4290163" y="5717126"/>
            <a:ext cx="1133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EBW, EP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538C98-B8D6-274A-A043-BF2A64B2FD5D}"/>
              </a:ext>
            </a:extLst>
          </p:cNvPr>
          <p:cNvSpPr txBox="1"/>
          <p:nvPr/>
        </p:nvSpPr>
        <p:spPr>
          <a:xfrm>
            <a:off x="3695430" y="91788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ABE874-4522-4B4B-8660-5E304BAC50D1}"/>
              </a:ext>
            </a:extLst>
          </p:cNvPr>
          <p:cNvSpPr/>
          <p:nvPr/>
        </p:nvSpPr>
        <p:spPr>
          <a:xfrm>
            <a:off x="9394102" y="5910267"/>
            <a:ext cx="24709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* </a:t>
            </a:r>
            <a:r>
              <a:rPr lang="en-US" sz="1400" dirty="0" err="1"/>
              <a:t>Kneisel</a:t>
            </a:r>
            <a:r>
              <a:rPr lang="en-US" sz="1400" dirty="0"/>
              <a:t>, Hot Topics, SRF2009. </a:t>
            </a:r>
          </a:p>
        </p:txBody>
      </p:sp>
    </p:spTree>
    <p:extLst>
      <p:ext uri="{BB962C8B-B14F-4D97-AF65-F5344CB8AC3E}">
        <p14:creationId xmlns:p14="http://schemas.microsoft.com/office/powerpoint/2010/main" val="3390599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Approach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20200" y="2006083"/>
            <a:ext cx="26384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Enlarge equator to “dilute” surface RF current hence to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Lower </a:t>
            </a:r>
            <a:r>
              <a:rPr lang="en-US" sz="2000" dirty="0" err="1">
                <a:solidFill>
                  <a:srgbClr val="FF0000"/>
                </a:solidFill>
              </a:rPr>
              <a:t>H</a:t>
            </a:r>
            <a:r>
              <a:rPr lang="en-US" sz="2000" baseline="-25000" dirty="0" err="1">
                <a:solidFill>
                  <a:srgbClr val="FF0000"/>
                </a:solidFill>
              </a:rPr>
              <a:t>pk</a:t>
            </a:r>
            <a:r>
              <a:rPr lang="en-US" sz="2000" dirty="0">
                <a:solidFill>
                  <a:srgbClr val="FF0000"/>
                </a:solidFill>
              </a:rPr>
              <a:t>     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92" y="1066800"/>
            <a:ext cx="8808308" cy="49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7218363" y="6105387"/>
            <a:ext cx="18875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Courtesy J. </a:t>
            </a:r>
            <a:r>
              <a:rPr lang="en-US" altLang="en-US" sz="1600" dirty="0" err="1"/>
              <a:t>Sekutowicz</a:t>
            </a:r>
            <a:endParaRPr lang="en-US" altLang="en-US" sz="1600" dirty="0"/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7218362" y="6105387"/>
            <a:ext cx="18875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/>
              <a:t>Courtesy J. </a:t>
            </a:r>
            <a:r>
              <a:rPr lang="en-US" altLang="en-US" sz="1600" dirty="0" err="1"/>
              <a:t>Sekutowicz</a:t>
            </a: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2605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Early Shape-Players in 2002-2003 and Great Success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2" y="1097064"/>
            <a:ext cx="8541236" cy="496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943725" y="914400"/>
            <a:ext cx="1981200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76624" y="1097066"/>
            <a:ext cx="3533775" cy="531710"/>
          </a:xfrm>
          <a:prstGeom prst="rect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343151" y="1097066"/>
            <a:ext cx="9781542" cy="3319378"/>
            <a:chOff x="2343151" y="1097066"/>
            <a:chExt cx="9781542" cy="3319378"/>
          </a:xfrm>
        </p:grpSpPr>
        <p:sp>
          <p:nvSpPr>
            <p:cNvPr id="10" name="TextBox 9"/>
            <p:cNvSpPr txBox="1"/>
            <p:nvPr/>
          </p:nvSpPr>
          <p:spPr>
            <a:xfrm>
              <a:off x="7093736" y="1097066"/>
              <a:ext cx="503095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Lowering </a:t>
              </a:r>
              <a:r>
                <a:rPr lang="en-US" sz="2000" dirty="0" err="1">
                  <a:solidFill>
                    <a:srgbClr val="FF0000"/>
                  </a:solidFill>
                </a:rPr>
                <a:t>H</a:t>
              </a:r>
              <a:r>
                <a:rPr lang="en-US" sz="2000" baseline="-25000" dirty="0" err="1">
                  <a:solidFill>
                    <a:srgbClr val="FF0000"/>
                  </a:solidFill>
                </a:rPr>
                <a:t>pk</a:t>
              </a:r>
              <a:r>
                <a:rPr lang="en-US" sz="2000" dirty="0">
                  <a:solidFill>
                    <a:srgbClr val="FF0000"/>
                  </a:solidFill>
                </a:rPr>
                <a:t>/</a:t>
              </a:r>
              <a:r>
                <a:rPr lang="en-US" sz="2000" dirty="0" err="1">
                  <a:solidFill>
                    <a:srgbClr val="FF0000"/>
                  </a:solidFill>
                </a:rPr>
                <a:t>E</a:t>
              </a:r>
              <a:r>
                <a:rPr lang="en-US" sz="2000" baseline="-25000" dirty="0" err="1">
                  <a:solidFill>
                    <a:srgbClr val="FF0000"/>
                  </a:solidFill>
                </a:rPr>
                <a:t>acc</a:t>
              </a:r>
              <a:r>
                <a:rPr lang="en-US" sz="2000" dirty="0">
                  <a:solidFill>
                    <a:srgbClr val="FF0000"/>
                  </a:solidFill>
                </a:rPr>
                <a:t> by 13-15%</a:t>
              </a:r>
            </a:p>
            <a:p>
              <a:r>
                <a:rPr lang="en-US" sz="2000" dirty="0" err="1">
                  <a:solidFill>
                    <a:srgbClr val="FF0000"/>
                  </a:solidFill>
                </a:rPr>
                <a:t>E</a:t>
              </a:r>
              <a:r>
                <a:rPr lang="en-US" sz="2000" baseline="-25000" dirty="0" err="1">
                  <a:solidFill>
                    <a:srgbClr val="FF0000"/>
                  </a:solidFill>
                </a:rPr>
                <a:t>acc</a:t>
              </a:r>
              <a:r>
                <a:rPr lang="en-US" sz="2000" dirty="0">
                  <a:solidFill>
                    <a:srgbClr val="FF0000"/>
                  </a:solidFill>
                </a:rPr>
                <a:t> 50-60 MV/m Achieved    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43151" y="3440215"/>
              <a:ext cx="4600574" cy="976229"/>
            </a:xfrm>
            <a:prstGeom prst="rect">
              <a:avLst/>
            </a:prstGeom>
            <a:noFill/>
            <a:ln w="666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wn Arrow 8"/>
            <p:cNvSpPr/>
            <p:nvPr/>
          </p:nvSpPr>
          <p:spPr>
            <a:xfrm>
              <a:off x="3362325" y="3499746"/>
              <a:ext cx="285750" cy="528638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104775" y="4416445"/>
            <a:ext cx="6988961" cy="1755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6725" y="4464070"/>
            <a:ext cx="62769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Shemelin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Padamsee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Cornell Internal Report, SRF020128-01 (2002).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Shemelin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Padamsee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Geng, NIM-A496(2003)1.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Sekutowicz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Kneisel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Ciovati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Wang, JLAB Tech Note, TN-02-023 (2002).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Sekutowicz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Talk 1</a:t>
            </a:r>
            <a:r>
              <a:rPr lang="en-US" sz="1100" baseline="30000" dirty="0">
                <a:solidFill>
                  <a:schemeClr val="bg2">
                    <a:lumMod val="50000"/>
                  </a:schemeClr>
                </a:solidFill>
              </a:rPr>
              <a:t>st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 ILC Workshop at KEK, Japan, Nov. 13-15, 2014.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TESLA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Haebel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 et al., Proc. HEACC vol.2 , Hamburg (1992).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bg2">
                    <a:lumMod val="50000"/>
                  </a:schemeClr>
                </a:solidFill>
              </a:rPr>
              <a:t>Proch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, Proc. 6</a:t>
            </a:r>
            <a:r>
              <a:rPr lang="en-US" sz="1100" baseline="30000" dirty="0">
                <a:solidFill>
                  <a:schemeClr val="bg2">
                    <a:lumMod val="50000"/>
                  </a:schemeClr>
                </a:solidFill>
              </a:rPr>
              <a:t>th</a:t>
            </a:r>
            <a:r>
              <a:rPr lang="en-US" sz="1100" dirty="0">
                <a:solidFill>
                  <a:schemeClr val="bg2">
                    <a:lumMod val="50000"/>
                  </a:schemeClr>
                </a:solidFill>
              </a:rPr>
              <a:t> SRF Workshop, Newport News, VA, USA (1993).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292210" y="1890395"/>
            <a:ext cx="4807851" cy="4583478"/>
            <a:chOff x="7292210" y="1890395"/>
            <a:chExt cx="4807851" cy="4583478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4260" y="4175382"/>
              <a:ext cx="3250415" cy="22276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8"/>
            <p:cNvSpPr txBox="1">
              <a:spLocks noChangeArrowheads="1"/>
            </p:cNvSpPr>
            <p:nvPr/>
          </p:nvSpPr>
          <p:spPr bwMode="auto">
            <a:xfrm>
              <a:off x="9946342" y="6135319"/>
              <a:ext cx="192232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 err="1"/>
                <a:t>Furuta</a:t>
              </a:r>
              <a:r>
                <a:rPr lang="en-US" altLang="en-US" sz="1600" dirty="0"/>
                <a:t> el al, SRF2007</a:t>
              </a:r>
            </a:p>
          </p:txBody>
        </p:sp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2210" y="1890395"/>
              <a:ext cx="3558502" cy="2257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8"/>
            <p:cNvSpPr txBox="1">
              <a:spLocks noChangeArrowheads="1"/>
            </p:cNvSpPr>
            <p:nvPr/>
          </p:nvSpPr>
          <p:spPr bwMode="auto">
            <a:xfrm>
              <a:off x="10235448" y="3859107"/>
              <a:ext cx="186461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Microsoft Yi Baiti" pitchFamily="66" charset="0"/>
                  <a:ea typeface="Microsoft Yi Baiti" pitchFamily="66" charset="0"/>
                  <a:cs typeface="Microsoft Yi Baiti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/>
                <a:t>Geng et al, PAC2007</a:t>
              </a:r>
            </a:p>
          </p:txBody>
        </p:sp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3292" y="2019300"/>
              <a:ext cx="1081095" cy="18203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3958" y="4197662"/>
              <a:ext cx="1071026" cy="1937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485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Struggle in Extending Success  to Full-Scale 9-Cell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2" y="1097064"/>
            <a:ext cx="8541236" cy="496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943725" y="914400"/>
            <a:ext cx="1981200" cy="5400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40713" y="1015484"/>
            <a:ext cx="4357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50 MV/m not realized in 9-cells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Best 9-cell result 40 MV/m by ICHIRO7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Old enemy: Field Emission! 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191" y="1833264"/>
            <a:ext cx="4168060" cy="2967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2832100"/>
            <a:ext cx="4630737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Up Arrow 6"/>
          <p:cNvSpPr/>
          <p:nvPr/>
        </p:nvSpPr>
        <p:spPr>
          <a:xfrm>
            <a:off x="3414712" y="2901950"/>
            <a:ext cx="200025" cy="438150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4429125"/>
            <a:ext cx="7200900" cy="1885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02368" y="5078790"/>
            <a:ext cx="11502015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pk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13-15% reduction in RE &amp; LL at cost of 15-20% increase 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pk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0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US" sz="2000" baseline="-25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Lessons learned: To materialize the full potential of new shapes, it is still required to fight against    field emission, though it not being a fundamental limit.</a:t>
            </a: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325" y="3820150"/>
            <a:ext cx="2527744" cy="55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8"/>
          <p:cNvSpPr txBox="1">
            <a:spLocks noChangeArrowheads="1"/>
          </p:cNvSpPr>
          <p:nvPr/>
        </p:nvSpPr>
        <p:spPr bwMode="auto">
          <a:xfrm>
            <a:off x="9982062" y="4555122"/>
            <a:ext cx="19223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Microsoft Yi Baiti" pitchFamily="66" charset="0"/>
                <a:ea typeface="Microsoft Yi Baiti" pitchFamily="66" charset="0"/>
                <a:cs typeface="Microsoft Yi Baiti" pitchFamily="66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/>
              <a:t>Furuta</a:t>
            </a:r>
            <a:r>
              <a:rPr lang="en-US" altLang="en-US" sz="1600" dirty="0"/>
              <a:t> el al, SRF2011</a:t>
            </a:r>
          </a:p>
        </p:txBody>
      </p:sp>
    </p:spTree>
    <p:extLst>
      <p:ext uri="{BB962C8B-B14F-4D97-AF65-F5344CB8AC3E}">
        <p14:creationId xmlns:p14="http://schemas.microsoft.com/office/powerpoint/2010/main" val="305252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LSF Emerged as Best Shape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82" y="1097064"/>
            <a:ext cx="8541236" cy="4968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-1" y="4429125"/>
            <a:ext cx="9134475" cy="1123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934200" y="1165224"/>
            <a:ext cx="5257800" cy="682625"/>
            <a:chOff x="6934200" y="1165224"/>
            <a:chExt cx="5257800" cy="68262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1165224"/>
              <a:ext cx="1819518" cy="682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8943975" y="1165224"/>
              <a:ext cx="32480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Lowering </a:t>
              </a:r>
              <a:r>
                <a:rPr lang="en-US" dirty="0" err="1">
                  <a:solidFill>
                    <a:srgbClr val="FF0000"/>
                  </a:solidFill>
                </a:rPr>
                <a:t>H</a:t>
              </a:r>
              <a:r>
                <a:rPr lang="en-US" baseline="-25000" dirty="0" err="1">
                  <a:solidFill>
                    <a:srgbClr val="FF0000"/>
                  </a:solidFill>
                </a:rPr>
                <a:t>pk</a:t>
              </a:r>
              <a:r>
                <a:rPr lang="en-US" dirty="0">
                  <a:solidFill>
                    <a:srgbClr val="FF0000"/>
                  </a:solidFill>
                </a:rPr>
                <a:t>/</a:t>
              </a:r>
              <a:r>
                <a:rPr lang="en-US" dirty="0" err="1">
                  <a:solidFill>
                    <a:srgbClr val="FF0000"/>
                  </a:solidFill>
                </a:rPr>
                <a:t>E</a:t>
              </a:r>
              <a:r>
                <a:rPr lang="en-US" baseline="-25000" dirty="0" err="1">
                  <a:solidFill>
                    <a:srgbClr val="FF0000"/>
                  </a:solidFill>
                </a:rPr>
                <a:t>acc</a:t>
              </a:r>
              <a:r>
                <a:rPr lang="en-US" dirty="0">
                  <a:solidFill>
                    <a:srgbClr val="FF0000"/>
                  </a:solidFill>
                </a:rPr>
                <a:t> by 11% while preserving the same </a:t>
              </a:r>
              <a:r>
                <a:rPr lang="en-US" dirty="0" err="1">
                  <a:solidFill>
                    <a:srgbClr val="FF0000"/>
                  </a:solidFill>
                </a:rPr>
                <a:t>E</a:t>
              </a:r>
              <a:r>
                <a:rPr lang="en-US" baseline="-25000" dirty="0" err="1">
                  <a:solidFill>
                    <a:srgbClr val="FF0000"/>
                  </a:solidFill>
                </a:rPr>
                <a:t>pk</a:t>
              </a:r>
              <a:r>
                <a:rPr lang="en-US" dirty="0">
                  <a:solidFill>
                    <a:srgbClr val="FF0000"/>
                  </a:solidFill>
                </a:rPr>
                <a:t>/</a:t>
              </a:r>
              <a:r>
                <a:rPr lang="en-US" dirty="0" err="1">
                  <a:solidFill>
                    <a:srgbClr val="FF0000"/>
                  </a:solidFill>
                </a:rPr>
                <a:t>E</a:t>
              </a:r>
              <a:r>
                <a:rPr lang="en-US" baseline="-25000" dirty="0" err="1">
                  <a:solidFill>
                    <a:srgbClr val="FF0000"/>
                  </a:solidFill>
                </a:rPr>
                <a:t>acc</a:t>
              </a:r>
              <a:r>
                <a:rPr lang="en-US" dirty="0">
                  <a:solidFill>
                    <a:srgbClr val="FF0000"/>
                  </a:solidFill>
                </a:rPr>
                <a:t>   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368427" y="3824703"/>
            <a:ext cx="9718798" cy="1680747"/>
            <a:chOff x="2368427" y="3824703"/>
            <a:chExt cx="9718798" cy="1680747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427" y="3824703"/>
              <a:ext cx="6402559" cy="16807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8943975" y="3824703"/>
              <a:ext cx="31432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All new shapes offer additional 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benefits in higher efficiency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20-34% saving in power </a:t>
              </a:r>
              <a:r>
                <a:rPr lang="en-US" dirty="0" err="1">
                  <a:solidFill>
                    <a:srgbClr val="FF0000"/>
                  </a:solidFill>
                </a:rPr>
                <a:t>dissi</a:t>
              </a:r>
              <a:r>
                <a:rPr lang="en-US" dirty="0">
                  <a:solidFill>
                    <a:srgbClr val="FF0000"/>
                  </a:solidFill>
                </a:rPr>
                <a:t>.  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9477374" y="2006916"/>
            <a:ext cx="2324101" cy="2616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Li,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Adolphsen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LINAC08 (2008).</a:t>
            </a:r>
          </a:p>
        </p:txBody>
      </p:sp>
    </p:spTree>
    <p:extLst>
      <p:ext uri="{BB962C8B-B14F-4D97-AF65-F5344CB8AC3E}">
        <p14:creationId xmlns:p14="http://schemas.microsoft.com/office/powerpoint/2010/main" val="274485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JLAB Chose LSF + LG </a:t>
            </a:r>
            <a:r>
              <a:rPr lang="en-US" dirty="0" err="1"/>
              <a:t>Nb</a:t>
            </a:r>
            <a:r>
              <a:rPr lang="en-US" dirty="0"/>
              <a:t> as the New Approach in 2013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22"/>
              </a:rPr>
              <a:t>ILC S0 program concluded and TDR published in 2013</a:t>
            </a:r>
          </a:p>
          <a:p>
            <a:pPr lvl="1"/>
            <a:r>
              <a:rPr lang="en-US" dirty="0"/>
              <a:t> 90% yield vertical qualification test at </a:t>
            </a:r>
            <a:r>
              <a:rPr lang="en-US" dirty="0" err="1"/>
              <a:t>avg</a:t>
            </a:r>
            <a:r>
              <a:rPr lang="en-US" dirty="0"/>
              <a:t> gradient 35 MV/m (TESLA shape + FG </a:t>
            </a:r>
            <a:r>
              <a:rPr lang="en-US" dirty="0" err="1"/>
              <a:t>Nb</a:t>
            </a:r>
            <a:r>
              <a:rPr lang="en-US" dirty="0"/>
              <a:t> + EP).</a:t>
            </a:r>
          </a:p>
          <a:p>
            <a:pPr lvl="1"/>
            <a:endParaRPr lang="en-US" dirty="0"/>
          </a:p>
          <a:p>
            <a:r>
              <a:rPr lang="en-US" dirty="0"/>
              <a:t>Moving forward, built upon successful outcome of SRF R&amp;D under GDE, and in recognition of</a:t>
            </a:r>
          </a:p>
          <a:p>
            <a:pPr lvl="1"/>
            <a:r>
              <a:rPr lang="en-US" dirty="0"/>
              <a:t> Solid knowledge in cell shape properties.</a:t>
            </a:r>
          </a:p>
          <a:p>
            <a:pPr lvl="1"/>
            <a:r>
              <a:rPr lang="en-US" dirty="0"/>
              <a:t> 10-year’s global experience in new shape cavity prototyping and testing since 2003.</a:t>
            </a:r>
          </a:p>
          <a:p>
            <a:pPr lvl="1"/>
            <a:r>
              <a:rPr lang="en-US" dirty="0"/>
              <a:t> Observed higher Q</a:t>
            </a:r>
            <a:r>
              <a:rPr lang="en-US" baseline="-25000" dirty="0"/>
              <a:t>0</a:t>
            </a:r>
            <a:r>
              <a:rPr lang="en-US" dirty="0"/>
              <a:t> in LG </a:t>
            </a:r>
            <a:r>
              <a:rPr lang="en-US" dirty="0" err="1"/>
              <a:t>Nb</a:t>
            </a:r>
            <a:r>
              <a:rPr lang="en-US" dirty="0"/>
              <a:t> cavities in 2011-2013 (its origin subsequently understood).</a:t>
            </a:r>
          </a:p>
          <a:p>
            <a:pPr lvl="1"/>
            <a:r>
              <a:rPr lang="en-US" dirty="0"/>
              <a:t> (See more in backup slides).</a:t>
            </a:r>
          </a:p>
          <a:p>
            <a:pPr lvl="1"/>
            <a:endParaRPr lang="en-US" dirty="0"/>
          </a:p>
          <a:p>
            <a:r>
              <a:rPr lang="en-US" dirty="0"/>
              <a:t>A new approach chosen at JLAB for demonstrating higher SRF gradient and for help lower ILC project risk and cost via more gradient margin and better efficiency: 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0000"/>
                </a:solidFill>
              </a:rPr>
              <a:t>                        LSF shape + LG </a:t>
            </a:r>
            <a:r>
              <a:rPr lang="en-US" sz="2800" b="1" dirty="0" err="1"/>
              <a:t>Nb</a:t>
            </a:r>
            <a:r>
              <a:rPr lang="en-US" sz="2800" b="1" dirty="0"/>
              <a:t> (high purity) + EP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LSF cavity, Rongli Geng, ALCW2018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01568"/>
      </p:ext>
    </p:extLst>
  </p:cSld>
  <p:clrMapOvr>
    <a:masterClrMapping/>
  </p:clrMapOvr>
</p:sld>
</file>

<file path=ppt/theme/theme1.xml><?xml version="1.0" encoding="utf-8"?>
<a:theme xmlns:a="http://schemas.openxmlformats.org/drawingml/2006/main" name="ALCW2018 Geng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B28AA59-C18E-FC4D-BD87-1D7964E0E4F6}" vid="{969E4A27-902D-3340-850E-95490CE2F5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ALCW2018 Geng</Template>
  <TotalTime>6197</TotalTime>
  <Words>2176</Words>
  <Application>Microsoft Macintosh PowerPoint</Application>
  <PresentationFormat>Widescreen</PresentationFormat>
  <Paragraphs>298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PingFangSC-Regular</vt:lpstr>
      <vt:lpstr>游ゴシック</vt:lpstr>
      <vt:lpstr>.PingFangSC-Regular</vt:lpstr>
      <vt:lpstr>22</vt:lpstr>
      <vt:lpstr>Arial</vt:lpstr>
      <vt:lpstr>Calibri</vt:lpstr>
      <vt:lpstr>Cambria Math</vt:lpstr>
      <vt:lpstr>Helvetica</vt:lpstr>
      <vt:lpstr>Microsoft Yi Baiti</vt:lpstr>
      <vt:lpstr>Symbol</vt:lpstr>
      <vt:lpstr>Times New Roman</vt:lpstr>
      <vt:lpstr>Wingdings</vt:lpstr>
      <vt:lpstr>ALCW2018 Geng</vt:lpstr>
      <vt:lpstr>file:///D:/ALCW2018/%3f%3f%3f</vt:lpstr>
      <vt:lpstr>High-Gradient High-Efficiency SRF Cavity Development at JLAB</vt:lpstr>
      <vt:lpstr>Outline</vt:lpstr>
      <vt:lpstr>The Long March of SRF Technology</vt:lpstr>
      <vt:lpstr>The Idea (as viewed though a “phenomenological law for gradient”)</vt:lpstr>
      <vt:lpstr>The Approach</vt:lpstr>
      <vt:lpstr>The Early Shape-Players in 2002-2003 and Great Success</vt:lpstr>
      <vt:lpstr>The Struggle in Extending Success  to Full-Scale 9-Cell </vt:lpstr>
      <vt:lpstr>The LSF Emerged as Best Shape </vt:lpstr>
      <vt:lpstr>JLAB Chose LSF + LG Nb as the New Approach in 2013 </vt:lpstr>
      <vt:lpstr>JLAB Selected LSF + LG Nb as the New Approach in 2013 (cont.) </vt:lpstr>
      <vt:lpstr>Single-Cell LSF LG Nb Cavities – Early Fruits Through a Collaboration</vt:lpstr>
      <vt:lpstr>March 3, 2016 Birth of first multi-cell LSF cavity – enabled by US-Japan Collaboration</vt:lpstr>
      <vt:lpstr>LSF5-1 Processing at KEK with Its Proven High Gradient Yield ILC-Style Recipe </vt:lpstr>
      <vt:lpstr>LSF5-1 Processing and Preparation for First Vertical Test at JLAB in 2018</vt:lpstr>
      <vt:lpstr>Results of First Cold Tests of LSF5-1</vt:lpstr>
      <vt:lpstr>Understanding LSF5-1 First Tests and Actions for Next Steps </vt:lpstr>
      <vt:lpstr>Conclusion and Outlook  </vt:lpstr>
      <vt:lpstr>Last But Not The Least: Plug Compatibility  </vt:lpstr>
      <vt:lpstr>Backup: 3 Key Elements Underpinning Perspective of LSF+LG Nb Approach   </vt:lpstr>
      <vt:lpstr>Backup: A Few Words About LG Nb</vt:lpstr>
      <vt:lpstr>Backup: A Few Words About LG Nb (cont.)</vt:lpstr>
    </vt:vector>
  </TitlesOfParts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Rongli Geng</dc:creator>
  <cp:lastModifiedBy>Microsoft Office User</cp:lastModifiedBy>
  <cp:revision>360</cp:revision>
  <dcterms:created xsi:type="dcterms:W3CDTF">2018-05-02T15:40:24Z</dcterms:created>
  <dcterms:modified xsi:type="dcterms:W3CDTF">2018-05-30T00:46:20Z</dcterms:modified>
</cp:coreProperties>
</file>