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xlsx" ContentType="application/vnd.openxmlformats-officedocument.spreadsheetml.sheet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256" r:id="rId3"/>
    <p:sldId id="257" r:id="rId4"/>
    <p:sldId id="272" r:id="rId5"/>
    <p:sldId id="276" r:id="rId6"/>
    <p:sldId id="258" r:id="rId7"/>
    <p:sldId id="259" r:id="rId8"/>
    <p:sldId id="278" r:id="rId9"/>
    <p:sldId id="260" r:id="rId10"/>
    <p:sldId id="273" r:id="rId11"/>
    <p:sldId id="279" r:id="rId12"/>
    <p:sldId id="261" r:id="rId13"/>
    <p:sldId id="262" r:id="rId14"/>
    <p:sldId id="268" r:id="rId15"/>
    <p:sldId id="263" r:id="rId16"/>
    <p:sldId id="264" r:id="rId17"/>
    <p:sldId id="269" r:id="rId18"/>
    <p:sldId id="274" r:id="rId19"/>
    <p:sldId id="280" r:id="rId20"/>
    <p:sldId id="270" r:id="rId21"/>
    <p:sldId id="275" r:id="rId22"/>
    <p:sldId id="281" r:id="rId23"/>
    <p:sldId id="267" r:id="rId24"/>
    <p:sldId id="271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1" autoAdjust="0"/>
    <p:restoredTop sz="94666" autoAdjust="0"/>
  </p:normalViewPr>
  <p:slideViewPr>
    <p:cSldViewPr snapToGrid="0" snapToObjects="1">
      <p:cViewPr varScale="1">
        <p:scale>
          <a:sx n="142" d="100"/>
          <a:sy n="142" d="100"/>
        </p:scale>
        <p:origin x="34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2918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f97\Desktop\Cornell%20data\LCLS-II\9-cell%20remov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Before flip</a:t>
            </a:r>
            <a:endParaRPr lang="en-US" dirty="0"/>
          </a:p>
        </c:rich>
      </c:tx>
      <c:layout>
        <c:manualLayout>
          <c:xMode val="edge"/>
          <c:yMode val="edge"/>
          <c:x val="0.656757579146138"/>
          <c:y val="0.0311365106583883"/>
        </c:manualLayout>
      </c:layout>
      <c:overlay val="1"/>
      <c:spPr>
        <a:solidFill>
          <a:srgbClr val="FFFF00"/>
        </a:solidFill>
      </c:spPr>
    </c:title>
    <c:autoTitleDeleted val="0"/>
    <c:plotArea>
      <c:layout>
        <c:manualLayout>
          <c:layoutTarget val="inner"/>
          <c:xMode val="edge"/>
          <c:yMode val="edge"/>
          <c:x val="0.0958701903200635"/>
          <c:y val="0.0493848175011707"/>
          <c:w val="0.797372632510353"/>
          <c:h val="0.839183599990053"/>
        </c:manualLayout>
      </c:layout>
      <c:scatterChart>
        <c:scatterStyle val="lineMarker"/>
        <c:varyColors val="0"/>
        <c:ser>
          <c:idx val="1"/>
          <c:order val="1"/>
          <c:tx>
            <c:strRef>
              <c:f>'AES018'!$L$4</c:f>
              <c:strCache>
                <c:ptCount val="1"/>
                <c:pt idx="0">
                  <c:v>eq</c:v>
                </c:pt>
              </c:strCache>
            </c:strRef>
          </c:tx>
          <c:spPr>
            <a:ln w="28575">
              <a:noFill/>
            </a:ln>
          </c:spPr>
          <c:xVal>
            <c:numRef>
              <c:f>'AES018'!$I$5:$I$22</c:f>
              <c:numCache>
                <c:formatCode>General</c:formatCode>
                <c:ptCount val="18"/>
                <c:pt idx="0">
                  <c:v>9.0</c:v>
                </c:pt>
                <c:pt idx="1">
                  <c:v>9.0</c:v>
                </c:pt>
                <c:pt idx="2">
                  <c:v>8.0</c:v>
                </c:pt>
                <c:pt idx="3">
                  <c:v>8.0</c:v>
                </c:pt>
                <c:pt idx="4">
                  <c:v>7.0</c:v>
                </c:pt>
                <c:pt idx="5">
                  <c:v>7.0</c:v>
                </c:pt>
                <c:pt idx="6">
                  <c:v>6.0</c:v>
                </c:pt>
                <c:pt idx="7">
                  <c:v>6.0</c:v>
                </c:pt>
                <c:pt idx="8">
                  <c:v>5.0</c:v>
                </c:pt>
                <c:pt idx="9">
                  <c:v>5.0</c:v>
                </c:pt>
                <c:pt idx="10">
                  <c:v>4.0</c:v>
                </c:pt>
                <c:pt idx="11">
                  <c:v>4.0</c:v>
                </c:pt>
                <c:pt idx="12">
                  <c:v>3.0</c:v>
                </c:pt>
                <c:pt idx="13">
                  <c:v>3.0</c:v>
                </c:pt>
                <c:pt idx="14">
                  <c:v>2.0</c:v>
                </c:pt>
                <c:pt idx="15">
                  <c:v>2.0</c:v>
                </c:pt>
                <c:pt idx="16">
                  <c:v>1.0</c:v>
                </c:pt>
                <c:pt idx="17">
                  <c:v>1.0</c:v>
                </c:pt>
              </c:numCache>
            </c:numRef>
          </c:xVal>
          <c:yVal>
            <c:numRef>
              <c:f>'AES018'!$L$5:$L$22</c:f>
              <c:numCache>
                <c:formatCode>General</c:formatCode>
                <c:ptCount val="18"/>
                <c:pt idx="1">
                  <c:v>36.0</c:v>
                </c:pt>
                <c:pt idx="3">
                  <c:v>48.0</c:v>
                </c:pt>
                <c:pt idx="5">
                  <c:v>60.0</c:v>
                </c:pt>
                <c:pt idx="7">
                  <c:v>64.0</c:v>
                </c:pt>
                <c:pt idx="9">
                  <c:v>70.0</c:v>
                </c:pt>
                <c:pt idx="11">
                  <c:v>88.0</c:v>
                </c:pt>
                <c:pt idx="13">
                  <c:v>78.0</c:v>
                </c:pt>
                <c:pt idx="15">
                  <c:v>80.0</c:v>
                </c:pt>
                <c:pt idx="17">
                  <c:v>94.0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E32-4BE4-82D7-E5860C9F17D0}"/>
            </c:ext>
          </c:extLst>
        </c:ser>
        <c:ser>
          <c:idx val="0"/>
          <c:order val="0"/>
          <c:tx>
            <c:strRef>
              <c:f>'AES018'!$M$4</c:f>
              <c:strCache>
                <c:ptCount val="1"/>
                <c:pt idx="0">
                  <c:v>iris</c:v>
                </c:pt>
              </c:strCache>
            </c:strRef>
          </c:tx>
          <c:spPr>
            <a:ln w="28575">
              <a:noFill/>
            </a:ln>
          </c:spPr>
          <c:xVal>
            <c:numRef>
              <c:f>'AES018'!$I$5:$I$22</c:f>
              <c:numCache>
                <c:formatCode>General</c:formatCode>
                <c:ptCount val="18"/>
                <c:pt idx="0">
                  <c:v>9.0</c:v>
                </c:pt>
                <c:pt idx="1">
                  <c:v>9.0</c:v>
                </c:pt>
                <c:pt idx="2">
                  <c:v>8.0</c:v>
                </c:pt>
                <c:pt idx="3">
                  <c:v>8.0</c:v>
                </c:pt>
                <c:pt idx="4">
                  <c:v>7.0</c:v>
                </c:pt>
                <c:pt idx="5">
                  <c:v>7.0</c:v>
                </c:pt>
                <c:pt idx="6">
                  <c:v>6.0</c:v>
                </c:pt>
                <c:pt idx="7">
                  <c:v>6.0</c:v>
                </c:pt>
                <c:pt idx="8">
                  <c:v>5.0</c:v>
                </c:pt>
                <c:pt idx="9">
                  <c:v>5.0</c:v>
                </c:pt>
                <c:pt idx="10">
                  <c:v>4.0</c:v>
                </c:pt>
                <c:pt idx="11">
                  <c:v>4.0</c:v>
                </c:pt>
                <c:pt idx="12">
                  <c:v>3.0</c:v>
                </c:pt>
                <c:pt idx="13">
                  <c:v>3.0</c:v>
                </c:pt>
                <c:pt idx="14">
                  <c:v>2.0</c:v>
                </c:pt>
                <c:pt idx="15">
                  <c:v>2.0</c:v>
                </c:pt>
                <c:pt idx="16">
                  <c:v>1.0</c:v>
                </c:pt>
                <c:pt idx="17">
                  <c:v>1.0</c:v>
                </c:pt>
              </c:numCache>
            </c:numRef>
          </c:xVal>
          <c:yVal>
            <c:numRef>
              <c:f>'AES018'!$M$5:$M$22</c:f>
              <c:numCache>
                <c:formatCode>General</c:formatCode>
                <c:ptCount val="18"/>
                <c:pt idx="1">
                  <c:v>40.0</c:v>
                </c:pt>
                <c:pt idx="3">
                  <c:v>56.0</c:v>
                </c:pt>
                <c:pt idx="7">
                  <c:v>84.0</c:v>
                </c:pt>
                <c:pt idx="9">
                  <c:v>94.0</c:v>
                </c:pt>
                <c:pt idx="11">
                  <c:v>100.0</c:v>
                </c:pt>
                <c:pt idx="15">
                  <c:v>100.0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E32-4BE4-82D7-E5860C9F17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1809280"/>
        <c:axId val="421811600"/>
      </c:scatterChart>
      <c:valAx>
        <c:axId val="421809280"/>
        <c:scaling>
          <c:orientation val="minMax"/>
          <c:max val="9.0"/>
          <c:min val="1.0"/>
        </c:scaling>
        <c:delete val="0"/>
        <c:axPos val="b"/>
        <c:numFmt formatCode="General" sourceLinked="1"/>
        <c:majorTickMark val="out"/>
        <c:minorTickMark val="none"/>
        <c:tickLblPos val="nextTo"/>
        <c:crossAx val="421811600"/>
        <c:crosses val="autoZero"/>
        <c:crossBetween val="midCat"/>
        <c:majorUnit val="1.0"/>
      </c:valAx>
      <c:valAx>
        <c:axId val="421811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180928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96809441197147"/>
          <c:y val="0.290571591383908"/>
          <c:w val="0.094077341791802"/>
          <c:h val="0.1786605276255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After flip</a:t>
            </a:r>
            <a:endParaRPr lang="en-US" dirty="0"/>
          </a:p>
        </c:rich>
      </c:tx>
      <c:layout>
        <c:manualLayout>
          <c:xMode val="edge"/>
          <c:yMode val="edge"/>
          <c:x val="0.715188375313092"/>
          <c:y val="0.0267430070721566"/>
        </c:manualLayout>
      </c:layout>
      <c:overlay val="1"/>
      <c:spPr>
        <a:solidFill>
          <a:srgbClr val="FFFF00"/>
        </a:solidFill>
      </c:spPr>
    </c:title>
    <c:autoTitleDeleted val="0"/>
    <c:plotArea>
      <c:layout>
        <c:manualLayout>
          <c:layoutTarget val="inner"/>
          <c:xMode val="edge"/>
          <c:yMode val="edge"/>
          <c:x val="0.136073160987374"/>
          <c:y val="0.0494857937426277"/>
          <c:w val="0.767533169999325"/>
          <c:h val="0.838854781611059"/>
        </c:manualLayout>
      </c:layout>
      <c:scatterChart>
        <c:scatterStyle val="lineMarker"/>
        <c:varyColors val="0"/>
        <c:ser>
          <c:idx val="1"/>
          <c:order val="0"/>
          <c:tx>
            <c:strRef>
              <c:f>'AES018'!$K$31</c:f>
              <c:strCache>
                <c:ptCount val="1"/>
                <c:pt idx="0">
                  <c:v>eq</c:v>
                </c:pt>
              </c:strCache>
            </c:strRef>
          </c:tx>
          <c:spPr>
            <a:ln w="28575">
              <a:noFill/>
            </a:ln>
          </c:spPr>
          <c:xVal>
            <c:numRef>
              <c:f>'AES018'!$J$84:$J$101</c:f>
              <c:numCache>
                <c:formatCode>General</c:formatCode>
                <c:ptCount val="18"/>
                <c:pt idx="0">
                  <c:v>9.0</c:v>
                </c:pt>
                <c:pt idx="1">
                  <c:v>9.0</c:v>
                </c:pt>
                <c:pt idx="2">
                  <c:v>8.0</c:v>
                </c:pt>
                <c:pt idx="3">
                  <c:v>8.0</c:v>
                </c:pt>
                <c:pt idx="4">
                  <c:v>7.0</c:v>
                </c:pt>
                <c:pt idx="5">
                  <c:v>7.0</c:v>
                </c:pt>
                <c:pt idx="6">
                  <c:v>6.0</c:v>
                </c:pt>
                <c:pt idx="7">
                  <c:v>6.0</c:v>
                </c:pt>
                <c:pt idx="8">
                  <c:v>5.0</c:v>
                </c:pt>
                <c:pt idx="9">
                  <c:v>5.0</c:v>
                </c:pt>
                <c:pt idx="10">
                  <c:v>4.0</c:v>
                </c:pt>
                <c:pt idx="11">
                  <c:v>4.0</c:v>
                </c:pt>
                <c:pt idx="12">
                  <c:v>3.0</c:v>
                </c:pt>
                <c:pt idx="13">
                  <c:v>3.0</c:v>
                </c:pt>
                <c:pt idx="14">
                  <c:v>2.0</c:v>
                </c:pt>
                <c:pt idx="15">
                  <c:v>2.0</c:v>
                </c:pt>
                <c:pt idx="16">
                  <c:v>1.0</c:v>
                </c:pt>
                <c:pt idx="17">
                  <c:v>1.0</c:v>
                </c:pt>
              </c:numCache>
            </c:numRef>
          </c:xVal>
          <c:yVal>
            <c:numRef>
              <c:f>'AES018'!$K$84:$K$101</c:f>
              <c:numCache>
                <c:formatCode>General</c:formatCode>
                <c:ptCount val="18"/>
                <c:pt idx="0">
                  <c:v>82.0</c:v>
                </c:pt>
                <c:pt idx="1">
                  <c:v>82.0</c:v>
                </c:pt>
                <c:pt idx="2">
                  <c:v>112.0</c:v>
                </c:pt>
                <c:pt idx="3">
                  <c:v>94.0</c:v>
                </c:pt>
                <c:pt idx="4">
                  <c:v>114.0</c:v>
                </c:pt>
                <c:pt idx="5">
                  <c:v>110.0</c:v>
                </c:pt>
                <c:pt idx="6">
                  <c:v>108.0</c:v>
                </c:pt>
                <c:pt idx="7">
                  <c:v>110.0</c:v>
                </c:pt>
                <c:pt idx="8">
                  <c:v>108.0</c:v>
                </c:pt>
                <c:pt idx="9">
                  <c:v>106.0</c:v>
                </c:pt>
                <c:pt idx="10">
                  <c:v>108.0</c:v>
                </c:pt>
                <c:pt idx="11">
                  <c:v>124.0</c:v>
                </c:pt>
                <c:pt idx="12">
                  <c:v>94.0</c:v>
                </c:pt>
                <c:pt idx="13">
                  <c:v>120.0</c:v>
                </c:pt>
                <c:pt idx="14">
                  <c:v>88.0</c:v>
                </c:pt>
                <c:pt idx="15">
                  <c:v>108.0</c:v>
                </c:pt>
                <c:pt idx="16">
                  <c:v>84.0</c:v>
                </c:pt>
                <c:pt idx="17">
                  <c:v>122.0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294-4688-8982-82E4F97A56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1838128"/>
        <c:axId val="421840608"/>
      </c:scatterChart>
      <c:valAx>
        <c:axId val="421838128"/>
        <c:scaling>
          <c:orientation val="minMax"/>
          <c:max val="9.0"/>
          <c:min val="1.0"/>
        </c:scaling>
        <c:delete val="0"/>
        <c:axPos val="b"/>
        <c:numFmt formatCode="General" sourceLinked="1"/>
        <c:majorTickMark val="out"/>
        <c:minorTickMark val="none"/>
        <c:tickLblPos val="nextTo"/>
        <c:crossAx val="421840608"/>
        <c:crosses val="autoZero"/>
        <c:crossBetween val="midCat"/>
        <c:majorUnit val="1.0"/>
      </c:valAx>
      <c:valAx>
        <c:axId val="421840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183812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2"/>
          <c:order val="0"/>
          <c:tx>
            <c:strRef>
              <c:f>'AES018'!$J$4</c:f>
              <c:strCache>
                <c:ptCount val="1"/>
                <c:pt idx="0">
                  <c:v>eq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</c:marker>
          <c:xVal>
            <c:numRef>
              <c:f>'AES018'!$I$5:$I$22</c:f>
              <c:numCache>
                <c:formatCode>General</c:formatCode>
                <c:ptCount val="18"/>
                <c:pt idx="0">
                  <c:v>9.0</c:v>
                </c:pt>
                <c:pt idx="1">
                  <c:v>9.0</c:v>
                </c:pt>
                <c:pt idx="2">
                  <c:v>8.0</c:v>
                </c:pt>
                <c:pt idx="3">
                  <c:v>8.0</c:v>
                </c:pt>
                <c:pt idx="4">
                  <c:v>7.0</c:v>
                </c:pt>
                <c:pt idx="5">
                  <c:v>7.0</c:v>
                </c:pt>
                <c:pt idx="6">
                  <c:v>6.0</c:v>
                </c:pt>
                <c:pt idx="7">
                  <c:v>6.0</c:v>
                </c:pt>
                <c:pt idx="8">
                  <c:v>5.0</c:v>
                </c:pt>
                <c:pt idx="9">
                  <c:v>5.0</c:v>
                </c:pt>
                <c:pt idx="10">
                  <c:v>4.0</c:v>
                </c:pt>
                <c:pt idx="11">
                  <c:v>4.0</c:v>
                </c:pt>
                <c:pt idx="12">
                  <c:v>3.0</c:v>
                </c:pt>
                <c:pt idx="13">
                  <c:v>3.0</c:v>
                </c:pt>
                <c:pt idx="14">
                  <c:v>2.0</c:v>
                </c:pt>
                <c:pt idx="15">
                  <c:v>2.0</c:v>
                </c:pt>
                <c:pt idx="16">
                  <c:v>1.0</c:v>
                </c:pt>
                <c:pt idx="17">
                  <c:v>1.0</c:v>
                </c:pt>
              </c:numCache>
            </c:numRef>
          </c:xVal>
          <c:yVal>
            <c:numRef>
              <c:f>'AES018'!$J$5:$J$22</c:f>
              <c:numCache>
                <c:formatCode>General</c:formatCode>
                <c:ptCount val="18"/>
                <c:pt idx="0">
                  <c:v>30.0</c:v>
                </c:pt>
                <c:pt idx="2">
                  <c:v>28.0</c:v>
                </c:pt>
                <c:pt idx="4">
                  <c:v>36.0</c:v>
                </c:pt>
                <c:pt idx="6">
                  <c:v>42.0</c:v>
                </c:pt>
                <c:pt idx="8">
                  <c:v>38.0</c:v>
                </c:pt>
                <c:pt idx="10">
                  <c:v>36.0</c:v>
                </c:pt>
                <c:pt idx="12">
                  <c:v>52.0</c:v>
                </c:pt>
                <c:pt idx="14">
                  <c:v>44.0</c:v>
                </c:pt>
                <c:pt idx="16">
                  <c:v>46.0</c:v>
                </c:pt>
              </c:numCache>
            </c:numRef>
          </c:yVal>
          <c:smooth val="0"/>
        </c:ser>
        <c:ser>
          <c:idx val="3"/>
          <c:order val="1"/>
          <c:tx>
            <c:strRef>
              <c:f>'AES018'!$K$4</c:f>
              <c:strCache>
                <c:ptCount val="1"/>
                <c:pt idx="0">
                  <c:v>iris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7"/>
          </c:marker>
          <c:xVal>
            <c:numRef>
              <c:f>'AES018'!$I$5:$I$22</c:f>
              <c:numCache>
                <c:formatCode>General</c:formatCode>
                <c:ptCount val="18"/>
                <c:pt idx="0">
                  <c:v>9.0</c:v>
                </c:pt>
                <c:pt idx="1">
                  <c:v>9.0</c:v>
                </c:pt>
                <c:pt idx="2">
                  <c:v>8.0</c:v>
                </c:pt>
                <c:pt idx="3">
                  <c:v>8.0</c:v>
                </c:pt>
                <c:pt idx="4">
                  <c:v>7.0</c:v>
                </c:pt>
                <c:pt idx="5">
                  <c:v>7.0</c:v>
                </c:pt>
                <c:pt idx="6">
                  <c:v>6.0</c:v>
                </c:pt>
                <c:pt idx="7">
                  <c:v>6.0</c:v>
                </c:pt>
                <c:pt idx="8">
                  <c:v>5.0</c:v>
                </c:pt>
                <c:pt idx="9">
                  <c:v>5.0</c:v>
                </c:pt>
                <c:pt idx="10">
                  <c:v>4.0</c:v>
                </c:pt>
                <c:pt idx="11">
                  <c:v>4.0</c:v>
                </c:pt>
                <c:pt idx="12">
                  <c:v>3.0</c:v>
                </c:pt>
                <c:pt idx="13">
                  <c:v>3.0</c:v>
                </c:pt>
                <c:pt idx="14">
                  <c:v>2.0</c:v>
                </c:pt>
                <c:pt idx="15">
                  <c:v>2.0</c:v>
                </c:pt>
                <c:pt idx="16">
                  <c:v>1.0</c:v>
                </c:pt>
                <c:pt idx="17">
                  <c:v>1.0</c:v>
                </c:pt>
              </c:numCache>
            </c:numRef>
          </c:xVal>
          <c:yVal>
            <c:numRef>
              <c:f>'AES018'!$K$5:$K$22</c:f>
              <c:numCache>
                <c:formatCode>General</c:formatCode>
                <c:ptCount val="18"/>
                <c:pt idx="2">
                  <c:v>30.0</c:v>
                </c:pt>
                <c:pt idx="4">
                  <c:v>28.0</c:v>
                </c:pt>
                <c:pt idx="6">
                  <c:v>32.0</c:v>
                </c:pt>
                <c:pt idx="8">
                  <c:v>34.0</c:v>
                </c:pt>
                <c:pt idx="10">
                  <c:v>32.0</c:v>
                </c:pt>
                <c:pt idx="12">
                  <c:v>40.0</c:v>
                </c:pt>
                <c:pt idx="16">
                  <c:v>44.0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2703008"/>
        <c:axId val="512695200"/>
      </c:scatterChart>
      <c:valAx>
        <c:axId val="512703008"/>
        <c:scaling>
          <c:orientation val="minMax"/>
          <c:max val="9.0"/>
          <c:min val="1.0"/>
        </c:scaling>
        <c:delete val="0"/>
        <c:axPos val="b"/>
        <c:numFmt formatCode="General" sourceLinked="1"/>
        <c:majorTickMark val="out"/>
        <c:minorTickMark val="none"/>
        <c:tickLblPos val="nextTo"/>
        <c:crossAx val="512695200"/>
        <c:crosses val="autoZero"/>
        <c:crossBetween val="midCat"/>
        <c:majorUnit val="1.0"/>
      </c:valAx>
      <c:valAx>
        <c:axId val="512695200"/>
        <c:scaling>
          <c:orientation val="minMax"/>
          <c:max val="12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127030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47992498742579"/>
          <c:y val="0.512848756673744"/>
          <c:w val="0.0913039198799183"/>
          <c:h val="0.17691656198388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9CBAE-C586-4B13-93DE-3EAB259D516B}" type="datetimeFigureOut">
              <a:rPr lang="en-US" smtClean="0"/>
              <a:t>5/30/18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A2237-F34F-4443-99D3-59199FB09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204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29C01-C581-4D2F-87D8-0E8C3B8BE72B}" type="datetimeFigureOut">
              <a:rPr lang="en-US" smtClean="0"/>
              <a:t>5/30/18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052BA-FB12-465E-9A89-1ACAF7734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085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052BA-FB12-465E-9A89-1ACAF77347A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86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052BA-FB12-465E-9A89-1ACAF77347A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741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052BA-FB12-465E-9A89-1ACAF77347A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32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052BA-FB12-465E-9A89-1ACAF77347A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144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052BA-FB12-465E-9A89-1ACAF77347A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516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70371" y="6421664"/>
            <a:ext cx="1118508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May 31, 2018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97D4FC-4534-804B-BCB9-65E484165E4E}" type="datetimeFigureOut">
              <a:rPr lang="en-US" smtClean="0"/>
              <a:pPr/>
              <a:t>5/30/18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97D4FC-4534-804B-BCB9-65E484165E4E}" type="datetimeFigureOut">
              <a:rPr lang="en-US" smtClean="0"/>
              <a:pPr/>
              <a:t>5/30/18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97D4FC-4534-804B-BCB9-65E484165E4E}" type="datetimeFigureOut">
              <a:rPr lang="en-US" smtClean="0"/>
              <a:pPr/>
              <a:t>5/30/18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6073-519F-40F8-96D1-A5A10CDB34A8}" type="datetimeFigureOut">
              <a:rPr lang="en-US" smtClean="0"/>
              <a:t>5/30/18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53E1-3162-45F1-A3FC-4DD7E96C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089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6073-519F-40F8-96D1-A5A10CDB34A8}" type="datetimeFigureOut">
              <a:rPr lang="en-US" smtClean="0"/>
              <a:t>5/30/18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53E1-3162-45F1-A3FC-4DD7E96C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551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6073-519F-40F8-96D1-A5A10CDB34A8}" type="datetimeFigureOut">
              <a:rPr lang="en-US" smtClean="0"/>
              <a:t>5/30/18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53E1-3162-45F1-A3FC-4DD7E96C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183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6073-519F-40F8-96D1-A5A10CDB34A8}" type="datetimeFigureOut">
              <a:rPr lang="en-US" smtClean="0"/>
              <a:t>5/30/18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53E1-3162-45F1-A3FC-4DD7E96C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390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6073-519F-40F8-96D1-A5A10CDB34A8}" type="datetimeFigureOut">
              <a:rPr lang="en-US" smtClean="0"/>
              <a:t>5/30/18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53E1-3162-45F1-A3FC-4DD7E96C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153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6073-519F-40F8-96D1-A5A10CDB34A8}" type="datetimeFigureOut">
              <a:rPr lang="en-US" smtClean="0"/>
              <a:t>5/30/18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53E1-3162-45F1-A3FC-4DD7E96C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4958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6073-519F-40F8-96D1-A5A10CDB34A8}" type="datetimeFigureOut">
              <a:rPr lang="en-US" smtClean="0"/>
              <a:t>5/30/18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53E1-3162-45F1-A3FC-4DD7E96C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838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97D4FC-4534-804B-BCB9-65E484165E4E}" type="datetimeFigureOut">
              <a:rPr lang="en-US" smtClean="0"/>
              <a:pPr/>
              <a:t>5/30/18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263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6073-519F-40F8-96D1-A5A10CDB34A8}" type="datetimeFigureOut">
              <a:rPr lang="en-US" smtClean="0"/>
              <a:t>5/30/18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53E1-3162-45F1-A3FC-4DD7E96C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9073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6073-519F-40F8-96D1-A5A10CDB34A8}" type="datetimeFigureOut">
              <a:rPr lang="en-US" smtClean="0"/>
              <a:t>5/30/18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53E1-3162-45F1-A3FC-4DD7E96C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94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6073-519F-40F8-96D1-A5A10CDB34A8}" type="datetimeFigureOut">
              <a:rPr lang="en-US" smtClean="0"/>
              <a:t>5/30/18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53E1-3162-45F1-A3FC-4DD7E96C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520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6073-519F-40F8-96D1-A5A10CDB34A8}" type="datetimeFigureOut">
              <a:rPr lang="en-US" smtClean="0"/>
              <a:t>5/30/18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53E1-3162-45F1-A3FC-4DD7E96C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676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97D4FC-4534-804B-BCB9-65E484165E4E}" type="datetimeFigureOut">
              <a:rPr lang="en-US" smtClean="0"/>
              <a:pPr/>
              <a:t>5/30/18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97D4FC-4534-804B-BCB9-65E484165E4E}" type="datetimeFigureOut">
              <a:rPr lang="en-US" smtClean="0"/>
              <a:pPr/>
              <a:t>5/30/18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97D4FC-4534-804B-BCB9-65E484165E4E}" type="datetimeFigureOut">
              <a:rPr lang="en-US" smtClean="0"/>
              <a:pPr/>
              <a:t>5/30/18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97D4FC-4534-804B-BCB9-65E484165E4E}" type="datetimeFigureOut">
              <a:rPr lang="en-US" smtClean="0"/>
              <a:pPr/>
              <a:t>5/30/18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97D4FC-4534-804B-BCB9-65E484165E4E}" type="datetimeFigureOut">
              <a:rPr lang="en-US" smtClean="0"/>
              <a:pPr/>
              <a:t>5/30/18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97D4FC-4534-804B-BCB9-65E484165E4E}" type="datetimeFigureOut">
              <a:rPr lang="en-US" smtClean="0"/>
              <a:pPr/>
              <a:t>5/30/18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97D4FC-4534-804B-BCB9-65E484165E4E}" type="datetimeFigureOut">
              <a:rPr lang="en-US" smtClean="0"/>
              <a:pPr/>
              <a:t>5/30/18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D 10in Header 3line 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8711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2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D6073-519F-40F8-96D1-A5A10CDB34A8}" type="datetimeFigureOut">
              <a:rPr lang="en-US" smtClean="0"/>
              <a:t>5/30/18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553E1-3162-45F1-A3FC-4DD7E96C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634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0.emf"/><Relationship Id="rId5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jpe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5.png"/><Relationship Id="rId3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tiff"/><Relationship Id="rId5" Type="http://schemas.openxmlformats.org/officeDocument/2006/relationships/image" Target="../media/image2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tiff"/><Relationship Id="rId6" Type="http://schemas.openxmlformats.org/officeDocument/2006/relationships/image" Target="../media/image10.tif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93939" y="2277382"/>
            <a:ext cx="8294914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High-Q and high-gradient research updates from Cornell University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498021" y="4884821"/>
            <a:ext cx="8286750" cy="1379621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sz="2400" dirty="0"/>
              <a:t>Dr. Mingqi Ge </a:t>
            </a:r>
          </a:p>
          <a:p>
            <a:pPr marL="0" indent="0" algn="ctr">
              <a:buNone/>
            </a:pPr>
            <a:r>
              <a:rPr lang="en-US" sz="2400" dirty="0"/>
              <a:t>On behalf of the SRF group of Cornell University</a:t>
            </a:r>
          </a:p>
          <a:p>
            <a:pPr marL="0" indent="0" algn="ctr">
              <a:buNone/>
            </a:pPr>
            <a:r>
              <a:rPr lang="en-US" sz="2400" dirty="0"/>
              <a:t>ALCW2018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27494" y="6360877"/>
            <a:ext cx="1540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May 31, 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137" y="836112"/>
            <a:ext cx="8229600" cy="527467"/>
          </a:xfrm>
        </p:spPr>
        <p:txBody>
          <a:bodyPr/>
          <a:lstStyle/>
          <a:p>
            <a:r>
              <a:rPr lang="en-US" sz="3200" dirty="0" smtClean="0"/>
              <a:t>Motivation of </a:t>
            </a:r>
            <a:r>
              <a:rPr lang="en-US" sz="3200" dirty="0"/>
              <a:t>Bipolar-EP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147" y="2124289"/>
            <a:ext cx="898357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Regular EP contains HF.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HF </a:t>
            </a:r>
            <a:r>
              <a:rPr lang="en-US" sz="2800" dirty="0" smtClean="0"/>
              <a:t>is toxic !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Regular </a:t>
            </a:r>
            <a:r>
              <a:rPr lang="en-US" sz="2800" dirty="0" smtClean="0"/>
              <a:t>EP will require &gt;10,000 </a:t>
            </a:r>
            <a:r>
              <a:rPr lang="en-US" sz="2800" dirty="0" smtClean="0"/>
              <a:t>liters </a:t>
            </a:r>
            <a:r>
              <a:rPr lang="en-US" sz="2800" dirty="0" smtClean="0"/>
              <a:t>HF acid for </a:t>
            </a:r>
            <a:r>
              <a:rPr lang="en-US" sz="2800" dirty="0"/>
              <a:t>ILC </a:t>
            </a:r>
            <a:r>
              <a:rPr lang="en-US" sz="2800" dirty="0" smtClean="0"/>
              <a:t>project </a:t>
            </a:r>
            <a:r>
              <a:rPr lang="en-US" sz="2800" dirty="0"/>
              <a:t>(~8000 </a:t>
            </a:r>
            <a:r>
              <a:rPr lang="en-US" sz="2800" dirty="0" smtClean="0"/>
              <a:t>1.3GHz 9-cell </a:t>
            </a:r>
            <a:r>
              <a:rPr lang="en-US" sz="2800" dirty="0"/>
              <a:t>SRF cavities)</a:t>
            </a:r>
            <a:r>
              <a:rPr lang="en-US" sz="2800" dirty="0" smtClean="0"/>
              <a:t>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5042" y="2877241"/>
            <a:ext cx="655262" cy="57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73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536" y="1835181"/>
            <a:ext cx="5322341" cy="341583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" y="751413"/>
            <a:ext cx="914399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dirty="0">
                <a:latin typeface="+mj-lt"/>
              </a:rPr>
              <a:t>Bipolar-EP development collaborated with Faraday Inc.</a:t>
            </a:r>
          </a:p>
          <a:p>
            <a:r>
              <a:rPr lang="en-US" sz="3100" b="1" dirty="0">
                <a:solidFill>
                  <a:srgbClr val="C00000"/>
                </a:solidFill>
                <a:latin typeface="+mj-lt"/>
              </a:rPr>
              <a:t>(HF-free EP </a:t>
            </a:r>
            <a:r>
              <a:rPr lang="en-US" sz="3100" b="1" dirty="0" smtClean="0">
                <a:solidFill>
                  <a:srgbClr val="C00000"/>
                </a:solidFill>
                <a:latin typeface="+mj-lt"/>
              </a:rPr>
              <a:t>technique using H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2</a:t>
            </a:r>
            <a:r>
              <a:rPr lang="en-US" sz="3100" b="1" dirty="0" smtClean="0">
                <a:solidFill>
                  <a:srgbClr val="C00000"/>
                </a:solidFill>
                <a:latin typeface="+mj-lt"/>
              </a:rPr>
              <a:t>SO</a:t>
            </a:r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4</a:t>
            </a:r>
            <a:r>
              <a:rPr lang="en-US" sz="31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3100" b="1" dirty="0" smtClean="0">
                <a:solidFill>
                  <a:srgbClr val="C00000"/>
                </a:solidFill>
                <a:latin typeface="+mj-lt"/>
              </a:rPr>
              <a:t>acid) </a:t>
            </a:r>
            <a:endParaRPr lang="en-US" sz="31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89449" y="4947753"/>
            <a:ext cx="6369133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57175" indent="-257175" algn="just">
              <a:buFont typeface="+mj-lt"/>
              <a:buAutoNum type="arabicPeriod"/>
            </a:pPr>
            <a:r>
              <a:rPr lang="en-US" sz="1600" b="1" dirty="0">
                <a:solidFill>
                  <a:schemeClr val="accent2"/>
                </a:solidFill>
              </a:rPr>
              <a:t>an anodic forward pulse to grow an oxide layer </a:t>
            </a:r>
            <a:r>
              <a:rPr lang="en-US" sz="1600" b="1" dirty="0" smtClean="0">
                <a:solidFill>
                  <a:schemeClr val="accent2"/>
                </a:solidFill>
              </a:rPr>
              <a:t>on </a:t>
            </a:r>
            <a:r>
              <a:rPr lang="en-US" sz="1600" b="1" dirty="0">
                <a:solidFill>
                  <a:schemeClr val="accent2"/>
                </a:solidFill>
              </a:rPr>
              <a:t>niobium surface, </a:t>
            </a:r>
          </a:p>
          <a:p>
            <a:pPr marL="257175" indent="-257175" algn="just">
              <a:buFont typeface="+mj-lt"/>
              <a:buAutoNum type="arabicPeriod"/>
            </a:pPr>
            <a:r>
              <a:rPr lang="en-US" sz="1600" b="1" dirty="0">
                <a:solidFill>
                  <a:schemeClr val="accent2"/>
                </a:solidFill>
              </a:rPr>
              <a:t>voltage time off to dissipate the heat, remove reaction products, and replenishes reacting species;</a:t>
            </a:r>
          </a:p>
          <a:p>
            <a:pPr marL="257175" indent="-257175" algn="just">
              <a:buFont typeface="+mj-lt"/>
              <a:buAutoNum type="arabicPeriod"/>
            </a:pPr>
            <a:r>
              <a:rPr lang="en-US" sz="1600" b="1" dirty="0">
                <a:solidFill>
                  <a:schemeClr val="accent2"/>
                </a:solidFill>
              </a:rPr>
              <a:t>a </a:t>
            </a:r>
            <a:r>
              <a:rPr lang="en-US" sz="1600" b="1" dirty="0" err="1">
                <a:solidFill>
                  <a:schemeClr val="accent2"/>
                </a:solidFill>
              </a:rPr>
              <a:t>cathodic</a:t>
            </a:r>
            <a:r>
              <a:rPr lang="en-US" sz="1600" b="1" dirty="0">
                <a:solidFill>
                  <a:schemeClr val="accent2"/>
                </a:solidFill>
              </a:rPr>
              <a:t> pulse with reversed voltage to remove the oxide layer on the niobium surface, thus eliminating the need for HF.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042" y="1807376"/>
            <a:ext cx="1346824" cy="41243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624" y="1807376"/>
            <a:ext cx="1190625" cy="411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414" y="5919538"/>
            <a:ext cx="2727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BEP setup of 9-cell and single-cell SRF cavities</a:t>
            </a:r>
          </a:p>
        </p:txBody>
      </p:sp>
    </p:spTree>
    <p:extLst>
      <p:ext uri="{BB962C8B-B14F-4D97-AF65-F5344CB8AC3E}">
        <p14:creationId xmlns:p14="http://schemas.microsoft.com/office/powerpoint/2010/main" val="411247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4027" y="824418"/>
            <a:ext cx="5779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9-cell cavity BEP results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553" y="1709928"/>
            <a:ext cx="4203152" cy="985146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85" t="656" r="475" b="749"/>
          <a:stretch/>
        </p:blipFill>
        <p:spPr>
          <a:xfrm>
            <a:off x="109874" y="1575455"/>
            <a:ext cx="4718679" cy="33163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36569" y="2680563"/>
            <a:ext cx="4203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Surface coated with thick and golden oxide layer after 63um BEP of the 9-cell cavity.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2277" y="1862484"/>
            <a:ext cx="286469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>
                <a:solidFill>
                  <a:srgbClr val="C00000"/>
                </a:solidFill>
              </a:rPr>
              <a:t>No 800C and 120C baking after BEP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28553" y="1116806"/>
            <a:ext cx="25515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Optical inspection images: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1</a:t>
            </a:r>
            <a:r>
              <a:rPr lang="en-US" sz="1600" b="1" baseline="30000" dirty="0"/>
              <a:t>st</a:t>
            </a:r>
            <a:r>
              <a:rPr lang="en-US" sz="1600" b="1" dirty="0"/>
              <a:t> Run: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80547" y="3411961"/>
            <a:ext cx="42511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2</a:t>
            </a:r>
            <a:r>
              <a:rPr lang="en-US" sz="1600" b="1" baseline="30000" dirty="0"/>
              <a:t>nd</a:t>
            </a:r>
            <a:r>
              <a:rPr lang="en-US" sz="1600" b="1" dirty="0"/>
              <a:t> Run: BEP 8.5um, surface looks similar to the conventional EP surface;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3</a:t>
            </a:r>
            <a:r>
              <a:rPr lang="en-US" sz="1600" b="1" baseline="30000" dirty="0"/>
              <a:t>rd</a:t>
            </a:r>
            <a:r>
              <a:rPr lang="en-US" sz="1600" b="1" dirty="0"/>
              <a:t> Run: BEP 7um, surface has light yellow layer.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6569" y="4489179"/>
            <a:ext cx="3929151" cy="113539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6291" y="5005578"/>
            <a:ext cx="47522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/>
                </a:solidFill>
              </a:rPr>
              <a:t>Baseline test: cavity quenched at 22MV/m,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/>
                </a:solidFill>
              </a:rPr>
              <a:t>BEP degraded gradient ~ 4MV/m,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/>
                </a:solidFill>
              </a:rPr>
              <a:t>Gradient was limited by quench and FE,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/>
                </a:solidFill>
              </a:rPr>
              <a:t>Low Q</a:t>
            </a:r>
            <a:r>
              <a:rPr lang="en-US" sz="1200" b="1" dirty="0">
                <a:solidFill>
                  <a:schemeClr val="accent2"/>
                </a:solidFill>
              </a:rPr>
              <a:t>0</a:t>
            </a:r>
            <a:r>
              <a:rPr lang="en-US" sz="1600" b="1" dirty="0">
                <a:solidFill>
                  <a:schemeClr val="accent2"/>
                </a:solidFill>
              </a:rPr>
              <a:t> due to the oxide layer on surface.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649579" y="3473886"/>
            <a:ext cx="0" cy="2697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60821" y="3743620"/>
            <a:ext cx="922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Quench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534653" y="3411961"/>
            <a:ext cx="0" cy="2697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378303" y="3666318"/>
            <a:ext cx="425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FE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3994484" y="3031958"/>
            <a:ext cx="1" cy="145722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497179" y="2664521"/>
            <a:ext cx="1114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Max E</a:t>
            </a:r>
            <a:r>
              <a:rPr lang="en-US" sz="105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acc</a:t>
            </a:r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in baseline test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9175" y="5707325"/>
            <a:ext cx="3946545" cy="1092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97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4201"/>
            <a:ext cx="9047747" cy="501148"/>
          </a:xfrm>
        </p:spPr>
        <p:txBody>
          <a:bodyPr/>
          <a:lstStyle/>
          <a:p>
            <a:r>
              <a:rPr lang="en-US" sz="3200" dirty="0"/>
              <a:t>Surface resistance analysis of the 9-cell cavity results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1284" y="1356294"/>
            <a:ext cx="5323494" cy="31196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442" y="4475977"/>
            <a:ext cx="6769054" cy="12755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0" y="5775524"/>
                <a:ext cx="904774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solidFill>
                      <a:schemeClr val="accent2"/>
                    </a:solidFill>
                  </a:rPr>
                  <a:t>BCS resistance (R</a:t>
                </a:r>
                <a:r>
                  <a:rPr lang="en-US" sz="1600" b="1" dirty="0">
                    <a:solidFill>
                      <a:schemeClr val="accent2"/>
                    </a:solidFill>
                  </a:rPr>
                  <a:t>BCS</a:t>
                </a:r>
                <a:r>
                  <a:rPr lang="en-US" sz="2400" b="1" dirty="0">
                    <a:solidFill>
                      <a:schemeClr val="accent2"/>
                    </a:solidFill>
                  </a:rPr>
                  <a:t>) is ~</a:t>
                </a:r>
                <a:r>
                  <a:rPr lang="en-US" sz="2400" b="1" dirty="0" smtClean="0">
                    <a:solidFill>
                      <a:schemeClr val="accent2"/>
                    </a:solidFill>
                  </a:rPr>
                  <a:t>10-15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24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  <m:r>
                      <a:rPr lang="en-US" sz="2400" b="1" i="0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400" b="1" dirty="0" smtClean="0">
                    <a:solidFill>
                      <a:schemeClr val="accent2"/>
                    </a:solidFill>
                  </a:rPr>
                  <a:t> which is regular to a normal VEP</a:t>
                </a:r>
                <a:endParaRPr lang="en-US" sz="2400" b="1" dirty="0">
                  <a:solidFill>
                    <a:schemeClr val="accent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olidFill>
                      <a:schemeClr val="accent2"/>
                    </a:solidFill>
                  </a:rPr>
                  <a:t>Residual resistance (R</a:t>
                </a:r>
                <a:r>
                  <a:rPr lang="en-US" b="1" dirty="0">
                    <a:solidFill>
                      <a:schemeClr val="accent2"/>
                    </a:solidFill>
                  </a:rPr>
                  <a:t>0</a:t>
                </a:r>
                <a:r>
                  <a:rPr lang="en-US" sz="2400" b="1" dirty="0">
                    <a:solidFill>
                      <a:schemeClr val="accent2"/>
                    </a:solidFill>
                  </a:rPr>
                  <a:t>) has large scattering from 8 to 41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2400" b="1" i="1" dirty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sz="2400" b="1" dirty="0">
                    <a:solidFill>
                      <a:schemeClr val="accent2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775524"/>
                <a:ext cx="9047747" cy="830997"/>
              </a:xfrm>
              <a:prstGeom prst="rect">
                <a:avLst/>
              </a:prstGeom>
              <a:blipFill>
                <a:blip r:embed="rId5"/>
                <a:stretch>
                  <a:fillRect l="-876" t="-5839" b="-15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781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85" y="1368661"/>
            <a:ext cx="4808603" cy="34893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923" y="734859"/>
            <a:ext cx="8322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Single-cell cavity-string BEP results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81405" y="1622209"/>
            <a:ext cx="2893593" cy="16999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\\samba\accsrf\Optical Inspection images\Single-cell cavity\LTE1-14\post_BEP_20170228\IMG_0032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81405" y="3842696"/>
            <a:ext cx="2893594" cy="1876856"/>
          </a:xfrm>
          <a:prstGeom prst="rect">
            <a:avLst/>
          </a:prstGeom>
          <a:noFill/>
          <a:ln w="38100">
            <a:noFill/>
          </a:ln>
          <a:extLst/>
        </p:spPr>
      </p:pic>
      <p:sp>
        <p:nvSpPr>
          <p:cNvPr id="10" name="TextBox 9"/>
          <p:cNvSpPr txBox="1"/>
          <p:nvPr/>
        </p:nvSpPr>
        <p:spPr>
          <a:xfrm>
            <a:off x="5741298" y="1306531"/>
            <a:ext cx="2798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Optical Inspection comparison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33788" y="3330697"/>
            <a:ext cx="11888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Cornell VEP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36703" y="5712460"/>
            <a:ext cx="6250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BEP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830" y="4388405"/>
            <a:ext cx="4954768" cy="148978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407924" y="3630965"/>
            <a:ext cx="34115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(BEP 64um; </a:t>
            </a:r>
            <a:r>
              <a:rPr lang="en-US" sz="1600" b="1" dirty="0">
                <a:solidFill>
                  <a:srgbClr val="C00000"/>
                </a:solidFill>
              </a:rPr>
              <a:t>no 800C and 120C baking</a:t>
            </a:r>
            <a:r>
              <a:rPr lang="en-US" sz="1600" b="1" dirty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085" y="5892481"/>
            <a:ext cx="85191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2"/>
                </a:solidFill>
              </a:rPr>
              <a:t>Baseline test: Eacc ~20MV/m limited by quench,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2"/>
                </a:solidFill>
              </a:rPr>
              <a:t>BEP improved two single-cell E</a:t>
            </a:r>
            <a:r>
              <a:rPr lang="en-US" sz="1100" b="1" dirty="0">
                <a:solidFill>
                  <a:schemeClr val="accent2"/>
                </a:solidFill>
              </a:rPr>
              <a:t>acc</a:t>
            </a:r>
            <a:r>
              <a:rPr lang="en-US" sz="1400" b="1" dirty="0">
                <a:solidFill>
                  <a:schemeClr val="accent2"/>
                </a:solidFill>
              </a:rPr>
              <a:t> up to ~40MV/m,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2"/>
                </a:solidFill>
              </a:rPr>
              <a:t>Q</a:t>
            </a:r>
            <a:r>
              <a:rPr lang="en-US" sz="1100" b="1" dirty="0">
                <a:solidFill>
                  <a:schemeClr val="accent2"/>
                </a:solidFill>
              </a:rPr>
              <a:t>0</a:t>
            </a:r>
            <a:r>
              <a:rPr lang="en-US" sz="1400" b="1" dirty="0">
                <a:solidFill>
                  <a:schemeClr val="accent2"/>
                </a:solidFill>
              </a:rPr>
              <a:t> is flat when Eacc is between 5-30MV/m,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2"/>
                </a:solidFill>
              </a:rPr>
              <a:t>high-field Q-slope started after 30MV/m.</a:t>
            </a:r>
          </a:p>
        </p:txBody>
      </p:sp>
      <p:sp>
        <p:nvSpPr>
          <p:cNvPr id="13" name="5-Point Star 12"/>
          <p:cNvSpPr/>
          <p:nvPr/>
        </p:nvSpPr>
        <p:spPr>
          <a:xfrm>
            <a:off x="3967006" y="2788126"/>
            <a:ext cx="133825" cy="122254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/>
          <p:cNvSpPr txBox="1"/>
          <p:nvPr/>
        </p:nvSpPr>
        <p:spPr>
          <a:xfrm>
            <a:off x="3719497" y="2532419"/>
            <a:ext cx="12134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ILC spec. @ 2K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H="1" flipV="1">
            <a:off x="3081874" y="2254840"/>
            <a:ext cx="1" cy="145722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95285" y="3058337"/>
            <a:ext cx="1114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Max E</a:t>
            </a:r>
            <a:r>
              <a:rPr lang="en-US" sz="105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acc</a:t>
            </a:r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in baseline test</a:t>
            </a:r>
          </a:p>
        </p:txBody>
      </p:sp>
    </p:spTree>
    <p:extLst>
      <p:ext uri="{BB962C8B-B14F-4D97-AF65-F5344CB8AC3E}">
        <p14:creationId xmlns:p14="http://schemas.microsoft.com/office/powerpoint/2010/main" val="153565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731" y="759736"/>
            <a:ext cx="7102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Post treatment study after BEP</a:t>
            </a:r>
          </a:p>
        </p:txBody>
      </p:sp>
      <p:pic>
        <p:nvPicPr>
          <p:cNvPr id="3" name="Picture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" t="615" r="548" b="997"/>
          <a:stretch/>
        </p:blipFill>
        <p:spPr bwMode="auto">
          <a:xfrm>
            <a:off x="51071" y="2053232"/>
            <a:ext cx="4389120" cy="2926080"/>
          </a:xfrm>
          <a:prstGeom prst="rect">
            <a:avLst/>
          </a:prstGeom>
          <a:noFill/>
        </p:spPr>
      </p:pic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249" y="2053232"/>
            <a:ext cx="4443109" cy="29667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4281" y="1344511"/>
            <a:ext cx="632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/>
                </a:solidFill>
              </a:rPr>
              <a:t>HF rinsing to remove bad oxide layer;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/>
                </a:solidFill>
              </a:rPr>
              <a:t>120C baking to improve Q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147" y="5103258"/>
            <a:ext cx="459498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LET1-14: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en-US" sz="1600" b="1" dirty="0">
                <a:solidFill>
                  <a:srgbClr val="C00000"/>
                </a:solidFill>
              </a:rPr>
              <a:t>120C baking: </a:t>
            </a:r>
            <a:r>
              <a:rPr lang="en-US" sz="1600" dirty="0"/>
              <a:t>Q</a:t>
            </a:r>
            <a:r>
              <a:rPr lang="en-US" sz="1200" dirty="0"/>
              <a:t>0</a:t>
            </a:r>
            <a:r>
              <a:rPr lang="en-US" sz="1600" dirty="0"/>
              <a:t> degraded at low, medium fields; no change at high fields. E</a:t>
            </a:r>
            <a:r>
              <a:rPr lang="en-US" sz="1200" dirty="0"/>
              <a:t>acc</a:t>
            </a:r>
            <a:r>
              <a:rPr lang="en-US" sz="1600" dirty="0"/>
              <a:t>~ 40MV/m.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en-US" sz="1600" b="1" dirty="0">
                <a:solidFill>
                  <a:srgbClr val="C00000"/>
                </a:solidFill>
              </a:rPr>
              <a:t>HF rinsing: </a:t>
            </a:r>
            <a:r>
              <a:rPr lang="en-US" sz="1600" dirty="0"/>
              <a:t>Q</a:t>
            </a:r>
            <a:r>
              <a:rPr lang="en-US" sz="1200" dirty="0"/>
              <a:t>0</a:t>
            </a:r>
            <a:r>
              <a:rPr lang="en-US" sz="1600" dirty="0"/>
              <a:t> was improve at low fields; no change at high fields. E</a:t>
            </a:r>
            <a:r>
              <a:rPr lang="en-US" sz="1200" dirty="0"/>
              <a:t>acc</a:t>
            </a:r>
            <a:r>
              <a:rPr lang="en-US" sz="1600" dirty="0"/>
              <a:t>~ 40MV/m.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25461" y="5103257"/>
            <a:ext cx="451853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LET1-15: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en-US" sz="1600" b="1" dirty="0">
                <a:solidFill>
                  <a:srgbClr val="C00000"/>
                </a:solidFill>
              </a:rPr>
              <a:t>HF rinsing:  </a:t>
            </a:r>
            <a:r>
              <a:rPr lang="en-US" sz="1600" dirty="0"/>
              <a:t>Q</a:t>
            </a:r>
            <a:r>
              <a:rPr lang="en-US" sz="1200" dirty="0"/>
              <a:t>0</a:t>
            </a:r>
            <a:r>
              <a:rPr lang="en-US" sz="1600" dirty="0"/>
              <a:t> was improved at low, medium fields; no change at high fields. E</a:t>
            </a:r>
            <a:r>
              <a:rPr lang="en-US" sz="1200" dirty="0"/>
              <a:t>acc</a:t>
            </a:r>
            <a:r>
              <a:rPr lang="en-US" sz="1600" dirty="0"/>
              <a:t>~ 40MV/m.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en-US" sz="1600" b="1" dirty="0">
                <a:solidFill>
                  <a:srgbClr val="C00000"/>
                </a:solidFill>
              </a:rPr>
              <a:t>120C baking : </a:t>
            </a:r>
            <a:r>
              <a:rPr lang="en-US" sz="1600" dirty="0"/>
              <a:t>Q</a:t>
            </a:r>
            <a:r>
              <a:rPr lang="en-US" sz="1200" dirty="0"/>
              <a:t>0</a:t>
            </a:r>
            <a:r>
              <a:rPr lang="en-US" sz="1600" dirty="0"/>
              <a:t> was improve at low fields; no high-field Q-slope. E</a:t>
            </a:r>
            <a:r>
              <a:rPr lang="en-US" sz="1200" dirty="0"/>
              <a:t>acc</a:t>
            </a:r>
            <a:r>
              <a:rPr lang="en-US" sz="1600" dirty="0"/>
              <a:t> quenched at 38MV/m.</a:t>
            </a:r>
          </a:p>
        </p:txBody>
      </p:sp>
      <p:sp>
        <p:nvSpPr>
          <p:cNvPr id="8" name="5-Point Star 7"/>
          <p:cNvSpPr/>
          <p:nvPr/>
        </p:nvSpPr>
        <p:spPr>
          <a:xfrm>
            <a:off x="7777021" y="3515570"/>
            <a:ext cx="133825" cy="122254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7854977" y="3466761"/>
            <a:ext cx="12134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ILC spec. @ 2K</a:t>
            </a:r>
          </a:p>
        </p:txBody>
      </p:sp>
      <p:sp>
        <p:nvSpPr>
          <p:cNvPr id="10" name="5-Point Star 9"/>
          <p:cNvSpPr/>
          <p:nvPr/>
        </p:nvSpPr>
        <p:spPr>
          <a:xfrm>
            <a:off x="3264968" y="3531612"/>
            <a:ext cx="133825" cy="122254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/>
          <p:cNvSpPr txBox="1"/>
          <p:nvPr/>
        </p:nvSpPr>
        <p:spPr>
          <a:xfrm>
            <a:off x="3292837" y="3322498"/>
            <a:ext cx="12134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ILC spec. @ 2K</a:t>
            </a:r>
          </a:p>
        </p:txBody>
      </p:sp>
    </p:spTree>
    <p:extLst>
      <p:ext uri="{BB962C8B-B14F-4D97-AF65-F5344CB8AC3E}">
        <p14:creationId xmlns:p14="http://schemas.microsoft.com/office/powerpoint/2010/main" val="415498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97" y="830347"/>
            <a:ext cx="7886700" cy="709696"/>
          </a:xfrm>
        </p:spPr>
        <p:txBody>
          <a:bodyPr/>
          <a:lstStyle/>
          <a:p>
            <a:pPr algn="l"/>
            <a:r>
              <a:rPr lang="en-US" sz="3200" dirty="0"/>
              <a:t>Conclusions of BEP study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0422" y="1483896"/>
            <a:ext cx="8686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Gradient of the </a:t>
            </a:r>
            <a:r>
              <a:rPr lang="en-US" sz="2400" dirty="0" err="1"/>
              <a:t>BEP’d</a:t>
            </a:r>
            <a:r>
              <a:rPr lang="en-US" sz="2400" dirty="0"/>
              <a:t> cavities can achieve ~40MV/m,</a:t>
            </a:r>
          </a:p>
          <a:p>
            <a:pPr marL="285750" indent="-285750"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Q0 varies from ~8e9 to 1.2e10 based on BEP parameters,</a:t>
            </a:r>
          </a:p>
          <a:p>
            <a:pPr marL="285750" indent="-285750"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The post treatments can reduce surface resistance of </a:t>
            </a:r>
            <a:r>
              <a:rPr lang="en-US" sz="2400" dirty="0" err="1"/>
              <a:t>BEP’d</a:t>
            </a:r>
            <a:r>
              <a:rPr lang="en-US" sz="2400" dirty="0"/>
              <a:t> cavity down to conventional VEP level.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5661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092" y="891549"/>
            <a:ext cx="7886700" cy="89714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6092" y="1459832"/>
            <a:ext cx="786865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Vertical electropolishing (VEP) updates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Bipolar electropolishing (BEP) updates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Low-temperature </a:t>
            </a:r>
            <a:r>
              <a:rPr lang="en-US" sz="3200" dirty="0"/>
              <a:t>doping updates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22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824" y="1005551"/>
            <a:ext cx="6302850" cy="50796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535" y="832591"/>
            <a:ext cx="8354929" cy="633419"/>
          </a:xfrm>
        </p:spPr>
        <p:txBody>
          <a:bodyPr/>
          <a:lstStyle/>
          <a:p>
            <a:r>
              <a:rPr lang="en-US" sz="3600" dirty="0" smtClean="0"/>
              <a:t>Motivation of Low-temperature doping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" y="5316574"/>
            <a:ext cx="91440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</a:rPr>
              <a:t>High-temperature (800C) doping cavity has high-Q, but gradient of most cavities does not achieve the ILC specification;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</a:rPr>
              <a:t>Low-temperature (120-160C) doping might be a solution for producing high-Q and high-gradient cavities.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7" name="5-Point Star 6"/>
          <p:cNvSpPr/>
          <p:nvPr/>
        </p:nvSpPr>
        <p:spPr>
          <a:xfrm>
            <a:off x="6625666" y="4831022"/>
            <a:ext cx="133825" cy="122254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6759491" y="4742108"/>
            <a:ext cx="12134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ILC spec. @ 2K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37647" y="3702424"/>
            <a:ext cx="2465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Average quench field: ~20MV/m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54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53" y="744037"/>
            <a:ext cx="9144000" cy="757822"/>
          </a:xfrm>
        </p:spPr>
        <p:txBody>
          <a:bodyPr/>
          <a:lstStyle/>
          <a:p>
            <a:r>
              <a:rPr lang="en-US" sz="3200" dirty="0" smtClean="0"/>
              <a:t>Low-temperature </a:t>
            </a:r>
            <a:r>
              <a:rPr lang="en-US" sz="3200" dirty="0"/>
              <a:t>doping </a:t>
            </a:r>
            <a:r>
              <a:rPr lang="en-US" sz="3200" dirty="0" smtClean="0"/>
              <a:t>at Cornell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53" y="1472127"/>
            <a:ext cx="8891919" cy="53320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0472" y="2910432"/>
            <a:ext cx="3769315" cy="30131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9792" y="2844367"/>
            <a:ext cx="2444472" cy="3066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10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092" y="891549"/>
            <a:ext cx="7886700" cy="89714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6092" y="1459832"/>
            <a:ext cx="786865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Vertical electropolishing (VEP) updates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Bipolar electropolishing (BEP) updates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Low-temperature </a:t>
            </a:r>
            <a:r>
              <a:rPr lang="en-US" sz="3200" dirty="0"/>
              <a:t>doping updates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3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BA0D60-3BBE-604F-9BAF-4FBA1B11A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620" y="981569"/>
            <a:ext cx="8229600" cy="1143000"/>
          </a:xfrm>
        </p:spPr>
        <p:txBody>
          <a:bodyPr/>
          <a:lstStyle/>
          <a:p>
            <a:r>
              <a:rPr lang="en-US" dirty="0"/>
              <a:t>One more thing…</a:t>
            </a:r>
          </a:p>
        </p:txBody>
      </p:sp>
    </p:spTree>
    <p:extLst>
      <p:ext uri="{BB962C8B-B14F-4D97-AF65-F5344CB8AC3E}">
        <p14:creationId xmlns:p14="http://schemas.microsoft.com/office/powerpoint/2010/main" val="67565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2547"/>
            <a:ext cx="5812559" cy="44674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692"/>
            <a:ext cx="9039725" cy="1074778"/>
          </a:xfrm>
        </p:spPr>
        <p:txBody>
          <a:bodyPr/>
          <a:lstStyle/>
          <a:p>
            <a:r>
              <a:rPr lang="en-US" sz="3200" dirty="0" smtClean="0"/>
              <a:t>Latest results of </a:t>
            </a:r>
            <a:r>
              <a:rPr lang="en-US" sz="3200" b="1" dirty="0" smtClean="0">
                <a:solidFill>
                  <a:srgbClr val="C00000"/>
                </a:solidFill>
              </a:rPr>
              <a:t>2.6GHz </a:t>
            </a:r>
            <a:r>
              <a:rPr lang="en-US" sz="3200" dirty="0" smtClean="0"/>
              <a:t>Nitrogen-doped</a:t>
            </a:r>
            <a:br>
              <a:rPr lang="en-US" sz="3200" dirty="0" smtClean="0"/>
            </a:br>
            <a:r>
              <a:rPr lang="en-US" sz="3200" dirty="0" smtClean="0"/>
              <a:t>single-cell  SRF cavity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487945" y="4642876"/>
            <a:ext cx="3551779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2/6 Doping recipe;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Q-value is comparable with a 1.3GHz </a:t>
            </a:r>
            <a:r>
              <a:rPr lang="en-US" b="1" dirty="0" err="1" smtClean="0">
                <a:solidFill>
                  <a:srgbClr val="C00000"/>
                </a:solidFill>
              </a:rPr>
              <a:t>EP’d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cavity (non-doped);</a:t>
            </a:r>
            <a:endParaRPr lang="en-US" b="1" dirty="0" smtClean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R</a:t>
            </a:r>
            <a:r>
              <a:rPr lang="en-US" sz="1200" b="1" dirty="0" smtClean="0">
                <a:solidFill>
                  <a:srgbClr val="C00000"/>
                </a:solidFill>
              </a:rPr>
              <a:t>BCS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~</a:t>
            </a:r>
            <a:r>
              <a:rPr lang="en-US" b="1" dirty="0" smtClean="0">
                <a:solidFill>
                  <a:srgbClr val="C00000"/>
                </a:solidFill>
              </a:rPr>
              <a:t>11 </a:t>
            </a:r>
            <a:r>
              <a:rPr lang="en-US" b="1" dirty="0" smtClean="0">
                <a:solidFill>
                  <a:srgbClr val="C00000"/>
                </a:solidFill>
              </a:rPr>
              <a:t>n</a:t>
            </a:r>
            <a:r>
              <a:rPr lang="el-GR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16MV/m;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~ 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en-US" b="1" dirty="0" smtClean="0">
                <a:solidFill>
                  <a:srgbClr val="C00000"/>
                </a:solidFill>
              </a:rPr>
              <a:t>n</a:t>
            </a:r>
            <a:r>
              <a:rPr lang="el-GR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 smtClean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rgbClr val="C00000"/>
                </a:solidFill>
              </a:rPr>
              <a:t>E</a:t>
            </a:r>
            <a:r>
              <a:rPr lang="en-US" sz="1400" b="1" dirty="0" err="1">
                <a:solidFill>
                  <a:srgbClr val="C00000"/>
                </a:solidFill>
              </a:rPr>
              <a:t>pk</a:t>
            </a:r>
            <a:r>
              <a:rPr lang="en-US" b="1" dirty="0">
                <a:solidFill>
                  <a:srgbClr val="C00000"/>
                </a:solidFill>
              </a:rPr>
              <a:t>/E</a:t>
            </a:r>
            <a:r>
              <a:rPr lang="en-US" sz="1400" b="1" dirty="0">
                <a:solidFill>
                  <a:srgbClr val="C00000"/>
                </a:solidFill>
              </a:rPr>
              <a:t>acc</a:t>
            </a:r>
            <a:r>
              <a:rPr lang="en-US" b="1" dirty="0">
                <a:solidFill>
                  <a:srgbClr val="C00000"/>
                </a:solidFill>
              </a:rPr>
              <a:t> = </a:t>
            </a:r>
            <a:r>
              <a:rPr lang="en-US" b="1" dirty="0" smtClean="0">
                <a:solidFill>
                  <a:srgbClr val="C00000"/>
                </a:solidFill>
              </a:rPr>
              <a:t>1.86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rgbClr val="C00000"/>
                </a:solidFill>
              </a:rPr>
              <a:t>B</a:t>
            </a:r>
            <a:r>
              <a:rPr lang="en-US" sz="1400" b="1" dirty="0" err="1">
                <a:solidFill>
                  <a:srgbClr val="C00000"/>
                </a:solidFill>
              </a:rPr>
              <a:t>pk</a:t>
            </a:r>
            <a:r>
              <a:rPr lang="en-US" b="1" dirty="0">
                <a:solidFill>
                  <a:srgbClr val="C00000"/>
                </a:solidFill>
              </a:rPr>
              <a:t>/E</a:t>
            </a:r>
            <a:r>
              <a:rPr lang="en-US" sz="1400" b="1" dirty="0">
                <a:solidFill>
                  <a:srgbClr val="C00000"/>
                </a:solidFill>
              </a:rPr>
              <a:t>acc</a:t>
            </a:r>
            <a:r>
              <a:rPr lang="en-US" b="1" dirty="0">
                <a:solidFill>
                  <a:srgbClr val="C00000"/>
                </a:solidFill>
              </a:rPr>
              <a:t> = 4.25 </a:t>
            </a:r>
            <a:r>
              <a:rPr lang="en-US" b="1" dirty="0" err="1">
                <a:solidFill>
                  <a:srgbClr val="C00000"/>
                </a:solidFill>
              </a:rPr>
              <a:t>mT</a:t>
            </a:r>
            <a:r>
              <a:rPr lang="en-US" b="1" dirty="0">
                <a:solidFill>
                  <a:srgbClr val="C00000"/>
                </a:solidFill>
              </a:rPr>
              <a:t>/ (MV/m)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820" y="1948559"/>
            <a:ext cx="3203431" cy="25747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57982" y="2284571"/>
            <a:ext cx="89607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1.3GHz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384490" y="2783351"/>
            <a:ext cx="92532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2.6 GHz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71905" y="1943537"/>
            <a:ext cx="3811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@ 2K, Q0 &gt; 1e10 at 16MV/m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9647" y="6137571"/>
            <a:ext cx="5398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/>
              <a:t>Martinello</a:t>
            </a:r>
            <a:r>
              <a:rPr lang="en-US" dirty="0"/>
              <a:t> et al.,  SRF2017, Lanzhou, China, 2017.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32898" y="3996545"/>
            <a:ext cx="3862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1.3 GHz cavity need Q</a:t>
            </a:r>
            <a:r>
              <a:rPr lang="en-US" sz="1400" dirty="0" smtClean="0"/>
              <a:t>0</a:t>
            </a:r>
            <a:r>
              <a:rPr lang="en-US" dirty="0" smtClean="0"/>
              <a:t>&gt; 3e10 at 2K to obtain same cryogenic loss per length.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59237" y="2817727"/>
            <a:ext cx="1528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 Q0=1.5e10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941870" y="3152683"/>
            <a:ext cx="6648" cy="3255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500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894" y="1764070"/>
            <a:ext cx="8667749" cy="2125579"/>
          </a:xfrm>
        </p:spPr>
        <p:txBody>
          <a:bodyPr/>
          <a:lstStyle/>
          <a:p>
            <a:pPr algn="l"/>
            <a:r>
              <a:rPr lang="en-US" sz="3200" dirty="0">
                <a:solidFill>
                  <a:srgbClr val="C00000"/>
                </a:solidFill>
                <a:latin typeface="+mn-lt"/>
              </a:rPr>
              <a:t>Cornell SRF group: </a:t>
            </a:r>
            <a:r>
              <a:rPr lang="en-US" sz="3200" dirty="0">
                <a:latin typeface="+mn-lt"/>
              </a:rPr>
              <a:t/>
            </a:r>
            <a:br>
              <a:rPr lang="en-US" sz="3200" dirty="0">
                <a:latin typeface="+mn-lt"/>
              </a:rPr>
            </a:br>
            <a:r>
              <a:rPr lang="en-US" sz="3200" dirty="0">
                <a:latin typeface="+mn-lt"/>
              </a:rPr>
              <a:t>P. Bishop, H. Conklin, </a:t>
            </a:r>
            <a:r>
              <a:rPr lang="en-US" sz="3200" dirty="0" smtClean="0">
                <a:latin typeface="+mn-lt"/>
              </a:rPr>
              <a:t>F</a:t>
            </a:r>
            <a:r>
              <a:rPr lang="en-US" sz="3200" dirty="0">
                <a:latin typeface="+mn-lt"/>
              </a:rPr>
              <a:t>. Furuta, T. Gruber, A. </a:t>
            </a:r>
            <a:r>
              <a:rPr lang="en-US" sz="3200" dirty="0" err="1">
                <a:latin typeface="+mn-lt"/>
              </a:rPr>
              <a:t>Holic</a:t>
            </a:r>
            <a:r>
              <a:rPr lang="en-US" sz="3200" dirty="0">
                <a:latin typeface="+mn-lt"/>
              </a:rPr>
              <a:t>, J. Kaufman, P. Koufalis, G. Kulina, M. Liepe, J. Maniscalco, T. Oseroff, R. Porter, J. Sears, S. </a:t>
            </a:r>
            <a:r>
              <a:rPr lang="en-US" sz="3200" dirty="0" err="1">
                <a:latin typeface="+mn-lt"/>
              </a:rPr>
              <a:t>Zeryck</a:t>
            </a:r>
            <a:r>
              <a:rPr lang="en-US" sz="3200" dirty="0">
                <a:latin typeface="+mn-lt"/>
              </a:rPr>
              <a:t>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134331" y="786262"/>
            <a:ext cx="49932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latin typeface="+mj-lt"/>
              </a:rPr>
              <a:t>Acknowledgement </a:t>
            </a:r>
          </a:p>
        </p:txBody>
      </p:sp>
      <p:sp>
        <p:nvSpPr>
          <p:cNvPr id="4" name="Rectangle 3"/>
          <p:cNvSpPr/>
          <p:nvPr/>
        </p:nvSpPr>
        <p:spPr>
          <a:xfrm>
            <a:off x="1123585" y="4351239"/>
            <a:ext cx="67203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79722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48" y="784261"/>
            <a:ext cx="8980552" cy="579315"/>
          </a:xfrm>
        </p:spPr>
        <p:txBody>
          <a:bodyPr/>
          <a:lstStyle/>
          <a:p>
            <a:r>
              <a:rPr lang="en-US" sz="3200" dirty="0"/>
              <a:t>Surface resistance analysis of low T doping results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48" y="1638505"/>
            <a:ext cx="8817104" cy="451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31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092" y="891549"/>
            <a:ext cx="7886700" cy="89714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6092" y="1459832"/>
            <a:ext cx="786865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Vertical electropolishing (VEP) updates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Bipolar electropolishing (BEP) updates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>
                    <a:lumMod val="85000"/>
                  </a:schemeClr>
                </a:solidFill>
              </a:rPr>
              <a:t>Low-temperature </a:t>
            </a:r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doping updates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7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440" y="862431"/>
            <a:ext cx="7886700" cy="629486"/>
          </a:xfrm>
        </p:spPr>
        <p:txBody>
          <a:bodyPr/>
          <a:lstStyle/>
          <a:p>
            <a:r>
              <a:rPr lang="en-US" sz="3200" dirty="0" smtClean="0"/>
              <a:t>Motivation of Vertical Electropolishing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86227" y="2021305"/>
            <a:ext cx="881112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VEP has lower cost compared to horizontal EP;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VEP </a:t>
            </a:r>
            <a:r>
              <a:rPr lang="en-US" sz="2800" dirty="0" smtClean="0"/>
              <a:t>requires smaller space for the system set-up</a:t>
            </a:r>
            <a:r>
              <a:rPr lang="en-US" dirty="0" smtClean="0"/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VEP’d SRF cavities have similar performance compared with </a:t>
            </a:r>
            <a:r>
              <a:rPr lang="en-US" sz="2800" dirty="0" err="1" smtClean="0"/>
              <a:t>HEP’d</a:t>
            </a:r>
            <a:r>
              <a:rPr lang="en-US" sz="2800" dirty="0" smtClean="0"/>
              <a:t> cavities.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5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168" y="853128"/>
            <a:ext cx="86988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Cornell VEP system for the ILC R&amp;D project </a:t>
            </a:r>
          </a:p>
          <a:p>
            <a:r>
              <a:rPr lang="en-US" sz="3200" b="1" dirty="0">
                <a:solidFill>
                  <a:srgbClr val="C00000"/>
                </a:solidFill>
                <a:latin typeface="+mj-lt"/>
              </a:rPr>
              <a:t>(high-gradient research)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534" y="2053457"/>
            <a:ext cx="5180431" cy="38786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90" y="2149710"/>
            <a:ext cx="3618021" cy="3414020"/>
          </a:xfrm>
          <a:prstGeom prst="rect">
            <a:avLst/>
          </a:prstGeom>
        </p:spPr>
      </p:pic>
      <p:sp>
        <p:nvSpPr>
          <p:cNvPr id="6" name="5-Point Star 5"/>
          <p:cNvSpPr/>
          <p:nvPr/>
        </p:nvSpPr>
        <p:spPr>
          <a:xfrm>
            <a:off x="7613585" y="3532140"/>
            <a:ext cx="133825" cy="122254"/>
          </a:xfrm>
          <a:prstGeom prst="star5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5-Point Star 6"/>
          <p:cNvSpPr/>
          <p:nvPr/>
        </p:nvSpPr>
        <p:spPr>
          <a:xfrm>
            <a:off x="8036228" y="3662415"/>
            <a:ext cx="133825" cy="122254"/>
          </a:xfrm>
          <a:prstGeom prst="star5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7224713" y="3754835"/>
            <a:ext cx="12134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ILC spec. @ 2K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4990" y="6025305"/>
            <a:ext cx="8852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Cornell Vertical electropolished 9-cell and single-cell SRF cavities achieved the ILC specification at 2K </a:t>
            </a:r>
            <a:r>
              <a:rPr lang="en-US" sz="2400" b="1" dirty="0" smtClean="0">
                <a:solidFill>
                  <a:schemeClr val="accent2"/>
                </a:solidFill>
              </a:rPr>
              <a:t>(</a:t>
            </a:r>
            <a:r>
              <a:rPr lang="en-US" sz="2400" b="1" dirty="0">
                <a:solidFill>
                  <a:schemeClr val="accent2"/>
                </a:solidFill>
              </a:rPr>
              <a:t>E</a:t>
            </a:r>
            <a:r>
              <a:rPr lang="en-US" b="1" dirty="0">
                <a:solidFill>
                  <a:schemeClr val="accent2"/>
                </a:solidFill>
              </a:rPr>
              <a:t>acc</a:t>
            </a:r>
            <a:r>
              <a:rPr lang="en-US" sz="2400" b="1" dirty="0">
                <a:solidFill>
                  <a:schemeClr val="accent2"/>
                </a:solidFill>
              </a:rPr>
              <a:t> &gt;35MV/m with Q</a:t>
            </a:r>
            <a:r>
              <a:rPr lang="en-US" b="1" dirty="0">
                <a:solidFill>
                  <a:schemeClr val="accent2"/>
                </a:solidFill>
              </a:rPr>
              <a:t>0</a:t>
            </a:r>
            <a:r>
              <a:rPr lang="en-US" sz="2400" b="1" dirty="0">
                <a:solidFill>
                  <a:schemeClr val="accent2"/>
                </a:solidFill>
              </a:rPr>
              <a:t>&gt;0.8e10)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5641" y="5568871"/>
            <a:ext cx="2775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Cornell VEP for 9-cell set-up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97514" y="5253790"/>
            <a:ext cx="907097" cy="3368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705999" y="4469005"/>
            <a:ext cx="77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@ 2K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54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4868" y="1534356"/>
            <a:ext cx="4712985" cy="37983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039" y="1850128"/>
            <a:ext cx="3942502" cy="34825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547" y="772910"/>
            <a:ext cx="90193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Cornell VEP system for the LCLS-II R&amp;D project </a:t>
            </a:r>
          </a:p>
          <a:p>
            <a:r>
              <a:rPr lang="en-US" sz="3200" b="1" dirty="0">
                <a:solidFill>
                  <a:srgbClr val="C00000"/>
                </a:solidFill>
                <a:latin typeface="+mj-lt"/>
              </a:rPr>
              <a:t>(high-Q</a:t>
            </a:r>
            <a:r>
              <a:rPr lang="en-US" sz="2000" b="1" dirty="0">
                <a:solidFill>
                  <a:srgbClr val="C00000"/>
                </a:solidFill>
                <a:latin typeface="+mj-lt"/>
              </a:rPr>
              <a:t>0</a:t>
            </a:r>
            <a:r>
              <a:rPr lang="en-US" sz="3200" b="1" dirty="0">
                <a:solidFill>
                  <a:srgbClr val="C00000"/>
                </a:solidFill>
                <a:latin typeface="+mj-lt"/>
              </a:rPr>
              <a:t> research)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47" y="5582617"/>
            <a:ext cx="90193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The nitrogen-doped 9-cell and single-cell SRF cavities after </a:t>
            </a:r>
            <a:r>
              <a:rPr lang="en-US" sz="2400" b="1" dirty="0" smtClean="0">
                <a:solidFill>
                  <a:schemeClr val="accent2"/>
                </a:solidFill>
              </a:rPr>
              <a:t>VEP </a:t>
            </a:r>
            <a:r>
              <a:rPr lang="en-US" sz="2400" b="1" dirty="0">
                <a:solidFill>
                  <a:schemeClr val="accent2"/>
                </a:solidFill>
              </a:rPr>
              <a:t>all achieved the LCLS-II specification (</a:t>
            </a:r>
            <a:r>
              <a:rPr lang="en-US" sz="2400" b="1" dirty="0" smtClean="0">
                <a:solidFill>
                  <a:schemeClr val="accent2"/>
                </a:solidFill>
              </a:rPr>
              <a:t>E</a:t>
            </a:r>
            <a:r>
              <a:rPr lang="en-US" sz="1600" b="1" dirty="0" smtClean="0">
                <a:solidFill>
                  <a:schemeClr val="accent2"/>
                </a:solidFill>
              </a:rPr>
              <a:t>acc</a:t>
            </a:r>
            <a:r>
              <a:rPr lang="en-US" sz="2400" b="1" dirty="0" smtClean="0">
                <a:solidFill>
                  <a:schemeClr val="accent2"/>
                </a:solidFill>
              </a:rPr>
              <a:t>&gt;16MV/m , </a:t>
            </a:r>
            <a:r>
              <a:rPr lang="en-US" sz="2400" b="1" dirty="0">
                <a:solidFill>
                  <a:schemeClr val="accent2"/>
                </a:solidFill>
              </a:rPr>
              <a:t>Q</a:t>
            </a:r>
            <a:r>
              <a:rPr lang="en-US" sz="1600" b="1" dirty="0">
                <a:solidFill>
                  <a:schemeClr val="accent2"/>
                </a:solidFill>
              </a:rPr>
              <a:t>0</a:t>
            </a:r>
            <a:r>
              <a:rPr lang="en-US" sz="2400" b="1" dirty="0">
                <a:solidFill>
                  <a:schemeClr val="accent2"/>
                </a:solidFill>
              </a:rPr>
              <a:t>&gt;2.7e10 at 2K)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57911" y="3291318"/>
            <a:ext cx="10449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LCLS-II spec. @ 2K</a:t>
            </a:r>
          </a:p>
        </p:txBody>
      </p:sp>
      <p:sp>
        <p:nvSpPr>
          <p:cNvPr id="7" name="Rectangle 6"/>
          <p:cNvSpPr/>
          <p:nvPr/>
        </p:nvSpPr>
        <p:spPr>
          <a:xfrm>
            <a:off x="4290543" y="4700341"/>
            <a:ext cx="907097" cy="3368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13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Char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448809"/>
              </p:ext>
            </p:extLst>
          </p:nvPr>
        </p:nvGraphicFramePr>
        <p:xfrm>
          <a:off x="430181" y="3860338"/>
          <a:ext cx="4180741" cy="2855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4471301"/>
              </p:ext>
            </p:extLst>
          </p:nvPr>
        </p:nvGraphicFramePr>
        <p:xfrm>
          <a:off x="4737914" y="3912106"/>
          <a:ext cx="4385288" cy="2849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22247" y="1694160"/>
            <a:ext cx="5776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Gravity effect causes VEP removal un-uniform;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Cavity has to be flipped in a VEP;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Ninja Cathode has been designed to compensate the removal un-uniform;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684372" y="6062913"/>
            <a:ext cx="2097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Equator : </a:t>
            </a:r>
            <a:r>
              <a:rPr lang="en-US" dirty="0" smtClean="0"/>
              <a:t>104±14um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0072" y="716009"/>
            <a:ext cx="90096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+mj-lt"/>
              </a:rPr>
              <a:t>Motivation of Ninja </a:t>
            </a:r>
            <a:r>
              <a:rPr lang="en-US" sz="3200" dirty="0">
                <a:latin typeface="+mj-lt"/>
              </a:rPr>
              <a:t>cathode </a:t>
            </a:r>
            <a:r>
              <a:rPr lang="en-US" sz="3200" dirty="0" smtClean="0">
                <a:latin typeface="+mj-lt"/>
              </a:rPr>
              <a:t>development </a:t>
            </a:r>
          </a:p>
          <a:p>
            <a:r>
              <a:rPr lang="en-US" sz="2400" dirty="0" smtClean="0">
                <a:latin typeface="+mj-lt"/>
              </a:rPr>
              <a:t>(</a:t>
            </a:r>
            <a:r>
              <a:rPr lang="en-US" sz="2400" dirty="0" smtClean="0"/>
              <a:t>collaborated </a:t>
            </a:r>
            <a:r>
              <a:rPr lang="en-US" sz="2400" dirty="0"/>
              <a:t>with KEK and </a:t>
            </a:r>
            <a:r>
              <a:rPr lang="en-US" sz="2400" dirty="0" smtClean="0"/>
              <a:t>Marui</a:t>
            </a:r>
            <a:r>
              <a:rPr lang="en-US" sz="2400" dirty="0" smtClean="0">
                <a:latin typeface="+mj-lt"/>
              </a:rPr>
              <a:t>) </a:t>
            </a:r>
            <a:endParaRPr lang="en-US" sz="32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41540" y="6561619"/>
            <a:ext cx="1572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Cell number 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1841850" y="6580241"/>
            <a:ext cx="1572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Cell number 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 rot="10800000">
            <a:off x="122247" y="4577606"/>
            <a:ext cx="400110" cy="12400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400" dirty="0" smtClean="0"/>
              <a:t>Removal (um)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 rot="10800000">
            <a:off x="4610923" y="4577606"/>
            <a:ext cx="400110" cy="12400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400" dirty="0" smtClean="0"/>
              <a:t>Removal (um)</a:t>
            </a:r>
            <a:endParaRPr lang="en-US" sz="14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6099614" y="1254647"/>
            <a:ext cx="2852393" cy="2258391"/>
            <a:chOff x="1297286" y="3931244"/>
            <a:chExt cx="2852393" cy="2258391"/>
          </a:xfrm>
        </p:grpSpPr>
        <p:grpSp>
          <p:nvGrpSpPr>
            <p:cNvPr id="4" name="Group 3"/>
            <p:cNvGrpSpPr>
              <a:grpSpLocks noChangeAspect="1"/>
            </p:cNvGrpSpPr>
            <p:nvPr/>
          </p:nvGrpSpPr>
          <p:grpSpPr>
            <a:xfrm>
              <a:off x="1297286" y="3931244"/>
              <a:ext cx="2852393" cy="2258391"/>
              <a:chOff x="5618858" y="465673"/>
              <a:chExt cx="2610742" cy="2067064"/>
            </a:xfrm>
          </p:grpSpPr>
          <p:sp>
            <p:nvSpPr>
              <p:cNvPr id="5" name="Pie 4"/>
              <p:cNvSpPr/>
              <p:nvPr/>
            </p:nvSpPr>
            <p:spPr>
              <a:xfrm>
                <a:off x="6477000" y="1038226"/>
                <a:ext cx="1752600" cy="914400"/>
              </a:xfrm>
              <a:prstGeom prst="pie">
                <a:avLst>
                  <a:gd name="adj1" fmla="val 0"/>
                  <a:gd name="adj2" fmla="val 10800000"/>
                </a:avLst>
              </a:prstGeom>
              <a:solidFill>
                <a:srgbClr val="0033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Pie 5"/>
              <p:cNvSpPr/>
              <p:nvPr/>
            </p:nvSpPr>
            <p:spPr>
              <a:xfrm rot="10800000">
                <a:off x="6477000" y="1038225"/>
                <a:ext cx="1752600" cy="914400"/>
              </a:xfrm>
              <a:prstGeom prst="pie">
                <a:avLst>
                  <a:gd name="adj1" fmla="val 0"/>
                  <a:gd name="adj2" fmla="val 1080000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7" name="Straight Arrow Connector 6"/>
              <p:cNvCxnSpPr/>
              <p:nvPr/>
            </p:nvCxnSpPr>
            <p:spPr>
              <a:xfrm>
                <a:off x="6179244" y="1360957"/>
                <a:ext cx="326331" cy="10645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>
                <a:off x="6781800" y="752476"/>
                <a:ext cx="0" cy="38100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Rectangle 8"/>
              <p:cNvSpPr/>
              <p:nvPr/>
            </p:nvSpPr>
            <p:spPr>
              <a:xfrm>
                <a:off x="6858000" y="1000126"/>
                <a:ext cx="990600" cy="1143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858000" y="1895475"/>
                <a:ext cx="990600" cy="1143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>
                <a:off x="6179244" y="1607269"/>
                <a:ext cx="326331" cy="2457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V="1">
                <a:off x="6781800" y="1895475"/>
                <a:ext cx="0" cy="381001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6351598" y="465673"/>
                <a:ext cx="690992" cy="2535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Iris </a:t>
                </a:r>
                <a:r>
                  <a:rPr lang="en-US" sz="1200" b="1" dirty="0" err="1"/>
                  <a:t>ave.</a:t>
                </a:r>
                <a:r>
                  <a:rPr lang="en-US" sz="1200" b="1" dirty="0"/>
                  <a:t>; 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505576" y="2279205"/>
                <a:ext cx="690992" cy="2535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Iris </a:t>
                </a:r>
                <a:r>
                  <a:rPr lang="en-US" sz="1200" b="1" dirty="0" err="1"/>
                  <a:t>ave.</a:t>
                </a:r>
                <a:r>
                  <a:rPr lang="en-US" sz="1200" b="1" dirty="0"/>
                  <a:t>; 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618858" y="1637275"/>
                <a:ext cx="661061" cy="2535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Eq</a:t>
                </a:r>
                <a:r>
                  <a:rPr lang="en-US" sz="1200" b="1" dirty="0"/>
                  <a:t>. </a:t>
                </a:r>
                <a:r>
                  <a:rPr lang="en-US" sz="1200" b="1" dirty="0" err="1"/>
                  <a:t>ave</a:t>
                </a:r>
                <a:r>
                  <a:rPr lang="en-US" sz="1200" b="1" dirty="0" err="1" smtClean="0"/>
                  <a:t>.</a:t>
                </a:r>
                <a:r>
                  <a:rPr lang="en-US" sz="1200" b="1" dirty="0" smtClean="0"/>
                  <a:t>;</a:t>
                </a:r>
                <a:endParaRPr lang="en-US" sz="1200" b="1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639838" y="1038225"/>
                <a:ext cx="693339" cy="2535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Eq</a:t>
                </a:r>
                <a:r>
                  <a:rPr lang="en-US" sz="1200" b="1" dirty="0"/>
                  <a:t>. </a:t>
                </a:r>
                <a:r>
                  <a:rPr lang="en-US" sz="1200" b="1" dirty="0" err="1"/>
                  <a:t>ave.</a:t>
                </a:r>
                <a:r>
                  <a:rPr lang="en-US" sz="1200" b="1" dirty="0"/>
                  <a:t>; </a:t>
                </a: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2498106" y="4712378"/>
              <a:ext cx="13083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Upper half cell 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56580" y="5091235"/>
              <a:ext cx="1271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lower half cell 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97980" y="5984296"/>
            <a:ext cx="842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</a:t>
            </a:r>
            <a:endParaRPr lang="en-US" dirty="0"/>
          </a:p>
        </p:txBody>
      </p:sp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5830634"/>
              </p:ext>
            </p:extLst>
          </p:nvPr>
        </p:nvGraphicFramePr>
        <p:xfrm>
          <a:off x="430179" y="3832193"/>
          <a:ext cx="4437656" cy="2883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4010174" y="4487886"/>
            <a:ext cx="986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Upper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4008709" y="5144421"/>
            <a:ext cx="986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Lower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3369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0968" y="3292100"/>
            <a:ext cx="4253032" cy="271054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2684" y="724958"/>
            <a:ext cx="83366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+mj-lt"/>
              </a:rPr>
              <a:t>Ninja cathode </a:t>
            </a:r>
            <a:r>
              <a:rPr lang="en-US" sz="3200" dirty="0">
                <a:latin typeface="+mj-lt"/>
              </a:rPr>
              <a:t>development in collaboration with KEK and Marui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47" y="1678582"/>
            <a:ext cx="4910174" cy="32572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1290" y="1553689"/>
            <a:ext cx="3612387" cy="177023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2684" y="4915104"/>
            <a:ext cx="50215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Surface preparation of NR1-2: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/>
                </a:solidFill>
              </a:rPr>
              <a:t>NR1-2: CBP (30μm)+BCP (60μm)+800C baking (2hrs),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/>
                </a:solidFill>
              </a:rPr>
              <a:t>Two VEPs (20μm each) using the Ninja cathodes of </a:t>
            </a:r>
            <a:r>
              <a:rPr lang="en-US" sz="1600" b="1" dirty="0" smtClean="0">
                <a:solidFill>
                  <a:schemeClr val="accent2"/>
                </a:solidFill>
              </a:rPr>
              <a:t>type-I &amp; II</a:t>
            </a:r>
            <a:r>
              <a:rPr lang="en-US" sz="1600" b="1" dirty="0">
                <a:solidFill>
                  <a:schemeClr val="accent2"/>
                </a:solidFill>
              </a:rPr>
              <a:t>,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/>
                </a:solidFill>
              </a:rPr>
              <a:t>120C baking (48hrs) and RF test,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/>
                </a:solidFill>
              </a:rPr>
              <a:t>NR1-2 treated by the Ninja cathode achieved the ILC </a:t>
            </a:r>
            <a:r>
              <a:rPr lang="en-US" sz="1600" b="1" dirty="0" smtClean="0">
                <a:solidFill>
                  <a:schemeClr val="accent2"/>
                </a:solidFill>
              </a:rPr>
              <a:t>spec.</a:t>
            </a:r>
            <a:endParaRPr lang="en-US" sz="1600" b="1" dirty="0">
              <a:solidFill>
                <a:schemeClr val="accent2"/>
              </a:solidFill>
            </a:endParaRPr>
          </a:p>
        </p:txBody>
      </p:sp>
      <p:sp>
        <p:nvSpPr>
          <p:cNvPr id="7" name="5-Point Star 6"/>
          <p:cNvSpPr/>
          <p:nvPr/>
        </p:nvSpPr>
        <p:spPr>
          <a:xfrm>
            <a:off x="8221955" y="4366171"/>
            <a:ext cx="133825" cy="122254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7749063" y="4476552"/>
            <a:ext cx="12134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ILC spec. @ 2K</a:t>
            </a:r>
          </a:p>
        </p:txBody>
      </p:sp>
      <p:sp>
        <p:nvSpPr>
          <p:cNvPr id="9" name="Rectangle 8"/>
          <p:cNvSpPr/>
          <p:nvPr/>
        </p:nvSpPr>
        <p:spPr>
          <a:xfrm>
            <a:off x="5330220" y="5699661"/>
            <a:ext cx="907097" cy="2480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0634" y="6409595"/>
            <a:ext cx="5813366" cy="4059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4262" y="6140812"/>
            <a:ext cx="3789738" cy="221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41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092" y="891549"/>
            <a:ext cx="7886700" cy="89714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6092" y="1459832"/>
            <a:ext cx="786865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Vertical electropolishing (VEP) updates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Bipolar electropolishing (BEP) updates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>
                    <a:lumMod val="85000"/>
                  </a:schemeClr>
                </a:solidFill>
              </a:rPr>
              <a:t>Low-temperature </a:t>
            </a:r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doping updates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62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6398</TotalTime>
  <Words>986</Words>
  <Application>Microsoft Macintosh PowerPoint</Application>
  <PresentationFormat>On-screen Show (4:3)</PresentationFormat>
  <Paragraphs>145</Paragraphs>
  <Slides>23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Calibri</vt:lpstr>
      <vt:lpstr>Calibri Light</vt:lpstr>
      <vt:lpstr>Cambria Math</vt:lpstr>
      <vt:lpstr>Times New Roman</vt:lpstr>
      <vt:lpstr>Arial</vt:lpstr>
      <vt:lpstr>Office Theme</vt:lpstr>
      <vt:lpstr>Custom Design</vt:lpstr>
      <vt:lpstr>High-Q and high-gradient research updates from Cornell University</vt:lpstr>
      <vt:lpstr>Outline</vt:lpstr>
      <vt:lpstr>Outline</vt:lpstr>
      <vt:lpstr>Motivation of Vertical Electropolishing</vt:lpstr>
      <vt:lpstr>PowerPoint Presentation</vt:lpstr>
      <vt:lpstr>PowerPoint Presentation</vt:lpstr>
      <vt:lpstr>PowerPoint Presentation</vt:lpstr>
      <vt:lpstr>PowerPoint Presentation</vt:lpstr>
      <vt:lpstr>Outline</vt:lpstr>
      <vt:lpstr>Motivation of Bipolar-EP</vt:lpstr>
      <vt:lpstr>PowerPoint Presentation</vt:lpstr>
      <vt:lpstr>PowerPoint Presentation</vt:lpstr>
      <vt:lpstr>Surface resistance analysis of the 9-cell cavity results</vt:lpstr>
      <vt:lpstr>PowerPoint Presentation</vt:lpstr>
      <vt:lpstr>PowerPoint Presentation</vt:lpstr>
      <vt:lpstr>Conclusions of BEP study</vt:lpstr>
      <vt:lpstr>Outline</vt:lpstr>
      <vt:lpstr>Motivation of Low-temperature doping</vt:lpstr>
      <vt:lpstr>Low-temperature doping at Cornell</vt:lpstr>
      <vt:lpstr>One more thing…</vt:lpstr>
      <vt:lpstr>Latest results of 2.6GHz Nitrogen-doped single-cell  SRF cavity</vt:lpstr>
      <vt:lpstr>Cornell SRF group:  P. Bishop, H. Conklin, F. Furuta, T. Gruber, A. Holic, J. Kaufman, P. Koufalis, G. Kulina, M. Liepe, J. Maniscalco, T. Oseroff, R. Porter, J. Sears, S. Zeryck.</vt:lpstr>
      <vt:lpstr>Surface resistance analysis of low T doping results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Jeanne Butler</dc:creator>
  <cp:lastModifiedBy>Microsoft Office User</cp:lastModifiedBy>
  <cp:revision>90</cp:revision>
  <dcterms:created xsi:type="dcterms:W3CDTF">2010-10-18T16:36:26Z</dcterms:created>
  <dcterms:modified xsi:type="dcterms:W3CDTF">2018-05-30T23:55:22Z</dcterms:modified>
</cp:coreProperties>
</file>