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3"/>
  </p:notesMasterIdLst>
  <p:sldIdLst>
    <p:sldId id="256" r:id="rId2"/>
    <p:sldId id="257" r:id="rId3"/>
    <p:sldId id="258" r:id="rId4"/>
    <p:sldId id="275" r:id="rId5"/>
    <p:sldId id="259" r:id="rId6"/>
    <p:sldId id="260" r:id="rId7"/>
    <p:sldId id="261" r:id="rId8"/>
    <p:sldId id="262" r:id="rId9"/>
    <p:sldId id="271" r:id="rId10"/>
    <p:sldId id="276" r:id="rId11"/>
    <p:sldId id="277" r:id="rId12"/>
    <p:sldId id="272" r:id="rId13"/>
    <p:sldId id="273" r:id="rId14"/>
    <p:sldId id="274" r:id="rId15"/>
    <p:sldId id="278" r:id="rId16"/>
    <p:sldId id="267" r:id="rId17"/>
    <p:sldId id="279" r:id="rId18"/>
    <p:sldId id="280" r:id="rId19"/>
    <p:sldId id="268" r:id="rId20"/>
    <p:sldId id="269" r:id="rId21"/>
    <p:sldId id="270" r:id="rId22"/>
  </p:sldIdLst>
  <p:sldSz cx="12192000" cy="6858000"/>
  <p:notesSz cx="6807200" cy="9939338"/>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6600"/>
    <a:srgbClr val="CC00CC"/>
    <a:srgbClr val="CC0000"/>
    <a:srgbClr val="FF5050"/>
    <a:srgbClr val="996633"/>
    <a:srgbClr val="F6F6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4871" autoAdjust="0"/>
  </p:normalViewPr>
  <p:slideViewPr>
    <p:cSldViewPr snapToGrid="0">
      <p:cViewPr varScale="1">
        <p:scale>
          <a:sx n="61" d="100"/>
          <a:sy n="61" d="100"/>
        </p:scale>
        <p:origin x="1098" y="78"/>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EEE9C47-FFB0-42CF-8B2F-4967C09A95BD}" type="datetimeFigureOut">
              <a:rPr kumimoji="1" lang="ja-JP" altLang="en-US" smtClean="0"/>
              <a:t>2018/5/25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E079BB-0A29-4BEF-A321-5C492D6C6889}" type="slidenum">
              <a:rPr kumimoji="1" lang="ja-JP" altLang="en-US" smtClean="0"/>
              <a:t>‹#›</a:t>
            </a:fld>
            <a:endParaRPr kumimoji="1" lang="ja-JP" altLang="en-US"/>
          </a:p>
        </p:txBody>
      </p:sp>
    </p:spTree>
    <p:extLst>
      <p:ext uri="{BB962C8B-B14F-4D97-AF65-F5344CB8AC3E}">
        <p14:creationId xmlns:p14="http://schemas.microsoft.com/office/powerpoint/2010/main" val="304332236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声のトーンは低めに！</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ご紹介、ありがとうございます。</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en-US" altLang="ja-JP" dirty="0">
                <a:solidFill>
                  <a:schemeClr val="tx1"/>
                </a:solidFill>
                <a:latin typeface="ＭＳ Ｐゴシック" panose="020B0600070205080204" pitchFamily="50" charset="-128"/>
                <a:ea typeface="ＭＳ Ｐゴシック" panose="020B0600070205080204" pitchFamily="50" charset="-128"/>
              </a:rPr>
              <a:t>Thank you / </a:t>
            </a:r>
            <a:r>
              <a:rPr kumimoji="1" lang="en-US" altLang="ja-JP" i="1" dirty="0">
                <a:solidFill>
                  <a:schemeClr val="tx1"/>
                </a:solidFill>
                <a:latin typeface="ＭＳ Ｐゴシック" panose="020B0600070205080204" pitchFamily="50" charset="-128"/>
                <a:ea typeface="ＭＳ Ｐゴシック" panose="020B0600070205080204" pitchFamily="50" charset="-128"/>
              </a:rPr>
              <a:t>f</a:t>
            </a:r>
            <a:r>
              <a:rPr kumimoji="1" lang="en-US" altLang="ja-JP" dirty="0">
                <a:solidFill>
                  <a:schemeClr val="tx1"/>
                </a:solidFill>
                <a:latin typeface="ＭＳ Ｐゴシック" panose="020B0600070205080204" pitchFamily="50" charset="-128"/>
                <a:ea typeface="ＭＳ Ｐゴシック" panose="020B0600070205080204" pitchFamily="50" charset="-128"/>
              </a:rPr>
              <a:t>or introduction.</a:t>
            </a:r>
          </a:p>
          <a:p>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岩手製鉄株式会社の大久保利之と申します。</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en-US" altLang="ja-JP" dirty="0">
                <a:solidFill>
                  <a:schemeClr val="tx1"/>
                </a:solidFill>
                <a:latin typeface="ＭＳ Ｐゴシック" panose="020B0600070205080204" pitchFamily="50" charset="-128"/>
                <a:ea typeface="ＭＳ Ｐゴシック" panose="020B0600070205080204" pitchFamily="50" charset="-128"/>
              </a:rPr>
              <a:t>I‘m Toshiyuki Okubo / </a:t>
            </a:r>
            <a:r>
              <a:rPr kumimoji="1" lang="en-US" altLang="ja-JP" i="1" dirty="0">
                <a:solidFill>
                  <a:schemeClr val="tx1"/>
                </a:solidFill>
                <a:latin typeface="ＭＳ Ｐゴシック" panose="020B0600070205080204" pitchFamily="50" charset="-128"/>
                <a:ea typeface="ＭＳ Ｐゴシック" panose="020B0600070205080204" pitchFamily="50" charset="-128"/>
              </a:rPr>
              <a:t>f</a:t>
            </a:r>
            <a:r>
              <a:rPr kumimoji="1" lang="en-US" altLang="ja-JP" dirty="0">
                <a:solidFill>
                  <a:schemeClr val="tx1"/>
                </a:solidFill>
                <a:latin typeface="ＭＳ Ｐゴシック" panose="020B0600070205080204" pitchFamily="50" charset="-128"/>
                <a:ea typeface="ＭＳ Ｐゴシック" panose="020B0600070205080204" pitchFamily="50" charset="-128"/>
              </a:rPr>
              <a:t>rom Iwate Iron(</a:t>
            </a:r>
            <a:r>
              <a:rPr kumimoji="1" lang="ja-JP" altLang="en-US" dirty="0">
                <a:solidFill>
                  <a:schemeClr val="tx1"/>
                </a:solidFill>
                <a:latin typeface="ＭＳ Ｐゴシック" panose="020B0600070205080204" pitchFamily="50" charset="-128"/>
                <a:ea typeface="ＭＳ Ｐゴシック" panose="020B0600070205080204" pitchFamily="50" charset="-128"/>
              </a:rPr>
              <a:t>ｱｨｧﾝ</a:t>
            </a:r>
            <a:r>
              <a:rPr kumimoji="1" lang="en-US" altLang="ja-JP" dirty="0">
                <a:solidFill>
                  <a:schemeClr val="tx1"/>
                </a:solidFill>
                <a:latin typeface="ＭＳ Ｐゴシック" panose="020B0600070205080204" pitchFamily="50" charset="-128"/>
                <a:ea typeface="ＭＳ Ｐゴシック" panose="020B0600070205080204" pitchFamily="50" charset="-128"/>
              </a:rPr>
              <a:t>) Corporation.</a:t>
            </a:r>
          </a:p>
          <a:p>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「クライオモジュールを支える架台の製造に関する取組み」についてプレゼンします。</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en-US" altLang="ja-JP" dirty="0">
                <a:solidFill>
                  <a:schemeClr val="tx1"/>
                </a:solidFill>
                <a:latin typeface="ＭＳ Ｐゴシック" panose="020B0600070205080204" pitchFamily="50" charset="-128"/>
                <a:ea typeface="ＭＳ Ｐゴシック" panose="020B0600070205080204" pitchFamily="50" charset="-128"/>
              </a:rPr>
              <a:t>I wi</a:t>
            </a:r>
            <a:r>
              <a:rPr kumimoji="1" lang="en-US" altLang="ja-JP" i="0" dirty="0">
                <a:solidFill>
                  <a:schemeClr val="tx1"/>
                </a:solidFill>
                <a:latin typeface="ＭＳ Ｐゴシック" panose="020B0600070205080204" pitchFamily="50" charset="-128"/>
                <a:ea typeface="ＭＳ Ｐゴシック" panose="020B0600070205080204" pitchFamily="50" charset="-128"/>
              </a:rPr>
              <a:t>ll</a:t>
            </a:r>
            <a:r>
              <a:rPr kumimoji="1" lang="en-US" altLang="ja-JP" dirty="0">
                <a:solidFill>
                  <a:schemeClr val="tx1"/>
                </a:solidFill>
                <a:latin typeface="ＭＳ Ｐゴシック" panose="020B0600070205080204" pitchFamily="50" charset="-128"/>
                <a:ea typeface="ＭＳ Ｐゴシック" panose="020B0600070205080204" pitchFamily="50" charset="-128"/>
              </a:rPr>
              <a:t> make a presentation on  / about /</a:t>
            </a:r>
            <a:r>
              <a:rPr kumimoji="1" lang="ja-JP" altLang="en-US" dirty="0">
                <a:solidFill>
                  <a:schemeClr val="tx1"/>
                </a:solidFill>
                <a:latin typeface="ＭＳ Ｐゴシック" panose="020B0600070205080204" pitchFamily="50" charset="-128"/>
                <a:ea typeface="ＭＳ Ｐゴシック" panose="020B0600070205080204" pitchFamily="50" charset="-128"/>
              </a:rPr>
              <a:t>　</a:t>
            </a:r>
            <a:r>
              <a:rPr kumimoji="1" lang="en-US" altLang="ja-JP" dirty="0">
                <a:solidFill>
                  <a:schemeClr val="tx1"/>
                </a:solidFill>
                <a:latin typeface="ＭＳ Ｐゴシック" panose="020B0600070205080204" pitchFamily="50" charset="-128"/>
                <a:ea typeface="ＭＳ Ｐゴシック" panose="020B0600070205080204" pitchFamily="50" charset="-128"/>
              </a:rPr>
              <a:t>"E</a:t>
            </a:r>
            <a:r>
              <a:rPr kumimoji="1" lang="en-US" altLang="ja-JP" i="1" dirty="0">
                <a:solidFill>
                  <a:schemeClr val="tx1"/>
                </a:solidFill>
                <a:latin typeface="ＭＳ Ｐゴシック" panose="020B0600070205080204" pitchFamily="50" charset="-128"/>
                <a:ea typeface="ＭＳ Ｐゴシック" panose="020B0600070205080204" pitchFamily="50" charset="-128"/>
              </a:rPr>
              <a:t>ff</a:t>
            </a:r>
            <a:r>
              <a:rPr kumimoji="1" lang="en-US" altLang="ja-JP" dirty="0">
                <a:solidFill>
                  <a:schemeClr val="tx1"/>
                </a:solidFill>
                <a:latin typeface="ＭＳ Ｐゴシック" panose="020B0600070205080204" pitchFamily="50" charset="-128"/>
                <a:ea typeface="ＭＳ Ｐゴシック" panose="020B0600070205080204" pitchFamily="50" charset="-128"/>
              </a:rPr>
              <a:t>orts concerning the manu</a:t>
            </a:r>
            <a:r>
              <a:rPr kumimoji="1" lang="en-US" altLang="ja-JP" i="1" dirty="0">
                <a:solidFill>
                  <a:schemeClr val="tx1"/>
                </a:solidFill>
                <a:latin typeface="ＭＳ Ｐゴシック" panose="020B0600070205080204" pitchFamily="50" charset="-128"/>
                <a:ea typeface="ＭＳ Ｐゴシック" panose="020B0600070205080204" pitchFamily="50" charset="-128"/>
              </a:rPr>
              <a:t>f</a:t>
            </a:r>
            <a:r>
              <a:rPr kumimoji="1" lang="en-US" altLang="ja-JP" dirty="0">
                <a:solidFill>
                  <a:schemeClr val="tx1"/>
                </a:solidFill>
                <a:latin typeface="ＭＳ Ｐゴシック" panose="020B0600070205080204" pitchFamily="50" charset="-128"/>
                <a:ea typeface="ＭＳ Ｐゴシック" panose="020B0600070205080204" pitchFamily="50" charset="-128"/>
              </a:rPr>
              <a:t>acture o</a:t>
            </a:r>
            <a:r>
              <a:rPr kumimoji="1" lang="en-US" altLang="ja-JP" i="1" dirty="0">
                <a:solidFill>
                  <a:schemeClr val="tx1"/>
                </a:solidFill>
                <a:latin typeface="ＭＳ Ｐゴシック" panose="020B0600070205080204" pitchFamily="50" charset="-128"/>
                <a:ea typeface="ＭＳ Ｐゴシック" panose="020B0600070205080204" pitchFamily="50" charset="-128"/>
              </a:rPr>
              <a:t>f</a:t>
            </a:r>
            <a:r>
              <a:rPr kumimoji="1" lang="en-US" altLang="ja-JP" dirty="0">
                <a:solidFill>
                  <a:schemeClr val="tx1"/>
                </a:solidFill>
                <a:latin typeface="ＭＳ Ｐゴシック" panose="020B0600070205080204" pitchFamily="50" charset="-128"/>
                <a:ea typeface="ＭＳ Ｐゴシック" panose="020B0600070205080204" pitchFamily="50" charset="-128"/>
              </a:rPr>
              <a:t> / a abutment supporting a Cryomodu</a:t>
            </a:r>
            <a:r>
              <a:rPr kumimoji="1" lang="en-US" altLang="ja-JP" i="1" dirty="0">
                <a:solidFill>
                  <a:schemeClr val="tx1"/>
                </a:solidFill>
                <a:latin typeface="ＭＳ Ｐゴシック" panose="020B0600070205080204" pitchFamily="50" charset="-128"/>
                <a:ea typeface="ＭＳ Ｐゴシック" panose="020B0600070205080204" pitchFamily="50" charset="-128"/>
              </a:rPr>
              <a:t>l</a:t>
            </a:r>
            <a:r>
              <a:rPr kumimoji="1" lang="en-US" altLang="ja-JP" dirty="0">
                <a:solidFill>
                  <a:schemeClr val="tx1"/>
                </a:solidFill>
                <a:latin typeface="ＭＳ Ｐゴシック" panose="020B0600070205080204" pitchFamily="50" charset="-128"/>
                <a:ea typeface="ＭＳ Ｐゴシック" panose="020B0600070205080204" pitchFamily="50" charset="-128"/>
              </a:rPr>
              <a:t>e".</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a:t>
            </a:fld>
            <a:endParaRPr kumimoji="1" lang="ja-JP" altLang="en-US"/>
          </a:p>
        </p:txBody>
      </p:sp>
    </p:spTree>
    <p:extLst>
      <p:ext uri="{BB962C8B-B14F-4D97-AF65-F5344CB8AC3E}">
        <p14:creationId xmlns:p14="http://schemas.microsoft.com/office/powerpoint/2010/main" val="455398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さて、本プレゼンテーションの本題となる、</a:t>
            </a:r>
            <a:endParaRPr kumimoji="1"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クライオモジュールの架台を鋳物で製造するという提案をさせて頂きたいと思います。</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We</a:t>
            </a:r>
            <a:r>
              <a:rPr lang="en-US" altLang="ja-JP" i="1" dirty="0">
                <a:latin typeface="ＭＳ Ｐゴシック" panose="020B0600070205080204" pitchFamily="50" charset="-128"/>
                <a:ea typeface="ＭＳ Ｐゴシック" panose="020B0600070205080204" pitchFamily="50" charset="-128"/>
              </a:rPr>
              <a:t>ll</a:t>
            </a:r>
            <a:r>
              <a:rPr lang="en-US" altLang="ja-JP" dirty="0">
                <a:latin typeface="ＭＳ Ｐゴシック" panose="020B0600070205080204" pitchFamily="50" charset="-128"/>
                <a:ea typeface="ＭＳ Ｐゴシック" panose="020B0600070205080204" pitchFamily="50" charset="-128"/>
              </a:rPr>
              <a:t>, / I would like to propose / to manu</a:t>
            </a:r>
            <a:r>
              <a:rPr lang="en-US" altLang="ja-JP" i="1" dirty="0">
                <a:latin typeface="ＭＳ Ｐゴシック" panose="020B0600070205080204" pitchFamily="50" charset="-128"/>
                <a:ea typeface="ＭＳ Ｐゴシック" panose="020B0600070205080204" pitchFamily="50" charset="-128"/>
              </a:rPr>
              <a:t>f</a:t>
            </a:r>
            <a:r>
              <a:rPr lang="en-US" altLang="ja-JP" dirty="0">
                <a:latin typeface="ＭＳ Ｐゴシック" panose="020B0600070205080204" pitchFamily="50" charset="-128"/>
                <a:ea typeface="ＭＳ Ｐゴシック" panose="020B0600070205080204" pitchFamily="50" charset="-128"/>
              </a:rPr>
              <a:t>acture the Cryomodu</a:t>
            </a:r>
            <a:r>
              <a:rPr lang="en-US" altLang="ja-JP" i="1" dirty="0">
                <a:latin typeface="ＭＳ Ｐゴシック" panose="020B0600070205080204" pitchFamily="50" charset="-128"/>
                <a:ea typeface="ＭＳ Ｐゴシック" panose="020B0600070205080204" pitchFamily="50" charset="-128"/>
              </a:rPr>
              <a:t>l</a:t>
            </a:r>
            <a:r>
              <a:rPr lang="en-US" altLang="ja-JP" dirty="0">
                <a:latin typeface="ＭＳ Ｐゴシック" panose="020B0600070205080204" pitchFamily="50" charset="-128"/>
                <a:ea typeface="ＭＳ Ｐゴシック" panose="020B0600070205080204" pitchFamily="50" charset="-128"/>
              </a:rPr>
              <a:t>e abutment, / which is the main subject o</a:t>
            </a:r>
            <a:r>
              <a:rPr lang="en-US" altLang="ja-JP" i="1" dirty="0">
                <a:latin typeface="ＭＳ Ｐゴシック" panose="020B0600070205080204" pitchFamily="50" charset="-128"/>
                <a:ea typeface="ＭＳ Ｐゴシック" panose="020B0600070205080204" pitchFamily="50" charset="-128"/>
              </a:rPr>
              <a:t>f</a:t>
            </a:r>
            <a:r>
              <a:rPr lang="en-US" altLang="ja-JP" dirty="0">
                <a:latin typeface="ＭＳ Ｐゴシック" panose="020B0600070205080204" pitchFamily="50" charset="-128"/>
                <a:ea typeface="ＭＳ Ｐゴシック" panose="020B0600070205080204" pitchFamily="50" charset="-128"/>
              </a:rPr>
              <a:t> / this presentation, / by casting.</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10</a:t>
            </a:fld>
            <a:endParaRPr kumimoji="1" lang="ja-JP" altLang="en-US"/>
          </a:p>
        </p:txBody>
      </p:sp>
    </p:spTree>
    <p:extLst>
      <p:ext uri="{BB962C8B-B14F-4D97-AF65-F5344CB8AC3E}">
        <p14:creationId xmlns:p14="http://schemas.microsoft.com/office/powerpoint/2010/main" val="677953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latin typeface="ＭＳ Ｐゴシック" panose="020B0600070205080204" pitchFamily="50" charset="-128"/>
                <a:ea typeface="ＭＳ Ｐゴシック" panose="020B0600070205080204" pitchFamily="50" charset="-128"/>
              </a:rPr>
              <a:t> </a:t>
            </a:r>
            <a:r>
              <a:rPr lang="ja-JP" altLang="en-US" dirty="0">
                <a:latin typeface="ＭＳ Ｐゴシック" panose="020B0600070205080204" pitchFamily="50" charset="-128"/>
                <a:ea typeface="ＭＳ Ｐゴシック" panose="020B0600070205080204" pitchFamily="50" charset="-128"/>
              </a:rPr>
              <a:t>＝ このスライドは飛ばす？ ＝</a:t>
            </a:r>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鋳造は今から約</a:t>
            </a:r>
            <a:r>
              <a:rPr lang="en-US" altLang="ja-JP" dirty="0">
                <a:latin typeface="ＭＳ Ｐゴシック" panose="020B0600070205080204" pitchFamily="50" charset="-128"/>
                <a:ea typeface="ＭＳ Ｐゴシック" panose="020B0600070205080204" pitchFamily="50" charset="-128"/>
              </a:rPr>
              <a:t>6000</a:t>
            </a:r>
            <a:r>
              <a:rPr lang="ja-JP" altLang="en-US" dirty="0">
                <a:latin typeface="ＭＳ Ｐゴシック" panose="020B0600070205080204" pitchFamily="50" charset="-128"/>
                <a:ea typeface="ＭＳ Ｐゴシック" panose="020B0600070205080204" pitchFamily="50" charset="-128"/>
              </a:rPr>
              <a:t>千年前、紀元前</a:t>
            </a:r>
            <a:r>
              <a:rPr lang="en-US" altLang="ja-JP" dirty="0">
                <a:latin typeface="ＭＳ Ｐゴシック" panose="020B0600070205080204" pitchFamily="50" charset="-128"/>
                <a:ea typeface="ＭＳ Ｐゴシック" panose="020B0600070205080204" pitchFamily="50" charset="-128"/>
              </a:rPr>
              <a:t>4000</a:t>
            </a:r>
            <a:r>
              <a:rPr lang="ja-JP" altLang="en-US" dirty="0">
                <a:latin typeface="ＭＳ Ｐゴシック" panose="020B0600070205080204" pitchFamily="50" charset="-128"/>
                <a:ea typeface="ＭＳ Ｐゴシック" panose="020B0600070205080204" pitchFamily="50" charset="-128"/>
              </a:rPr>
              <a:t>年頃に始まる最も古い金属加工技術の一つです。</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Casting is one o</a:t>
            </a:r>
            <a:r>
              <a:rPr lang="en-US" altLang="ja-JP" i="1" dirty="0">
                <a:latin typeface="ＭＳ Ｐゴシック" panose="020B0600070205080204" pitchFamily="50" charset="-128"/>
                <a:ea typeface="ＭＳ Ｐゴシック" panose="020B0600070205080204" pitchFamily="50" charset="-128"/>
              </a:rPr>
              <a:t>f</a:t>
            </a:r>
            <a:r>
              <a:rPr lang="en-US" altLang="ja-JP" dirty="0">
                <a:latin typeface="ＭＳ Ｐゴシック" panose="020B0600070205080204" pitchFamily="50" charset="-128"/>
                <a:ea typeface="ＭＳ Ｐゴシック" panose="020B0600070205080204" pitchFamily="50" charset="-128"/>
              </a:rPr>
              <a:t> / </a:t>
            </a:r>
            <a:r>
              <a:rPr lang="en-US" altLang="ja-JP" i="1" u="sng" dirty="0">
                <a:solidFill>
                  <a:srgbClr val="FF0000"/>
                </a:solidFill>
                <a:latin typeface="ＭＳ Ｐゴシック" panose="020B0600070205080204" pitchFamily="50" charset="-128"/>
                <a:ea typeface="ＭＳ Ｐゴシック" panose="020B0600070205080204" pitchFamily="50" charset="-128"/>
              </a:rPr>
              <a:t>the</a:t>
            </a:r>
            <a:r>
              <a:rPr lang="en-US" altLang="ja-JP" dirty="0">
                <a:latin typeface="ＭＳ Ｐゴシック" panose="020B0600070205080204" pitchFamily="50" charset="-128"/>
                <a:ea typeface="ＭＳ Ｐゴシック" panose="020B0600070205080204" pitchFamily="50" charset="-128"/>
              </a:rPr>
              <a:t> o</a:t>
            </a:r>
            <a:r>
              <a:rPr lang="en-US" altLang="ja-JP" i="1" dirty="0">
                <a:latin typeface="ＭＳ Ｐゴシック" panose="020B0600070205080204" pitchFamily="50" charset="-128"/>
                <a:ea typeface="ＭＳ Ｐゴシック" panose="020B0600070205080204" pitchFamily="50" charset="-128"/>
              </a:rPr>
              <a:t>l</a:t>
            </a:r>
            <a:r>
              <a:rPr lang="en-US" altLang="ja-JP" dirty="0">
                <a:latin typeface="ＭＳ Ｐゴシック" panose="020B0600070205080204" pitchFamily="50" charset="-128"/>
                <a:ea typeface="ＭＳ Ｐゴシック" panose="020B0600070205080204" pitchFamily="50" charset="-128"/>
              </a:rPr>
              <a:t>dest meta</a:t>
            </a:r>
            <a:r>
              <a:rPr lang="en-US" altLang="ja-JP" i="1" dirty="0">
                <a:latin typeface="ＭＳ Ｐゴシック" panose="020B0600070205080204" pitchFamily="50" charset="-128"/>
                <a:ea typeface="ＭＳ Ｐゴシック" panose="020B0600070205080204" pitchFamily="50" charset="-128"/>
              </a:rPr>
              <a:t>l</a:t>
            </a:r>
            <a:r>
              <a:rPr lang="en-US" altLang="ja-JP" dirty="0">
                <a:latin typeface="ＭＳ Ｐゴシック" panose="020B0600070205080204" pitchFamily="50" charset="-128"/>
                <a:ea typeface="ＭＳ Ｐゴシック" panose="020B0600070205080204" pitchFamily="50" charset="-128"/>
              </a:rPr>
              <a:t> processing techno</a:t>
            </a:r>
            <a:r>
              <a:rPr lang="en-US" altLang="ja-JP" i="1" dirty="0">
                <a:latin typeface="ＭＳ Ｐゴシック" panose="020B0600070205080204" pitchFamily="50" charset="-128"/>
                <a:ea typeface="ＭＳ Ｐゴシック" panose="020B0600070205080204" pitchFamily="50" charset="-128"/>
              </a:rPr>
              <a:t>l</a:t>
            </a:r>
            <a:r>
              <a:rPr lang="en-US" altLang="ja-JP" dirty="0">
                <a:latin typeface="ＭＳ Ｐゴシック" panose="020B0600070205080204" pitchFamily="50" charset="-128"/>
                <a:ea typeface="ＭＳ Ｐゴシック" panose="020B0600070205080204" pitchFamily="50" charset="-128"/>
              </a:rPr>
              <a:t>ogies / that begins / about 6 thousand years ago now, / around </a:t>
            </a:r>
            <a:r>
              <a:rPr lang="en-US" altLang="ja-JP" i="1" dirty="0">
                <a:latin typeface="ＭＳ Ｐゴシック" panose="020B0600070205080204" pitchFamily="50" charset="-128"/>
                <a:ea typeface="ＭＳ Ｐゴシック" panose="020B0600070205080204" pitchFamily="50" charset="-128"/>
              </a:rPr>
              <a:t>4</a:t>
            </a:r>
            <a:r>
              <a:rPr lang="en-US" altLang="ja-JP" dirty="0">
                <a:latin typeface="ＭＳ Ｐゴシック" panose="020B0600070205080204" pitchFamily="50" charset="-128"/>
                <a:ea typeface="ＭＳ Ｐゴシック" panose="020B0600070205080204" pitchFamily="50" charset="-128"/>
              </a:rPr>
              <a:t> thousand BC.</a:t>
            </a:r>
          </a:p>
          <a:p>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日本の奈良にある大仏は世界最大の鋳造物であり、</a:t>
            </a:r>
            <a:endParaRPr lang="en-US" altLang="ja-JP" dirty="0">
              <a:latin typeface="ＭＳ ゴシック" panose="020B0609070205080204" pitchFamily="49" charset="-128"/>
              <a:ea typeface="ＭＳ ゴシック" panose="020B0609070205080204" pitchFamily="49" charset="-128"/>
            </a:endParaRPr>
          </a:p>
          <a:p>
            <a:r>
              <a:rPr lang="en-US" altLang="ja-JP" dirty="0">
                <a:latin typeface="ＭＳ ゴシック" panose="020B0609070205080204" pitchFamily="49" charset="-128"/>
                <a:ea typeface="ＭＳ ゴシック" panose="020B0609070205080204" pitchFamily="49" charset="-128"/>
              </a:rPr>
              <a:t>The Great statue(</a:t>
            </a:r>
            <a:r>
              <a:rPr lang="ja-JP" altLang="en-US" dirty="0">
                <a:latin typeface="ＭＳ ゴシック" panose="020B0609070205080204" pitchFamily="49" charset="-128"/>
                <a:ea typeface="ＭＳ ゴシック" panose="020B0609070205080204" pitchFamily="49" charset="-128"/>
              </a:rPr>
              <a:t>ｽﾃｨﾁｭｳ</a:t>
            </a:r>
            <a:r>
              <a:rPr lang="en-US" altLang="ja-JP" dirty="0">
                <a:latin typeface="ＭＳ ゴシック" panose="020B0609070205080204" pitchFamily="49" charset="-128"/>
                <a:ea typeface="ＭＳ ゴシック" panose="020B0609070205080204" pitchFamily="49" charset="-128"/>
              </a:rPr>
              <a:t>) o</a:t>
            </a:r>
            <a:r>
              <a:rPr lang="en-US" altLang="ja-JP" i="1" dirty="0">
                <a:latin typeface="ＭＳ ゴシック" panose="020B0609070205080204" pitchFamily="49" charset="-128"/>
                <a:ea typeface="ＭＳ ゴシック" panose="020B0609070205080204" pitchFamily="49" charset="-128"/>
              </a:rPr>
              <a:t>f</a:t>
            </a:r>
            <a:r>
              <a:rPr lang="en-US" altLang="ja-JP" dirty="0">
                <a:latin typeface="ＭＳ ゴシック" panose="020B0609070205080204" pitchFamily="49" charset="-128"/>
                <a:ea typeface="ＭＳ ゴシック" panose="020B0609070205080204" pitchFamily="49" charset="-128"/>
              </a:rPr>
              <a:t> Buddha in Nara in Japan is / the wor</a:t>
            </a:r>
            <a:r>
              <a:rPr lang="en-US" altLang="ja-JP" i="1" dirty="0">
                <a:latin typeface="ＭＳ ゴシック" panose="020B0609070205080204" pitchFamily="49" charset="-128"/>
                <a:ea typeface="ＭＳ ゴシック" panose="020B0609070205080204" pitchFamily="49" charset="-128"/>
              </a:rPr>
              <a:t>l</a:t>
            </a:r>
            <a:r>
              <a:rPr lang="en-US" altLang="ja-JP" dirty="0">
                <a:latin typeface="ＭＳ ゴシック" panose="020B0609070205080204" pitchFamily="49" charset="-128"/>
                <a:ea typeface="ＭＳ ゴシック" panose="020B0609070205080204" pitchFamily="49" charset="-128"/>
              </a:rPr>
              <a:t>d's largest casting.</a:t>
            </a:r>
          </a:p>
          <a:p>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現在、世界で人気の出ている岩手の南部鉄器も鋳物です。</a:t>
            </a:r>
            <a:endParaRPr lang="en-US" altLang="ja-JP" dirty="0">
              <a:latin typeface="ＭＳ ゴシック" panose="020B0609070205080204" pitchFamily="49" charset="-128"/>
              <a:ea typeface="ＭＳ ゴシック" panose="020B0609070205080204" pitchFamily="49" charset="-128"/>
            </a:endParaRPr>
          </a:p>
          <a:p>
            <a:r>
              <a:rPr lang="en-US" altLang="ja-JP" dirty="0">
                <a:latin typeface="ＭＳ ゴシック" panose="020B0609070205080204" pitchFamily="49" charset="-128"/>
                <a:ea typeface="ＭＳ ゴシック" panose="020B0609070205080204" pitchFamily="49" charset="-128"/>
              </a:rPr>
              <a:t>Currently(</a:t>
            </a:r>
            <a:r>
              <a:rPr lang="ja-JP" altLang="en-US" dirty="0">
                <a:latin typeface="ＭＳ ゴシック" panose="020B0609070205080204" pitchFamily="49" charset="-128"/>
                <a:ea typeface="ＭＳ ゴシック" panose="020B0609070205080204" pitchFamily="49" charset="-128"/>
              </a:rPr>
              <a:t>ｶﾚﾝﾄﾘ</a:t>
            </a:r>
            <a:r>
              <a:rPr lang="en-US" altLang="ja-JP" dirty="0">
                <a:latin typeface="ＭＳ ゴシック" panose="020B0609070205080204" pitchFamily="49" charset="-128"/>
                <a:ea typeface="ＭＳ ゴシック" panose="020B0609070205080204" pitchFamily="49" charset="-128"/>
              </a:rPr>
              <a:t>),  / the </a:t>
            </a:r>
            <a:r>
              <a:rPr lang="en-US" altLang="ja-JP" dirty="0" err="1">
                <a:latin typeface="ＭＳ ゴシック" panose="020B0609070205080204" pitchFamily="49" charset="-128"/>
                <a:ea typeface="ＭＳ ゴシック" panose="020B0609070205080204" pitchFamily="49" charset="-128"/>
              </a:rPr>
              <a:t>Nanbu</a:t>
            </a:r>
            <a:r>
              <a:rPr lang="en-US" altLang="ja-JP" dirty="0">
                <a:latin typeface="ＭＳ ゴシック" panose="020B0609070205080204" pitchFamily="49" charset="-128"/>
                <a:ea typeface="ＭＳ ゴシック" panose="020B0609070205080204" pitchFamily="49" charset="-128"/>
              </a:rPr>
              <a:t> ironware / in Iwate Pre</a:t>
            </a:r>
            <a:r>
              <a:rPr lang="en-US" altLang="ja-JP" i="1" dirty="0">
                <a:latin typeface="ＭＳ ゴシック" panose="020B0609070205080204" pitchFamily="49" charset="-128"/>
                <a:ea typeface="ＭＳ ゴシック" panose="020B0609070205080204" pitchFamily="49" charset="-128"/>
              </a:rPr>
              <a:t>f</a:t>
            </a:r>
            <a:r>
              <a:rPr lang="en-US" altLang="ja-JP" dirty="0">
                <a:latin typeface="ＭＳ ゴシック" panose="020B0609070205080204" pitchFamily="49" charset="-128"/>
                <a:ea typeface="ＭＳ ゴシック" panose="020B0609070205080204" pitchFamily="49" charset="-128"/>
              </a:rPr>
              <a:t>ecture, / which is popular a</a:t>
            </a:r>
            <a:r>
              <a:rPr lang="en-US" altLang="ja-JP" i="1" dirty="0">
                <a:latin typeface="ＭＳ ゴシック" panose="020B0609070205080204" pitchFamily="49" charset="-128"/>
                <a:ea typeface="ＭＳ ゴシック" panose="020B0609070205080204" pitchFamily="49" charset="-128"/>
              </a:rPr>
              <a:t>ll</a:t>
            </a:r>
            <a:r>
              <a:rPr lang="en-US" altLang="ja-JP" dirty="0">
                <a:latin typeface="ＭＳ ゴシック" panose="020B0609070205080204" pitchFamily="49" charset="-128"/>
                <a:ea typeface="ＭＳ ゴシック" panose="020B0609070205080204" pitchFamily="49" charset="-128"/>
              </a:rPr>
              <a:t> o</a:t>
            </a:r>
            <a:r>
              <a:rPr lang="en-US" altLang="ja-JP" i="1" dirty="0">
                <a:latin typeface="ＭＳ ゴシック" panose="020B0609070205080204" pitchFamily="49" charset="-128"/>
                <a:ea typeface="ＭＳ ゴシック" panose="020B0609070205080204" pitchFamily="49" charset="-128"/>
              </a:rPr>
              <a:t>v</a:t>
            </a:r>
            <a:r>
              <a:rPr lang="en-US" altLang="ja-JP" dirty="0">
                <a:latin typeface="ＭＳ ゴシック" panose="020B0609070205080204" pitchFamily="49" charset="-128"/>
                <a:ea typeface="ＭＳ ゴシック" panose="020B0609070205080204" pitchFamily="49" charset="-128"/>
              </a:rPr>
              <a:t>er the wor</a:t>
            </a:r>
            <a:r>
              <a:rPr lang="en-US" altLang="ja-JP" i="1" dirty="0">
                <a:latin typeface="ＭＳ ゴシック" panose="020B0609070205080204" pitchFamily="49" charset="-128"/>
                <a:ea typeface="ＭＳ ゴシック" panose="020B0609070205080204" pitchFamily="49" charset="-128"/>
              </a:rPr>
              <a:t>l</a:t>
            </a:r>
            <a:r>
              <a:rPr lang="en-US" altLang="ja-JP" dirty="0">
                <a:latin typeface="ＭＳ ゴシック" panose="020B0609070205080204" pitchFamily="49" charset="-128"/>
                <a:ea typeface="ＭＳ ゴシック" panose="020B0609070205080204" pitchFamily="49" charset="-128"/>
              </a:rPr>
              <a:t>d, / is a</a:t>
            </a:r>
            <a:r>
              <a:rPr lang="en-US" altLang="ja-JP" i="1" dirty="0">
                <a:latin typeface="ＭＳ ゴシック" panose="020B0609070205080204" pitchFamily="49" charset="-128"/>
                <a:ea typeface="ＭＳ ゴシック" panose="020B0609070205080204" pitchFamily="49" charset="-128"/>
              </a:rPr>
              <a:t>l</a:t>
            </a:r>
            <a:r>
              <a:rPr lang="en-US" altLang="ja-JP" dirty="0">
                <a:latin typeface="ＭＳ ゴシック" panose="020B0609070205080204" pitchFamily="49" charset="-128"/>
                <a:ea typeface="ＭＳ ゴシック" panose="020B0609070205080204" pitchFamily="49" charset="-128"/>
              </a:rPr>
              <a:t>so a casting.</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11</a:t>
            </a:fld>
            <a:endParaRPr kumimoji="1" lang="ja-JP" altLang="en-US"/>
          </a:p>
        </p:txBody>
      </p:sp>
    </p:spTree>
    <p:extLst>
      <p:ext uri="{BB962C8B-B14F-4D97-AF65-F5344CB8AC3E}">
        <p14:creationId xmlns:p14="http://schemas.microsoft.com/office/powerpoint/2010/main" val="3619746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a:latin typeface="ＭＳ Ｐゴシック" panose="020B0600070205080204" pitchFamily="50" charset="-128"/>
                <a:ea typeface="ＭＳ Ｐゴシック" panose="020B0600070205080204" pitchFamily="50" charset="-128"/>
              </a:rPr>
              <a:t>現在、クライオモジュールの架台は製缶で造られています。</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At present, / </a:t>
            </a:r>
            <a:r>
              <a:rPr lang="en-US" altLang="ja-JP" sz="1200" i="1" u="sng" dirty="0">
                <a:solidFill>
                  <a:srgbClr val="FF0000"/>
                </a:solidFill>
                <a:latin typeface="ＭＳ Ｐゴシック" panose="020B0600070205080204" pitchFamily="50" charset="-128"/>
                <a:ea typeface="ＭＳ Ｐゴシック" panose="020B0600070205080204" pitchFamily="50" charset="-128"/>
              </a:rPr>
              <a:t>the</a:t>
            </a:r>
            <a:r>
              <a:rPr lang="en-US" altLang="ja-JP" sz="1200" dirty="0">
                <a:latin typeface="ＭＳ Ｐゴシック" panose="020B0600070205080204" pitchFamily="50" charset="-128"/>
                <a:ea typeface="ＭＳ Ｐゴシック" panose="020B0600070205080204" pitchFamily="50" charset="-128"/>
              </a:rPr>
              <a:t> abutment o</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 / the Cryomodu</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e is / made o</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 canning.</a:t>
            </a: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ここで、製缶とは、缶を作ることではなく、鉄骨や鉄板を溶接して構造品を作る事です。</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Here, / Canning is not to make cans, / but to we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d stee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 </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rames / and stee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 plates / to make structures.</a:t>
            </a: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架台を製缶で作る場合、まず各パーツを鋼の板材やパイプ材から成型します。</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When making an abutment / with canning, / </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irstly cut each part / </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rom stee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 plate materia</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 / or pipe materia</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a:t>
            </a: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そして各パーツの接合部をそれぞれ溶接していきます。</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Then / we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d the joints o</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 / each part respecti</a:t>
            </a:r>
            <a:r>
              <a:rPr lang="en-US" altLang="ja-JP" sz="1200" i="1" dirty="0">
                <a:latin typeface="ＭＳ Ｐゴシック" panose="020B0600070205080204" pitchFamily="50" charset="-128"/>
                <a:ea typeface="ＭＳ Ｐゴシック" panose="020B0600070205080204" pitchFamily="50" charset="-128"/>
              </a:rPr>
              <a:t>v</a:t>
            </a:r>
            <a:r>
              <a:rPr lang="en-US" altLang="ja-JP" sz="1200" dirty="0">
                <a:latin typeface="ＭＳ Ｐゴシック" panose="020B0600070205080204" pitchFamily="50" charset="-128"/>
                <a:ea typeface="ＭＳ Ｐゴシック" panose="020B0600070205080204" pitchFamily="50" charset="-128"/>
              </a:rPr>
              <a:t>ely(</a:t>
            </a:r>
            <a:r>
              <a:rPr lang="ja-JP" altLang="en-US" sz="1200" dirty="0">
                <a:latin typeface="ＭＳ Ｐゴシック" panose="020B0600070205080204" pitchFamily="50" charset="-128"/>
                <a:ea typeface="ＭＳ Ｐゴシック" panose="020B0600070205080204" pitchFamily="50" charset="-128"/>
              </a:rPr>
              <a:t>ﾚｽﾍﾟｸﾃｨｳﾞﾘｰ</a:t>
            </a:r>
            <a:r>
              <a:rPr lang="en-US" altLang="ja-JP" sz="1200" dirty="0">
                <a:latin typeface="ＭＳ Ｐゴシック" panose="020B0600070205080204" pitchFamily="50" charset="-128"/>
                <a:ea typeface="ＭＳ Ｐゴシック" panose="020B0600070205080204" pitchFamily="50" charset="-128"/>
              </a:rPr>
              <a:t>).</a:t>
            </a: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その作業を必要台数分繰り返すこととなります。</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We wi</a:t>
            </a:r>
            <a:r>
              <a:rPr lang="en-US" altLang="ja-JP" sz="1200" i="0" dirty="0">
                <a:latin typeface="ＭＳ Ｐゴシック" panose="020B0600070205080204" pitchFamily="50" charset="-128"/>
                <a:ea typeface="ＭＳ Ｐゴシック" panose="020B0600070205080204" pitchFamily="50" charset="-128"/>
              </a:rPr>
              <a:t>ll</a:t>
            </a:r>
            <a:r>
              <a:rPr lang="en-US" altLang="ja-JP" sz="1200" dirty="0">
                <a:latin typeface="ＭＳ Ｐゴシック" panose="020B0600070205080204" pitchFamily="50" charset="-128"/>
                <a:ea typeface="ＭＳ Ｐゴシック" panose="020B0600070205080204" pitchFamily="50" charset="-128"/>
              </a:rPr>
              <a:t> repeat / that work / as many as necessary.</a:t>
            </a:r>
          </a:p>
          <a:p>
            <a:endParaRPr lang="en-US" altLang="ja-JP" sz="1200" dirty="0">
              <a:latin typeface="ＭＳ Ｐゴシック" panose="020B0600070205080204" pitchFamily="50" charset="-128"/>
              <a:ea typeface="ＭＳ Ｐゴシック" panose="020B0600070205080204" pitchFamily="50" charset="-128"/>
            </a:endParaRPr>
          </a:p>
          <a:p>
            <a:endParaRPr lang="en-US" altLang="ja-JP" sz="1200" dirty="0">
              <a:latin typeface="ＭＳ Ｐゴシック" panose="020B0600070205080204" pitchFamily="50" charset="-128"/>
              <a:ea typeface="ＭＳ Ｐゴシック" panose="020B0600070205080204" pitchFamily="50" charset="-128"/>
            </a:endParaRP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この工法の場合、溶接作業を人が行う時は、１個１個の形状に差が出てしまいます。</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In this construction method, / i</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 a person conducts we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ding work, / there wi</a:t>
            </a:r>
            <a:r>
              <a:rPr lang="en-US" altLang="ja-JP" sz="1200" i="1" dirty="0">
                <a:latin typeface="ＭＳ Ｐゴシック" panose="020B0600070205080204" pitchFamily="50" charset="-128"/>
                <a:ea typeface="ＭＳ Ｐゴシック" panose="020B0600070205080204" pitchFamily="50" charset="-128"/>
              </a:rPr>
              <a:t>ll</a:t>
            </a:r>
            <a:r>
              <a:rPr lang="en-US" altLang="ja-JP" sz="1200" dirty="0">
                <a:latin typeface="ＭＳ Ｐゴシック" panose="020B0600070205080204" pitchFamily="50" charset="-128"/>
                <a:ea typeface="ＭＳ Ｐゴシック" panose="020B0600070205080204" pitchFamily="50" charset="-128"/>
              </a:rPr>
              <a:t> be a di</a:t>
            </a:r>
            <a:r>
              <a:rPr lang="en-US" altLang="ja-JP" sz="1200" i="1" dirty="0">
                <a:latin typeface="ＭＳ Ｐゴシック" panose="020B0600070205080204" pitchFamily="50" charset="-128"/>
                <a:ea typeface="ＭＳ Ｐゴシック" panose="020B0600070205080204" pitchFamily="50" charset="-128"/>
              </a:rPr>
              <a:t>ff</a:t>
            </a:r>
            <a:r>
              <a:rPr lang="en-US" altLang="ja-JP" sz="1200" dirty="0">
                <a:latin typeface="ＭＳ Ｐゴシック" panose="020B0600070205080204" pitchFamily="50" charset="-128"/>
                <a:ea typeface="ＭＳ Ｐゴシック" panose="020B0600070205080204" pitchFamily="50" charset="-128"/>
              </a:rPr>
              <a:t>erence / in the shape o</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 / each piece.</a:t>
            </a: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形状品質を一定にするためにはロボット溶接が適当ですが、</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Robot(</a:t>
            </a:r>
            <a:r>
              <a:rPr lang="ja-JP" altLang="en-US" sz="1200" dirty="0">
                <a:latin typeface="ＭＳ Ｐゴシック" panose="020B0600070205080204" pitchFamily="50" charset="-128"/>
                <a:ea typeface="ＭＳ Ｐゴシック" panose="020B0600070205080204" pitchFamily="50" charset="-128"/>
              </a:rPr>
              <a:t>ﾗﾊﾞｯﾄ</a:t>
            </a:r>
            <a:r>
              <a:rPr lang="en-US" altLang="ja-JP" sz="1200" dirty="0">
                <a:latin typeface="ＭＳ Ｐゴシック" panose="020B0600070205080204" pitchFamily="50" charset="-128"/>
                <a:ea typeface="ＭＳ Ｐゴシック" panose="020B0600070205080204" pitchFamily="50" charset="-128"/>
              </a:rPr>
              <a:t>) we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ding is / suitab</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e(</a:t>
            </a:r>
            <a:r>
              <a:rPr lang="ja-JP" altLang="en-US" sz="1200" dirty="0">
                <a:latin typeface="ＭＳ Ｐゴシック" panose="020B0600070205080204" pitchFamily="50" charset="-128"/>
                <a:ea typeface="ＭＳ Ｐゴシック" panose="020B0600070205080204" pitchFamily="50" charset="-128"/>
              </a:rPr>
              <a:t>ｽｨﾀﾎﾞ</a:t>
            </a:r>
            <a:r>
              <a:rPr lang="en-US" altLang="ja-JP" sz="1200" dirty="0">
                <a:latin typeface="ＭＳ Ｐゴシック" panose="020B0600070205080204" pitchFamily="50" charset="-128"/>
                <a:ea typeface="ＭＳ Ｐゴシック" panose="020B0600070205080204" pitchFamily="50" charset="-128"/>
              </a:rPr>
              <a:t>) / </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or keeping shape quality constant,</a:t>
            </a:r>
          </a:p>
          <a:p>
            <a:endParaRPr lang="en-US" altLang="ja-JP" sz="1200" dirty="0">
              <a:latin typeface="ＭＳ Ｐゴシック" panose="020B0600070205080204" pitchFamily="50" charset="-128"/>
              <a:ea typeface="ＭＳ Ｐゴシック" panose="020B0600070205080204" pitchFamily="50" charset="-128"/>
            </a:endParaRPr>
          </a:p>
          <a:p>
            <a:r>
              <a:rPr lang="ja-JP" altLang="en-US" sz="1200" dirty="0">
                <a:latin typeface="ＭＳ Ｐゴシック" panose="020B0600070205080204" pitchFamily="50" charset="-128"/>
                <a:ea typeface="ＭＳ Ｐゴシック" panose="020B0600070205080204" pitchFamily="50" charset="-128"/>
              </a:rPr>
              <a:t>それを行うためには、さらに費用をかけてロボット溶接での製造設備を作らなければなりません。</a:t>
            </a:r>
            <a:endParaRPr lang="en-US" altLang="ja-JP" sz="1200" dirty="0">
              <a:latin typeface="ＭＳ Ｐゴシック" panose="020B0600070205080204" pitchFamily="50" charset="-128"/>
              <a:ea typeface="ＭＳ Ｐゴシック" panose="020B0600070205080204" pitchFamily="50" charset="-128"/>
            </a:endParaRPr>
          </a:p>
          <a:p>
            <a:r>
              <a:rPr lang="en-US" altLang="ja-JP" sz="1200" dirty="0">
                <a:latin typeface="ＭＳ Ｐゴシック" panose="020B0600070205080204" pitchFamily="50" charset="-128"/>
                <a:ea typeface="ＭＳ Ｐゴシック" panose="020B0600070205080204" pitchFamily="50" charset="-128"/>
              </a:rPr>
              <a:t>In order to do that, / we ha</a:t>
            </a:r>
            <a:r>
              <a:rPr lang="en-US" altLang="ja-JP" sz="1200" i="1" dirty="0">
                <a:latin typeface="ＭＳ Ｐゴシック" panose="020B0600070205080204" pitchFamily="50" charset="-128"/>
                <a:ea typeface="ＭＳ Ｐゴシック" panose="020B0600070205080204" pitchFamily="50" charset="-128"/>
              </a:rPr>
              <a:t>v</a:t>
            </a:r>
            <a:r>
              <a:rPr lang="en-US" altLang="ja-JP" sz="1200" dirty="0">
                <a:latin typeface="ＭＳ Ｐゴシック" panose="020B0600070205080204" pitchFamily="50" charset="-128"/>
                <a:ea typeface="ＭＳ Ｐゴシック" panose="020B0600070205080204" pitchFamily="50" charset="-128"/>
              </a:rPr>
              <a:t>e / to make manu</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acturing equipment / </a:t>
            </a:r>
            <a:r>
              <a:rPr lang="en-US" altLang="ja-JP" sz="1200" i="1" dirty="0">
                <a:latin typeface="ＭＳ Ｐゴシック" panose="020B0600070205080204" pitchFamily="50" charset="-128"/>
                <a:ea typeface="ＭＳ Ｐゴシック" panose="020B0600070205080204" pitchFamily="50" charset="-128"/>
              </a:rPr>
              <a:t>f</a:t>
            </a:r>
            <a:r>
              <a:rPr lang="en-US" altLang="ja-JP" sz="1200" dirty="0">
                <a:latin typeface="ＭＳ Ｐゴシック" panose="020B0600070205080204" pitchFamily="50" charset="-128"/>
                <a:ea typeface="ＭＳ Ｐゴシック" panose="020B0600070205080204" pitchFamily="50" charset="-128"/>
              </a:rPr>
              <a:t>or robot(</a:t>
            </a:r>
            <a:r>
              <a:rPr lang="ja-JP" altLang="en-US" sz="1200" dirty="0">
                <a:latin typeface="ＭＳ Ｐゴシック" panose="020B0600070205080204" pitchFamily="50" charset="-128"/>
                <a:ea typeface="ＭＳ Ｐゴシック" panose="020B0600070205080204" pitchFamily="50" charset="-128"/>
              </a:rPr>
              <a:t>ﾗﾊﾞｯﾄ</a:t>
            </a:r>
            <a:r>
              <a:rPr lang="en-US" altLang="ja-JP" sz="1200" dirty="0">
                <a:latin typeface="ＭＳ Ｐゴシック" panose="020B0600070205080204" pitchFamily="50" charset="-128"/>
                <a:ea typeface="ＭＳ Ｐゴシック" panose="020B0600070205080204" pitchFamily="50" charset="-128"/>
              </a:rPr>
              <a:t>) we</a:t>
            </a:r>
            <a:r>
              <a:rPr lang="en-US" altLang="ja-JP" sz="1200" i="1" dirty="0">
                <a:latin typeface="ＭＳ Ｐゴシック" panose="020B0600070205080204" pitchFamily="50" charset="-128"/>
                <a:ea typeface="ＭＳ Ｐゴシック" panose="020B0600070205080204" pitchFamily="50" charset="-128"/>
              </a:rPr>
              <a:t>l</a:t>
            </a:r>
            <a:r>
              <a:rPr lang="en-US" altLang="ja-JP" sz="1200" dirty="0">
                <a:latin typeface="ＭＳ Ｐゴシック" panose="020B0600070205080204" pitchFamily="50" charset="-128"/>
                <a:ea typeface="ＭＳ Ｐゴシック" panose="020B0600070205080204" pitchFamily="50" charset="-128"/>
              </a:rPr>
              <a:t>ding / at e</a:t>
            </a:r>
            <a:r>
              <a:rPr lang="en-US" altLang="ja-JP" sz="1200" i="1" dirty="0">
                <a:latin typeface="ＭＳ Ｐゴシック" panose="020B0600070205080204" pitchFamily="50" charset="-128"/>
                <a:ea typeface="ＭＳ Ｐゴシック" panose="020B0600070205080204" pitchFamily="50" charset="-128"/>
              </a:rPr>
              <a:t>v</a:t>
            </a:r>
            <a:r>
              <a:rPr lang="en-US" altLang="ja-JP" sz="1200" dirty="0">
                <a:latin typeface="ＭＳ Ｐゴシック" panose="020B0600070205080204" pitchFamily="50" charset="-128"/>
                <a:ea typeface="ＭＳ Ｐゴシック" panose="020B0600070205080204" pitchFamily="50" charset="-128"/>
              </a:rPr>
              <a:t>en more expense.</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12</a:t>
            </a:fld>
            <a:endParaRPr kumimoji="1" lang="ja-JP" altLang="en-US"/>
          </a:p>
        </p:txBody>
      </p:sp>
    </p:spTree>
    <p:extLst>
      <p:ext uri="{BB962C8B-B14F-4D97-AF65-F5344CB8AC3E}">
        <p14:creationId xmlns:p14="http://schemas.microsoft.com/office/powerpoint/2010/main" val="393772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一方、鋳物で作る場合、</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On </a:t>
            </a:r>
            <a:r>
              <a:rPr kumimoji="1" lang="en-US" altLang="ja-JP" i="1" u="sng" dirty="0">
                <a:solidFill>
                  <a:srgbClr val="FF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other hand, / when making / with a casting,</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まず、３ＤーＣＡＤデータから</a:t>
            </a:r>
            <a:r>
              <a:rPr kumimoji="1" lang="en-US" altLang="ja-JP" dirty="0">
                <a:latin typeface="ＭＳ Ｐゴシック" panose="020B0600070205080204" pitchFamily="50" charset="-128"/>
                <a:ea typeface="ＭＳ Ｐゴシック" panose="020B0600070205080204" pitchFamily="50" charset="-128"/>
              </a:rPr>
              <a:t>Origin Model</a:t>
            </a:r>
            <a:r>
              <a:rPr kumimoji="1" lang="ja-JP" altLang="en-US" dirty="0">
                <a:latin typeface="ＭＳ Ｐゴシック" panose="020B0600070205080204" pitchFamily="50" charset="-128"/>
                <a:ea typeface="ＭＳ Ｐゴシック" panose="020B0600070205080204" pitchFamily="50" charset="-128"/>
              </a:rPr>
              <a:t>を作ります。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i="0" dirty="0">
                <a:latin typeface="ＭＳ Ｐゴシック" panose="020B0600070205080204" pitchFamily="50" charset="-128"/>
                <a:ea typeface="ＭＳ Ｐゴシック" panose="020B0600070205080204" pitchFamily="50" charset="-128"/>
              </a:rPr>
              <a:t>irst, / I will make an Origin Mode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i="0" dirty="0">
                <a:latin typeface="ＭＳ Ｐゴシック" panose="020B0600070205080204" pitchFamily="50" charset="-128"/>
                <a:ea typeface="ＭＳ Ｐゴシック" panose="020B0600070205080204" pitchFamily="50" charset="-128"/>
              </a:rPr>
              <a:t>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i="0" dirty="0">
                <a:latin typeface="ＭＳ Ｐゴシック" panose="020B0600070205080204" pitchFamily="50" charset="-128"/>
                <a:ea typeface="ＭＳ Ｐゴシック" panose="020B0600070205080204" pitchFamily="50" charset="-128"/>
              </a:rPr>
              <a:t>rom 3D-CAD data.</a:t>
            </a:r>
          </a:p>
          <a:p>
            <a:br>
              <a:rPr kumimoji="1" lang="en-US" altLang="ja-JP" i="0" dirty="0">
                <a:latin typeface="ＭＳ Ｐゴシック" panose="020B0600070205080204" pitchFamily="50" charset="-128"/>
                <a:ea typeface="ＭＳ Ｐゴシック" panose="020B0600070205080204" pitchFamily="50" charset="-128"/>
              </a:rPr>
            </a:br>
            <a:r>
              <a:rPr kumimoji="1" lang="ja-JP" altLang="en-US" i="0" dirty="0">
                <a:latin typeface="ＭＳ Ｐゴシック" panose="020B0600070205080204" pitchFamily="50" charset="-128"/>
                <a:ea typeface="ＭＳ Ｐゴシック" panose="020B0600070205080204" pitchFamily="50" charset="-128"/>
              </a:rPr>
              <a:t>そしてその</a:t>
            </a:r>
            <a:r>
              <a:rPr kumimoji="1" lang="en-US" altLang="ja-JP" i="0" dirty="0">
                <a:latin typeface="ＭＳ Ｐゴシック" panose="020B0600070205080204" pitchFamily="50" charset="-128"/>
                <a:ea typeface="ＭＳ Ｐゴシック" panose="020B0600070205080204" pitchFamily="50" charset="-128"/>
              </a:rPr>
              <a:t>Origin Model</a:t>
            </a:r>
            <a:r>
              <a:rPr kumimoji="1" lang="ja-JP" altLang="en-US" i="0" dirty="0">
                <a:latin typeface="ＭＳ Ｐゴシック" panose="020B0600070205080204" pitchFamily="50" charset="-128"/>
                <a:ea typeface="ＭＳ Ｐゴシック" panose="020B0600070205080204" pitchFamily="50" charset="-128"/>
              </a:rPr>
              <a:t>を使って凹型を作り、そこに溶融金属を流し込みます。</a:t>
            </a:r>
            <a:endParaRPr kumimoji="1" lang="en-US" altLang="ja-JP" i="0"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And using / that Origin Mode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 make a conca</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mo</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d /and pour(</a:t>
            </a:r>
            <a:r>
              <a:rPr kumimoji="1" lang="ja-JP" altLang="en-US" dirty="0">
                <a:latin typeface="ＭＳ Ｐゴシック" panose="020B0600070205080204" pitchFamily="50" charset="-128"/>
                <a:ea typeface="ＭＳ Ｐゴシック" panose="020B0600070205080204" pitchFamily="50" charset="-128"/>
              </a:rPr>
              <a:t>ﾎﾟｧ</a:t>
            </a:r>
            <a:r>
              <a:rPr kumimoji="1" lang="en-US" altLang="ja-JP" dirty="0">
                <a:latin typeface="ＭＳ Ｐゴシック" panose="020B0600070205080204" pitchFamily="50" charset="-128"/>
                <a:ea typeface="ＭＳ Ｐゴシック" panose="020B0600070205080204" pitchFamily="50" charset="-128"/>
              </a:rPr>
              <a:t>) mo</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ten meta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 into it.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13</a:t>
            </a:fld>
            <a:endParaRPr kumimoji="1" lang="ja-JP" altLang="en-US"/>
          </a:p>
        </p:txBody>
      </p:sp>
    </p:spTree>
    <p:extLst>
      <p:ext uri="{BB962C8B-B14F-4D97-AF65-F5344CB8AC3E}">
        <p14:creationId xmlns:p14="http://schemas.microsoft.com/office/powerpoint/2010/main" val="40521260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ここに鋳造シミュレーションによる鋳造のイメージの絵を示します。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Here is a picture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casting image / by casting simulation.</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このように一気に形が出来上がります。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In this way / the shape is completed / at once.</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そして数千個作っても形状が均一で、金属特性も一定となります。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And 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en / when making thousands,</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 the shape is uni</a:t>
            </a:r>
            <a:r>
              <a:rPr kumimoji="1" lang="en-US" altLang="ja-JP" i="1" u="none"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orm / and the meta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properties(</a:t>
            </a:r>
            <a:r>
              <a:rPr kumimoji="1" lang="ja-JP" altLang="en-US" dirty="0">
                <a:latin typeface="ＭＳ Ｐゴシック" panose="020B0600070205080204" pitchFamily="50" charset="-128"/>
                <a:ea typeface="ＭＳ Ｐゴシック" panose="020B0600070205080204" pitchFamily="50" charset="-128"/>
              </a:rPr>
              <a:t>ﾌﾟﾛﾊﾟﾃｨｰｽﾞ</a:t>
            </a:r>
            <a:r>
              <a:rPr kumimoji="1" lang="en-US" altLang="ja-JP" dirty="0">
                <a:latin typeface="ＭＳ Ｐゴシック" panose="020B0600070205080204" pitchFamily="50" charset="-128"/>
                <a:ea typeface="ＭＳ Ｐゴシック" panose="020B0600070205080204" pitchFamily="50" charset="-128"/>
              </a:rPr>
              <a:t>) are /</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constant.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14</a:t>
            </a:fld>
            <a:endParaRPr kumimoji="1" lang="ja-JP" altLang="en-US"/>
          </a:p>
        </p:txBody>
      </p:sp>
    </p:spTree>
    <p:extLst>
      <p:ext uri="{BB962C8B-B14F-4D97-AF65-F5344CB8AC3E}">
        <p14:creationId xmlns:p14="http://schemas.microsoft.com/office/powerpoint/2010/main" val="654741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製造コストの比較をすると、鋳物の場合、製缶より約３０％ＯＦＦとなります。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When comparing(</a:t>
            </a:r>
            <a:r>
              <a:rPr kumimoji="1" lang="ja-JP" altLang="en-US" dirty="0">
                <a:latin typeface="ＭＳ Ｐゴシック" panose="020B0600070205080204" pitchFamily="50" charset="-128"/>
                <a:ea typeface="ＭＳ Ｐゴシック" panose="020B0600070205080204" pitchFamily="50" charset="-128"/>
              </a:rPr>
              <a:t>ｺﾝﾍﾟｱﾘﾝｸﾞ</a:t>
            </a:r>
            <a:r>
              <a:rPr kumimoji="1" lang="en-US" altLang="ja-JP" dirty="0">
                <a:latin typeface="ＭＳ Ｐゴシック" panose="020B0600070205080204" pitchFamily="50" charset="-128"/>
                <a:ea typeface="ＭＳ Ｐゴシック" panose="020B0600070205080204" pitchFamily="50" charset="-128"/>
              </a:rPr>
              <a:t>) the manu</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acturing cost, / in case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Casting, / it is / about 30(thirty)% o</a:t>
            </a:r>
            <a:r>
              <a:rPr kumimoji="1" lang="en-US" altLang="ja-JP" i="1" dirty="0">
                <a:latin typeface="ＭＳ Ｐゴシック" panose="020B0600070205080204" pitchFamily="50" charset="-128"/>
                <a:ea typeface="ＭＳ Ｐゴシック" panose="020B0600070205080204" pitchFamily="50" charset="-128"/>
              </a:rPr>
              <a:t>ff</a:t>
            </a:r>
            <a:r>
              <a:rPr kumimoji="1" lang="en-US" altLang="ja-JP" dirty="0">
                <a:latin typeface="ＭＳ Ｐゴシック" panose="020B0600070205080204" pitchFamily="50" charset="-128"/>
                <a:ea typeface="ＭＳ Ｐゴシック" panose="020B0600070205080204" pitchFamily="50" charset="-128"/>
              </a:rPr>
              <a:t>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rom Canning.</a:t>
            </a:r>
          </a:p>
          <a:p>
            <a:endParaRPr kumimoji="1"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err="1">
                <a:latin typeface="ＭＳ Ｐゴシック" panose="020B0600070205080204" pitchFamily="50" charset="-128"/>
                <a:ea typeface="ＭＳ Ｐゴシック" panose="020B0600070205080204" pitchFamily="50" charset="-128"/>
              </a:rPr>
              <a:t>ー</a:t>
            </a:r>
            <a:r>
              <a:rPr kumimoji="1" lang="ja-JP" altLang="en-US" dirty="0">
                <a:latin typeface="ＭＳ Ｐゴシック" panose="020B0600070205080204" pitchFamily="50" charset="-128"/>
                <a:ea typeface="ＭＳ Ｐゴシック" panose="020B0600070205080204" pitchFamily="50" charset="-128"/>
              </a:rPr>
              <a:t> 以下、省略？ </a:t>
            </a:r>
            <a:r>
              <a:rPr kumimoji="1" lang="ja-JP" altLang="en-US" dirty="0" err="1">
                <a:latin typeface="ＭＳ Ｐゴシック" panose="020B0600070205080204" pitchFamily="50" charset="-128"/>
                <a:ea typeface="ＭＳ Ｐゴシック" panose="020B0600070205080204" pitchFamily="50" charset="-128"/>
              </a:rPr>
              <a:t>ー</a:t>
            </a:r>
            <a:endParaRPr kumimoji="1"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さらに我が社では、クリーンな製造環境で、夜間電力を使ってコスト低減を図っています。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In addition, / we are trying / to reduce costs / by using nighttime electricity / in a clean manu</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acturing en</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ironment.</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また、引け等の鋳造欠陥が発生しないような制御技術を有しているため、不良発生率も低いです。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Moreo</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er, / because we ha</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a control technology / that pre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ents casting de</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ects / such as shrinkage, / the de</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ect occurrence(</a:t>
            </a:r>
            <a:r>
              <a:rPr kumimoji="1" lang="ja-JP" altLang="en-US" dirty="0">
                <a:latin typeface="ＭＳ Ｐゴシック" panose="020B0600070205080204" pitchFamily="50" charset="-128"/>
                <a:ea typeface="ＭＳ Ｐゴシック" panose="020B0600070205080204" pitchFamily="50" charset="-128"/>
              </a:rPr>
              <a:t>ｵｺｰﾚﾝｽ</a:t>
            </a:r>
            <a:r>
              <a:rPr kumimoji="1" lang="en-US" altLang="ja-JP" dirty="0">
                <a:latin typeface="ＭＳ Ｐゴシック" panose="020B0600070205080204" pitchFamily="50" charset="-128"/>
                <a:ea typeface="ＭＳ Ｐゴシック" panose="020B0600070205080204" pitchFamily="50" charset="-128"/>
              </a:rPr>
              <a:t>) rate is / also low.</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15</a:t>
            </a:fld>
            <a:endParaRPr kumimoji="1" lang="ja-JP" altLang="en-US"/>
          </a:p>
        </p:txBody>
      </p:sp>
    </p:spTree>
    <p:extLst>
      <p:ext uri="{BB962C8B-B14F-4D97-AF65-F5344CB8AC3E}">
        <p14:creationId xmlns:p14="http://schemas.microsoft.com/office/powerpoint/2010/main" val="1473067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次に、物理的特性を見てみます。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Next, / let’s look / at the </a:t>
            </a:r>
            <a:r>
              <a:rPr kumimoji="1" lang="en-US" altLang="ja-JP" i="1" dirty="0">
                <a:latin typeface="ＭＳ Ｐゴシック" panose="020B0600070205080204" pitchFamily="50" charset="-128"/>
                <a:ea typeface="ＭＳ Ｐゴシック" panose="020B0600070205080204" pitchFamily="50" charset="-128"/>
              </a:rPr>
              <a:t>ph</a:t>
            </a:r>
            <a:r>
              <a:rPr kumimoji="1" lang="en-US" altLang="ja-JP" dirty="0">
                <a:latin typeface="ＭＳ Ｐゴシック" panose="020B0600070205080204" pitchFamily="50" charset="-128"/>
                <a:ea typeface="ＭＳ Ｐゴシック" panose="020B0600070205080204" pitchFamily="50" charset="-128"/>
              </a:rPr>
              <a:t>ysical characteristics.</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ねずみ鋳鉄の減衰振動時間は、鋼のそれに比べて１／３以下となっています。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The damped </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ibration time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gray cast iron is / less than one-third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that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stee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これは、ねずみ鋳鉄組織内の炭素が振動エネルギーを熱エネルギーに変換するためと言われています。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It is said / that carbon / in the gray cast iron structure / con</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erts / </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ibration energy / into therma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energy.</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16</a:t>
            </a:fld>
            <a:endParaRPr kumimoji="1" lang="ja-JP" altLang="en-US"/>
          </a:p>
        </p:txBody>
      </p:sp>
    </p:spTree>
    <p:extLst>
      <p:ext uri="{BB962C8B-B14F-4D97-AF65-F5344CB8AC3E}">
        <p14:creationId xmlns:p14="http://schemas.microsoft.com/office/powerpoint/2010/main" val="3969690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その他、熱膨張率や圧縮強度の比較を見てみます。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In addition, / let‘s look / at the comparison(</a:t>
            </a:r>
            <a:r>
              <a:rPr kumimoji="1" lang="ja-JP" altLang="en-US" dirty="0">
                <a:latin typeface="ＭＳ Ｐゴシック" panose="020B0600070205080204" pitchFamily="50" charset="-128"/>
                <a:ea typeface="ＭＳ Ｐゴシック" panose="020B0600070205080204" pitchFamily="50" charset="-128"/>
              </a:rPr>
              <a:t>ｶﾝﾊﾟﾘｽﾝ</a:t>
            </a:r>
            <a:r>
              <a:rPr kumimoji="1" lang="en-US" altLang="ja-JP" dirty="0">
                <a:latin typeface="ＭＳ Ｐゴシック" panose="020B0600070205080204" pitchFamily="50" charset="-128"/>
                <a:ea typeface="ＭＳ Ｐゴシック" panose="020B0600070205080204" pitchFamily="50" charset="-128"/>
              </a:rPr>
              <a:t>)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the coe</a:t>
            </a:r>
            <a:r>
              <a:rPr kumimoji="1" lang="en-US" altLang="ja-JP" i="1" dirty="0">
                <a:latin typeface="ＭＳ Ｐゴシック" panose="020B0600070205080204" pitchFamily="50" charset="-128"/>
                <a:ea typeface="ＭＳ Ｐゴシック" panose="020B0600070205080204" pitchFamily="50" charset="-128"/>
              </a:rPr>
              <a:t>ff</a:t>
            </a:r>
            <a:r>
              <a:rPr kumimoji="1" lang="en-US" altLang="ja-JP" dirty="0">
                <a:latin typeface="ＭＳ Ｐゴシック" panose="020B0600070205080204" pitchFamily="50" charset="-128"/>
                <a:ea typeface="ＭＳ Ｐゴシック" panose="020B0600070205080204" pitchFamily="50" charset="-128"/>
              </a:rPr>
              <a:t>icient(</a:t>
            </a:r>
            <a:r>
              <a:rPr kumimoji="1" lang="ja-JP" altLang="en-US" dirty="0">
                <a:latin typeface="ＭＳ Ｐゴシック" panose="020B0600070205080204" pitchFamily="50" charset="-128"/>
                <a:ea typeface="ＭＳ Ｐゴシック" panose="020B0600070205080204" pitchFamily="50" charset="-128"/>
              </a:rPr>
              <a:t>ｺｪﾌｨｼｪﾝﾄ</a:t>
            </a:r>
            <a:r>
              <a:rPr kumimoji="1" lang="en-US" altLang="ja-JP" dirty="0">
                <a:latin typeface="ＭＳ Ｐゴシック" panose="020B0600070205080204" pitchFamily="50" charset="-128"/>
                <a:ea typeface="ＭＳ Ｐゴシック" panose="020B0600070205080204" pitchFamily="50" charset="-128"/>
              </a:rPr>
              <a:t>)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thermal expansion / and compressi</a:t>
            </a:r>
            <a:r>
              <a:rPr kumimoji="1" lang="en-US" altLang="ja-JP" i="1" u="none"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strength.</a:t>
            </a:r>
          </a:p>
          <a:p>
            <a:br>
              <a:rPr kumimoji="1" lang="en-US" altLang="ja-JP" dirty="0">
                <a:latin typeface="ＭＳ Ｐゴシック" panose="020B0600070205080204" pitchFamily="50" charset="-128"/>
                <a:ea typeface="ＭＳ Ｐゴシック" panose="020B0600070205080204" pitchFamily="50" charset="-128"/>
              </a:rPr>
            </a:br>
            <a:r>
              <a:rPr kumimoji="1" lang="ja-JP" altLang="en-US" dirty="0">
                <a:latin typeface="ＭＳ Ｐゴシック" panose="020B0600070205080204" pitchFamily="50" charset="-128"/>
                <a:ea typeface="ＭＳ Ｐゴシック" panose="020B0600070205080204" pitchFamily="50" charset="-128"/>
              </a:rPr>
              <a:t>参考に定盤等に用いられる花崗岩の数値も併記します。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re</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erence, / numerica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alues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granite(</a:t>
            </a:r>
            <a:r>
              <a:rPr kumimoji="1" lang="ja-JP" altLang="en-US" dirty="0">
                <a:latin typeface="ＭＳ Ｐゴシック" panose="020B0600070205080204" pitchFamily="50" charset="-128"/>
                <a:ea typeface="ＭＳ Ｐゴシック" panose="020B0600070205080204" pitchFamily="50" charset="-128"/>
              </a:rPr>
              <a:t>ｸﾞﾗﾆｯﾄ</a:t>
            </a:r>
            <a:r>
              <a:rPr kumimoji="1" lang="en-US" altLang="ja-JP" dirty="0">
                <a:latin typeface="ＭＳ Ｐゴシック" panose="020B0600070205080204" pitchFamily="50" charset="-128"/>
                <a:ea typeface="ＭＳ Ｐゴシック" panose="020B0600070205080204" pitchFamily="50" charset="-128"/>
              </a:rPr>
              <a:t>) used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sur</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ace plate are / 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so shown.</a:t>
            </a:r>
          </a:p>
          <a:p>
            <a:br>
              <a:rPr kumimoji="1" lang="en-US" altLang="ja-JP" dirty="0">
                <a:latin typeface="ＭＳ Ｐゴシック" panose="020B0600070205080204" pitchFamily="50" charset="-128"/>
                <a:ea typeface="ＭＳ Ｐゴシック" panose="020B0600070205080204" pitchFamily="50" charset="-128"/>
              </a:rPr>
            </a:br>
            <a:r>
              <a:rPr kumimoji="1" lang="ja-JP" altLang="en-US" dirty="0">
                <a:latin typeface="ＭＳ Ｐゴシック" panose="020B0600070205080204" pitchFamily="50" charset="-128"/>
                <a:ea typeface="ＭＳ Ｐゴシック" panose="020B0600070205080204" pitchFamily="50" charset="-128"/>
              </a:rPr>
              <a:t>これらの数値を見ても、ねずみ鋳鉄は製缶に用いられる鋼材よりも優秀な数値となっています。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en / with these numbers, / the gray cast iron(</a:t>
            </a:r>
            <a:r>
              <a:rPr kumimoji="1" lang="ja-JP" altLang="en-US" dirty="0">
                <a:latin typeface="ＭＳ Ｐゴシック" panose="020B0600070205080204" pitchFamily="50" charset="-128"/>
                <a:ea typeface="ＭＳ Ｐゴシック" panose="020B0600070205080204" pitchFamily="50" charset="-128"/>
              </a:rPr>
              <a:t>ｱｨｧﾝ</a:t>
            </a:r>
            <a:r>
              <a:rPr kumimoji="1" lang="en-US" altLang="ja-JP" dirty="0">
                <a:latin typeface="ＭＳ Ｐゴシック" panose="020B0600070205080204" pitchFamily="50" charset="-128"/>
                <a:ea typeface="ＭＳ Ｐゴシック" panose="020B0600070205080204" pitchFamily="50" charset="-128"/>
              </a:rPr>
              <a:t>) is / superior / to the stee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used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canning.</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17</a:t>
            </a:fld>
            <a:endParaRPr kumimoji="1" lang="ja-JP" altLang="en-US"/>
          </a:p>
        </p:txBody>
      </p:sp>
    </p:spTree>
    <p:extLst>
      <p:ext uri="{BB962C8B-B14F-4D97-AF65-F5344CB8AC3E}">
        <p14:creationId xmlns:p14="http://schemas.microsoft.com/office/powerpoint/2010/main" val="1070052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このように鋳鉄が架台素材として優れているのに、ナゼ今まで用いられてこなかったのでしょうか？</a:t>
            </a:r>
            <a:endParaRPr kumimoji="1" lang="en-US" altLang="ja-JP" sz="105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ＭＳ Ｐゴシック" panose="020B0600070205080204" pitchFamily="50" charset="-128"/>
                <a:ea typeface="ＭＳ Ｐゴシック" panose="020B0600070205080204" pitchFamily="50" charset="-128"/>
              </a:rPr>
              <a:t>As mentioned abo</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e, / why has not it been used / unti</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now, / 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though cast iron(</a:t>
            </a:r>
            <a:r>
              <a:rPr kumimoji="1" lang="ja-JP" altLang="en-US" sz="1050" dirty="0">
                <a:latin typeface="ＭＳ Ｐゴシック" panose="020B0600070205080204" pitchFamily="50" charset="-128"/>
                <a:ea typeface="ＭＳ Ｐゴシック" panose="020B0600070205080204" pitchFamily="50" charset="-128"/>
              </a:rPr>
              <a:t>ｱｨｧﾝ</a:t>
            </a:r>
            <a:r>
              <a:rPr kumimoji="1" lang="en-US" altLang="ja-JP" sz="1050" dirty="0">
                <a:latin typeface="ＭＳ Ｐゴシック" panose="020B0600070205080204" pitchFamily="50" charset="-128"/>
                <a:ea typeface="ＭＳ Ｐゴシック" panose="020B0600070205080204" pitchFamily="50" charset="-128"/>
              </a:rPr>
              <a:t>) is / excellent / as an abutment materia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ＭＳ Ｐゴシック" panose="020B0600070205080204" pitchFamily="50" charset="-128"/>
                <a:ea typeface="ＭＳ Ｐゴシック" panose="020B0600070205080204" pitchFamily="50" charset="-128"/>
              </a:rPr>
              <a:t>おそらく、架台を作ろうと考える時、</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Probably, / when we think / to make abutment,</a:t>
            </a: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モノづくりの基本として、金属パーツを組み合せるか金属材から削り出すイメージを持つと思います。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as a basis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manu</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acturing, /</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I think / that we ha</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e / an image to combine meta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parts / or to scrape / </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rom meta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materia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a:t>
            </a: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空間部分の多い形状を金属材から削り出すことは無駄が多いので、金属板を溶接して作り上げればよいと考えます。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It is waste</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u</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 to scrape out shapes / with many spaces / </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rom meta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materia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s,/ so we think / that it is better / to we</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d meta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plates.</a:t>
            </a: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鋳物で造ろうという事が念頭に無い限り、鋳造は思いつきません。</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As long as / we don‘t mind / to bui</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d it / as a casting, / we don’t concei</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e(</a:t>
            </a:r>
            <a:r>
              <a:rPr kumimoji="1" lang="ja-JP" altLang="en-US" sz="1050" dirty="0">
                <a:latin typeface="ＭＳ Ｐゴシック" panose="020B0600070205080204" pitchFamily="50" charset="-128"/>
                <a:ea typeface="ＭＳ Ｐゴシック" panose="020B0600070205080204" pitchFamily="50" charset="-128"/>
              </a:rPr>
              <a:t>ｶﾝｼｰｳﾞ</a:t>
            </a:r>
            <a:r>
              <a:rPr kumimoji="1" lang="en-US" altLang="ja-JP" sz="1050" dirty="0">
                <a:latin typeface="ＭＳ Ｐゴシック" panose="020B0600070205080204" pitchFamily="50" charset="-128"/>
                <a:ea typeface="ＭＳ Ｐゴシック" panose="020B0600070205080204" pitchFamily="50" charset="-128"/>
              </a:rPr>
              <a:t>) making it / by casting.</a:t>
            </a:r>
          </a:p>
          <a:p>
            <a:endParaRPr kumimoji="1" lang="en-US" altLang="ja-JP" sz="1050" dirty="0">
              <a:latin typeface="ＭＳ Ｐゴシック" panose="020B0600070205080204" pitchFamily="50" charset="-128"/>
              <a:ea typeface="ＭＳ Ｐゴシック" panose="020B0600070205080204" pitchFamily="50" charset="-128"/>
            </a:endParaRP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それがずっと受け継がれてきたのだと思います。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I think / that it</a:t>
            </a:r>
            <a:r>
              <a:rPr kumimoji="1" lang="ja-JP" altLang="en-US" sz="1050" dirty="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has been passed on.</a:t>
            </a: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同様の考えから、この部品も最初は製缶で造られていましたが、</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rom the same idea, / this part was / originally made / with canning,</a:t>
            </a: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減衰特性、生産性、コストの面で鋳鉄製に変更され、現在も生産され続けています。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It has been changed to cast iron(</a:t>
            </a:r>
            <a:r>
              <a:rPr kumimoji="1" lang="ja-JP" altLang="en-US" sz="1050" dirty="0">
                <a:latin typeface="ＭＳ Ｐゴシック" panose="020B0600070205080204" pitchFamily="50" charset="-128"/>
                <a:ea typeface="ＭＳ Ｐゴシック" panose="020B0600070205080204" pitchFamily="50" charset="-128"/>
              </a:rPr>
              <a:t>ｱｨｧﾝ</a:t>
            </a:r>
            <a:r>
              <a:rPr kumimoji="1" lang="en-US" altLang="ja-JP" sz="1050" dirty="0">
                <a:latin typeface="ＭＳ Ｐゴシック" panose="020B0600070205080204" pitchFamily="50" charset="-128"/>
                <a:ea typeface="ＭＳ Ｐゴシック" panose="020B0600070205080204" pitchFamily="50" charset="-128"/>
              </a:rPr>
              <a:t>) / in terms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damping characteristics, / producti</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ity(</a:t>
            </a:r>
            <a:r>
              <a:rPr kumimoji="1" lang="ja-JP" altLang="en-US" sz="1050" dirty="0">
                <a:latin typeface="ＭＳ Ｐゴシック" panose="020B0600070205080204" pitchFamily="50" charset="-128"/>
                <a:ea typeface="ＭＳ Ｐゴシック" panose="020B0600070205080204" pitchFamily="50" charset="-128"/>
              </a:rPr>
              <a:t>ﾌﾟﾛﾀﾞｸﾃｨｳﾞｨﾃｨ</a:t>
            </a:r>
            <a:r>
              <a:rPr kumimoji="1" lang="en-US" altLang="ja-JP" sz="1050" dirty="0">
                <a:latin typeface="ＭＳ Ｐゴシック" panose="020B0600070205080204" pitchFamily="50" charset="-128"/>
                <a:ea typeface="ＭＳ Ｐゴシック" panose="020B0600070205080204" pitchFamily="50" charset="-128"/>
              </a:rPr>
              <a:t>) and cost, / and it is / sti</a:t>
            </a:r>
            <a:r>
              <a:rPr kumimoji="1" lang="en-US" altLang="ja-JP" sz="1050" i="1" dirty="0">
                <a:latin typeface="ＭＳ Ｐゴシック" panose="020B0600070205080204" pitchFamily="50" charset="-128"/>
                <a:ea typeface="ＭＳ Ｐゴシック" panose="020B0600070205080204" pitchFamily="50" charset="-128"/>
              </a:rPr>
              <a:t>ll</a:t>
            </a:r>
            <a:r>
              <a:rPr kumimoji="1" lang="en-US" altLang="ja-JP" sz="1050" dirty="0">
                <a:latin typeface="ＭＳ Ｐゴシック" panose="020B0600070205080204" pitchFamily="50" charset="-128"/>
                <a:ea typeface="ＭＳ Ｐゴシック" panose="020B0600070205080204" pitchFamily="50" charset="-128"/>
              </a:rPr>
              <a:t> being produced(</a:t>
            </a:r>
            <a:r>
              <a:rPr kumimoji="1" lang="ja-JP" altLang="en-US" sz="1050" dirty="0">
                <a:latin typeface="ＭＳ Ｐゴシック" panose="020B0600070205080204" pitchFamily="50" charset="-128"/>
                <a:ea typeface="ＭＳ Ｐゴシック" panose="020B0600070205080204" pitchFamily="50" charset="-128"/>
              </a:rPr>
              <a:t>ﾌﾟﾛﾃﾞｭｰｽﾄ</a:t>
            </a:r>
            <a:r>
              <a:rPr kumimoji="1" lang="en-US" altLang="ja-JP" sz="1050" dirty="0">
                <a:latin typeface="ＭＳ Ｐゴシック" panose="020B0600070205080204" pitchFamily="50" charset="-128"/>
                <a:ea typeface="ＭＳ Ｐゴシック" panose="020B0600070205080204" pitchFamily="50" charset="-128"/>
              </a:rPr>
              <a:t>) now.</a:t>
            </a:r>
            <a:endParaRPr kumimoji="1" lang="ja-JP" altLang="en-US" sz="105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18</a:t>
            </a:fld>
            <a:endParaRPr kumimoji="1" lang="ja-JP" altLang="en-US"/>
          </a:p>
        </p:txBody>
      </p:sp>
    </p:spTree>
    <p:extLst>
      <p:ext uri="{BB962C8B-B14F-4D97-AF65-F5344CB8AC3E}">
        <p14:creationId xmlns:p14="http://schemas.microsoft.com/office/powerpoint/2010/main" val="387033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物の輸送には運賃がかかりますが、</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are is charged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transporting objects.</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岩手製鉄は、</a:t>
            </a:r>
            <a:r>
              <a:rPr kumimoji="1" lang="en-US" altLang="ja-JP" dirty="0">
                <a:latin typeface="ＭＳ Ｐゴシック" panose="020B0600070205080204" pitchFamily="50" charset="-128"/>
                <a:ea typeface="ＭＳ Ｐゴシック" panose="020B0600070205080204" pitchFamily="50" charset="-128"/>
              </a:rPr>
              <a:t>ILC</a:t>
            </a:r>
            <a:r>
              <a:rPr kumimoji="1" lang="ja-JP" altLang="en-US" dirty="0">
                <a:latin typeface="ＭＳ Ｐゴシック" panose="020B0600070205080204" pitchFamily="50" charset="-128"/>
                <a:ea typeface="ＭＳ Ｐゴシック" panose="020B0600070205080204" pitchFamily="50" charset="-128"/>
              </a:rPr>
              <a:t>まで</a:t>
            </a:r>
            <a:r>
              <a:rPr kumimoji="1" lang="en-US" altLang="ja-JP" dirty="0">
                <a:latin typeface="ＭＳ Ｐゴシック" panose="020B0600070205080204" pitchFamily="50" charset="-128"/>
                <a:ea typeface="ＭＳ Ｐゴシック" panose="020B0600070205080204" pitchFamily="50" charset="-128"/>
              </a:rPr>
              <a:t>60</a:t>
            </a:r>
            <a:r>
              <a:rPr kumimoji="1" lang="ja-JP" altLang="en-US" dirty="0">
                <a:latin typeface="ＭＳ Ｐゴシック" panose="020B0600070205080204" pitchFamily="50" charset="-128"/>
                <a:ea typeface="ＭＳ Ｐゴシック" panose="020B0600070205080204" pitchFamily="50" charset="-128"/>
              </a:rPr>
              <a:t>キロメートル圏内にあるため、輸送費が安いです。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Iwate Iron(</a:t>
            </a:r>
            <a:r>
              <a:rPr kumimoji="1" lang="ja-JP" altLang="en-US" dirty="0">
                <a:latin typeface="ＭＳ Ｐゴシック" panose="020B0600070205080204" pitchFamily="50" charset="-128"/>
                <a:ea typeface="ＭＳ Ｐゴシック" panose="020B0600070205080204" pitchFamily="50" charset="-128"/>
              </a:rPr>
              <a:t>ｱｨｧﾝ</a:t>
            </a:r>
            <a:r>
              <a:rPr kumimoji="1" lang="en-US" altLang="ja-JP" dirty="0">
                <a:latin typeface="ＭＳ Ｐゴシック" panose="020B0600070205080204" pitchFamily="50" charset="-128"/>
                <a:ea typeface="ＭＳ Ｐゴシック" panose="020B0600070205080204" pitchFamily="50" charset="-128"/>
              </a:rPr>
              <a:t>) Corporation is / within 60 kilometers(z)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ILC, / so the shipping cost is cheap.</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メンテナンス等ですぐ駆けつける事ができます。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And / we can quickly rush o</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er maintenance / and so on.</a:t>
            </a:r>
          </a:p>
          <a:p>
            <a:endParaRPr kumimoji="1"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a:p>
            <a:r>
              <a:rPr lang="en-US" altLang="ja-JP" sz="1200" b="0" dirty="0">
                <a:latin typeface="ＭＳ Ｐゴシック" panose="020B0600070205080204" pitchFamily="50" charset="-128"/>
                <a:ea typeface="ＭＳ Ｐゴシック" panose="020B0600070205080204" pitchFamily="50" charset="-128"/>
              </a:rPr>
              <a:t>Co., Ltd. :</a:t>
            </a:r>
            <a:r>
              <a:rPr kumimoji="1" lang="en-US" altLang="ja-JP" dirty="0">
                <a:latin typeface="ＭＳ Ｐゴシック" panose="020B0600070205080204" pitchFamily="50" charset="-128"/>
                <a:ea typeface="ＭＳ Ｐゴシック" panose="020B0600070205080204" pitchFamily="50" charset="-128"/>
              </a:rPr>
              <a:t>Company Limited</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19</a:t>
            </a:fld>
            <a:endParaRPr kumimoji="1" lang="ja-JP" altLang="en-US"/>
          </a:p>
        </p:txBody>
      </p:sp>
    </p:spTree>
    <p:extLst>
      <p:ext uri="{BB962C8B-B14F-4D97-AF65-F5344CB8AC3E}">
        <p14:creationId xmlns:p14="http://schemas.microsoft.com/office/powerpoint/2010/main" val="2658487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我が社はＩＬＣ予定地である岩手県の北上市にあります。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Our company is / located / in </a:t>
            </a:r>
            <a:r>
              <a:rPr kumimoji="1" lang="en-US" altLang="ja-JP" dirty="0" err="1">
                <a:latin typeface="ＭＳ Ｐゴシック" panose="020B0600070205080204" pitchFamily="50" charset="-128"/>
                <a:ea typeface="ＭＳ Ｐゴシック" panose="020B0600070205080204" pitchFamily="50" charset="-128"/>
              </a:rPr>
              <a:t>Kitakami</a:t>
            </a:r>
            <a:r>
              <a:rPr kumimoji="1" lang="en-US" altLang="ja-JP" dirty="0">
                <a:latin typeface="ＭＳ Ｐゴシック" panose="020B0600070205080204" pitchFamily="50" charset="-128"/>
                <a:ea typeface="ＭＳ Ｐゴシック" panose="020B0600070205080204" pitchFamily="50" charset="-128"/>
              </a:rPr>
              <a:t> city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Iwate pre</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ecture / which is </a:t>
            </a:r>
            <a:r>
              <a:rPr kumimoji="1" lang="en-US" altLang="ja-JP" b="0" i="1" u="sng" dirty="0">
                <a:solidFill>
                  <a:srgbClr val="FF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ILC planned place.</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設立から約</a:t>
            </a:r>
            <a:r>
              <a:rPr kumimoji="1" lang="en-US" altLang="ja-JP" dirty="0">
                <a:latin typeface="ＭＳ Ｐゴシック" panose="020B0600070205080204" pitchFamily="50" charset="-128"/>
                <a:ea typeface="ＭＳ Ｐゴシック" panose="020B0600070205080204" pitchFamily="50" charset="-128"/>
              </a:rPr>
              <a:t>70</a:t>
            </a:r>
            <a:r>
              <a:rPr kumimoji="1" lang="ja-JP" altLang="en-US" dirty="0">
                <a:latin typeface="ＭＳ Ｐゴシック" panose="020B0600070205080204" pitchFamily="50" charset="-128"/>
                <a:ea typeface="ＭＳ Ｐゴシック" panose="020B0600070205080204" pitchFamily="50" charset="-128"/>
              </a:rPr>
              <a:t>年経つ中小企業です。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It is / a medium-sized company / which is / about 70 years / since its establishment.</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2</a:t>
            </a:fld>
            <a:endParaRPr kumimoji="1" lang="ja-JP" altLang="en-US"/>
          </a:p>
        </p:txBody>
      </p:sp>
    </p:spTree>
    <p:extLst>
      <p:ext uri="{BB962C8B-B14F-4D97-AF65-F5344CB8AC3E}">
        <p14:creationId xmlns:p14="http://schemas.microsoft.com/office/powerpoint/2010/main" val="25966956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050" dirty="0">
                <a:latin typeface="ＭＳ Ｐゴシック" panose="020B0600070205080204" pitchFamily="50" charset="-128"/>
                <a:ea typeface="ＭＳ Ｐゴシック" panose="020B0600070205080204" pitchFamily="50" charset="-128"/>
              </a:rPr>
              <a:t>最後に、岩手製鉄のＰＲを兼ねて、まとめを申し上げます。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inally, / I will summarize(</a:t>
            </a:r>
            <a:r>
              <a:rPr kumimoji="1" lang="ja-JP" altLang="en-US" sz="1050" dirty="0">
                <a:latin typeface="ＭＳ Ｐゴシック" panose="020B0600070205080204" pitchFamily="50" charset="-128"/>
                <a:ea typeface="ＭＳ Ｐゴシック" panose="020B0600070205080204" pitchFamily="50" charset="-128"/>
              </a:rPr>
              <a:t>ｻﾏﾗｲｽﾞ</a:t>
            </a:r>
            <a:r>
              <a:rPr kumimoji="1" lang="en-US" altLang="ja-JP" sz="1050" dirty="0">
                <a:latin typeface="ＭＳ Ｐゴシック" panose="020B0600070205080204" pitchFamily="50" charset="-128"/>
                <a:ea typeface="ＭＳ Ｐゴシック" panose="020B0600070205080204" pitchFamily="50" charset="-128"/>
              </a:rPr>
              <a:t>) as a PR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Iwate Iron(</a:t>
            </a:r>
            <a:r>
              <a:rPr kumimoji="1" lang="ja-JP" altLang="en-US" sz="1050" dirty="0">
                <a:latin typeface="ＭＳ Ｐゴシック" panose="020B0600070205080204" pitchFamily="50" charset="-128"/>
                <a:ea typeface="ＭＳ Ｐゴシック" panose="020B0600070205080204" pitchFamily="50" charset="-128"/>
              </a:rPr>
              <a:t>ｱｨｧﾝ</a:t>
            </a:r>
            <a:r>
              <a:rPr kumimoji="1" lang="en-US" altLang="ja-JP" sz="1050" dirty="0">
                <a:latin typeface="ＭＳ Ｐゴシック" panose="020B0600070205080204" pitchFamily="50" charset="-128"/>
                <a:ea typeface="ＭＳ Ｐゴシック" panose="020B0600070205080204" pitchFamily="50" charset="-128"/>
              </a:rPr>
              <a:t>) Corporation.</a:t>
            </a: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架台素材には、ねずみ鋳鉄を提案します。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We propose gray cast iron(</a:t>
            </a:r>
            <a:r>
              <a:rPr kumimoji="1" lang="ja-JP" altLang="en-US" sz="1050" dirty="0">
                <a:latin typeface="ＭＳ Ｐゴシック" panose="020B0600070205080204" pitchFamily="50" charset="-128"/>
                <a:ea typeface="ＭＳ Ｐゴシック" panose="020B0600070205080204" pitchFamily="50" charset="-128"/>
              </a:rPr>
              <a:t>ｱｨｧﾝ</a:t>
            </a:r>
            <a:r>
              <a:rPr kumimoji="1" lang="en-US" altLang="ja-JP" sz="1050" dirty="0">
                <a:latin typeface="ＭＳ Ｐゴシック" panose="020B0600070205080204" pitchFamily="50" charset="-128"/>
                <a:ea typeface="ＭＳ Ｐゴシック" panose="020B0600070205080204" pitchFamily="50" charset="-128"/>
              </a:rPr>
              <a:t>) / </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or the materia</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abutment.</a:t>
            </a:r>
          </a:p>
          <a:p>
            <a:endParaRPr kumimoji="1" lang="ja-JP" altLang="en-US"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これは生産性、振動減衰性能、コスト面で優れているからです。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Because / it is excellent / in terms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producti</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ity(</a:t>
            </a:r>
            <a:r>
              <a:rPr kumimoji="1" lang="ja-JP" altLang="en-US" sz="1050" dirty="0">
                <a:latin typeface="ＭＳ Ｐゴシック" panose="020B0600070205080204" pitchFamily="50" charset="-128"/>
                <a:ea typeface="ＭＳ Ｐゴシック" panose="020B0600070205080204" pitchFamily="50" charset="-128"/>
              </a:rPr>
              <a:t>ﾌﾟﾛﾀﾞｸﾃｨｳﾞｨﾃｨ</a:t>
            </a:r>
            <a:r>
              <a:rPr kumimoji="1" lang="en-US" altLang="ja-JP" sz="1050" dirty="0">
                <a:latin typeface="ＭＳ Ｐゴシック" panose="020B0600070205080204" pitchFamily="50" charset="-128"/>
                <a:ea typeface="ＭＳ Ｐゴシック" panose="020B0600070205080204" pitchFamily="50" charset="-128"/>
              </a:rPr>
              <a:t>), / </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ibration damping per</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ormance / and cost.</a:t>
            </a:r>
          </a:p>
          <a:p>
            <a:endParaRPr kumimoji="1" lang="ja-JP" altLang="en-US"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岩手製鉄はＩＬＣから近距離にあるため多数の重量物の輸送コストが安くなります。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Since our company is / located close / to ILC, / transport costs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many hea</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y objects are / reduced.</a:t>
            </a:r>
          </a:p>
          <a:p>
            <a:endParaRPr kumimoji="1" lang="ja-JP" altLang="en-US"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弊社は、広大な敷地を有するので大量の物品保管ができます。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Since our company has / a </a:t>
            </a:r>
            <a:r>
              <a:rPr kumimoji="1" lang="en-US" altLang="ja-JP" sz="1050" b="1"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ast site, / it can store large quantities(</a:t>
            </a:r>
            <a:r>
              <a:rPr kumimoji="1" lang="ja-JP" altLang="en-US" sz="1050" dirty="0">
                <a:latin typeface="ＭＳ Ｐゴシック" panose="020B0600070205080204" pitchFamily="50" charset="-128"/>
                <a:ea typeface="ＭＳ Ｐゴシック" panose="020B0600070205080204" pitchFamily="50" charset="-128"/>
              </a:rPr>
              <a:t>ｸｧﾝﾃｨﾃｨｽﾞ</a:t>
            </a:r>
            <a:r>
              <a:rPr kumimoji="1" lang="en-US" altLang="ja-JP" sz="1050" dirty="0">
                <a:latin typeface="ＭＳ Ｐゴシック" panose="020B0600070205080204" pitchFamily="50" charset="-128"/>
                <a:ea typeface="ＭＳ Ｐゴシック" panose="020B0600070205080204" pitchFamily="50" charset="-128"/>
              </a:rPr>
              <a:t>)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goods.</a:t>
            </a:r>
          </a:p>
          <a:p>
            <a:endParaRPr kumimoji="1" lang="ja-JP" altLang="en-US"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弊社には特高受電設備があるので各種装置の評価や検査に対応できます。</a:t>
            </a:r>
          </a:p>
          <a:p>
            <a:r>
              <a:rPr kumimoji="1" lang="en-US" altLang="ja-JP" sz="1050" dirty="0">
                <a:latin typeface="ＭＳ Ｐゴシック" panose="020B0600070205080204" pitchFamily="50" charset="-128"/>
                <a:ea typeface="ＭＳ Ｐゴシック" panose="020B0600070205080204" pitchFamily="50" charset="-128"/>
              </a:rPr>
              <a:t>Since our company has / Extra-high </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o</a:t>
            </a:r>
            <a:r>
              <a:rPr kumimoji="1" lang="en-US" altLang="ja-JP" sz="1050" i="1" dirty="0">
                <a:latin typeface="ＭＳ Ｐゴシック" panose="020B0600070205080204" pitchFamily="50" charset="-128"/>
                <a:ea typeface="ＭＳ Ｐゴシック" panose="020B0600070205080204" pitchFamily="50" charset="-128"/>
              </a:rPr>
              <a:t>l</a:t>
            </a:r>
            <a:r>
              <a:rPr kumimoji="1" lang="en-US" altLang="ja-JP" sz="1050" dirty="0">
                <a:latin typeface="ＭＳ Ｐゴシック" panose="020B0600070205080204" pitchFamily="50" charset="-128"/>
                <a:ea typeface="ＭＳ Ｐゴシック" panose="020B0600070205080204" pitchFamily="50" charset="-128"/>
              </a:rPr>
              <a:t>tage recei</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ing(</a:t>
            </a:r>
            <a:r>
              <a:rPr kumimoji="1" lang="ja-JP" altLang="en-US" sz="1050" dirty="0">
                <a:latin typeface="ＭＳ Ｐゴシック" panose="020B0600070205080204" pitchFamily="50" charset="-128"/>
                <a:ea typeface="ＭＳ Ｐゴシック" panose="020B0600070205080204" pitchFamily="50" charset="-128"/>
              </a:rPr>
              <a:t>ﾘｼｰｳﾞｨﾝｸﾞ</a:t>
            </a:r>
            <a:r>
              <a:rPr kumimoji="1" lang="en-US" altLang="ja-JP" sz="1050" dirty="0">
                <a:latin typeface="ＭＳ Ｐゴシック" panose="020B0600070205080204" pitchFamily="50" charset="-128"/>
                <a:ea typeface="ＭＳ Ｐゴシック" panose="020B0600070205080204" pitchFamily="50" charset="-128"/>
              </a:rPr>
              <a:t>) </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i="0" dirty="0">
                <a:latin typeface="ＭＳ Ｐゴシック" panose="020B0600070205080204" pitchFamily="50" charset="-128"/>
                <a:ea typeface="ＭＳ Ｐゴシック" panose="020B0600070205080204" pitchFamily="50" charset="-128"/>
              </a:rPr>
              <a:t>a</a:t>
            </a:r>
            <a:r>
              <a:rPr kumimoji="1" lang="en-US" altLang="ja-JP" sz="1050" dirty="0">
                <a:latin typeface="ＭＳ Ｐゴシック" panose="020B0600070205080204" pitchFamily="50" charset="-128"/>
                <a:ea typeface="ＭＳ Ｐゴシック" panose="020B0600070205080204" pitchFamily="50" charset="-128"/>
              </a:rPr>
              <a:t>cility(</a:t>
            </a:r>
            <a:r>
              <a:rPr kumimoji="1" lang="ja-JP" altLang="en-US" sz="1050">
                <a:latin typeface="ＭＳ Ｐゴシック" panose="020B0600070205080204" pitchFamily="50" charset="-128"/>
                <a:ea typeface="ＭＳ Ｐゴシック" panose="020B0600070205080204" pitchFamily="50" charset="-128"/>
              </a:rPr>
              <a:t>ﾌｧｼﾘﾃｨ</a:t>
            </a:r>
            <a:r>
              <a:rPr kumimoji="1" lang="en-US" altLang="ja-JP" sz="1050">
                <a:latin typeface="ＭＳ Ｐゴシック" panose="020B0600070205080204" pitchFamily="50" charset="-128"/>
                <a:ea typeface="ＭＳ Ｐゴシック" panose="020B0600070205080204" pitchFamily="50" charset="-128"/>
              </a:rPr>
              <a:t>), </a:t>
            </a:r>
            <a:r>
              <a:rPr kumimoji="1" lang="en-US" altLang="ja-JP" sz="1050" dirty="0">
                <a:latin typeface="ＭＳ Ｐゴシック" panose="020B0600070205080204" pitchFamily="50" charset="-128"/>
                <a:ea typeface="ＭＳ Ｐゴシック" panose="020B0600070205080204" pitchFamily="50" charset="-128"/>
              </a:rPr>
              <a:t>/ we can deal / with e</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aluation / and inspection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arious equipment.</a:t>
            </a:r>
          </a:p>
          <a:p>
            <a:endParaRPr kumimoji="1" lang="en-US" altLang="ja-JP" sz="1050" dirty="0">
              <a:latin typeface="ＭＳ Ｐゴシック" panose="020B0600070205080204" pitchFamily="50" charset="-128"/>
              <a:ea typeface="ＭＳ Ｐゴシック" panose="020B0600070205080204" pitchFamily="50" charset="-128"/>
            </a:endParaRPr>
          </a:p>
          <a:p>
            <a:endParaRPr kumimoji="1" lang="en-US" altLang="ja-JP" sz="1050" dirty="0">
              <a:latin typeface="ＭＳ Ｐゴシック" panose="020B0600070205080204" pitchFamily="50" charset="-128"/>
              <a:ea typeface="ＭＳ Ｐゴシック" panose="020B0600070205080204" pitchFamily="50" charset="-128"/>
            </a:endParaRP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ja-JP" altLang="en-US" sz="1050" dirty="0">
                <a:latin typeface="ＭＳ Ｐゴシック" panose="020B0600070205080204" pitchFamily="50" charset="-128"/>
                <a:ea typeface="ＭＳ Ｐゴシック" panose="020B0600070205080204" pitchFamily="50" charset="-128"/>
              </a:rPr>
              <a:t>岩手製鉄にはエンジニアリング部門があるので色々と迅速にメンテナンス対応できます。</a:t>
            </a:r>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Since our company has / an engineering department, / we can respond / to </a:t>
            </a:r>
            <a:r>
              <a:rPr kumimoji="1" lang="en-US" altLang="ja-JP" sz="1050" i="1" dirty="0">
                <a:latin typeface="ＭＳ Ｐゴシック" panose="020B0600070205080204" pitchFamily="50" charset="-128"/>
                <a:ea typeface="ＭＳ Ｐゴシック" panose="020B0600070205080204" pitchFamily="50" charset="-128"/>
              </a:rPr>
              <a:t>v</a:t>
            </a:r>
            <a:r>
              <a:rPr kumimoji="1" lang="en-US" altLang="ja-JP" sz="1050" dirty="0">
                <a:latin typeface="ＭＳ Ｐゴシック" panose="020B0600070205080204" pitchFamily="50" charset="-128"/>
                <a:ea typeface="ＭＳ Ｐゴシック" panose="020B0600070205080204" pitchFamily="50" charset="-128"/>
              </a:rPr>
              <a:t>arious kinds o</a:t>
            </a:r>
            <a:r>
              <a:rPr kumimoji="1" lang="en-US" altLang="ja-JP" sz="1050" i="1" dirty="0">
                <a:latin typeface="ＭＳ Ｐゴシック" panose="020B0600070205080204" pitchFamily="50" charset="-128"/>
                <a:ea typeface="ＭＳ Ｐゴシック" panose="020B0600070205080204" pitchFamily="50" charset="-128"/>
              </a:rPr>
              <a:t>f</a:t>
            </a:r>
            <a:r>
              <a:rPr kumimoji="1" lang="en-US" altLang="ja-JP" sz="1050" dirty="0">
                <a:latin typeface="ＭＳ Ｐゴシック" panose="020B0600070205080204" pitchFamily="50" charset="-128"/>
                <a:ea typeface="ＭＳ Ｐゴシック" panose="020B0600070205080204" pitchFamily="50" charset="-128"/>
              </a:rPr>
              <a:t> /  maintenance quickly.</a:t>
            </a:r>
          </a:p>
          <a:p>
            <a:endParaRPr kumimoji="1" lang="en-US" altLang="ja-JP" sz="1050" dirty="0">
              <a:latin typeface="ＭＳ Ｐゴシック" panose="020B0600070205080204" pitchFamily="50" charset="-128"/>
              <a:ea typeface="ＭＳ Ｐゴシック" panose="020B0600070205080204" pitchFamily="50" charset="-128"/>
            </a:endParaRPr>
          </a:p>
          <a:p>
            <a:endParaRPr kumimoji="1" lang="en-US" altLang="ja-JP" sz="1050" dirty="0">
              <a:latin typeface="ＭＳ Ｐゴシック" panose="020B0600070205080204" pitchFamily="50" charset="-128"/>
              <a:ea typeface="ＭＳ Ｐゴシック" panose="020B0600070205080204" pitchFamily="50" charset="-128"/>
            </a:endParaRPr>
          </a:p>
          <a:p>
            <a:r>
              <a:rPr kumimoji="1" lang="en-US" altLang="ja-JP" sz="1050" dirty="0">
                <a:latin typeface="ＭＳ Ｐゴシック" panose="020B0600070205080204" pitchFamily="50" charset="-128"/>
                <a:ea typeface="ＭＳ Ｐゴシック" panose="020B0600070205080204" pitchFamily="50" charset="-128"/>
              </a:rPr>
              <a:t>PR : Public Relations</a:t>
            </a:r>
            <a:endParaRPr kumimoji="1" lang="ja-JP" altLang="en-US" sz="105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20</a:t>
            </a:fld>
            <a:endParaRPr kumimoji="1" lang="ja-JP" altLang="en-US"/>
          </a:p>
        </p:txBody>
      </p:sp>
    </p:spTree>
    <p:extLst>
      <p:ext uri="{BB962C8B-B14F-4D97-AF65-F5344CB8AC3E}">
        <p14:creationId xmlns:p14="http://schemas.microsoft.com/office/powerpoint/2010/main" val="2745402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ご清聴、ありがとうございました。</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Thank you / </a:t>
            </a:r>
            <a:r>
              <a:rPr kumimoji="1" lang="en-US" altLang="ja-JP" i="1" dirty="0">
                <a:solidFill>
                  <a:srgbClr val="000000"/>
                </a:solidFill>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your attention.</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21</a:t>
            </a:fld>
            <a:endParaRPr kumimoji="1" lang="ja-JP" altLang="en-US"/>
          </a:p>
        </p:txBody>
      </p:sp>
    </p:spTree>
    <p:extLst>
      <p:ext uri="{BB962C8B-B14F-4D97-AF65-F5344CB8AC3E}">
        <p14:creationId xmlns:p14="http://schemas.microsoft.com/office/powerpoint/2010/main" val="2695002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事業内容は、鋳物事業とエンジニアリング事業です。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The contents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business operations are / casting business / and engineering business.</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鋳物事業部では、鉄鋳物、鋳鋼、アルミ鋳物、ステンレス鋳物等を製造しています。</a:t>
            </a:r>
            <a:endParaRPr kumimoji="1"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latin typeface="ＭＳ Ｐゴシック" panose="020B0600070205080204" pitchFamily="50" charset="-128"/>
                <a:ea typeface="ＭＳ Ｐゴシック" panose="020B0600070205080204" pitchFamily="50" charset="-128"/>
              </a:rPr>
              <a:t>The castings operations department / manu</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actures / iron(</a:t>
            </a:r>
            <a:r>
              <a:rPr kumimoji="1" lang="ja-JP" altLang="en-US" dirty="0">
                <a:latin typeface="ＭＳ Ｐゴシック" panose="020B0600070205080204" pitchFamily="50" charset="-128"/>
                <a:ea typeface="ＭＳ Ｐゴシック" panose="020B0600070205080204" pitchFamily="50" charset="-128"/>
              </a:rPr>
              <a:t>ｱｨｧﾝ</a:t>
            </a:r>
            <a:r>
              <a:rPr kumimoji="1" lang="en-US" altLang="ja-JP" dirty="0">
                <a:latin typeface="ＭＳ Ｐゴシック" panose="020B0600070205080204" pitchFamily="50" charset="-128"/>
                <a:ea typeface="ＭＳ Ｐゴシック" panose="020B0600070205080204" pitchFamily="50" charset="-128"/>
              </a:rPr>
              <a:t>) castings, / stee</a:t>
            </a:r>
            <a:r>
              <a:rPr kumimoji="1" lang="en-US" altLang="ja-JP" i="1" dirty="0">
                <a:latin typeface="ＭＳ Ｐゴシック" panose="020B0600070205080204" pitchFamily="50" charset="-128"/>
                <a:ea typeface="ＭＳ Ｐゴシック" panose="020B0600070205080204" pitchFamily="50" charset="-128"/>
              </a:rPr>
              <a:t>l</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castings, / aluminum castings, / stainless stee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castings, / etc.(</a:t>
            </a:r>
            <a:r>
              <a:rPr kumimoji="1" lang="ja-JP" altLang="en-US" dirty="0">
                <a:latin typeface="ＭＳ Ｐゴシック" panose="020B0600070205080204" pitchFamily="50" charset="-128"/>
                <a:ea typeface="ＭＳ Ｐゴシック" panose="020B0600070205080204" pitchFamily="50" charset="-128"/>
              </a:rPr>
              <a:t>ｴﾄｾﾄﾗ</a:t>
            </a:r>
            <a:r>
              <a:rPr kumimoji="1" lang="en-US" altLang="ja-JP"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3</a:t>
            </a:fld>
            <a:endParaRPr kumimoji="1" lang="ja-JP" altLang="en-US"/>
          </a:p>
        </p:txBody>
      </p:sp>
    </p:spTree>
    <p:extLst>
      <p:ext uri="{BB962C8B-B14F-4D97-AF65-F5344CB8AC3E}">
        <p14:creationId xmlns:p14="http://schemas.microsoft.com/office/powerpoint/2010/main" val="1436258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数百グラムから</a:t>
            </a:r>
            <a:r>
              <a:rPr kumimoji="1" lang="en-US" altLang="ja-JP" dirty="0">
                <a:latin typeface="ＭＳ Ｐゴシック" panose="020B0600070205080204" pitchFamily="50" charset="-128"/>
                <a:ea typeface="ＭＳ Ｐゴシック" panose="020B0600070205080204" pitchFamily="50" charset="-128"/>
              </a:rPr>
              <a:t>20kg</a:t>
            </a:r>
            <a:r>
              <a:rPr kumimoji="1" lang="ja-JP" altLang="en-US" dirty="0" err="1">
                <a:latin typeface="ＭＳ Ｐゴシック" panose="020B0600070205080204" pitchFamily="50" charset="-128"/>
                <a:ea typeface="ＭＳ Ｐゴシック" panose="020B0600070205080204" pitchFamily="50" charset="-128"/>
              </a:rPr>
              <a:t>までの</a:t>
            </a:r>
            <a:r>
              <a:rPr kumimoji="1" lang="ja-JP" altLang="en-US" dirty="0">
                <a:latin typeface="ＭＳ Ｐゴシック" panose="020B0600070205080204" pitchFamily="50" charset="-128"/>
                <a:ea typeface="ＭＳ Ｐゴシック" panose="020B0600070205080204" pitchFamily="50" charset="-128"/>
              </a:rPr>
              <a:t>小型鋳物の大量生産を行ったり、</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We mass-produce / miniature(</a:t>
            </a:r>
            <a:r>
              <a:rPr kumimoji="1" lang="ja-JP" altLang="en-US" dirty="0">
                <a:latin typeface="ＭＳ Ｐゴシック" panose="020B0600070205080204" pitchFamily="50" charset="-128"/>
                <a:ea typeface="ＭＳ Ｐゴシック" panose="020B0600070205080204" pitchFamily="50" charset="-128"/>
              </a:rPr>
              <a:t>ﾐﾆｱﾁｬ</a:t>
            </a:r>
            <a:r>
              <a:rPr kumimoji="1" lang="en-US" altLang="ja-JP" dirty="0">
                <a:latin typeface="ＭＳ Ｐゴシック" panose="020B0600070205080204" pitchFamily="50" charset="-128"/>
                <a:ea typeface="ＭＳ Ｐゴシック" panose="020B0600070205080204" pitchFamily="50" charset="-128"/>
              </a:rPr>
              <a:t>) castings / ranging(</a:t>
            </a:r>
            <a:r>
              <a:rPr kumimoji="1" lang="ja-JP" altLang="en-US" dirty="0">
                <a:latin typeface="ＭＳ Ｐゴシック" panose="020B0600070205080204" pitchFamily="50" charset="-128"/>
                <a:ea typeface="ＭＳ Ｐゴシック" panose="020B0600070205080204" pitchFamily="50" charset="-128"/>
              </a:rPr>
              <a:t>ﾚﾝｼﾞﾝｸﾞ</a:t>
            </a:r>
            <a:r>
              <a:rPr kumimoji="1" lang="en-US" altLang="ja-JP" dirty="0">
                <a:latin typeface="ＭＳ Ｐゴシック" panose="020B0600070205080204" pitchFamily="50" charset="-128"/>
                <a:ea typeface="ＭＳ Ｐゴシック" panose="020B0600070205080204" pitchFamily="50" charset="-128"/>
              </a:rPr>
              <a:t>)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rom severa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hundred grams(z) / to 20 kilograms(z),</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4</a:t>
            </a:fld>
            <a:endParaRPr kumimoji="1" lang="ja-JP" altLang="en-US"/>
          </a:p>
        </p:txBody>
      </p:sp>
    </p:spTree>
    <p:extLst>
      <p:ext uri="{BB962C8B-B14F-4D97-AF65-F5344CB8AC3E}">
        <p14:creationId xmlns:p14="http://schemas.microsoft.com/office/powerpoint/2010/main" val="1036897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3</a:t>
            </a:r>
            <a:r>
              <a:rPr kumimoji="1" lang="ja-JP" altLang="en-US" dirty="0">
                <a:latin typeface="ＭＳ Ｐゴシック" panose="020B0600070205080204" pitchFamily="50" charset="-128"/>
                <a:ea typeface="ＭＳ Ｐゴシック" panose="020B0600070205080204" pitchFamily="50" charset="-128"/>
              </a:rPr>
              <a:t>０ｋｇから１０ｔまでの大型鋳物を数多く製造しています。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and we are producing(</a:t>
            </a:r>
            <a:r>
              <a:rPr kumimoji="1" lang="ja-JP" altLang="en-US" dirty="0">
                <a:latin typeface="ＭＳ Ｐゴシック" panose="020B0600070205080204" pitchFamily="50" charset="-128"/>
                <a:ea typeface="ＭＳ Ｐゴシック" panose="020B0600070205080204" pitchFamily="50" charset="-128"/>
              </a:rPr>
              <a:t>ﾌﾟﾛﾃﾞｭｰｼﾝｸﾞ</a:t>
            </a:r>
            <a:r>
              <a:rPr kumimoji="1" lang="en-US" altLang="ja-JP" dirty="0">
                <a:latin typeface="ＭＳ Ｐゴシック" panose="020B0600070205080204" pitchFamily="50" charset="-128"/>
                <a:ea typeface="ＭＳ Ｐゴシック" panose="020B0600070205080204" pitchFamily="50" charset="-128"/>
              </a:rPr>
              <a:t>) / many large castings / ranging(</a:t>
            </a:r>
            <a:r>
              <a:rPr kumimoji="1" lang="ja-JP" altLang="en-US" dirty="0">
                <a:latin typeface="ＭＳ Ｐゴシック" panose="020B0600070205080204" pitchFamily="50" charset="-128"/>
                <a:ea typeface="ＭＳ Ｐゴシック" panose="020B0600070205080204" pitchFamily="50" charset="-128"/>
              </a:rPr>
              <a:t>ﾚﾝｼﾞﾝｸﾞ</a:t>
            </a:r>
            <a:r>
              <a:rPr kumimoji="1" lang="en-US" altLang="ja-JP" dirty="0">
                <a:latin typeface="ＭＳ Ｐゴシック" panose="020B0600070205080204" pitchFamily="50" charset="-128"/>
                <a:ea typeface="ＭＳ Ｐゴシック" panose="020B0600070205080204" pitchFamily="50" charset="-128"/>
              </a:rPr>
              <a:t>)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rom 30 kilograms(z) / to 10 tons(z).</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5</a:t>
            </a:fld>
            <a:endParaRPr kumimoji="1" lang="ja-JP" altLang="en-US"/>
          </a:p>
        </p:txBody>
      </p:sp>
    </p:spTree>
    <p:extLst>
      <p:ext uri="{BB962C8B-B14F-4D97-AF65-F5344CB8AC3E}">
        <p14:creationId xmlns:p14="http://schemas.microsoft.com/office/powerpoint/2010/main" val="220884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そして、エンジニアリング事業部では、</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メカトロニクス装置やファクトリーオートメーション装置の設計、製造、改造、修理を行っています。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In </a:t>
            </a:r>
            <a:r>
              <a:rPr kumimoji="1" lang="en-US" altLang="ja-JP" i="1" u="sng" dirty="0">
                <a:solidFill>
                  <a:srgbClr val="FF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engineering operations department, / we / design, / manu</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acture, / remode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and repair mechatronics equipment / and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actory automation equipment.</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また、工場施設の各種装置、制御盤の不具合対応や定期点検など、メンテナンスサービスもしています。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We 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so provide / maintenance ser</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ices / such as troub</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eshooting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arious equipment / and contro</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pane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s / at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actory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acilities / and periodic inspections.</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電気、機械、ソフトウェア、各エンジニアが全ているのが強みです。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It is </a:t>
            </a:r>
            <a:r>
              <a:rPr kumimoji="1" lang="en-US" altLang="ja-JP" i="1" u="sng" dirty="0">
                <a:solidFill>
                  <a:srgbClr val="FF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ad</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antage / that we ha</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a</a:t>
            </a:r>
            <a:r>
              <a:rPr kumimoji="1" lang="en-US" altLang="ja-JP" i="1" dirty="0">
                <a:latin typeface="ＭＳ Ｐゴシック" panose="020B0600070205080204" pitchFamily="50" charset="-128"/>
                <a:ea typeface="ＭＳ Ｐゴシック" panose="020B0600070205080204" pitchFamily="50" charset="-128"/>
              </a:rPr>
              <a:t>ll</a:t>
            </a:r>
            <a:r>
              <a:rPr kumimoji="1" lang="en-US" altLang="ja-JP" dirty="0">
                <a:latin typeface="ＭＳ Ｐゴシック" panose="020B0600070205080204" pitchFamily="50" charset="-128"/>
                <a:ea typeface="ＭＳ Ｐゴシック" panose="020B0600070205080204" pitchFamily="50" charset="-128"/>
              </a:rPr>
              <a:t> </a:t>
            </a:r>
            <a:r>
              <a:rPr kumimoji="1" lang="en-US" altLang="ja-JP" i="1" u="sng" dirty="0">
                <a:solidFill>
                  <a:srgbClr val="FF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electric, / mechanica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 and so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tware engineers.</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6</a:t>
            </a:fld>
            <a:endParaRPr kumimoji="1" lang="ja-JP" altLang="en-US"/>
          </a:p>
        </p:txBody>
      </p:sp>
    </p:spTree>
    <p:extLst>
      <p:ext uri="{BB962C8B-B14F-4D97-AF65-F5344CB8AC3E}">
        <p14:creationId xmlns:p14="http://schemas.microsoft.com/office/powerpoint/2010/main" val="243722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さて、クライオモジュールは２つの架台により支えられる構成となっています。</a:t>
            </a:r>
            <a:endParaRPr kumimoji="1"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latin typeface="ＭＳ Ｐゴシック" panose="020B0600070205080204" pitchFamily="50" charset="-128"/>
                <a:ea typeface="ＭＳ Ｐゴシック" panose="020B0600070205080204" pitchFamily="50" charset="-128"/>
              </a:rPr>
              <a:t>Now,/</a:t>
            </a:r>
            <a:r>
              <a:rPr lang="en-US" altLang="ja-JP" dirty="0">
                <a:latin typeface="ＭＳ Ｐゴシック" panose="020B0600070205080204" pitchFamily="50" charset="-128"/>
                <a:ea typeface="ＭＳ Ｐゴシック" panose="020B0600070205080204" pitchFamily="50" charset="-128"/>
              </a:rPr>
              <a:t> The Cryomodu</a:t>
            </a:r>
            <a:r>
              <a:rPr lang="en-US" altLang="ja-JP" i="1" dirty="0">
                <a:latin typeface="ＭＳ Ｐゴシック" panose="020B0600070205080204" pitchFamily="50" charset="-128"/>
                <a:ea typeface="ＭＳ Ｐゴシック" panose="020B0600070205080204" pitchFamily="50" charset="-128"/>
              </a:rPr>
              <a:t>l</a:t>
            </a:r>
            <a:r>
              <a:rPr lang="en-US" altLang="ja-JP" dirty="0">
                <a:latin typeface="ＭＳ Ｐゴシック" panose="020B0600070205080204" pitchFamily="50" charset="-128"/>
                <a:ea typeface="ＭＳ Ｐゴシック" panose="020B0600070205080204" pitchFamily="50" charset="-128"/>
              </a:rPr>
              <a:t>e is con</a:t>
            </a:r>
            <a:r>
              <a:rPr lang="en-US" altLang="ja-JP" i="1" dirty="0">
                <a:latin typeface="ＭＳ Ｐゴシック" panose="020B0600070205080204" pitchFamily="50" charset="-128"/>
                <a:ea typeface="ＭＳ Ｐゴシック" panose="020B0600070205080204" pitchFamily="50" charset="-128"/>
              </a:rPr>
              <a:t>f</a:t>
            </a:r>
            <a:r>
              <a:rPr lang="en-US" altLang="ja-JP" dirty="0">
                <a:latin typeface="ＭＳ Ｐゴシック" panose="020B0600070205080204" pitchFamily="50" charset="-128"/>
                <a:ea typeface="ＭＳ Ｐゴシック" panose="020B0600070205080204" pitchFamily="50" charset="-128"/>
              </a:rPr>
              <a:t>igured / to be supported / by two abutment.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さらに、バンチコンプレッサー部のクライオモジュールは位置微調整のためのアクティブムーバー装置を必要とします。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Additionally, / </a:t>
            </a:r>
            <a:r>
              <a:rPr kumimoji="1" lang="en-US" altLang="ja-JP" u="none" dirty="0">
                <a:solidFill>
                  <a:srgbClr val="00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Cryomodu</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e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the bunch compressor section / needs / an acti</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mo</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er de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ice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ine adjustment.</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我々は研究会を結成し、アクティブムーバー装置のスケールダウンモデルを作成し、精密位置制御の基本検討を行ってきました。</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We ha</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ormed / a research group, / created a sca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e down mode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acti</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 mo</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er de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ices, / and carried out / a basic examination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precise(</a:t>
            </a:r>
            <a:r>
              <a:rPr kumimoji="1" lang="ja-JP" altLang="en-US" dirty="0">
                <a:latin typeface="ＭＳ Ｐゴシック" panose="020B0600070205080204" pitchFamily="50" charset="-128"/>
                <a:ea typeface="ＭＳ Ｐゴシック" panose="020B0600070205080204" pitchFamily="50" charset="-128"/>
              </a:rPr>
              <a:t>ﾌﾟﾘｻｲｽ</a:t>
            </a:r>
            <a:r>
              <a:rPr kumimoji="1" lang="en-US" altLang="ja-JP" dirty="0">
                <a:latin typeface="ＭＳ Ｐゴシック" panose="020B0600070205080204" pitchFamily="50" charset="-128"/>
                <a:ea typeface="ＭＳ Ｐゴシック" panose="020B0600070205080204" pitchFamily="50" charset="-128"/>
              </a:rPr>
              <a:t>) position contro</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7</a:t>
            </a:fld>
            <a:endParaRPr kumimoji="1" lang="ja-JP" altLang="en-US"/>
          </a:p>
        </p:txBody>
      </p:sp>
    </p:spTree>
    <p:extLst>
      <p:ext uri="{BB962C8B-B14F-4D97-AF65-F5344CB8AC3E}">
        <p14:creationId xmlns:p14="http://schemas.microsoft.com/office/powerpoint/2010/main" val="2750882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構成仕様はこの通りです。</a:t>
            </a:r>
            <a:endParaRPr kumimoji="1" lang="en-US" altLang="ja-JP" dirty="0">
              <a:latin typeface="ＭＳ Ｐゴシック" panose="020B0600070205080204" pitchFamily="50" charset="-128"/>
              <a:ea typeface="ＭＳ Ｐゴシック" panose="020B0600070205080204" pitchFamily="50" charset="-128"/>
            </a:endParaRPr>
          </a:p>
          <a:p>
            <a:r>
              <a:rPr lang="en-US" altLang="ja-JP" sz="1200" b="0" dirty="0">
                <a:latin typeface="ＭＳ Ｐゴシック" panose="020B0600070205080204" pitchFamily="50" charset="-128"/>
                <a:ea typeface="ＭＳ Ｐゴシック" panose="020B0600070205080204" pitchFamily="50" charset="-128"/>
              </a:rPr>
              <a:t>The speci</a:t>
            </a:r>
            <a:r>
              <a:rPr lang="en-US" altLang="ja-JP" sz="1200" b="0" i="1" dirty="0">
                <a:latin typeface="ＭＳ Ｐゴシック" panose="020B0600070205080204" pitchFamily="50" charset="-128"/>
                <a:ea typeface="ＭＳ Ｐゴシック" panose="020B0600070205080204" pitchFamily="50" charset="-128"/>
              </a:rPr>
              <a:t>f</a:t>
            </a:r>
            <a:r>
              <a:rPr lang="en-US" altLang="ja-JP" sz="1200" b="0" dirty="0">
                <a:latin typeface="ＭＳ Ｐゴシック" panose="020B0600070205080204" pitchFamily="50" charset="-128"/>
                <a:ea typeface="ＭＳ Ｐゴシック" panose="020B0600070205080204" pitchFamily="50" charset="-128"/>
              </a:rPr>
              <a:t>ication is / as it is.</a:t>
            </a:r>
          </a:p>
          <a:p>
            <a:endParaRPr lang="en-US" altLang="ja-JP" sz="1200" b="0" dirty="0">
              <a:latin typeface="ＭＳ Ｐゴシック" panose="020B0600070205080204" pitchFamily="50" charset="-128"/>
              <a:ea typeface="ＭＳ Ｐゴシック" panose="020B0600070205080204" pitchFamily="50" charset="-128"/>
            </a:endParaRPr>
          </a:p>
          <a:p>
            <a:r>
              <a:rPr kumimoji="1" lang="ja-JP" altLang="en-US" sz="1200" b="0" dirty="0">
                <a:latin typeface="ＭＳ Ｐゴシック" panose="020B0600070205080204" pitchFamily="50" charset="-128"/>
                <a:ea typeface="ＭＳ Ｐゴシック" panose="020B0600070205080204" pitchFamily="50" charset="-128"/>
              </a:rPr>
              <a:t>据え付け時は従来通りボルトで調整し、その後、微調整を行います。</a:t>
            </a:r>
            <a:endParaRPr kumimoji="1" lang="en-US" altLang="ja-JP" sz="1200" b="0" dirty="0">
              <a:latin typeface="ＭＳ Ｐゴシック" panose="020B0600070205080204" pitchFamily="50" charset="-128"/>
              <a:ea typeface="ＭＳ Ｐゴシック" panose="020B0600070205080204" pitchFamily="50" charset="-128"/>
            </a:endParaRPr>
          </a:p>
          <a:p>
            <a:r>
              <a:rPr kumimoji="1" lang="en-US" altLang="ja-JP" b="0" dirty="0">
                <a:latin typeface="ＭＳ Ｐゴシック" panose="020B0600070205080204" pitchFamily="50" charset="-128"/>
                <a:ea typeface="ＭＳ Ｐゴシック" panose="020B0600070205080204" pitchFamily="50" charset="-128"/>
              </a:rPr>
              <a:t>When installing(</a:t>
            </a:r>
            <a:r>
              <a:rPr kumimoji="1" lang="ja-JP" altLang="en-US" b="0" dirty="0">
                <a:latin typeface="ＭＳ Ｐゴシック" panose="020B0600070205080204" pitchFamily="50" charset="-128"/>
                <a:ea typeface="ＭＳ Ｐゴシック" panose="020B0600070205080204" pitchFamily="50" charset="-128"/>
              </a:rPr>
              <a:t>ｲﾝｽﾄｰﾘﾝｸﾞ</a:t>
            </a:r>
            <a:r>
              <a:rPr kumimoji="1" lang="en-US" altLang="ja-JP" b="0" dirty="0">
                <a:latin typeface="ＭＳ Ｐゴシック" panose="020B0600070205080204" pitchFamily="50" charset="-128"/>
                <a:ea typeface="ＭＳ Ｐゴシック" panose="020B0600070205080204" pitchFamily="50" charset="-128"/>
              </a:rPr>
              <a:t>), / adjust / with bo</a:t>
            </a:r>
            <a:r>
              <a:rPr kumimoji="1" lang="en-US" altLang="ja-JP" b="0" i="1" dirty="0">
                <a:latin typeface="ＭＳ Ｐゴシック" panose="020B0600070205080204" pitchFamily="50" charset="-128"/>
                <a:ea typeface="ＭＳ Ｐゴシック" panose="020B0600070205080204" pitchFamily="50" charset="-128"/>
              </a:rPr>
              <a:t>l</a:t>
            </a:r>
            <a:r>
              <a:rPr kumimoji="1" lang="en-US" altLang="ja-JP" b="0" dirty="0">
                <a:latin typeface="ＭＳ Ｐゴシック" panose="020B0600070205080204" pitchFamily="50" charset="-128"/>
                <a:ea typeface="ＭＳ Ｐゴシック" panose="020B0600070205080204" pitchFamily="50" charset="-128"/>
              </a:rPr>
              <a:t>ts as be</a:t>
            </a:r>
            <a:r>
              <a:rPr kumimoji="1" lang="en-US" altLang="ja-JP" b="0" i="1" dirty="0">
                <a:latin typeface="ＭＳ Ｐゴシック" panose="020B0600070205080204" pitchFamily="50" charset="-128"/>
                <a:ea typeface="ＭＳ Ｐゴシック" panose="020B0600070205080204" pitchFamily="50" charset="-128"/>
              </a:rPr>
              <a:t>f</a:t>
            </a:r>
            <a:r>
              <a:rPr kumimoji="1" lang="en-US" altLang="ja-JP" b="0" dirty="0">
                <a:latin typeface="ＭＳ Ｐゴシック" panose="020B0600070205080204" pitchFamily="50" charset="-128"/>
                <a:ea typeface="ＭＳ Ｐゴシック" panose="020B0600070205080204" pitchFamily="50" charset="-128"/>
              </a:rPr>
              <a:t>ore, / and then / make </a:t>
            </a:r>
            <a:r>
              <a:rPr kumimoji="1" lang="en-US" altLang="ja-JP" b="0" i="1" dirty="0">
                <a:latin typeface="ＭＳ Ｐゴシック" panose="020B0600070205080204" pitchFamily="50" charset="-128"/>
                <a:ea typeface="ＭＳ Ｐゴシック" panose="020B0600070205080204" pitchFamily="50" charset="-128"/>
              </a:rPr>
              <a:t>f</a:t>
            </a:r>
            <a:r>
              <a:rPr kumimoji="1" lang="en-US" altLang="ja-JP" b="0" dirty="0">
                <a:latin typeface="ＭＳ Ｐゴシック" panose="020B0600070205080204" pitchFamily="50" charset="-128"/>
                <a:ea typeface="ＭＳ Ｐゴシック" panose="020B0600070205080204" pitchFamily="50" charset="-128"/>
              </a:rPr>
              <a:t>ine adjustments.</a:t>
            </a:r>
            <a:endParaRPr kumimoji="1" lang="ja-JP" altLang="en-US" b="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8</a:t>
            </a:fld>
            <a:endParaRPr kumimoji="1" lang="ja-JP" altLang="en-US"/>
          </a:p>
        </p:txBody>
      </p:sp>
    </p:spTree>
    <p:extLst>
      <p:ext uri="{BB962C8B-B14F-4D97-AF65-F5344CB8AC3E}">
        <p14:creationId xmlns:p14="http://schemas.microsoft.com/office/powerpoint/2010/main" val="2946286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Z</a:t>
            </a:r>
            <a:r>
              <a:rPr kumimoji="1" lang="ja-JP" altLang="en-US" dirty="0">
                <a:latin typeface="ＭＳ Ｐゴシック" panose="020B0600070205080204" pitchFamily="50" charset="-128"/>
                <a:ea typeface="ＭＳ Ｐゴシック" panose="020B0600070205080204" pitchFamily="50" charset="-128"/>
              </a:rPr>
              <a:t>軸の変位について、</a:t>
            </a:r>
            <a:r>
              <a:rPr kumimoji="1" lang="en-US" altLang="ja-JP" dirty="0">
                <a:latin typeface="ＭＳ Ｐゴシック" panose="020B0600070205080204" pitchFamily="50" charset="-128"/>
                <a:ea typeface="ＭＳ Ｐゴシック" panose="020B0600070205080204" pitchFamily="50" charset="-128"/>
              </a:rPr>
              <a:t>2</a:t>
            </a:r>
            <a:r>
              <a:rPr kumimoji="1" lang="ja-JP" altLang="en-US" dirty="0">
                <a:latin typeface="ＭＳ Ｐゴシック" panose="020B0600070205080204" pitchFamily="50" charset="-128"/>
                <a:ea typeface="ＭＳ Ｐゴシック" panose="020B0600070205080204" pitchFamily="50" charset="-128"/>
              </a:rPr>
              <a:t>種類のスケールダウンモデルを作って評価をしました。</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Regarding the displacement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the Z-axis, / we made two types o</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 / sca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e down mode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s / and 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aluated(</a:t>
            </a:r>
            <a:r>
              <a:rPr kumimoji="1" lang="ja-JP" altLang="en-US" dirty="0">
                <a:latin typeface="ＭＳ Ｐゴシック" panose="020B0600070205080204" pitchFamily="50" charset="-128"/>
                <a:ea typeface="ＭＳ Ｐゴシック" panose="020B0600070205080204" pitchFamily="50" charset="-128"/>
              </a:rPr>
              <a:t>ｲｳﾞｧﾘｭｴｲﾃｯﾄﾞ</a:t>
            </a:r>
            <a:r>
              <a:rPr kumimoji="1" lang="en-US" altLang="ja-JP" dirty="0">
                <a:latin typeface="ＭＳ Ｐゴシック" panose="020B0600070205080204" pitchFamily="50" charset="-128"/>
                <a:ea typeface="ＭＳ Ｐゴシック" panose="020B0600070205080204" pitchFamily="50" charset="-128"/>
              </a:rPr>
              <a:t>) them.</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第</a:t>
            </a:r>
            <a:r>
              <a:rPr kumimoji="1" lang="en-US" altLang="ja-JP" dirty="0">
                <a:latin typeface="ＭＳ Ｐゴシック" panose="020B0600070205080204" pitchFamily="50" charset="-128"/>
                <a:ea typeface="ＭＳ Ｐゴシック" panose="020B0600070205080204" pitchFamily="50" charset="-128"/>
              </a:rPr>
              <a:t>1</a:t>
            </a:r>
            <a:r>
              <a:rPr kumimoji="1" lang="ja-JP" altLang="en-US" dirty="0">
                <a:latin typeface="ＭＳ Ｐゴシック" panose="020B0600070205080204" pitchFamily="50" charset="-128"/>
                <a:ea typeface="ＭＳ Ｐゴシック" panose="020B0600070205080204" pitchFamily="50" charset="-128"/>
              </a:rPr>
              <a:t>案は</a:t>
            </a:r>
            <a:r>
              <a:rPr kumimoji="1" lang="en-US" altLang="ja-JP" dirty="0">
                <a:latin typeface="ＭＳ Ｐゴシック" panose="020B0600070205080204" pitchFamily="50" charset="-128"/>
                <a:ea typeface="ＭＳ Ｐゴシック" panose="020B0600070205080204" pitchFamily="50" charset="-128"/>
              </a:rPr>
              <a:t>Z</a:t>
            </a:r>
            <a:r>
              <a:rPr kumimoji="1" lang="ja-JP" altLang="en-US" dirty="0">
                <a:latin typeface="ＭＳ Ｐゴシック" panose="020B0600070205080204" pitchFamily="50" charset="-128"/>
                <a:ea typeface="ＭＳ Ｐゴシック" panose="020B0600070205080204" pitchFamily="50" charset="-128"/>
              </a:rPr>
              <a:t>軸をテーパカムで変位させる構造です。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The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irst dra</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t is / a structure / that displaces the Z axis / with a taper cam.</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第</a:t>
            </a:r>
            <a:r>
              <a:rPr kumimoji="1" lang="en-US" altLang="ja-JP" dirty="0">
                <a:latin typeface="ＭＳ Ｐゴシック" panose="020B0600070205080204" pitchFamily="50" charset="-128"/>
                <a:ea typeface="ＭＳ Ｐゴシック" panose="020B0600070205080204" pitchFamily="50" charset="-128"/>
              </a:rPr>
              <a:t>2</a:t>
            </a:r>
            <a:r>
              <a:rPr kumimoji="1" lang="ja-JP" altLang="en-US" dirty="0">
                <a:latin typeface="ＭＳ Ｐゴシック" panose="020B0600070205080204" pitchFamily="50" charset="-128"/>
                <a:ea typeface="ＭＳ Ｐゴシック" panose="020B0600070205080204" pitchFamily="50" charset="-128"/>
              </a:rPr>
              <a:t>案は</a:t>
            </a:r>
            <a:r>
              <a:rPr kumimoji="1" lang="en-US" altLang="ja-JP" dirty="0">
                <a:latin typeface="ＭＳ Ｐゴシック" panose="020B0600070205080204" pitchFamily="50" charset="-128"/>
                <a:ea typeface="ＭＳ Ｐゴシック" panose="020B0600070205080204" pitchFamily="50" charset="-128"/>
              </a:rPr>
              <a:t>Z</a:t>
            </a:r>
            <a:r>
              <a:rPr kumimoji="1" lang="ja-JP" altLang="en-US" dirty="0">
                <a:latin typeface="ＭＳ Ｐゴシック" panose="020B0600070205080204" pitchFamily="50" charset="-128"/>
                <a:ea typeface="ＭＳ Ｐゴシック" panose="020B0600070205080204" pitchFamily="50" charset="-128"/>
              </a:rPr>
              <a:t>軸を偏心カムで変位させる構造です。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The second dra</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t is / a structure / that displaces the Z axis / with an eccentric(</a:t>
            </a:r>
            <a:r>
              <a:rPr kumimoji="1" lang="ja-JP" altLang="en-US" dirty="0">
                <a:latin typeface="ＭＳ Ｐゴシック" panose="020B0600070205080204" pitchFamily="50" charset="-128"/>
                <a:ea typeface="ＭＳ Ｐゴシック" panose="020B0600070205080204" pitchFamily="50" charset="-128"/>
              </a:rPr>
              <a:t>ｲｸｾﾝﾄﾘｯｸ</a:t>
            </a:r>
            <a:r>
              <a:rPr kumimoji="1" lang="en-US" altLang="ja-JP" dirty="0">
                <a:latin typeface="ＭＳ Ｐゴシック" panose="020B0600070205080204" pitchFamily="50" charset="-128"/>
                <a:ea typeface="ＭＳ Ｐゴシック" panose="020B0600070205080204" pitchFamily="50" charset="-128"/>
              </a:rPr>
              <a:t>) cam.</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sz="1100" dirty="0">
                <a:latin typeface="ＭＳ Ｐゴシック" panose="020B0600070205080204" pitchFamily="50" charset="-128"/>
                <a:ea typeface="ＭＳ Ｐゴシック" panose="020B0600070205080204" pitchFamily="50" charset="-128"/>
              </a:rPr>
              <a:t>テーパカム構造では、位置精度に関して要求仕様を概ね満たす結果が得られました。</a:t>
            </a:r>
            <a:endParaRPr kumimoji="1" lang="en-US" altLang="ja-JP" sz="1100"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As /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or the tapered cam structure, / the resu</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t satis</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ying / the required speci</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ications / about position accuracy(</a:t>
            </a:r>
            <a:r>
              <a:rPr kumimoji="1" lang="ja-JP" altLang="en-US" dirty="0">
                <a:latin typeface="ＭＳ Ｐゴシック" panose="020B0600070205080204" pitchFamily="50" charset="-128"/>
                <a:ea typeface="ＭＳ Ｐゴシック" panose="020B0600070205080204" pitchFamily="50" charset="-128"/>
              </a:rPr>
              <a:t>ｱｷｭﾚｽｨ</a:t>
            </a:r>
            <a:r>
              <a:rPr kumimoji="1" lang="en-US" altLang="ja-JP" dirty="0">
                <a:latin typeface="ＭＳ Ｐゴシック" panose="020B0600070205080204" pitchFamily="50" charset="-128"/>
                <a:ea typeface="ＭＳ Ｐゴシック" panose="020B0600070205080204" pitchFamily="50" charset="-128"/>
              </a:rPr>
              <a:t>) was / obtained.</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偏心カム構造については、評価継続中です。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i="1" u="sng" dirty="0">
                <a:solidFill>
                  <a:srgbClr val="FF0000"/>
                </a:solidFill>
                <a:latin typeface="ＭＳ Ｐゴシック" panose="020B0600070205080204" pitchFamily="50" charset="-128"/>
                <a:ea typeface="ＭＳ Ｐゴシック" panose="020B0600070205080204" pitchFamily="50" charset="-128"/>
              </a:rPr>
              <a:t>The</a:t>
            </a:r>
            <a:r>
              <a:rPr kumimoji="1" lang="en-US" altLang="ja-JP" dirty="0">
                <a:latin typeface="ＭＳ Ｐゴシック" panose="020B0600070205080204" pitchFamily="50" charset="-128"/>
                <a:ea typeface="ＭＳ Ｐゴシック" panose="020B0600070205080204" pitchFamily="50" charset="-128"/>
              </a:rPr>
              <a:t> eccentric(</a:t>
            </a:r>
            <a:r>
              <a:rPr kumimoji="1" lang="ja-JP" altLang="en-US" dirty="0">
                <a:latin typeface="ＭＳ Ｐゴシック" panose="020B0600070205080204" pitchFamily="50" charset="-128"/>
                <a:ea typeface="ＭＳ Ｐゴシック" panose="020B0600070205080204" pitchFamily="50" charset="-128"/>
              </a:rPr>
              <a:t>ｲｸｾﾝﾄﾘｯｸ</a:t>
            </a:r>
            <a:r>
              <a:rPr kumimoji="1" lang="en-US" altLang="ja-JP" dirty="0">
                <a:latin typeface="ＭＳ Ｐゴシック" panose="020B0600070205080204" pitchFamily="50" charset="-128"/>
                <a:ea typeface="ＭＳ Ｐゴシック" panose="020B0600070205080204" pitchFamily="50" charset="-128"/>
              </a:rPr>
              <a:t>)  cam structure is / under 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aluation.</a:t>
            </a:r>
          </a:p>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そして、今後はフルスケールモデルで評価を行っていきます。</a:t>
            </a:r>
            <a:endParaRPr kumimoji="1" lang="en-US" altLang="ja-JP" dirty="0">
              <a:latin typeface="ＭＳ Ｐゴシック" panose="020B0600070205080204" pitchFamily="50" charset="-128"/>
              <a:ea typeface="ＭＳ Ｐゴシック" panose="020B0600070205080204" pitchFamily="50" charset="-128"/>
            </a:endParaRPr>
          </a:p>
          <a:p>
            <a:r>
              <a:rPr kumimoji="1" lang="en-US" altLang="ja-JP" dirty="0">
                <a:latin typeface="ＭＳ Ｐゴシック" panose="020B0600070205080204" pitchFamily="50" charset="-128"/>
                <a:ea typeface="ＭＳ Ｐゴシック" panose="020B0600070205080204" pitchFamily="50" charset="-128"/>
              </a:rPr>
              <a:t>And / in the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uture / we wi</a:t>
            </a:r>
            <a:r>
              <a:rPr kumimoji="1" lang="en-US" altLang="ja-JP" i="0" dirty="0">
                <a:latin typeface="ＭＳ Ｐゴシック" panose="020B0600070205080204" pitchFamily="50" charset="-128"/>
                <a:ea typeface="ＭＳ Ｐゴシック" panose="020B0600070205080204" pitchFamily="50" charset="-128"/>
              </a:rPr>
              <a:t>ll</a:t>
            </a:r>
            <a:r>
              <a:rPr kumimoji="1" lang="en-US" altLang="ja-JP" dirty="0">
                <a:latin typeface="ＭＳ Ｐゴシック" panose="020B0600070205080204" pitchFamily="50" charset="-128"/>
                <a:ea typeface="ＭＳ Ｐゴシック" panose="020B0600070205080204" pitchFamily="50" charset="-128"/>
              </a:rPr>
              <a:t> continue / to e</a:t>
            </a:r>
            <a:r>
              <a:rPr kumimoji="1" lang="en-US" altLang="ja-JP" i="1" dirty="0">
                <a:latin typeface="ＭＳ Ｐゴシック" panose="020B0600070205080204" pitchFamily="50" charset="-128"/>
                <a:ea typeface="ＭＳ Ｐゴシック" panose="020B0600070205080204" pitchFamily="50" charset="-128"/>
              </a:rPr>
              <a:t>v</a:t>
            </a:r>
            <a:r>
              <a:rPr kumimoji="1" lang="en-US" altLang="ja-JP" dirty="0">
                <a:latin typeface="ＭＳ Ｐゴシック" panose="020B0600070205080204" pitchFamily="50" charset="-128"/>
                <a:ea typeface="ＭＳ Ｐゴシック" panose="020B0600070205080204" pitchFamily="50" charset="-128"/>
              </a:rPr>
              <a:t>aluate / with </a:t>
            </a:r>
            <a:r>
              <a:rPr kumimoji="1" lang="en-US" altLang="ja-JP" i="1" dirty="0">
                <a:latin typeface="ＭＳ Ｐゴシック" panose="020B0600070205080204" pitchFamily="50" charset="-128"/>
                <a:ea typeface="ＭＳ Ｐゴシック" panose="020B0600070205080204" pitchFamily="50" charset="-128"/>
              </a:rPr>
              <a:t>f</a:t>
            </a:r>
            <a:r>
              <a:rPr kumimoji="1" lang="en-US" altLang="ja-JP" dirty="0">
                <a:latin typeface="ＭＳ Ｐゴシック" panose="020B0600070205080204" pitchFamily="50" charset="-128"/>
                <a:ea typeface="ＭＳ Ｐゴシック" panose="020B0600070205080204" pitchFamily="50" charset="-128"/>
              </a:rPr>
              <a:t>u</a:t>
            </a:r>
            <a:r>
              <a:rPr kumimoji="1" lang="en-US" altLang="ja-JP" i="1" dirty="0">
                <a:latin typeface="ＭＳ Ｐゴシック" panose="020B0600070205080204" pitchFamily="50" charset="-128"/>
                <a:ea typeface="ＭＳ Ｐゴシック" panose="020B0600070205080204" pitchFamily="50" charset="-128"/>
              </a:rPr>
              <a:t>ll</a:t>
            </a:r>
            <a:r>
              <a:rPr kumimoji="1" lang="en-US" altLang="ja-JP" dirty="0">
                <a:latin typeface="ＭＳ Ｐゴシック" panose="020B0600070205080204" pitchFamily="50" charset="-128"/>
                <a:ea typeface="ＭＳ Ｐゴシック" panose="020B0600070205080204" pitchFamily="50" charset="-128"/>
              </a:rPr>
              <a:t> sca</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e mode</a:t>
            </a:r>
            <a:r>
              <a:rPr kumimoji="1" lang="en-US" altLang="ja-JP" i="1" dirty="0">
                <a:latin typeface="ＭＳ Ｐゴシック" panose="020B0600070205080204" pitchFamily="50" charset="-128"/>
                <a:ea typeface="ＭＳ Ｐゴシック" panose="020B0600070205080204" pitchFamily="50" charset="-128"/>
              </a:rPr>
              <a:t>l</a:t>
            </a:r>
            <a:r>
              <a:rPr kumimoji="1" lang="en-US" altLang="ja-JP" dirty="0">
                <a:latin typeface="ＭＳ Ｐゴシック" panose="020B0600070205080204" pitchFamily="50" charset="-128"/>
                <a:ea typeface="ＭＳ Ｐゴシック" panose="020B0600070205080204" pitchFamily="50" charset="-128"/>
              </a:rPr>
              <a:t>.</a:t>
            </a:r>
          </a:p>
        </p:txBody>
      </p:sp>
      <p:sp>
        <p:nvSpPr>
          <p:cNvPr id="4" name="スライド番号プレースホルダー 3"/>
          <p:cNvSpPr>
            <a:spLocks noGrp="1"/>
          </p:cNvSpPr>
          <p:nvPr>
            <p:ph type="sldNum" sz="quarter" idx="10"/>
          </p:nvPr>
        </p:nvSpPr>
        <p:spPr/>
        <p:txBody>
          <a:bodyPr/>
          <a:lstStyle/>
          <a:p>
            <a:fld id="{B2E079BB-0A29-4BEF-A321-5C492D6C6889}" type="slidenum">
              <a:rPr kumimoji="1" lang="ja-JP" altLang="en-US" smtClean="0"/>
              <a:t>9</a:t>
            </a:fld>
            <a:endParaRPr kumimoji="1" lang="ja-JP" altLang="en-US"/>
          </a:p>
        </p:txBody>
      </p:sp>
    </p:spTree>
    <p:extLst>
      <p:ext uri="{BB962C8B-B14F-4D97-AF65-F5344CB8AC3E}">
        <p14:creationId xmlns:p14="http://schemas.microsoft.com/office/powerpoint/2010/main" val="4100020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Freeform 3"/>
          <p:cNvSpPr/>
          <p:nvPr/>
        </p:nvSpPr>
        <p:spPr>
          <a:xfrm>
            <a:off x="1077384" y="-14288"/>
            <a:ext cx="11108267" cy="822326"/>
          </a:xfrm>
          <a:custGeom>
            <a:avLst/>
            <a:gdLst>
              <a:gd name="connsiteX0" fmla="*/ 0 w 9172876"/>
              <a:gd name="connsiteY0" fmla="*/ 0 h 818147"/>
              <a:gd name="connsiteX1" fmla="*/ 9172876 w 9172876"/>
              <a:gd name="connsiteY1" fmla="*/ 9625 h 818147"/>
              <a:gd name="connsiteX2" fmla="*/ 9163250 w 9172876"/>
              <a:gd name="connsiteY2" fmla="*/ 818147 h 818147"/>
              <a:gd name="connsiteX3" fmla="*/ 0 w 9172876"/>
              <a:gd name="connsiteY3" fmla="*/ 0 h 818147"/>
              <a:gd name="connsiteX0" fmla="*/ 0 w 9172876"/>
              <a:gd name="connsiteY0" fmla="*/ 14724 h 832871"/>
              <a:gd name="connsiteX1" fmla="*/ 9172876 w 9172876"/>
              <a:gd name="connsiteY1" fmla="*/ 0 h 832871"/>
              <a:gd name="connsiteX2" fmla="*/ 9163250 w 9172876"/>
              <a:gd name="connsiteY2" fmla="*/ 832871 h 832871"/>
              <a:gd name="connsiteX3" fmla="*/ 0 w 9172876"/>
              <a:gd name="connsiteY3" fmla="*/ 14724 h 832871"/>
            </a:gdLst>
            <a:ahLst/>
            <a:cxnLst>
              <a:cxn ang="0">
                <a:pos x="connsiteX0" y="connsiteY0"/>
              </a:cxn>
              <a:cxn ang="0">
                <a:pos x="connsiteX1" y="connsiteY1"/>
              </a:cxn>
              <a:cxn ang="0">
                <a:pos x="connsiteX2" y="connsiteY2"/>
              </a:cxn>
              <a:cxn ang="0">
                <a:pos x="connsiteX3" y="connsiteY3"/>
              </a:cxn>
            </a:cxnLst>
            <a:rect l="l" t="t" r="r" b="b"/>
            <a:pathLst>
              <a:path w="9172876" h="832871">
                <a:moveTo>
                  <a:pt x="0" y="14724"/>
                </a:moveTo>
                <a:lnTo>
                  <a:pt x="9172876" y="0"/>
                </a:lnTo>
                <a:lnTo>
                  <a:pt x="9163250" y="832871"/>
                </a:lnTo>
                <a:lnTo>
                  <a:pt x="0" y="14724"/>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p>
        </p:txBody>
      </p:sp>
      <p:sp>
        <p:nvSpPr>
          <p:cNvPr id="5" name="Freeform 4"/>
          <p:cNvSpPr/>
          <p:nvPr/>
        </p:nvSpPr>
        <p:spPr>
          <a:xfrm rot="10800000">
            <a:off x="1" y="6040438"/>
            <a:ext cx="11095567" cy="817562"/>
          </a:xfrm>
          <a:custGeom>
            <a:avLst/>
            <a:gdLst>
              <a:gd name="connsiteX0" fmla="*/ 0 w 9172876"/>
              <a:gd name="connsiteY0" fmla="*/ 0 h 818147"/>
              <a:gd name="connsiteX1" fmla="*/ 9172876 w 9172876"/>
              <a:gd name="connsiteY1" fmla="*/ 9625 h 818147"/>
              <a:gd name="connsiteX2" fmla="*/ 9163250 w 9172876"/>
              <a:gd name="connsiteY2" fmla="*/ 818147 h 818147"/>
              <a:gd name="connsiteX3" fmla="*/ 0 w 9172876"/>
              <a:gd name="connsiteY3" fmla="*/ 0 h 818147"/>
            </a:gdLst>
            <a:ahLst/>
            <a:cxnLst>
              <a:cxn ang="0">
                <a:pos x="connsiteX0" y="connsiteY0"/>
              </a:cxn>
              <a:cxn ang="0">
                <a:pos x="connsiteX1" y="connsiteY1"/>
              </a:cxn>
              <a:cxn ang="0">
                <a:pos x="connsiteX2" y="connsiteY2"/>
              </a:cxn>
              <a:cxn ang="0">
                <a:pos x="connsiteX3" y="connsiteY3"/>
              </a:cxn>
            </a:cxnLst>
            <a:rect l="l" t="t" r="r" b="b"/>
            <a:pathLst>
              <a:path w="9172876" h="818147">
                <a:moveTo>
                  <a:pt x="0" y="0"/>
                </a:moveTo>
                <a:lnTo>
                  <a:pt x="9172876" y="9625"/>
                </a:lnTo>
                <a:lnTo>
                  <a:pt x="9163250" y="818147"/>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p>
        </p:txBody>
      </p:sp>
      <p:sp>
        <p:nvSpPr>
          <p:cNvPr id="6" name="Freeform 5"/>
          <p:cNvSpPr/>
          <p:nvPr/>
        </p:nvSpPr>
        <p:spPr>
          <a:xfrm rot="16200000">
            <a:off x="-2487876" y="2475177"/>
            <a:ext cx="6040438" cy="1090084"/>
          </a:xfrm>
          <a:custGeom>
            <a:avLst/>
            <a:gdLst>
              <a:gd name="connsiteX0" fmla="*/ 0 w 9172876"/>
              <a:gd name="connsiteY0" fmla="*/ 0 h 818147"/>
              <a:gd name="connsiteX1" fmla="*/ 9172876 w 9172876"/>
              <a:gd name="connsiteY1" fmla="*/ 9625 h 818147"/>
              <a:gd name="connsiteX2" fmla="*/ 9163250 w 9172876"/>
              <a:gd name="connsiteY2" fmla="*/ 818147 h 818147"/>
              <a:gd name="connsiteX3" fmla="*/ 0 w 9172876"/>
              <a:gd name="connsiteY3" fmla="*/ 0 h 818147"/>
            </a:gdLst>
            <a:ahLst/>
            <a:cxnLst>
              <a:cxn ang="0">
                <a:pos x="connsiteX0" y="connsiteY0"/>
              </a:cxn>
              <a:cxn ang="0">
                <a:pos x="connsiteX1" y="connsiteY1"/>
              </a:cxn>
              <a:cxn ang="0">
                <a:pos x="connsiteX2" y="connsiteY2"/>
              </a:cxn>
              <a:cxn ang="0">
                <a:pos x="connsiteX3" y="connsiteY3"/>
              </a:cxn>
            </a:cxnLst>
            <a:rect l="l" t="t" r="r" b="b"/>
            <a:pathLst>
              <a:path w="9172876" h="818147">
                <a:moveTo>
                  <a:pt x="0" y="0"/>
                </a:moveTo>
                <a:lnTo>
                  <a:pt x="9172876" y="9625"/>
                </a:lnTo>
                <a:lnTo>
                  <a:pt x="9163250" y="81814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p>
        </p:txBody>
      </p:sp>
      <p:sp>
        <p:nvSpPr>
          <p:cNvPr id="7" name="Freeform 6"/>
          <p:cNvSpPr/>
          <p:nvPr/>
        </p:nvSpPr>
        <p:spPr>
          <a:xfrm rot="5400000">
            <a:off x="8613247" y="3285596"/>
            <a:ext cx="6054725" cy="1090084"/>
          </a:xfrm>
          <a:custGeom>
            <a:avLst/>
            <a:gdLst>
              <a:gd name="connsiteX0" fmla="*/ 0 w 9172876"/>
              <a:gd name="connsiteY0" fmla="*/ 0 h 818147"/>
              <a:gd name="connsiteX1" fmla="*/ 9172876 w 9172876"/>
              <a:gd name="connsiteY1" fmla="*/ 9625 h 818147"/>
              <a:gd name="connsiteX2" fmla="*/ 9163250 w 9172876"/>
              <a:gd name="connsiteY2" fmla="*/ 818147 h 818147"/>
              <a:gd name="connsiteX3" fmla="*/ 0 w 9172876"/>
              <a:gd name="connsiteY3" fmla="*/ 0 h 818147"/>
            </a:gdLst>
            <a:ahLst/>
            <a:cxnLst>
              <a:cxn ang="0">
                <a:pos x="connsiteX0" y="connsiteY0"/>
              </a:cxn>
              <a:cxn ang="0">
                <a:pos x="connsiteX1" y="connsiteY1"/>
              </a:cxn>
              <a:cxn ang="0">
                <a:pos x="connsiteX2" y="connsiteY2"/>
              </a:cxn>
              <a:cxn ang="0">
                <a:pos x="connsiteX3" y="connsiteY3"/>
              </a:cxn>
            </a:cxnLst>
            <a:rect l="l" t="t" r="r" b="b"/>
            <a:pathLst>
              <a:path w="9172876" h="818147">
                <a:moveTo>
                  <a:pt x="0" y="0"/>
                </a:moveTo>
                <a:lnTo>
                  <a:pt x="9172876" y="9625"/>
                </a:lnTo>
                <a:lnTo>
                  <a:pt x="9163250" y="81814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p>
        </p:txBody>
      </p:sp>
      <p:sp>
        <p:nvSpPr>
          <p:cNvPr id="2" name="Title 1"/>
          <p:cNvSpPr>
            <a:spLocks noGrp="1"/>
          </p:cNvSpPr>
          <p:nvPr>
            <p:ph type="ctrTitle"/>
          </p:nvPr>
        </p:nvSpPr>
        <p:spPr>
          <a:xfrm>
            <a:off x="914400" y="2130426"/>
            <a:ext cx="10363200" cy="1470025"/>
          </a:xfrm>
        </p:spPr>
        <p:txBody>
          <a:bodyPr/>
          <a:lstStyle/>
          <a:p>
            <a:r>
              <a:rPr lang="ja-JP" altLang="en-US"/>
              <a:t>マスター タイトルの書式設定</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endParaRPr lang="en-GB"/>
          </a:p>
        </p:txBody>
      </p:sp>
      <p:sp>
        <p:nvSpPr>
          <p:cNvPr id="8" name="Date Placeholder 3"/>
          <p:cNvSpPr>
            <a:spLocks noGrp="1"/>
          </p:cNvSpPr>
          <p:nvPr>
            <p:ph type="dt" sz="half" idx="10"/>
          </p:nvPr>
        </p:nvSpPr>
        <p:spPr/>
        <p:txBody>
          <a:bodyPr/>
          <a:lstStyle>
            <a:lvl1pPr>
              <a:defRPr/>
            </a:lvl1pPr>
          </a:lstStyle>
          <a:p>
            <a:fld id="{9B8A5DEF-A5A2-4FBF-80BF-3834C8D2A710}" type="datetime1">
              <a:rPr kumimoji="1" lang="ja-JP" altLang="en-US" smtClean="0"/>
              <a:t>2018/5/25</a:t>
            </a:fld>
            <a:endParaRPr kumimoji="1" lang="ja-JP" altLang="en-US"/>
          </a:p>
        </p:txBody>
      </p:sp>
      <p:sp>
        <p:nvSpPr>
          <p:cNvPr id="9" name="Footer Placeholder 4"/>
          <p:cNvSpPr>
            <a:spLocks noGrp="1"/>
          </p:cNvSpPr>
          <p:nvPr>
            <p:ph type="ftr" sz="quarter" idx="11"/>
          </p:nvPr>
        </p:nvSpPr>
        <p:spPr/>
        <p:txBody>
          <a:bodyPr/>
          <a:lstStyle>
            <a:lvl1pPr>
              <a:defRPr/>
            </a:lvl1pPr>
          </a:lstStyle>
          <a:p>
            <a:endParaRPr kumimoji="1" lang="ja-JP" altLang="en-US"/>
          </a:p>
        </p:txBody>
      </p:sp>
      <p:sp>
        <p:nvSpPr>
          <p:cNvPr id="10" name="Slide Number Placeholder 5"/>
          <p:cNvSpPr>
            <a:spLocks noGrp="1"/>
          </p:cNvSpPr>
          <p:nvPr>
            <p:ph type="sldNum" sz="quarter" idx="12"/>
          </p:nvPr>
        </p:nvSpPr>
        <p:spPr/>
        <p:txBody>
          <a:bodyPr/>
          <a:lstStyle>
            <a:lvl1pPr>
              <a:defRPr smtClean="0"/>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2050531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GB"/>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Rectangle 4"/>
          <p:cNvSpPr>
            <a:spLocks noGrp="1" noChangeArrowheads="1"/>
          </p:cNvSpPr>
          <p:nvPr>
            <p:ph type="dt" sz="half" idx="10"/>
          </p:nvPr>
        </p:nvSpPr>
        <p:spPr>
          <a:ln/>
        </p:spPr>
        <p:txBody>
          <a:bodyPr/>
          <a:lstStyle>
            <a:lvl1pPr>
              <a:defRPr/>
            </a:lvl1pPr>
          </a:lstStyle>
          <a:p>
            <a:fld id="{02AD6B35-F922-43AB-BE9D-DC86D3DC948B}" type="datetime1">
              <a:rPr kumimoji="1" lang="ja-JP" altLang="en-US" smtClean="0"/>
              <a:t>2018/5/25</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2153943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ja-JP" altLang="en-US"/>
              <a:t>マスター タイトルの書式設定</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Rectangle 4"/>
          <p:cNvSpPr>
            <a:spLocks noGrp="1" noChangeArrowheads="1"/>
          </p:cNvSpPr>
          <p:nvPr>
            <p:ph type="dt" sz="half" idx="10"/>
          </p:nvPr>
        </p:nvSpPr>
        <p:spPr>
          <a:ln/>
        </p:spPr>
        <p:txBody>
          <a:bodyPr/>
          <a:lstStyle>
            <a:lvl1pPr>
              <a:defRPr/>
            </a:lvl1pPr>
          </a:lstStyle>
          <a:p>
            <a:fld id="{3DAC3E5A-7E16-473E-9051-2AC02CDDFA63}" type="datetime1">
              <a:rPr kumimoji="1" lang="ja-JP" altLang="en-US" smtClean="0"/>
              <a:t>2018/5/25</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945333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ja-JP" altLang="en-US"/>
              <a:t>マスター タイトルの書式設定</a:t>
            </a:r>
            <a:endParaRPr lang="en-GB"/>
          </a:p>
        </p:txBody>
      </p:sp>
      <p:sp>
        <p:nvSpPr>
          <p:cNvPr id="3" name="Table Placeholder 2"/>
          <p:cNvSpPr>
            <a:spLocks noGrp="1"/>
          </p:cNvSpPr>
          <p:nvPr>
            <p:ph type="tbl" idx="1"/>
          </p:nvPr>
        </p:nvSpPr>
        <p:spPr>
          <a:xfrm>
            <a:off x="609600" y="1600201"/>
            <a:ext cx="10972800" cy="4525963"/>
          </a:xfrm>
        </p:spPr>
        <p:txBody>
          <a:bodyPr/>
          <a:lstStyle/>
          <a:p>
            <a:pPr lvl="0"/>
            <a:r>
              <a:rPr lang="ja-JP" altLang="en-US" noProof="0"/>
              <a:t>表を追加</a:t>
            </a:r>
            <a:endParaRPr lang="en-GB" noProof="0"/>
          </a:p>
        </p:txBody>
      </p:sp>
      <p:sp>
        <p:nvSpPr>
          <p:cNvPr id="4" name="Rectangle 4"/>
          <p:cNvSpPr>
            <a:spLocks noGrp="1" noChangeArrowheads="1"/>
          </p:cNvSpPr>
          <p:nvPr>
            <p:ph type="dt" sz="half" idx="10"/>
          </p:nvPr>
        </p:nvSpPr>
        <p:spPr>
          <a:ln/>
        </p:spPr>
        <p:txBody>
          <a:bodyPr/>
          <a:lstStyle>
            <a:lvl1pPr>
              <a:defRPr/>
            </a:lvl1pPr>
          </a:lstStyle>
          <a:p>
            <a:fld id="{4F38EB44-069B-401E-96FA-48E5FC8B6F9B}" type="datetime1">
              <a:rPr kumimoji="1" lang="ja-JP" altLang="en-US" smtClean="0"/>
              <a:t>2018/5/25</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79054463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ja-JP" altLang="en-US"/>
              <a:t>マスター タイトルの書式設定</a:t>
            </a:r>
            <a:endParaRPr lang="en-GB"/>
          </a:p>
        </p:txBody>
      </p:sp>
      <p:sp>
        <p:nvSpPr>
          <p:cNvPr id="3" name="Text Placeholder 2"/>
          <p:cNvSpPr>
            <a:spLocks noGrp="1"/>
          </p:cNvSpPr>
          <p:nvPr>
            <p:ph type="body" sz="half" idx="1"/>
          </p:nvPr>
        </p:nvSpPr>
        <p:spPr>
          <a:xfrm>
            <a:off x="609600" y="1600201"/>
            <a:ext cx="53848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Content Placeholder 3"/>
          <p:cNvSpPr>
            <a:spLocks noGrp="1"/>
          </p:cNvSpPr>
          <p:nvPr>
            <p:ph sz="half" idx="2"/>
          </p:nvPr>
        </p:nvSpPr>
        <p:spPr>
          <a:xfrm>
            <a:off x="6197600" y="1600201"/>
            <a:ext cx="53848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5" name="Rectangle 4"/>
          <p:cNvSpPr>
            <a:spLocks noGrp="1" noChangeArrowheads="1"/>
          </p:cNvSpPr>
          <p:nvPr>
            <p:ph type="dt" sz="half" idx="10"/>
          </p:nvPr>
        </p:nvSpPr>
        <p:spPr>
          <a:ln/>
        </p:spPr>
        <p:txBody>
          <a:bodyPr/>
          <a:lstStyle>
            <a:lvl1pPr>
              <a:defRPr/>
            </a:lvl1pPr>
          </a:lstStyle>
          <a:p>
            <a:fld id="{4F38EB44-069B-401E-96FA-48E5FC8B6F9B}" type="datetime1">
              <a:rPr kumimoji="1" lang="ja-JP" altLang="en-US" smtClean="0"/>
              <a:t>2018/5/25</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109126093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GB"/>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Rectangle 4"/>
          <p:cNvSpPr>
            <a:spLocks noGrp="1" noChangeArrowheads="1"/>
          </p:cNvSpPr>
          <p:nvPr>
            <p:ph type="dt" sz="half" idx="10"/>
          </p:nvPr>
        </p:nvSpPr>
        <p:spPr>
          <a:ln/>
        </p:spPr>
        <p:txBody>
          <a:bodyPr/>
          <a:lstStyle>
            <a:lvl1pPr>
              <a:defRPr/>
            </a:lvl1pPr>
          </a:lstStyle>
          <a:p>
            <a:fld id="{C723FD8E-60C2-421C-84BA-36859B8B5F24}" type="datetime1">
              <a:rPr kumimoji="1" lang="ja-JP" altLang="en-US" smtClean="0"/>
              <a:t>2018/5/25</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3554851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ja-JP" altLang="en-US"/>
              <a:t>マスター タイトルの書式設定</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fld id="{BEF8FFAE-404E-48E1-BB88-64D50065B795}" type="datetime1">
              <a:rPr kumimoji="1" lang="ja-JP" altLang="en-US" smtClean="0"/>
              <a:t>2018/5/25</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1828529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5" name="Rectangle 4"/>
          <p:cNvSpPr>
            <a:spLocks noGrp="1" noChangeArrowheads="1"/>
          </p:cNvSpPr>
          <p:nvPr>
            <p:ph type="dt" sz="half" idx="10"/>
          </p:nvPr>
        </p:nvSpPr>
        <p:spPr>
          <a:ln/>
        </p:spPr>
        <p:txBody>
          <a:bodyPr/>
          <a:lstStyle>
            <a:lvl1pPr>
              <a:defRPr/>
            </a:lvl1pPr>
          </a:lstStyle>
          <a:p>
            <a:fld id="{706AC4A4-7221-4AA7-9F1C-ECC200D6A179}" type="datetime1">
              <a:rPr kumimoji="1" lang="ja-JP" altLang="en-US" smtClean="0"/>
              <a:t>2018/5/25</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2788381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7" name="Rectangle 4"/>
          <p:cNvSpPr>
            <a:spLocks noGrp="1" noChangeArrowheads="1"/>
          </p:cNvSpPr>
          <p:nvPr>
            <p:ph type="dt" sz="half" idx="10"/>
          </p:nvPr>
        </p:nvSpPr>
        <p:spPr>
          <a:ln/>
        </p:spPr>
        <p:txBody>
          <a:bodyPr/>
          <a:lstStyle>
            <a:lvl1pPr>
              <a:defRPr/>
            </a:lvl1pPr>
          </a:lstStyle>
          <a:p>
            <a:fld id="{025BF95A-FB13-4E66-B8D2-184AB781F545}" type="datetime1">
              <a:rPr kumimoji="1" lang="ja-JP" altLang="en-US" smtClean="0"/>
              <a:t>2018/5/25</a:t>
            </a:fld>
            <a:endParaRPr kumimoji="1" lang="ja-JP" altLang="en-US"/>
          </a:p>
        </p:txBody>
      </p:sp>
      <p:sp>
        <p:nvSpPr>
          <p:cNvPr id="8" name="Rectangle 5"/>
          <p:cNvSpPr>
            <a:spLocks noGrp="1" noChangeArrowheads="1"/>
          </p:cNvSpPr>
          <p:nvPr>
            <p:ph type="ftr" sz="quarter" idx="11"/>
          </p:nvPr>
        </p:nvSpPr>
        <p:spPr>
          <a:ln/>
        </p:spPr>
        <p:txBody>
          <a:bodyPr/>
          <a:lstStyle>
            <a:lvl1pPr>
              <a:defRPr/>
            </a:lvl1pPr>
          </a:lstStyle>
          <a:p>
            <a:endParaRPr kumimoji="1" lang="ja-JP" altLang="en-US"/>
          </a:p>
        </p:txBody>
      </p:sp>
      <p:sp>
        <p:nvSpPr>
          <p:cNvPr id="9"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3922979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GB"/>
          </a:p>
        </p:txBody>
      </p:sp>
      <p:sp>
        <p:nvSpPr>
          <p:cNvPr id="3" name="Rectangle 4"/>
          <p:cNvSpPr>
            <a:spLocks noGrp="1" noChangeArrowheads="1"/>
          </p:cNvSpPr>
          <p:nvPr>
            <p:ph type="dt" sz="half" idx="10"/>
          </p:nvPr>
        </p:nvSpPr>
        <p:spPr>
          <a:ln/>
        </p:spPr>
        <p:txBody>
          <a:bodyPr/>
          <a:lstStyle>
            <a:lvl1pPr>
              <a:defRPr/>
            </a:lvl1pPr>
          </a:lstStyle>
          <a:p>
            <a:fld id="{6431A9AD-2D82-4594-A1AD-26790261250D}" type="datetime1">
              <a:rPr kumimoji="1" lang="ja-JP" altLang="en-US" smtClean="0"/>
              <a:t>2018/5/25</a:t>
            </a:fld>
            <a:endParaRPr kumimoji="1" lang="ja-JP" altLang="en-US"/>
          </a:p>
        </p:txBody>
      </p:sp>
      <p:sp>
        <p:nvSpPr>
          <p:cNvPr id="4" name="Rectangle 5"/>
          <p:cNvSpPr>
            <a:spLocks noGrp="1" noChangeArrowheads="1"/>
          </p:cNvSpPr>
          <p:nvPr>
            <p:ph type="ftr" sz="quarter" idx="11"/>
          </p:nvPr>
        </p:nvSpPr>
        <p:spPr>
          <a:ln/>
        </p:spPr>
        <p:txBody>
          <a:bodyPr/>
          <a:lstStyle>
            <a:lvl1pPr>
              <a:defRPr/>
            </a:lvl1pPr>
          </a:lstStyle>
          <a:p>
            <a:endParaRPr kumimoji="1" lang="ja-JP" altLang="en-US"/>
          </a:p>
        </p:txBody>
      </p:sp>
      <p:sp>
        <p:nvSpPr>
          <p:cNvPr id="5"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1824802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E023E94-5F7E-4F9F-9190-DF12EC7D6223}" type="datetime1">
              <a:rPr kumimoji="1" lang="ja-JP" altLang="en-US" smtClean="0"/>
              <a:t>2018/5/25</a:t>
            </a:fld>
            <a:endParaRPr kumimoji="1" lang="ja-JP" altLang="en-US"/>
          </a:p>
        </p:txBody>
      </p:sp>
      <p:sp>
        <p:nvSpPr>
          <p:cNvPr id="3" name="Rectangle 5"/>
          <p:cNvSpPr>
            <a:spLocks noGrp="1" noChangeArrowheads="1"/>
          </p:cNvSpPr>
          <p:nvPr>
            <p:ph type="ftr" sz="quarter" idx="11"/>
          </p:nvPr>
        </p:nvSpPr>
        <p:spPr>
          <a:ln/>
        </p:spPr>
        <p:txBody>
          <a:bodyPr/>
          <a:lstStyle>
            <a:lvl1pPr>
              <a:defRPr/>
            </a:lvl1pPr>
          </a:lstStyle>
          <a:p>
            <a:endParaRPr kumimoji="1" lang="ja-JP" altLang="en-US"/>
          </a:p>
        </p:txBody>
      </p:sp>
      <p:sp>
        <p:nvSpPr>
          <p:cNvPr id="4"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133576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ja-JP" altLang="en-US"/>
              <a:t>マスター タイトルの書式設定</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45784F09-653E-4DC0-92E3-9B27FF71CF71}" type="datetime1">
              <a:rPr kumimoji="1" lang="ja-JP" altLang="en-US" smtClean="0"/>
              <a:t>2018/5/25</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3457405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ja-JP" altLang="en-US"/>
              <a:t>マスター タイトルの書式設定</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D31612E9-8FAD-48B5-8052-B65765C5C7F6}" type="datetime1">
              <a:rPr kumimoji="1" lang="ja-JP" altLang="en-US" smtClean="0"/>
              <a:t>2018/5/25</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B2C5F037-66D8-4E51-A4AC-8572A6BD76F5}" type="slidenum">
              <a:rPr kumimoji="1" lang="ja-JP" altLang="en-US" smtClean="0"/>
              <a:t>‹#›</a:t>
            </a:fld>
            <a:endParaRPr kumimoji="1" lang="ja-JP" altLang="en-US"/>
          </a:p>
        </p:txBody>
      </p:sp>
    </p:spTree>
    <p:extLst>
      <p:ext uri="{BB962C8B-B14F-4D97-AF65-F5344CB8AC3E}">
        <p14:creationId xmlns:p14="http://schemas.microsoft.com/office/powerpoint/2010/main" val="1490636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endParaRPr lang="en-GB" altLang="en-US"/>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fld id="{4F38EB44-069B-401E-96FA-48E5FC8B6F9B}" type="datetime1">
              <a:rPr kumimoji="1" lang="ja-JP" altLang="en-US" smtClean="0"/>
              <a:t>2018/5/25</a:t>
            </a:fld>
            <a:endParaRPr kumimoji="1" lang="ja-JP"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kumimoji="1" lang="ja-JP"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fld id="{B2C5F037-66D8-4E51-A4AC-8572A6BD76F5}" type="slidenum">
              <a:rPr kumimoji="1" lang="ja-JP" altLang="en-US" smtClean="0"/>
              <a:t>‹#›</a:t>
            </a:fld>
            <a:endParaRPr kumimoji="1" lang="ja-JP" altLang="en-US"/>
          </a:p>
        </p:txBody>
      </p:sp>
      <p:sp>
        <p:nvSpPr>
          <p:cNvPr id="7" name="Freeform 6"/>
          <p:cNvSpPr/>
          <p:nvPr/>
        </p:nvSpPr>
        <p:spPr>
          <a:xfrm rot="10800000">
            <a:off x="1" y="6040438"/>
            <a:ext cx="11095567" cy="817562"/>
          </a:xfrm>
          <a:custGeom>
            <a:avLst/>
            <a:gdLst>
              <a:gd name="connsiteX0" fmla="*/ 0 w 9172876"/>
              <a:gd name="connsiteY0" fmla="*/ 0 h 818147"/>
              <a:gd name="connsiteX1" fmla="*/ 9172876 w 9172876"/>
              <a:gd name="connsiteY1" fmla="*/ 9625 h 818147"/>
              <a:gd name="connsiteX2" fmla="*/ 9163250 w 9172876"/>
              <a:gd name="connsiteY2" fmla="*/ 818147 h 818147"/>
              <a:gd name="connsiteX3" fmla="*/ 0 w 9172876"/>
              <a:gd name="connsiteY3" fmla="*/ 0 h 818147"/>
            </a:gdLst>
            <a:ahLst/>
            <a:cxnLst>
              <a:cxn ang="0">
                <a:pos x="connsiteX0" y="connsiteY0"/>
              </a:cxn>
              <a:cxn ang="0">
                <a:pos x="connsiteX1" y="connsiteY1"/>
              </a:cxn>
              <a:cxn ang="0">
                <a:pos x="connsiteX2" y="connsiteY2"/>
              </a:cxn>
              <a:cxn ang="0">
                <a:pos x="connsiteX3" y="connsiteY3"/>
              </a:cxn>
            </a:cxnLst>
            <a:rect l="l" t="t" r="r" b="b"/>
            <a:pathLst>
              <a:path w="9172876" h="818147">
                <a:moveTo>
                  <a:pt x="0" y="0"/>
                </a:moveTo>
                <a:lnTo>
                  <a:pt x="9172876" y="9625"/>
                </a:lnTo>
                <a:lnTo>
                  <a:pt x="9163250" y="818147"/>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p>
        </p:txBody>
      </p:sp>
      <p:sp>
        <p:nvSpPr>
          <p:cNvPr id="8" name="Freeform 7"/>
          <p:cNvSpPr/>
          <p:nvPr/>
        </p:nvSpPr>
        <p:spPr>
          <a:xfrm rot="16200000">
            <a:off x="-2487876" y="2475177"/>
            <a:ext cx="6040438" cy="1090084"/>
          </a:xfrm>
          <a:custGeom>
            <a:avLst/>
            <a:gdLst>
              <a:gd name="connsiteX0" fmla="*/ 0 w 9172876"/>
              <a:gd name="connsiteY0" fmla="*/ 0 h 818147"/>
              <a:gd name="connsiteX1" fmla="*/ 9172876 w 9172876"/>
              <a:gd name="connsiteY1" fmla="*/ 9625 h 818147"/>
              <a:gd name="connsiteX2" fmla="*/ 9163250 w 9172876"/>
              <a:gd name="connsiteY2" fmla="*/ 818147 h 818147"/>
              <a:gd name="connsiteX3" fmla="*/ 0 w 9172876"/>
              <a:gd name="connsiteY3" fmla="*/ 0 h 818147"/>
            </a:gdLst>
            <a:ahLst/>
            <a:cxnLst>
              <a:cxn ang="0">
                <a:pos x="connsiteX0" y="connsiteY0"/>
              </a:cxn>
              <a:cxn ang="0">
                <a:pos x="connsiteX1" y="connsiteY1"/>
              </a:cxn>
              <a:cxn ang="0">
                <a:pos x="connsiteX2" y="connsiteY2"/>
              </a:cxn>
              <a:cxn ang="0">
                <a:pos x="connsiteX3" y="connsiteY3"/>
              </a:cxn>
            </a:cxnLst>
            <a:rect l="l" t="t" r="r" b="b"/>
            <a:pathLst>
              <a:path w="9172876" h="818147">
                <a:moveTo>
                  <a:pt x="0" y="0"/>
                </a:moveTo>
                <a:lnTo>
                  <a:pt x="9172876" y="9625"/>
                </a:lnTo>
                <a:lnTo>
                  <a:pt x="9163250" y="81814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p>
        </p:txBody>
      </p:sp>
    </p:spTree>
    <p:extLst>
      <p:ext uri="{BB962C8B-B14F-4D97-AF65-F5344CB8AC3E}">
        <p14:creationId xmlns:p14="http://schemas.microsoft.com/office/powerpoint/2010/main" val="29160665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defRPr>
      </a:lvl2pPr>
      <a:lvl3pPr algn="ctr" rtl="0" eaLnBrk="1" fontAlgn="base" hangingPunct="1">
        <a:spcBef>
          <a:spcPct val="0"/>
        </a:spcBef>
        <a:spcAft>
          <a:spcPct val="0"/>
        </a:spcAft>
        <a:defRPr kumimoji="1" sz="4400">
          <a:solidFill>
            <a:schemeClr val="tx2"/>
          </a:solidFill>
          <a:latin typeface="Arial" charset="0"/>
        </a:defRPr>
      </a:lvl3pPr>
      <a:lvl4pPr algn="ctr" rtl="0" eaLnBrk="1" fontAlgn="base" hangingPunct="1">
        <a:spcBef>
          <a:spcPct val="0"/>
        </a:spcBef>
        <a:spcAft>
          <a:spcPct val="0"/>
        </a:spcAft>
        <a:defRPr kumimoji="1" sz="4400">
          <a:solidFill>
            <a:schemeClr val="tx2"/>
          </a:solidFill>
          <a:latin typeface="Arial" charset="0"/>
        </a:defRPr>
      </a:lvl4pPr>
      <a:lvl5pPr algn="ctr" rtl="0" eaLnBrk="1" fontAlgn="base" hangingPunct="1">
        <a:spcBef>
          <a:spcPct val="0"/>
        </a:spcBef>
        <a:spcAft>
          <a:spcPct val="0"/>
        </a:spcAft>
        <a:defRPr kumimoji="1" sz="4400">
          <a:solidFill>
            <a:schemeClr val="tx2"/>
          </a:solidFill>
          <a:latin typeface="Arial" charset="0"/>
        </a:defRPr>
      </a:lvl5pPr>
      <a:lvl6pPr marL="457200" algn="ctr" rtl="0" eaLnBrk="1" fontAlgn="base" hangingPunct="1">
        <a:spcBef>
          <a:spcPct val="0"/>
        </a:spcBef>
        <a:spcAft>
          <a:spcPct val="0"/>
        </a:spcAft>
        <a:defRPr kumimoji="1" sz="4400">
          <a:solidFill>
            <a:schemeClr val="tx2"/>
          </a:solidFill>
          <a:latin typeface="Arial" charset="0"/>
        </a:defRPr>
      </a:lvl6pPr>
      <a:lvl7pPr marL="914400" algn="ctr" rtl="0" eaLnBrk="1" fontAlgn="base" hangingPunct="1">
        <a:spcBef>
          <a:spcPct val="0"/>
        </a:spcBef>
        <a:spcAft>
          <a:spcPct val="0"/>
        </a:spcAft>
        <a:defRPr kumimoji="1" sz="4400">
          <a:solidFill>
            <a:schemeClr val="tx2"/>
          </a:solidFill>
          <a:latin typeface="Arial" charset="0"/>
        </a:defRPr>
      </a:lvl7pPr>
      <a:lvl8pPr marL="1371600" algn="ctr" rtl="0" eaLnBrk="1" fontAlgn="base" hangingPunct="1">
        <a:spcBef>
          <a:spcPct val="0"/>
        </a:spcBef>
        <a:spcAft>
          <a:spcPct val="0"/>
        </a:spcAft>
        <a:defRPr kumimoji="1" sz="4400">
          <a:solidFill>
            <a:schemeClr val="tx2"/>
          </a:solidFill>
          <a:latin typeface="Arial" charset="0"/>
        </a:defRPr>
      </a:lvl8pPr>
      <a:lvl9pPr marL="1828800" algn="ctr" rtl="0" eaLnBrk="1" fontAlgn="base" hangingPunct="1">
        <a:spcBef>
          <a:spcPct val="0"/>
        </a:spcBef>
        <a:spcAft>
          <a:spcPct val="0"/>
        </a:spcAft>
        <a:defRPr kumimoji="1"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2.jpg"/><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7.jpg"/><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3.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 Id="rId9" Type="http://schemas.openxmlformats.org/officeDocument/2006/relationships/image" Target="../media/image7.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9.jp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jpg"/><Relationship Id="rId5" Type="http://schemas.microsoft.com/office/2007/relationships/hdphoto" Target="../media/hdphoto1.wdp"/><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5E8762F-9470-485F-B7B5-C577146F9EAB}"/>
              </a:ext>
            </a:extLst>
          </p:cNvPr>
          <p:cNvSpPr txBox="1"/>
          <p:nvPr/>
        </p:nvSpPr>
        <p:spPr>
          <a:xfrm>
            <a:off x="1387016" y="1852661"/>
            <a:ext cx="9417963" cy="1569660"/>
          </a:xfrm>
          <a:prstGeom prst="rect">
            <a:avLst/>
          </a:prstGeom>
          <a:noFill/>
        </p:spPr>
        <p:txBody>
          <a:bodyPr wrap="none" rtlCol="0">
            <a:spAutoFit/>
          </a:bodyPr>
          <a:lstStyle/>
          <a:p>
            <a:pPr algn="ctr"/>
            <a:r>
              <a:rPr lang="en-US" altLang="ja-JP" sz="4800" b="1" dirty="0">
                <a:solidFill>
                  <a:srgbClr val="000000"/>
                </a:solidFill>
                <a:latin typeface="ＭＳ Ｐゴシック" panose="020B0600070205080204" pitchFamily="50" charset="-128"/>
                <a:ea typeface="ＭＳ Ｐゴシック" panose="020B0600070205080204" pitchFamily="50" charset="-128"/>
              </a:rPr>
              <a:t>Efforts concerning the manufacture</a:t>
            </a:r>
          </a:p>
          <a:p>
            <a:pPr algn="ctr"/>
            <a:r>
              <a:rPr lang="en-US" altLang="ja-JP" sz="4800" b="1" dirty="0">
                <a:solidFill>
                  <a:srgbClr val="000000"/>
                </a:solidFill>
                <a:latin typeface="ＭＳ Ｐゴシック" panose="020B0600070205080204" pitchFamily="50" charset="-128"/>
                <a:ea typeface="ＭＳ Ｐゴシック" panose="020B0600070205080204" pitchFamily="50" charset="-128"/>
              </a:rPr>
              <a:t> of Cryomodule Abutment</a:t>
            </a:r>
            <a:endParaRPr lang="ja-JP" altLang="ja-JP" sz="4800" b="1"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363ADF55-F550-48B6-A9D3-FC7B67F8AB62}"/>
              </a:ext>
            </a:extLst>
          </p:cNvPr>
          <p:cNvSpPr txBox="1"/>
          <p:nvPr/>
        </p:nvSpPr>
        <p:spPr>
          <a:xfrm>
            <a:off x="1960890" y="4660951"/>
            <a:ext cx="8270213" cy="646331"/>
          </a:xfrm>
          <a:prstGeom prst="rect">
            <a:avLst/>
          </a:prstGeom>
          <a:noFill/>
        </p:spPr>
        <p:txBody>
          <a:bodyPr wrap="none" rtlCol="0">
            <a:spAutoFit/>
          </a:bodyPr>
          <a:lstStyle/>
          <a:p>
            <a:r>
              <a:rPr lang="en-US" altLang="ja-JP" sz="3600" dirty="0">
                <a:solidFill>
                  <a:srgbClr val="000000"/>
                </a:solidFill>
                <a:latin typeface="ＭＳ Ｐゴシック" panose="020B0600070205080204" pitchFamily="50" charset="-128"/>
                <a:ea typeface="ＭＳ Ｐゴシック" panose="020B0600070205080204" pitchFamily="50" charset="-128"/>
              </a:rPr>
              <a:t>IWATE IRON Co., Ltd.</a:t>
            </a:r>
            <a:r>
              <a:rPr lang="ja-JP" altLang="en-US" sz="3600" dirty="0">
                <a:solidFill>
                  <a:srgbClr val="000000"/>
                </a:solidFill>
                <a:latin typeface="ＭＳ Ｐゴシック" panose="020B0600070205080204" pitchFamily="50" charset="-128"/>
                <a:ea typeface="ＭＳ Ｐゴシック" panose="020B0600070205080204" pitchFamily="50" charset="-128"/>
              </a:rPr>
              <a:t>     </a:t>
            </a:r>
            <a:r>
              <a:rPr lang="en-US" altLang="ja-JP" sz="3600" dirty="0">
                <a:solidFill>
                  <a:srgbClr val="000000"/>
                </a:solidFill>
                <a:latin typeface="ＭＳ Ｐゴシック" panose="020B0600070205080204" pitchFamily="50" charset="-128"/>
                <a:ea typeface="ＭＳ Ｐゴシック" panose="020B0600070205080204" pitchFamily="50" charset="-128"/>
              </a:rPr>
              <a:t>Toshiyuki Okubo</a:t>
            </a:r>
            <a:endParaRPr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52234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A583879-67EC-4C57-B6B3-3E20D95E8966}"/>
              </a:ext>
            </a:extLst>
          </p:cNvPr>
          <p:cNvSpPr>
            <a:spLocks noGrp="1"/>
          </p:cNvSpPr>
          <p:nvPr>
            <p:ph type="sldNum" sz="quarter" idx="12"/>
          </p:nvPr>
        </p:nvSpPr>
        <p:spPr/>
        <p:txBody>
          <a:bodyPr/>
          <a:lstStyle/>
          <a:p>
            <a:fld id="{B2C5F037-66D8-4E51-A4AC-8572A6BD76F5}" type="slidenum">
              <a:rPr kumimoji="1" lang="ja-JP" altLang="en-US" smtClean="0"/>
              <a:t>10</a:t>
            </a:fld>
            <a:endParaRPr kumimoji="1" lang="ja-JP" altLang="en-US"/>
          </a:p>
        </p:txBody>
      </p:sp>
      <p:sp>
        <p:nvSpPr>
          <p:cNvPr id="4" name="テキスト ボックス 3">
            <a:extLst>
              <a:ext uri="{FF2B5EF4-FFF2-40B4-BE49-F238E27FC236}">
                <a16:creationId xmlns:a16="http://schemas.microsoft.com/office/drawing/2014/main" id="{07CBDC62-D78B-4098-A4F1-A8CB60944F95}"/>
              </a:ext>
            </a:extLst>
          </p:cNvPr>
          <p:cNvSpPr txBox="1"/>
          <p:nvPr/>
        </p:nvSpPr>
        <p:spPr>
          <a:xfrm>
            <a:off x="2293516" y="2356999"/>
            <a:ext cx="7604967" cy="1569660"/>
          </a:xfrm>
          <a:prstGeom prst="rect">
            <a:avLst/>
          </a:prstGeom>
          <a:noFill/>
        </p:spPr>
        <p:txBody>
          <a:bodyPr wrap="none" rtlCol="0">
            <a:spAutoFit/>
          </a:bodyPr>
          <a:lstStyle/>
          <a:p>
            <a:r>
              <a:rPr lang="en-US" altLang="ja-JP" sz="4800" dirty="0">
                <a:solidFill>
                  <a:srgbClr val="000000"/>
                </a:solidFill>
                <a:latin typeface="ＭＳ Ｐゴシック" panose="020B0600070205080204" pitchFamily="50" charset="-128"/>
                <a:ea typeface="ＭＳ Ｐゴシック" panose="020B0600070205080204" pitchFamily="50" charset="-128"/>
              </a:rPr>
              <a:t>About manufacturing method</a:t>
            </a:r>
          </a:p>
          <a:p>
            <a:r>
              <a:rPr lang="en-US" altLang="ja-JP" sz="4800" dirty="0">
                <a:solidFill>
                  <a:srgbClr val="000000"/>
                </a:solidFill>
                <a:latin typeface="ＭＳ Ｐゴシック" panose="020B0600070205080204" pitchFamily="50" charset="-128"/>
                <a:ea typeface="ＭＳ Ｐゴシック" panose="020B0600070205080204" pitchFamily="50" charset="-128"/>
              </a:rPr>
              <a:t> of Cryomodule Abutment</a:t>
            </a:r>
            <a:endParaRPr lang="ja-JP" altLang="en-US" sz="48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60569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565F654-9590-4722-BC30-FA770CC64F1A}"/>
              </a:ext>
            </a:extLst>
          </p:cNvPr>
          <p:cNvSpPr>
            <a:spLocks noGrp="1"/>
          </p:cNvSpPr>
          <p:nvPr>
            <p:ph type="sldNum" sz="quarter" idx="12"/>
          </p:nvPr>
        </p:nvSpPr>
        <p:spPr/>
        <p:txBody>
          <a:bodyPr/>
          <a:lstStyle/>
          <a:p>
            <a:fld id="{B2C5F037-66D8-4E51-A4AC-8572A6BD76F5}" type="slidenum">
              <a:rPr kumimoji="1" lang="ja-JP" altLang="en-US" smtClean="0"/>
              <a:t>11</a:t>
            </a:fld>
            <a:endParaRPr kumimoji="1" lang="ja-JP" altLang="en-US"/>
          </a:p>
        </p:txBody>
      </p:sp>
      <p:sp>
        <p:nvSpPr>
          <p:cNvPr id="3" name="テキスト ボックス 2">
            <a:extLst>
              <a:ext uri="{FF2B5EF4-FFF2-40B4-BE49-F238E27FC236}">
                <a16:creationId xmlns:a16="http://schemas.microsoft.com/office/drawing/2014/main" id="{C65D389E-B3E5-41A2-9BD0-3FAF288CA46B}"/>
              </a:ext>
            </a:extLst>
          </p:cNvPr>
          <p:cNvSpPr txBox="1"/>
          <p:nvPr/>
        </p:nvSpPr>
        <p:spPr>
          <a:xfrm>
            <a:off x="1137454" y="615117"/>
            <a:ext cx="3667992" cy="646331"/>
          </a:xfrm>
          <a:prstGeom prst="rect">
            <a:avLst/>
          </a:prstGeom>
          <a:noFill/>
        </p:spPr>
        <p:txBody>
          <a:bodyPr wrap="none" rtlCol="0">
            <a:spAutoFit/>
          </a:bodyPr>
          <a:lstStyle/>
          <a:p>
            <a:r>
              <a:rPr lang="en-US" altLang="ja-JP" sz="3600" b="1" dirty="0">
                <a:solidFill>
                  <a:srgbClr val="000000"/>
                </a:solidFill>
                <a:latin typeface="ＭＳ Ｐゴシック" panose="020B0600070205080204" pitchFamily="50" charset="-128"/>
                <a:ea typeface="ＭＳ Ｐゴシック" panose="020B0600070205080204" pitchFamily="50" charset="-128"/>
              </a:rPr>
              <a:t>History of Casting</a:t>
            </a:r>
            <a:endParaRPr lang="ja-JP" altLang="en-US" sz="3600" b="1" dirty="0">
              <a:solidFill>
                <a:srgbClr val="000000"/>
              </a:solidFill>
              <a:latin typeface="ＭＳ Ｐゴシック" panose="020B0600070205080204" pitchFamily="50" charset="-128"/>
              <a:ea typeface="ＭＳ Ｐゴシック" panose="020B0600070205080204" pitchFamily="50" charset="-128"/>
            </a:endParaRPr>
          </a:p>
        </p:txBody>
      </p:sp>
      <p:pic>
        <p:nvPicPr>
          <p:cNvPr id="5" name="図 4">
            <a:extLst>
              <a:ext uri="{FF2B5EF4-FFF2-40B4-BE49-F238E27FC236}">
                <a16:creationId xmlns:a16="http://schemas.microsoft.com/office/drawing/2014/main" id="{E2845606-7427-4C9A-B8A7-096ABC00FB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071" y="1985428"/>
            <a:ext cx="3141134" cy="3141134"/>
          </a:xfrm>
          <a:prstGeom prst="rect">
            <a:avLst/>
          </a:prstGeom>
        </p:spPr>
      </p:pic>
      <p:pic>
        <p:nvPicPr>
          <p:cNvPr id="7" name="図 6">
            <a:extLst>
              <a:ext uri="{FF2B5EF4-FFF2-40B4-BE49-F238E27FC236}">
                <a16:creationId xmlns:a16="http://schemas.microsoft.com/office/drawing/2014/main" id="{40F01273-9BBC-4FAF-AEB0-5703EE2E17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7061" y="1706028"/>
            <a:ext cx="2774950" cy="3699933"/>
          </a:xfrm>
          <a:prstGeom prst="rect">
            <a:avLst/>
          </a:prstGeom>
        </p:spPr>
      </p:pic>
      <p:pic>
        <p:nvPicPr>
          <p:cNvPr id="9" name="図 8">
            <a:extLst>
              <a:ext uri="{FF2B5EF4-FFF2-40B4-BE49-F238E27FC236}">
                <a16:creationId xmlns:a16="http://schemas.microsoft.com/office/drawing/2014/main" id="{E057120A-2542-417B-847A-464320D4A2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3495" y="2508850"/>
            <a:ext cx="3665009" cy="2094291"/>
          </a:xfrm>
          <a:prstGeom prst="rect">
            <a:avLst/>
          </a:prstGeom>
        </p:spPr>
      </p:pic>
      <p:sp>
        <p:nvSpPr>
          <p:cNvPr id="6" name="テキスト ボックス 5">
            <a:extLst>
              <a:ext uri="{FF2B5EF4-FFF2-40B4-BE49-F238E27FC236}">
                <a16:creationId xmlns:a16="http://schemas.microsoft.com/office/drawing/2014/main" id="{9821293B-4B1F-419E-AE84-FDB525C724C0}"/>
              </a:ext>
            </a:extLst>
          </p:cNvPr>
          <p:cNvSpPr txBox="1"/>
          <p:nvPr/>
        </p:nvSpPr>
        <p:spPr>
          <a:xfrm>
            <a:off x="4605847" y="4603141"/>
            <a:ext cx="2980303" cy="400110"/>
          </a:xfrm>
          <a:prstGeom prst="rect">
            <a:avLst/>
          </a:prstGeom>
          <a:noFill/>
        </p:spPr>
        <p:txBody>
          <a:bodyPr wrap="none" rtlCol="0">
            <a:spAutoFit/>
          </a:bodyPr>
          <a:lstStyle/>
          <a:p>
            <a:r>
              <a:rPr lang="en-US" altLang="ja-JP" sz="2000" dirty="0" err="1">
                <a:solidFill>
                  <a:srgbClr val="000000"/>
                </a:solidFill>
                <a:latin typeface="ＭＳ Ｐゴシック" panose="020B0600070205080204" pitchFamily="50" charset="-128"/>
                <a:ea typeface="ＭＳ Ｐゴシック" panose="020B0600070205080204" pitchFamily="50" charset="-128"/>
              </a:rPr>
              <a:t>Nanbu</a:t>
            </a:r>
            <a:r>
              <a:rPr lang="en-US" altLang="ja-JP" sz="2000" dirty="0">
                <a:solidFill>
                  <a:srgbClr val="000000"/>
                </a:solidFill>
                <a:latin typeface="ＭＳ Ｐゴシック" panose="020B0600070205080204" pitchFamily="50" charset="-128"/>
                <a:ea typeface="ＭＳ Ｐゴシック" panose="020B0600070205080204" pitchFamily="50" charset="-128"/>
              </a:rPr>
              <a:t> ironware for export</a:t>
            </a:r>
            <a:endParaRPr kumimoji="1" lang="ja-JP" altLang="en-US" sz="2000" dirty="0">
              <a:solidFill>
                <a:srgbClr val="000000"/>
              </a:solidFill>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2CA38CCD-92E5-4B60-8916-74DF1E7614A3}"/>
              </a:ext>
            </a:extLst>
          </p:cNvPr>
          <p:cNvSpPr txBox="1"/>
          <p:nvPr/>
        </p:nvSpPr>
        <p:spPr>
          <a:xfrm>
            <a:off x="7979769" y="5470400"/>
            <a:ext cx="3209533" cy="369332"/>
          </a:xfrm>
          <a:prstGeom prst="rect">
            <a:avLst/>
          </a:prstGeom>
          <a:noFill/>
        </p:spPr>
        <p:txBody>
          <a:bodyPr wrap="none" rtlCol="0">
            <a:spAutoFit/>
          </a:bodyPr>
          <a:lstStyle/>
          <a:p>
            <a:r>
              <a:rPr lang="en-US" altLang="ja-JP" dirty="0">
                <a:solidFill>
                  <a:srgbClr val="000000"/>
                </a:solidFill>
                <a:latin typeface="ＭＳ Ｐゴシック" panose="020B0600070205080204" pitchFamily="50" charset="-128"/>
                <a:ea typeface="ＭＳ Ｐゴシック" panose="020B0600070205080204" pitchFamily="50" charset="-128"/>
              </a:rPr>
              <a:t>Great statue of Buddha in Nara</a:t>
            </a:r>
            <a:endParaRPr kumimoji="1" lang="ja-JP" altLang="en-US" dirty="0">
              <a:solidFill>
                <a:srgbClr val="000000"/>
              </a:solidFill>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76A44549-FA54-41F1-92E5-C79D045FF2F4}"/>
              </a:ext>
            </a:extLst>
          </p:cNvPr>
          <p:cNvSpPr txBox="1"/>
          <p:nvPr/>
        </p:nvSpPr>
        <p:spPr>
          <a:xfrm>
            <a:off x="650444" y="5131846"/>
            <a:ext cx="3666388" cy="707886"/>
          </a:xfrm>
          <a:prstGeom prst="rect">
            <a:avLst/>
          </a:prstGeom>
          <a:noFill/>
        </p:spPr>
        <p:txBody>
          <a:bodyPr wrap="none" rtlCol="0">
            <a:spAutoFit/>
          </a:bodyPr>
          <a:lstStyle/>
          <a:p>
            <a:r>
              <a:rPr lang="en-US" altLang="ja-JP" sz="2000" dirty="0">
                <a:solidFill>
                  <a:srgbClr val="000000"/>
                </a:solidFill>
                <a:latin typeface="ＭＳ Ｐゴシック" panose="020B0600070205080204" pitchFamily="50" charset="-128"/>
                <a:ea typeface="ＭＳ Ｐゴシック" panose="020B0600070205080204" pitchFamily="50" charset="-128"/>
              </a:rPr>
              <a:t>Mural painting the casting work</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 in the Mesopotamian civilization</a:t>
            </a:r>
            <a:endParaRPr kumimoji="1" lang="ja-JP" altLang="en-US" sz="20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773667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矢印: 右 25">
            <a:extLst>
              <a:ext uri="{FF2B5EF4-FFF2-40B4-BE49-F238E27FC236}">
                <a16:creationId xmlns:a16="http://schemas.microsoft.com/office/drawing/2014/main" id="{30101717-91A7-4BCF-86DA-629FDAEFFE4D}"/>
              </a:ext>
            </a:extLst>
          </p:cNvPr>
          <p:cNvSpPr/>
          <p:nvPr/>
        </p:nvSpPr>
        <p:spPr>
          <a:xfrm>
            <a:off x="5241871" y="3288085"/>
            <a:ext cx="1473069" cy="58314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id="{0D9395D3-AC98-4DCA-9101-5559EE6290D5}"/>
              </a:ext>
            </a:extLst>
          </p:cNvPr>
          <p:cNvSpPr txBox="1"/>
          <p:nvPr/>
        </p:nvSpPr>
        <p:spPr>
          <a:xfrm>
            <a:off x="7802505" y="347458"/>
            <a:ext cx="4359390" cy="2092881"/>
          </a:xfrm>
          <a:prstGeom prst="rect">
            <a:avLst/>
          </a:prstGeom>
          <a:noFill/>
        </p:spPr>
        <p:txBody>
          <a:bodyPr wrap="square" rtlCol="0">
            <a:spAutoFit/>
          </a:bodyPr>
          <a:lstStyle/>
          <a:p>
            <a:r>
              <a:rPr lang="ja-JP" altLang="en-US" sz="2200" b="1" dirty="0">
                <a:solidFill>
                  <a:srgbClr val="000000"/>
                </a:solidFill>
                <a:latin typeface="ＭＳ Ｐゴシック" panose="020B0600070205080204" pitchFamily="50" charset="-128"/>
                <a:ea typeface="ＭＳ Ｐゴシック" panose="020B0600070205080204" pitchFamily="50" charset="-128"/>
              </a:rPr>
              <a:t>① </a:t>
            </a:r>
            <a:r>
              <a:rPr lang="en-US" altLang="ja-JP" sz="2200" b="1" dirty="0">
                <a:solidFill>
                  <a:srgbClr val="000000"/>
                </a:solidFill>
                <a:latin typeface="ＭＳ Ｐゴシック" panose="020B0600070205080204" pitchFamily="50" charset="-128"/>
                <a:ea typeface="ＭＳ Ｐゴシック" panose="020B0600070205080204" pitchFamily="50" charset="-128"/>
              </a:rPr>
              <a:t>Cut each part from</a:t>
            </a:r>
          </a:p>
          <a:p>
            <a:r>
              <a:rPr lang="en-US" altLang="ja-JP" sz="2200" b="1" dirty="0">
                <a:solidFill>
                  <a:srgbClr val="000000"/>
                </a:solidFill>
                <a:latin typeface="ＭＳ Ｐゴシック" panose="020B0600070205080204" pitchFamily="50" charset="-128"/>
                <a:ea typeface="ＭＳ Ｐゴシック" panose="020B0600070205080204" pitchFamily="50" charset="-128"/>
              </a:rPr>
              <a:t>         steel sheet or steel pipe</a:t>
            </a:r>
            <a:endParaRPr kumimoji="1" lang="en-US" altLang="ja-JP" sz="2200" b="1" dirty="0">
              <a:solidFill>
                <a:srgbClr val="000000"/>
              </a:solidFill>
              <a:latin typeface="ＭＳ Ｐゴシック" panose="020B0600070205080204" pitchFamily="50" charset="-128"/>
              <a:ea typeface="ＭＳ Ｐゴシック" panose="020B0600070205080204" pitchFamily="50" charset="-128"/>
            </a:endParaRPr>
          </a:p>
          <a:p>
            <a:endParaRPr kumimoji="1" lang="en-US" altLang="ja-JP" sz="1000" b="1" dirty="0">
              <a:solidFill>
                <a:srgbClr val="000000"/>
              </a:solidFill>
              <a:latin typeface="ＭＳ Ｐゴシック" panose="020B0600070205080204" pitchFamily="50" charset="-128"/>
              <a:ea typeface="ＭＳ Ｐゴシック" panose="020B0600070205080204" pitchFamily="50" charset="-128"/>
            </a:endParaRPr>
          </a:p>
          <a:p>
            <a:r>
              <a:rPr lang="ja-JP" altLang="en-US" sz="2200" b="1" dirty="0">
                <a:solidFill>
                  <a:srgbClr val="000000"/>
                </a:solidFill>
                <a:latin typeface="ＭＳ Ｐゴシック" panose="020B0600070205080204" pitchFamily="50" charset="-128"/>
                <a:ea typeface="ＭＳ Ｐゴシック" panose="020B0600070205080204" pitchFamily="50" charset="-128"/>
              </a:rPr>
              <a:t>②</a:t>
            </a:r>
            <a:r>
              <a:rPr lang="en-US" altLang="ja-JP" sz="2200" b="1" dirty="0">
                <a:solidFill>
                  <a:srgbClr val="000000"/>
                </a:solidFill>
                <a:latin typeface="ＭＳ Ｐゴシック" panose="020B0600070205080204" pitchFamily="50" charset="-128"/>
                <a:ea typeface="ＭＳ Ｐゴシック" panose="020B0600070205080204" pitchFamily="50" charset="-128"/>
              </a:rPr>
              <a:t> Weld each joint</a:t>
            </a:r>
          </a:p>
          <a:p>
            <a:endParaRPr lang="en-US" altLang="ja-JP" sz="1000" b="1" dirty="0">
              <a:solidFill>
                <a:srgbClr val="000000"/>
              </a:solidFill>
              <a:latin typeface="ＭＳ Ｐゴシック" panose="020B0600070205080204" pitchFamily="50" charset="-128"/>
              <a:ea typeface="ＭＳ Ｐゴシック" panose="020B0600070205080204" pitchFamily="50" charset="-128"/>
            </a:endParaRPr>
          </a:p>
          <a:p>
            <a:r>
              <a:rPr lang="ja-JP" altLang="en-US" sz="2200" b="1" dirty="0">
                <a:solidFill>
                  <a:srgbClr val="000000"/>
                </a:solidFill>
                <a:latin typeface="ＭＳ Ｐゴシック" panose="020B0600070205080204" pitchFamily="50" charset="-128"/>
                <a:ea typeface="ＭＳ Ｐゴシック" panose="020B0600070205080204" pitchFamily="50" charset="-128"/>
              </a:rPr>
              <a:t>③ </a:t>
            </a:r>
            <a:r>
              <a:rPr lang="en-US" altLang="ja-JP" sz="2200" b="1" dirty="0">
                <a:solidFill>
                  <a:srgbClr val="000000"/>
                </a:solidFill>
                <a:latin typeface="ＭＳ Ｐゴシック" panose="020B0600070205080204" pitchFamily="50" charset="-128"/>
                <a:ea typeface="ＭＳ Ｐゴシック" panose="020B0600070205080204" pitchFamily="50" charset="-128"/>
              </a:rPr>
              <a:t>Repeat the above operations</a:t>
            </a:r>
          </a:p>
          <a:p>
            <a:r>
              <a:rPr lang="en-US" altLang="ja-JP" sz="2200" b="1" dirty="0">
                <a:solidFill>
                  <a:srgbClr val="000000"/>
                </a:solidFill>
                <a:latin typeface="ＭＳ Ｐゴシック" panose="020B0600070205080204" pitchFamily="50" charset="-128"/>
                <a:ea typeface="ＭＳ Ｐゴシック" panose="020B0600070205080204" pitchFamily="50" charset="-128"/>
              </a:rPr>
              <a:t>             as many as necessary</a:t>
            </a:r>
            <a:endParaRPr lang="ja-JP" altLang="en-US" sz="2200" b="1" dirty="0">
              <a:solidFill>
                <a:srgbClr val="000000"/>
              </a:solidFill>
              <a:latin typeface="ＭＳ Ｐゴシック" panose="020B0600070205080204" pitchFamily="50" charset="-128"/>
              <a:ea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F197A3DD-3A1E-405F-ABB3-255DF8F12644}"/>
              </a:ext>
            </a:extLst>
          </p:cNvPr>
          <p:cNvSpPr>
            <a:spLocks noGrp="1"/>
          </p:cNvSpPr>
          <p:nvPr>
            <p:ph type="sldNum" sz="quarter" idx="12"/>
          </p:nvPr>
        </p:nvSpPr>
        <p:spPr/>
        <p:txBody>
          <a:bodyPr/>
          <a:lstStyle/>
          <a:p>
            <a:fld id="{B2C5F037-66D8-4E51-A4AC-8572A6BD76F5}" type="slidenum">
              <a:rPr kumimoji="1" lang="ja-JP" altLang="en-US" smtClean="0"/>
              <a:t>12</a:t>
            </a:fld>
            <a:endParaRPr kumimoji="1" lang="ja-JP" altLang="en-US"/>
          </a:p>
        </p:txBody>
      </p:sp>
      <p:sp>
        <p:nvSpPr>
          <p:cNvPr id="4" name="テキスト ボックス 3">
            <a:extLst>
              <a:ext uri="{FF2B5EF4-FFF2-40B4-BE49-F238E27FC236}">
                <a16:creationId xmlns:a16="http://schemas.microsoft.com/office/drawing/2014/main" id="{B2D2952C-B273-4C41-B4CC-9751AD22A400}"/>
              </a:ext>
            </a:extLst>
          </p:cNvPr>
          <p:cNvSpPr txBox="1"/>
          <p:nvPr/>
        </p:nvSpPr>
        <p:spPr>
          <a:xfrm>
            <a:off x="4977304" y="4732939"/>
            <a:ext cx="5004896" cy="1569660"/>
          </a:xfrm>
          <a:prstGeom prst="rect">
            <a:avLst/>
          </a:prstGeom>
          <a:noFill/>
        </p:spPr>
        <p:txBody>
          <a:bodyPr wrap="none" rtlCol="0">
            <a:spAutoFit/>
          </a:bodyPr>
          <a:lstStyle/>
          <a:p>
            <a:r>
              <a:rPr lang="en-US" altLang="ja-JP" sz="2400" b="1" dirty="0">
                <a:solidFill>
                  <a:srgbClr val="000000"/>
                </a:solidFill>
                <a:latin typeface="ＭＳ Ｐゴシック" panose="020B0600070205080204" pitchFamily="50" charset="-128"/>
                <a:ea typeface="ＭＳ Ｐゴシック" panose="020B0600070205080204" pitchFamily="50" charset="-128"/>
              </a:rPr>
              <a:t>Canning : </a:t>
            </a:r>
          </a:p>
          <a:p>
            <a:r>
              <a:rPr lang="en-US" altLang="ja-JP" sz="2400" b="1" dirty="0">
                <a:solidFill>
                  <a:srgbClr val="000000"/>
                </a:solidFill>
                <a:latin typeface="ＭＳ Ｐゴシック" panose="020B0600070205080204" pitchFamily="50" charset="-128"/>
                <a:ea typeface="ＭＳ Ｐゴシック" panose="020B0600070205080204" pitchFamily="50" charset="-128"/>
              </a:rPr>
              <a:t>(Not to make cans) </a:t>
            </a:r>
          </a:p>
          <a:p>
            <a:r>
              <a:rPr lang="en-US" altLang="ja-JP" sz="2400" b="1" dirty="0">
                <a:solidFill>
                  <a:srgbClr val="000000"/>
                </a:solidFill>
                <a:latin typeface="ＭＳ Ｐゴシック" panose="020B0600070205080204" pitchFamily="50" charset="-128"/>
                <a:ea typeface="ＭＳ Ｐゴシック" panose="020B0600070205080204" pitchFamily="50" charset="-128"/>
              </a:rPr>
              <a:t>Welding the steel frame or steel plate</a:t>
            </a:r>
          </a:p>
          <a:p>
            <a:r>
              <a:rPr lang="en-US" altLang="ja-JP" sz="2400" b="1" dirty="0">
                <a:solidFill>
                  <a:srgbClr val="000000"/>
                </a:solidFill>
                <a:latin typeface="ＭＳ Ｐゴシック" panose="020B0600070205080204" pitchFamily="50" charset="-128"/>
                <a:ea typeface="ＭＳ Ｐゴシック" panose="020B0600070205080204" pitchFamily="50" charset="-128"/>
              </a:rPr>
              <a:t>to make the structure.</a:t>
            </a:r>
            <a:endParaRPr lang="ja-JP" altLang="ja-JP"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05015AAE-0042-403B-A544-C02D9D4143CF}"/>
              </a:ext>
            </a:extLst>
          </p:cNvPr>
          <p:cNvSpPr txBox="1"/>
          <p:nvPr/>
        </p:nvSpPr>
        <p:spPr>
          <a:xfrm>
            <a:off x="876482" y="347458"/>
            <a:ext cx="5838458" cy="1200329"/>
          </a:xfrm>
          <a:prstGeom prst="rect">
            <a:avLst/>
          </a:prstGeom>
          <a:noFill/>
        </p:spPr>
        <p:txBody>
          <a:bodyPr wrap="none" rtlCol="0">
            <a:spAutoFit/>
          </a:bodyPr>
          <a:lstStyle/>
          <a:p>
            <a:r>
              <a:rPr lang="en-US" altLang="ja-JP" sz="3600" dirty="0">
                <a:solidFill>
                  <a:srgbClr val="000000"/>
                </a:solidFill>
                <a:latin typeface="ＭＳ Ｐゴシック" panose="020B0600070205080204" pitchFamily="50" charset="-128"/>
                <a:ea typeface="ＭＳ Ｐゴシック" panose="020B0600070205080204" pitchFamily="50" charset="-128"/>
              </a:rPr>
              <a:t>Case of making an abutment</a:t>
            </a:r>
          </a:p>
          <a:p>
            <a:r>
              <a:rPr lang="en-US" altLang="ja-JP" sz="3600" dirty="0">
                <a:solidFill>
                  <a:srgbClr val="000000"/>
                </a:solidFill>
                <a:latin typeface="ＭＳ Ｐゴシック" panose="020B0600070205080204" pitchFamily="50" charset="-128"/>
                <a:ea typeface="ＭＳ Ｐゴシック" panose="020B0600070205080204" pitchFamily="50" charset="-128"/>
              </a:rPr>
              <a:t>                     with Canning</a:t>
            </a:r>
            <a:endParaRPr kumimoji="1"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pic>
        <p:nvPicPr>
          <p:cNvPr id="12" name="図 11">
            <a:extLst>
              <a:ext uri="{FF2B5EF4-FFF2-40B4-BE49-F238E27FC236}">
                <a16:creationId xmlns:a16="http://schemas.microsoft.com/office/drawing/2014/main" id="{8FB17E2E-61D6-4250-861F-66648E24D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4451" y="1677870"/>
            <a:ext cx="3375396" cy="4463724"/>
          </a:xfrm>
          <a:prstGeom prst="rect">
            <a:avLst/>
          </a:prstGeom>
        </p:spPr>
      </p:pic>
      <p:pic>
        <p:nvPicPr>
          <p:cNvPr id="16" name="図 15">
            <a:extLst>
              <a:ext uri="{FF2B5EF4-FFF2-40B4-BE49-F238E27FC236}">
                <a16:creationId xmlns:a16="http://schemas.microsoft.com/office/drawing/2014/main" id="{3DFDBDA5-813C-478C-AB0E-94777F769C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0130" y="2409491"/>
            <a:ext cx="3032070" cy="2898905"/>
          </a:xfrm>
          <a:prstGeom prst="rect">
            <a:avLst/>
          </a:prstGeom>
        </p:spPr>
      </p:pic>
    </p:spTree>
    <p:extLst>
      <p:ext uri="{BB962C8B-B14F-4D97-AF65-F5344CB8AC3E}">
        <p14:creationId xmlns:p14="http://schemas.microsoft.com/office/powerpoint/2010/main" val="3944452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a:extLst>
              <a:ext uri="{FF2B5EF4-FFF2-40B4-BE49-F238E27FC236}">
                <a16:creationId xmlns:a16="http://schemas.microsoft.com/office/drawing/2014/main" id="{ADD83A80-033F-48FC-851B-9A349C693C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6358" y="3558334"/>
            <a:ext cx="6336879" cy="3223257"/>
          </a:xfrm>
          <a:prstGeom prst="rect">
            <a:avLst/>
          </a:prstGeom>
        </p:spPr>
      </p:pic>
      <p:sp>
        <p:nvSpPr>
          <p:cNvPr id="19" name="テキスト ボックス 18">
            <a:extLst>
              <a:ext uri="{FF2B5EF4-FFF2-40B4-BE49-F238E27FC236}">
                <a16:creationId xmlns:a16="http://schemas.microsoft.com/office/drawing/2014/main" id="{06066D93-E5C5-4E02-B581-75C7DDB92889}"/>
              </a:ext>
            </a:extLst>
          </p:cNvPr>
          <p:cNvSpPr txBox="1"/>
          <p:nvPr/>
        </p:nvSpPr>
        <p:spPr>
          <a:xfrm>
            <a:off x="5106634" y="6077247"/>
            <a:ext cx="886781" cy="523220"/>
          </a:xfrm>
          <a:prstGeom prst="rect">
            <a:avLst/>
          </a:prstGeom>
          <a:noFill/>
        </p:spPr>
        <p:txBody>
          <a:bodyPr wrap="none" rtlCol="0">
            <a:spAutoFit/>
          </a:bodyPr>
          <a:lstStyle/>
          <a:p>
            <a:r>
              <a:rPr kumimoji="1" lang="en-US" altLang="ja-JP" sz="2800" dirty="0">
                <a:solidFill>
                  <a:srgbClr val="000000"/>
                </a:solidFill>
                <a:latin typeface="ＭＳ Ｐゴシック" panose="020B0600070205080204" pitchFamily="50" charset="-128"/>
                <a:ea typeface="ＭＳ Ｐゴシック" panose="020B0600070205080204" pitchFamily="50" charset="-128"/>
              </a:rPr>
              <a:t>Mold</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540F65CC-D24C-4DB0-AB76-EA56E6D77EA7}"/>
              </a:ext>
            </a:extLst>
          </p:cNvPr>
          <p:cNvSpPr>
            <a:spLocks noGrp="1"/>
          </p:cNvSpPr>
          <p:nvPr>
            <p:ph type="sldNum" sz="quarter" idx="12"/>
          </p:nvPr>
        </p:nvSpPr>
        <p:spPr/>
        <p:txBody>
          <a:bodyPr/>
          <a:lstStyle/>
          <a:p>
            <a:fld id="{B2C5F037-66D8-4E51-A4AC-8572A6BD76F5}" type="slidenum">
              <a:rPr kumimoji="1" lang="ja-JP" altLang="en-US" smtClean="0"/>
              <a:t>13</a:t>
            </a:fld>
            <a:endParaRPr kumimoji="1" lang="ja-JP" altLang="en-US"/>
          </a:p>
        </p:txBody>
      </p:sp>
      <p:sp>
        <p:nvSpPr>
          <p:cNvPr id="10" name="テキスト ボックス 9">
            <a:extLst>
              <a:ext uri="{FF2B5EF4-FFF2-40B4-BE49-F238E27FC236}">
                <a16:creationId xmlns:a16="http://schemas.microsoft.com/office/drawing/2014/main" id="{21280C18-23B8-4F94-B11E-4C80FFAC22B0}"/>
              </a:ext>
            </a:extLst>
          </p:cNvPr>
          <p:cNvSpPr txBox="1"/>
          <p:nvPr/>
        </p:nvSpPr>
        <p:spPr>
          <a:xfrm>
            <a:off x="1269932" y="153011"/>
            <a:ext cx="8178842" cy="646331"/>
          </a:xfrm>
          <a:prstGeom prst="rect">
            <a:avLst/>
          </a:prstGeom>
          <a:noFill/>
        </p:spPr>
        <p:txBody>
          <a:bodyPr wrap="none" rtlCol="0">
            <a:spAutoFit/>
          </a:bodyPr>
          <a:lstStyle/>
          <a:p>
            <a:r>
              <a:rPr lang="en-US" altLang="ja-JP" sz="3600" dirty="0">
                <a:solidFill>
                  <a:srgbClr val="000000"/>
                </a:solidFill>
                <a:latin typeface="ＭＳ Ｐゴシック" panose="020B0600070205080204" pitchFamily="50" charset="-128"/>
                <a:ea typeface="ＭＳ Ｐゴシック" panose="020B0600070205080204" pitchFamily="50" charset="-128"/>
              </a:rPr>
              <a:t>Case of making an abutment with Casting</a:t>
            </a:r>
            <a:endParaRPr kumimoji="1"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pic>
        <p:nvPicPr>
          <p:cNvPr id="11" name="図 10">
            <a:extLst>
              <a:ext uri="{FF2B5EF4-FFF2-40B4-BE49-F238E27FC236}">
                <a16:creationId xmlns:a16="http://schemas.microsoft.com/office/drawing/2014/main" id="{EE82B537-3B86-4F2D-A5B6-312352D268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9098" y="1100164"/>
            <a:ext cx="2667629" cy="2533352"/>
          </a:xfrm>
          <a:prstGeom prst="rect">
            <a:avLst/>
          </a:prstGeom>
        </p:spPr>
      </p:pic>
      <p:sp>
        <p:nvSpPr>
          <p:cNvPr id="5" name="テキスト ボックス 4">
            <a:extLst>
              <a:ext uri="{FF2B5EF4-FFF2-40B4-BE49-F238E27FC236}">
                <a16:creationId xmlns:a16="http://schemas.microsoft.com/office/drawing/2014/main" id="{CBC162C6-F5FC-48BE-95DF-4CF49A2A6792}"/>
              </a:ext>
            </a:extLst>
          </p:cNvPr>
          <p:cNvSpPr txBox="1"/>
          <p:nvPr/>
        </p:nvSpPr>
        <p:spPr>
          <a:xfrm>
            <a:off x="554668" y="3446485"/>
            <a:ext cx="2286203"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3D-CAD Data</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pic>
        <p:nvPicPr>
          <p:cNvPr id="14" name="図 13">
            <a:extLst>
              <a:ext uri="{FF2B5EF4-FFF2-40B4-BE49-F238E27FC236}">
                <a16:creationId xmlns:a16="http://schemas.microsoft.com/office/drawing/2014/main" id="{5985B37F-54CE-4E1D-9063-B16109B0A8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06609" y="1058011"/>
            <a:ext cx="2630705" cy="2558383"/>
          </a:xfrm>
          <a:prstGeom prst="rect">
            <a:avLst/>
          </a:prstGeom>
        </p:spPr>
      </p:pic>
      <p:sp>
        <p:nvSpPr>
          <p:cNvPr id="8" name="テキスト ボックス 7">
            <a:extLst>
              <a:ext uri="{FF2B5EF4-FFF2-40B4-BE49-F238E27FC236}">
                <a16:creationId xmlns:a16="http://schemas.microsoft.com/office/drawing/2014/main" id="{0F2FF035-3F99-4050-900C-81DA4DBA8F60}"/>
              </a:ext>
            </a:extLst>
          </p:cNvPr>
          <p:cNvSpPr txBox="1"/>
          <p:nvPr/>
        </p:nvSpPr>
        <p:spPr>
          <a:xfrm>
            <a:off x="9880753" y="3086926"/>
            <a:ext cx="2068195"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Origin Model</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
        <p:nvSpPr>
          <p:cNvPr id="18" name="矢印: 右 17">
            <a:extLst>
              <a:ext uri="{FF2B5EF4-FFF2-40B4-BE49-F238E27FC236}">
                <a16:creationId xmlns:a16="http://schemas.microsoft.com/office/drawing/2014/main" id="{22733C17-AA83-43F3-8E85-0D3F08663AA1}"/>
              </a:ext>
            </a:extLst>
          </p:cNvPr>
          <p:cNvSpPr/>
          <p:nvPr/>
        </p:nvSpPr>
        <p:spPr>
          <a:xfrm rot="8008858">
            <a:off x="7836160" y="3507282"/>
            <a:ext cx="744890" cy="401627"/>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矢印: 右 6">
            <a:extLst>
              <a:ext uri="{FF2B5EF4-FFF2-40B4-BE49-F238E27FC236}">
                <a16:creationId xmlns:a16="http://schemas.microsoft.com/office/drawing/2014/main" id="{EDB859F2-CC24-45B7-AA66-11A97A54D948}"/>
              </a:ext>
            </a:extLst>
          </p:cNvPr>
          <p:cNvSpPr/>
          <p:nvPr/>
        </p:nvSpPr>
        <p:spPr>
          <a:xfrm>
            <a:off x="4619296" y="1943720"/>
            <a:ext cx="2838449" cy="42312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899124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矢印: 右 6">
            <a:extLst>
              <a:ext uri="{FF2B5EF4-FFF2-40B4-BE49-F238E27FC236}">
                <a16:creationId xmlns:a16="http://schemas.microsoft.com/office/drawing/2014/main" id="{40535A34-2411-4B74-9794-22767F31C26B}"/>
              </a:ext>
            </a:extLst>
          </p:cNvPr>
          <p:cNvSpPr/>
          <p:nvPr/>
        </p:nvSpPr>
        <p:spPr>
          <a:xfrm>
            <a:off x="6031789" y="2686186"/>
            <a:ext cx="1354000" cy="653992"/>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7459B1D4-749B-4317-81FD-72BD58CA5E1E}"/>
              </a:ext>
            </a:extLst>
          </p:cNvPr>
          <p:cNvSpPr>
            <a:spLocks noGrp="1"/>
          </p:cNvSpPr>
          <p:nvPr>
            <p:ph type="sldNum" sz="quarter" idx="12"/>
          </p:nvPr>
        </p:nvSpPr>
        <p:spPr/>
        <p:txBody>
          <a:bodyPr/>
          <a:lstStyle/>
          <a:p>
            <a:fld id="{B2C5F037-66D8-4E51-A4AC-8572A6BD76F5}" type="slidenum">
              <a:rPr kumimoji="1" lang="ja-JP" altLang="en-US" smtClean="0"/>
              <a:t>14</a:t>
            </a:fld>
            <a:endParaRPr kumimoji="1" lang="ja-JP" altLang="en-US"/>
          </a:p>
        </p:txBody>
      </p:sp>
      <p:sp>
        <p:nvSpPr>
          <p:cNvPr id="3" name="テキスト ボックス 2">
            <a:extLst>
              <a:ext uri="{FF2B5EF4-FFF2-40B4-BE49-F238E27FC236}">
                <a16:creationId xmlns:a16="http://schemas.microsoft.com/office/drawing/2014/main" id="{BA778878-2068-4439-B8A5-67027F25A86A}"/>
              </a:ext>
            </a:extLst>
          </p:cNvPr>
          <p:cNvSpPr txBox="1"/>
          <p:nvPr/>
        </p:nvSpPr>
        <p:spPr>
          <a:xfrm>
            <a:off x="3148449" y="5563031"/>
            <a:ext cx="2271776"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Casting image</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A953F63A-D685-43A7-94C0-DCE2904E4A1A}"/>
              </a:ext>
            </a:extLst>
          </p:cNvPr>
          <p:cNvSpPr txBox="1"/>
          <p:nvPr/>
        </p:nvSpPr>
        <p:spPr>
          <a:xfrm>
            <a:off x="7570465" y="4830891"/>
            <a:ext cx="3499676"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Completion of Casting</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pic>
        <p:nvPicPr>
          <p:cNvPr id="12" name="図 11">
            <a:extLst>
              <a:ext uri="{FF2B5EF4-FFF2-40B4-BE49-F238E27FC236}">
                <a16:creationId xmlns:a16="http://schemas.microsoft.com/office/drawing/2014/main" id="{0C6AED67-C758-4851-BAB7-A0AED4FD63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3989" y="1531531"/>
            <a:ext cx="3392628" cy="3299360"/>
          </a:xfrm>
          <a:prstGeom prst="rect">
            <a:avLst/>
          </a:prstGeom>
        </p:spPr>
      </p:pic>
      <p:pic>
        <p:nvPicPr>
          <p:cNvPr id="14" name="図 13">
            <a:extLst>
              <a:ext uri="{FF2B5EF4-FFF2-40B4-BE49-F238E27FC236}">
                <a16:creationId xmlns:a16="http://schemas.microsoft.com/office/drawing/2014/main" id="{123F7D30-5FE9-4696-93AF-023912B52F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300" y="440765"/>
            <a:ext cx="2066925" cy="2105025"/>
          </a:xfrm>
          <a:prstGeom prst="rect">
            <a:avLst/>
          </a:prstGeom>
        </p:spPr>
      </p:pic>
      <p:pic>
        <p:nvPicPr>
          <p:cNvPr id="19" name="図 18">
            <a:extLst>
              <a:ext uri="{FF2B5EF4-FFF2-40B4-BE49-F238E27FC236}">
                <a16:creationId xmlns:a16="http://schemas.microsoft.com/office/drawing/2014/main" id="{22FE4711-74B2-4DCA-80CD-2C4065E11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8837" y="1992201"/>
            <a:ext cx="2038350" cy="2105025"/>
          </a:xfrm>
          <a:prstGeom prst="rect">
            <a:avLst/>
          </a:prstGeom>
        </p:spPr>
      </p:pic>
      <p:pic>
        <p:nvPicPr>
          <p:cNvPr id="21" name="図 20">
            <a:extLst>
              <a:ext uri="{FF2B5EF4-FFF2-40B4-BE49-F238E27FC236}">
                <a16:creationId xmlns:a16="http://schemas.microsoft.com/office/drawing/2014/main" id="{FF421CCE-35E6-4A68-9E6D-39AF0912E6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6647" y="3884444"/>
            <a:ext cx="2057400" cy="2114550"/>
          </a:xfrm>
          <a:prstGeom prst="rect">
            <a:avLst/>
          </a:prstGeom>
        </p:spPr>
      </p:pic>
      <p:sp>
        <p:nvSpPr>
          <p:cNvPr id="16" name="矢印: 右 15">
            <a:extLst>
              <a:ext uri="{FF2B5EF4-FFF2-40B4-BE49-F238E27FC236}">
                <a16:creationId xmlns:a16="http://schemas.microsoft.com/office/drawing/2014/main" id="{2059B279-B493-4F4B-8376-D76DB5D97548}"/>
              </a:ext>
            </a:extLst>
          </p:cNvPr>
          <p:cNvSpPr/>
          <p:nvPr/>
        </p:nvSpPr>
        <p:spPr>
          <a:xfrm rot="1969537">
            <a:off x="2774474" y="2360639"/>
            <a:ext cx="819145" cy="370301"/>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矢印: 右 17">
            <a:extLst>
              <a:ext uri="{FF2B5EF4-FFF2-40B4-BE49-F238E27FC236}">
                <a16:creationId xmlns:a16="http://schemas.microsoft.com/office/drawing/2014/main" id="{C287DFF8-AF57-4191-A7ED-4E1A8C9C0A4A}"/>
              </a:ext>
            </a:extLst>
          </p:cNvPr>
          <p:cNvSpPr/>
          <p:nvPr/>
        </p:nvSpPr>
        <p:spPr>
          <a:xfrm rot="8403857">
            <a:off x="3025489" y="4139164"/>
            <a:ext cx="842371" cy="378829"/>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31435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9B065B9-24A7-4687-AC7B-1F7DD251C062}"/>
              </a:ext>
            </a:extLst>
          </p:cNvPr>
          <p:cNvSpPr>
            <a:spLocks noGrp="1"/>
          </p:cNvSpPr>
          <p:nvPr>
            <p:ph type="sldNum" sz="quarter" idx="12"/>
          </p:nvPr>
        </p:nvSpPr>
        <p:spPr/>
        <p:txBody>
          <a:bodyPr/>
          <a:lstStyle/>
          <a:p>
            <a:fld id="{B2C5F037-66D8-4E51-A4AC-8572A6BD76F5}" type="slidenum">
              <a:rPr kumimoji="1" lang="ja-JP" altLang="en-US" smtClean="0"/>
              <a:t>15</a:t>
            </a:fld>
            <a:endParaRPr kumimoji="1" lang="ja-JP" altLang="en-US"/>
          </a:p>
        </p:txBody>
      </p:sp>
      <p:sp>
        <p:nvSpPr>
          <p:cNvPr id="7" name="矢印: 左 6">
            <a:extLst>
              <a:ext uri="{FF2B5EF4-FFF2-40B4-BE49-F238E27FC236}">
                <a16:creationId xmlns:a16="http://schemas.microsoft.com/office/drawing/2014/main" id="{AE460B76-D69C-44A1-BBC1-AB7FE0005BFC}"/>
              </a:ext>
            </a:extLst>
          </p:cNvPr>
          <p:cNvSpPr/>
          <p:nvPr/>
        </p:nvSpPr>
        <p:spPr>
          <a:xfrm>
            <a:off x="5227812" y="3612345"/>
            <a:ext cx="1736375" cy="546018"/>
          </a:xfrm>
          <a:prstGeom prst="leftArrow">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0000"/>
              </a:solidFill>
            </a:endParaRPr>
          </a:p>
        </p:txBody>
      </p:sp>
      <p:sp>
        <p:nvSpPr>
          <p:cNvPr id="8" name="テキスト ボックス 7">
            <a:extLst>
              <a:ext uri="{FF2B5EF4-FFF2-40B4-BE49-F238E27FC236}">
                <a16:creationId xmlns:a16="http://schemas.microsoft.com/office/drawing/2014/main" id="{61122D15-9B88-406F-8BD2-8E107045B674}"/>
              </a:ext>
            </a:extLst>
          </p:cNvPr>
          <p:cNvSpPr txBox="1"/>
          <p:nvPr/>
        </p:nvSpPr>
        <p:spPr>
          <a:xfrm>
            <a:off x="4691301" y="4341709"/>
            <a:ext cx="2954655" cy="646331"/>
          </a:xfrm>
          <a:prstGeom prst="rect">
            <a:avLst/>
          </a:prstGeom>
          <a:noFill/>
        </p:spPr>
        <p:txBody>
          <a:bodyPr wrap="none" rtlCol="0">
            <a:spAutoFit/>
          </a:bodyPr>
          <a:lstStyle/>
          <a:p>
            <a:r>
              <a:rPr lang="ja-JP" altLang="en-US" sz="3600" dirty="0">
                <a:solidFill>
                  <a:srgbClr val="000000"/>
                </a:solidFill>
                <a:latin typeface="ＭＳ ゴシック" panose="020B0609070205080204" pitchFamily="49" charset="-128"/>
                <a:ea typeface="ＭＳ ゴシック" panose="020B0609070205080204" pitchFamily="49" charset="-128"/>
              </a:rPr>
              <a:t>３０％ＯＦＦ</a:t>
            </a:r>
            <a:endParaRPr kumimoji="1" lang="ja-JP" altLang="en-US" sz="3600" dirty="0">
              <a:solidFill>
                <a:srgbClr val="000000"/>
              </a:solidFill>
              <a:latin typeface="ＭＳ ゴシック" panose="020B0609070205080204" pitchFamily="49" charset="-128"/>
              <a:ea typeface="ＭＳ ゴシック" panose="020B0609070205080204" pitchFamily="49" charset="-128"/>
            </a:endParaRPr>
          </a:p>
        </p:txBody>
      </p:sp>
      <p:sp>
        <p:nvSpPr>
          <p:cNvPr id="5" name="テキスト ボックス 4">
            <a:extLst>
              <a:ext uri="{FF2B5EF4-FFF2-40B4-BE49-F238E27FC236}">
                <a16:creationId xmlns:a16="http://schemas.microsoft.com/office/drawing/2014/main" id="{8F6AF03A-AE18-4150-8B07-E340D90F0F64}"/>
              </a:ext>
            </a:extLst>
          </p:cNvPr>
          <p:cNvSpPr txBox="1"/>
          <p:nvPr/>
        </p:nvSpPr>
        <p:spPr>
          <a:xfrm>
            <a:off x="1457006" y="686444"/>
            <a:ext cx="5836854" cy="923330"/>
          </a:xfrm>
          <a:prstGeom prst="rect">
            <a:avLst/>
          </a:prstGeom>
          <a:noFill/>
        </p:spPr>
        <p:txBody>
          <a:bodyPr wrap="none" rtlCol="0">
            <a:spAutoFit/>
          </a:bodyPr>
          <a:lstStyle/>
          <a:p>
            <a:r>
              <a:rPr lang="en-US" altLang="ja-JP" sz="5400" dirty="0">
                <a:solidFill>
                  <a:srgbClr val="000000"/>
                </a:solidFill>
                <a:latin typeface="ＭＳ Ｐゴシック" panose="020B0600070205080204" pitchFamily="50" charset="-128"/>
                <a:ea typeface="ＭＳ Ｐゴシック" panose="020B0600070205080204" pitchFamily="50" charset="-128"/>
              </a:rPr>
              <a:t>Manufacturing Cost</a:t>
            </a:r>
            <a:endParaRPr kumimoji="1" lang="ja-JP" altLang="en-US" sz="5400" dirty="0">
              <a:solidFill>
                <a:srgbClr val="000000"/>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E2818013-2209-433E-9400-9E4655D35616}"/>
              </a:ext>
            </a:extLst>
          </p:cNvPr>
          <p:cNvSpPr txBox="1"/>
          <p:nvPr/>
        </p:nvSpPr>
        <p:spPr>
          <a:xfrm>
            <a:off x="3599655" y="2598003"/>
            <a:ext cx="5137945" cy="830997"/>
          </a:xfrm>
          <a:prstGeom prst="rect">
            <a:avLst/>
          </a:prstGeom>
          <a:noFill/>
        </p:spPr>
        <p:txBody>
          <a:bodyPr wrap="none" rtlCol="0">
            <a:spAutoFit/>
          </a:bodyPr>
          <a:lstStyle/>
          <a:p>
            <a:r>
              <a:rPr kumimoji="1" lang="en-US" altLang="ja-JP" sz="4800" dirty="0">
                <a:solidFill>
                  <a:srgbClr val="000000"/>
                </a:solidFill>
                <a:latin typeface="ＭＳ Ｐゴシック" panose="020B0600070205080204" pitchFamily="50" charset="-128"/>
                <a:ea typeface="ＭＳ Ｐゴシック" panose="020B0600070205080204" pitchFamily="50" charset="-128"/>
              </a:rPr>
              <a:t>Casting </a:t>
            </a:r>
            <a:r>
              <a:rPr kumimoji="1" lang="ja-JP" altLang="en-US" sz="4800" dirty="0">
                <a:solidFill>
                  <a:srgbClr val="000000"/>
                </a:solidFill>
                <a:latin typeface="ＭＳ Ｐゴシック" panose="020B0600070205080204" pitchFamily="50" charset="-128"/>
                <a:ea typeface="ＭＳ Ｐゴシック" panose="020B0600070205080204" pitchFamily="50" charset="-128"/>
              </a:rPr>
              <a:t>＜ </a:t>
            </a:r>
            <a:r>
              <a:rPr kumimoji="1" lang="en-US" altLang="ja-JP" sz="4800" dirty="0">
                <a:solidFill>
                  <a:srgbClr val="000000"/>
                </a:solidFill>
                <a:latin typeface="ＭＳ Ｐゴシック" panose="020B0600070205080204" pitchFamily="50" charset="-128"/>
                <a:ea typeface="ＭＳ Ｐゴシック" panose="020B0600070205080204" pitchFamily="50" charset="-128"/>
              </a:rPr>
              <a:t>Canning</a:t>
            </a:r>
            <a:endParaRPr kumimoji="1" lang="ja-JP" altLang="en-US" sz="48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25161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11EE53C-FF2C-4CE4-8829-7392773F52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3753" y="1354267"/>
            <a:ext cx="5464493" cy="4208288"/>
          </a:xfrm>
          <a:prstGeom prst="rect">
            <a:avLst/>
          </a:prstGeom>
        </p:spPr>
      </p:pic>
      <p:sp>
        <p:nvSpPr>
          <p:cNvPr id="2" name="スライド番号プレースホルダー 1">
            <a:extLst>
              <a:ext uri="{FF2B5EF4-FFF2-40B4-BE49-F238E27FC236}">
                <a16:creationId xmlns:a16="http://schemas.microsoft.com/office/drawing/2014/main" id="{373D94C4-91E2-489D-AA59-294DC8A74D02}"/>
              </a:ext>
            </a:extLst>
          </p:cNvPr>
          <p:cNvSpPr>
            <a:spLocks noGrp="1"/>
          </p:cNvSpPr>
          <p:nvPr>
            <p:ph type="sldNum" sz="quarter" idx="12"/>
          </p:nvPr>
        </p:nvSpPr>
        <p:spPr/>
        <p:txBody>
          <a:bodyPr/>
          <a:lstStyle/>
          <a:p>
            <a:fld id="{B2C5F037-66D8-4E51-A4AC-8572A6BD76F5}" type="slidenum">
              <a:rPr kumimoji="1" lang="ja-JP" altLang="en-US" smtClean="0"/>
              <a:t>16</a:t>
            </a:fld>
            <a:endParaRPr kumimoji="1" lang="ja-JP" altLang="en-US"/>
          </a:p>
        </p:txBody>
      </p:sp>
      <p:pic>
        <p:nvPicPr>
          <p:cNvPr id="5" name="図 4">
            <a:extLst>
              <a:ext uri="{FF2B5EF4-FFF2-40B4-BE49-F238E27FC236}">
                <a16:creationId xmlns:a16="http://schemas.microsoft.com/office/drawing/2014/main" id="{7962D882-D541-4315-BCAE-25A2577536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10600" y="3299601"/>
            <a:ext cx="2743200" cy="2476005"/>
          </a:xfrm>
          <a:prstGeom prst="rect">
            <a:avLst/>
          </a:prstGeom>
        </p:spPr>
      </p:pic>
      <p:cxnSp>
        <p:nvCxnSpPr>
          <p:cNvPr id="12" name="直線コネクタ 11">
            <a:extLst>
              <a:ext uri="{FF2B5EF4-FFF2-40B4-BE49-F238E27FC236}">
                <a16:creationId xmlns:a16="http://schemas.microsoft.com/office/drawing/2014/main" id="{6290E66A-5789-4C90-BAF9-23133C17D390}"/>
              </a:ext>
            </a:extLst>
          </p:cNvPr>
          <p:cNvCxnSpPr>
            <a:cxnSpLocks/>
            <a:endCxn id="13" idx="2"/>
          </p:cNvCxnSpPr>
          <p:nvPr/>
        </p:nvCxnSpPr>
        <p:spPr>
          <a:xfrm flipH="1" flipV="1">
            <a:off x="10062280" y="3100697"/>
            <a:ext cx="405696" cy="966479"/>
          </a:xfrm>
          <a:prstGeom prst="line">
            <a:avLst/>
          </a:prstGeom>
          <a:ln w="38100" cap="rnd">
            <a:solidFill>
              <a:srgbClr val="FF6600"/>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3D5FD167-20CF-4EB0-9C0F-1A4E9EA12DA7}"/>
              </a:ext>
            </a:extLst>
          </p:cNvPr>
          <p:cNvSpPr txBox="1"/>
          <p:nvPr/>
        </p:nvSpPr>
        <p:spPr>
          <a:xfrm>
            <a:off x="9508282" y="2639032"/>
            <a:ext cx="1107996" cy="461665"/>
          </a:xfrm>
          <a:prstGeom prst="rect">
            <a:avLst/>
          </a:prstGeom>
          <a:noFill/>
        </p:spPr>
        <p:txBody>
          <a:bodyPr wrap="none" rtlCol="0">
            <a:spAutoFit/>
          </a:bodyPr>
          <a:lstStyle/>
          <a:p>
            <a:r>
              <a:rPr kumimoji="1" lang="en-US" altLang="ja-JP" sz="2400" b="1" dirty="0">
                <a:solidFill>
                  <a:srgbClr val="000000"/>
                </a:solidFill>
                <a:latin typeface="ＭＳ Ｐゴシック" panose="020B0600070205080204" pitchFamily="50" charset="-128"/>
                <a:ea typeface="ＭＳ Ｐゴシック" panose="020B0600070205080204" pitchFamily="50" charset="-128"/>
              </a:rPr>
              <a:t>Carbon</a:t>
            </a:r>
          </a:p>
        </p:txBody>
      </p:sp>
      <p:sp>
        <p:nvSpPr>
          <p:cNvPr id="4" name="テキスト ボックス 3">
            <a:extLst>
              <a:ext uri="{FF2B5EF4-FFF2-40B4-BE49-F238E27FC236}">
                <a16:creationId xmlns:a16="http://schemas.microsoft.com/office/drawing/2014/main" id="{6DCC9145-17AF-4DA5-B788-7B553910B5D3}"/>
              </a:ext>
            </a:extLst>
          </p:cNvPr>
          <p:cNvSpPr txBox="1"/>
          <p:nvPr/>
        </p:nvSpPr>
        <p:spPr>
          <a:xfrm>
            <a:off x="4149560" y="5635234"/>
            <a:ext cx="3746538" cy="461665"/>
          </a:xfrm>
          <a:prstGeom prst="rect">
            <a:avLst/>
          </a:prstGeom>
          <a:noFill/>
        </p:spPr>
        <p:txBody>
          <a:bodyPr wrap="none" rtlCol="0">
            <a:spAutoFit/>
          </a:bodyPr>
          <a:lstStyle/>
          <a:p>
            <a:r>
              <a:rPr lang="en-US" altLang="ja-JP" sz="2400" b="1" dirty="0">
                <a:solidFill>
                  <a:srgbClr val="000000"/>
                </a:solidFill>
                <a:latin typeface="ＭＳ Ｐゴシック" panose="020B0600070205080204" pitchFamily="50" charset="-128"/>
                <a:ea typeface="ＭＳ Ｐゴシック" panose="020B0600070205080204" pitchFamily="50" charset="-128"/>
              </a:rPr>
              <a:t>Damped vibration waveform</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A054289F-C810-4CEB-8046-D0DB4D27207E}"/>
              </a:ext>
            </a:extLst>
          </p:cNvPr>
          <p:cNvSpPr txBox="1"/>
          <p:nvPr/>
        </p:nvSpPr>
        <p:spPr>
          <a:xfrm>
            <a:off x="930730" y="527082"/>
            <a:ext cx="10184198"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Physical merit when Abutment is changed from Canning to Casting</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3EF4AA88-7C4B-4730-870D-AA96BE062770}"/>
              </a:ext>
            </a:extLst>
          </p:cNvPr>
          <p:cNvSpPr txBox="1"/>
          <p:nvPr/>
        </p:nvSpPr>
        <p:spPr>
          <a:xfrm>
            <a:off x="8191520" y="2102346"/>
            <a:ext cx="901209" cy="369332"/>
          </a:xfrm>
          <a:prstGeom prst="rect">
            <a:avLst/>
          </a:prstGeom>
          <a:noFill/>
        </p:spPr>
        <p:txBody>
          <a:bodyPr wrap="none" rtlCol="0">
            <a:spAutoFit/>
          </a:bodyPr>
          <a:lstStyle/>
          <a:p>
            <a:r>
              <a:rPr lang="en-US" altLang="ja-JP" dirty="0">
                <a:solidFill>
                  <a:srgbClr val="000000"/>
                </a:solidFill>
                <a:latin typeface="ＭＳ Ｐゴシック" panose="020B0600070205080204" pitchFamily="50" charset="-128"/>
                <a:ea typeface="ＭＳ Ｐゴシック" panose="020B0600070205080204" pitchFamily="50" charset="-128"/>
              </a:rPr>
              <a:t>→ time</a:t>
            </a:r>
            <a:endParaRPr kumimoji="1" lang="ja-JP" altLang="en-US" dirty="0">
              <a:solidFill>
                <a:srgbClr val="000000"/>
              </a:solidFill>
              <a:latin typeface="ＭＳ Ｐゴシック" panose="020B0600070205080204" pitchFamily="50" charset="-128"/>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8695DCCB-2E83-4F88-95D6-AF389ABA30F5}"/>
              </a:ext>
            </a:extLst>
          </p:cNvPr>
          <p:cNvSpPr txBox="1"/>
          <p:nvPr/>
        </p:nvSpPr>
        <p:spPr>
          <a:xfrm>
            <a:off x="5483230" y="3580566"/>
            <a:ext cx="901209" cy="369332"/>
          </a:xfrm>
          <a:prstGeom prst="rect">
            <a:avLst/>
          </a:prstGeom>
          <a:noFill/>
        </p:spPr>
        <p:txBody>
          <a:bodyPr wrap="none" rtlCol="0">
            <a:spAutoFit/>
          </a:bodyPr>
          <a:lstStyle/>
          <a:p>
            <a:r>
              <a:rPr lang="en-US" altLang="ja-JP" dirty="0">
                <a:solidFill>
                  <a:srgbClr val="000000"/>
                </a:solidFill>
                <a:latin typeface="ＭＳ Ｐゴシック" panose="020B0600070205080204" pitchFamily="50" charset="-128"/>
                <a:ea typeface="ＭＳ Ｐゴシック" panose="020B0600070205080204" pitchFamily="50" charset="-128"/>
              </a:rPr>
              <a:t>→ time</a:t>
            </a:r>
            <a:endParaRPr kumimoji="1" lang="ja-JP" altLang="en-US" dirty="0">
              <a:solidFill>
                <a:srgbClr val="000000"/>
              </a:solidFill>
              <a:latin typeface="ＭＳ Ｐゴシック" panose="020B0600070205080204" pitchFamily="50" charset="-128"/>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D1D903D9-E312-4031-A6B7-F436244673EB}"/>
              </a:ext>
            </a:extLst>
          </p:cNvPr>
          <p:cNvSpPr txBox="1"/>
          <p:nvPr/>
        </p:nvSpPr>
        <p:spPr>
          <a:xfrm>
            <a:off x="4906353" y="4867997"/>
            <a:ext cx="901209" cy="369332"/>
          </a:xfrm>
          <a:prstGeom prst="rect">
            <a:avLst/>
          </a:prstGeom>
          <a:noFill/>
        </p:spPr>
        <p:txBody>
          <a:bodyPr wrap="none" rtlCol="0">
            <a:spAutoFit/>
          </a:bodyPr>
          <a:lstStyle/>
          <a:p>
            <a:r>
              <a:rPr lang="en-US" altLang="ja-JP" dirty="0">
                <a:solidFill>
                  <a:srgbClr val="000000"/>
                </a:solidFill>
                <a:latin typeface="ＭＳ Ｐゴシック" panose="020B0600070205080204" pitchFamily="50" charset="-128"/>
                <a:ea typeface="ＭＳ Ｐゴシック" panose="020B0600070205080204" pitchFamily="50" charset="-128"/>
              </a:rPr>
              <a:t>→ time</a:t>
            </a:r>
            <a:endParaRPr kumimoji="1" lang="ja-JP" altLang="en-US" dirty="0">
              <a:solidFill>
                <a:srgbClr val="000000"/>
              </a:solidFill>
              <a:latin typeface="ＭＳ Ｐゴシック" panose="020B0600070205080204" pitchFamily="50" charset="-128"/>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1F9449BB-6345-4F42-86FB-7FD749C489DC}"/>
              </a:ext>
            </a:extLst>
          </p:cNvPr>
          <p:cNvSpPr txBox="1"/>
          <p:nvPr/>
        </p:nvSpPr>
        <p:spPr>
          <a:xfrm rot="16200000">
            <a:off x="2766025" y="1999340"/>
            <a:ext cx="1332416" cy="338554"/>
          </a:xfrm>
          <a:prstGeom prst="rect">
            <a:avLst/>
          </a:prstGeom>
          <a:noFill/>
        </p:spPr>
        <p:txBody>
          <a:bodyPr wrap="none" rtlCol="0">
            <a:spAutoFit/>
          </a:bodyPr>
          <a:lstStyle/>
          <a:p>
            <a:r>
              <a:rPr lang="en-US" altLang="ja-JP" sz="1600" dirty="0">
                <a:solidFill>
                  <a:srgbClr val="000000"/>
                </a:solidFill>
                <a:latin typeface="ＭＳ Ｐゴシック" panose="020B0600070205080204" pitchFamily="50" charset="-128"/>
                <a:ea typeface="ＭＳ Ｐゴシック" panose="020B0600070205080204" pitchFamily="50" charset="-128"/>
              </a:rPr>
              <a:t>Displacement</a:t>
            </a:r>
            <a:endParaRPr kumimoji="1" lang="ja-JP" altLang="en-US" sz="1600" dirty="0">
              <a:solidFill>
                <a:srgbClr val="000000"/>
              </a:solidFill>
              <a:latin typeface="ＭＳ Ｐゴシック" panose="020B0600070205080204" pitchFamily="50" charset="-128"/>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CE9E2F33-A029-492A-8696-5B861DABEC19}"/>
              </a:ext>
            </a:extLst>
          </p:cNvPr>
          <p:cNvSpPr txBox="1"/>
          <p:nvPr/>
        </p:nvSpPr>
        <p:spPr>
          <a:xfrm rot="16200000">
            <a:off x="2746542" y="4910305"/>
            <a:ext cx="1332416" cy="338554"/>
          </a:xfrm>
          <a:prstGeom prst="rect">
            <a:avLst/>
          </a:prstGeom>
          <a:noFill/>
        </p:spPr>
        <p:txBody>
          <a:bodyPr wrap="none" rtlCol="0">
            <a:spAutoFit/>
          </a:bodyPr>
          <a:lstStyle/>
          <a:p>
            <a:r>
              <a:rPr lang="en-US" altLang="ja-JP" sz="1600" dirty="0">
                <a:solidFill>
                  <a:srgbClr val="000000"/>
                </a:solidFill>
                <a:latin typeface="ＭＳ Ｐゴシック" panose="020B0600070205080204" pitchFamily="50" charset="-128"/>
                <a:ea typeface="ＭＳ Ｐゴシック" panose="020B0600070205080204" pitchFamily="50" charset="-128"/>
              </a:rPr>
              <a:t>Displacement</a:t>
            </a:r>
            <a:endParaRPr kumimoji="1" lang="ja-JP" altLang="en-US" sz="1600" dirty="0">
              <a:solidFill>
                <a:srgbClr val="000000"/>
              </a:solidFill>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E4147D41-93D7-48F0-9DF6-A3D604070CD3}"/>
              </a:ext>
            </a:extLst>
          </p:cNvPr>
          <p:cNvSpPr txBox="1"/>
          <p:nvPr/>
        </p:nvSpPr>
        <p:spPr>
          <a:xfrm rot="16200000">
            <a:off x="2745916" y="3439647"/>
            <a:ext cx="1332416" cy="338554"/>
          </a:xfrm>
          <a:prstGeom prst="rect">
            <a:avLst/>
          </a:prstGeom>
          <a:noFill/>
        </p:spPr>
        <p:txBody>
          <a:bodyPr wrap="none" rtlCol="0">
            <a:spAutoFit/>
          </a:bodyPr>
          <a:lstStyle/>
          <a:p>
            <a:r>
              <a:rPr lang="en-US" altLang="ja-JP" sz="1600" dirty="0">
                <a:solidFill>
                  <a:srgbClr val="000000"/>
                </a:solidFill>
                <a:latin typeface="ＭＳ Ｐゴシック" panose="020B0600070205080204" pitchFamily="50" charset="-128"/>
                <a:ea typeface="ＭＳ Ｐゴシック" panose="020B0600070205080204" pitchFamily="50" charset="-128"/>
              </a:rPr>
              <a:t>Displacement</a:t>
            </a:r>
            <a:endParaRPr kumimoji="1" lang="ja-JP" altLang="en-US" sz="1600" dirty="0">
              <a:solidFill>
                <a:srgbClr val="000000"/>
              </a:solidFill>
              <a:latin typeface="ＭＳ Ｐゴシック" panose="020B0600070205080204" pitchFamily="50" charset="-128"/>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6A5DC4A4-3070-45FB-A34E-9E62AF0DEF4F}"/>
              </a:ext>
            </a:extLst>
          </p:cNvPr>
          <p:cNvSpPr/>
          <p:nvPr/>
        </p:nvSpPr>
        <p:spPr>
          <a:xfrm>
            <a:off x="3574756" y="1262664"/>
            <a:ext cx="854320" cy="481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790243F-E222-4FA8-A1ED-81CBE70E74F4}"/>
              </a:ext>
            </a:extLst>
          </p:cNvPr>
          <p:cNvSpPr/>
          <p:nvPr/>
        </p:nvSpPr>
        <p:spPr>
          <a:xfrm>
            <a:off x="3661963" y="2754382"/>
            <a:ext cx="854320" cy="481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9D4DB9B0-DFED-4499-8ECC-AC14D2E24B49}"/>
              </a:ext>
            </a:extLst>
          </p:cNvPr>
          <p:cNvSpPr/>
          <p:nvPr/>
        </p:nvSpPr>
        <p:spPr>
          <a:xfrm>
            <a:off x="3677995" y="4073803"/>
            <a:ext cx="854320" cy="481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7C756E8-6AEE-4FAF-BE55-F9E8AB44E546}"/>
              </a:ext>
            </a:extLst>
          </p:cNvPr>
          <p:cNvSpPr txBox="1"/>
          <p:nvPr/>
        </p:nvSpPr>
        <p:spPr>
          <a:xfrm>
            <a:off x="4088914" y="1425324"/>
            <a:ext cx="962123" cy="461665"/>
          </a:xfrm>
          <a:prstGeom prst="rect">
            <a:avLst/>
          </a:prstGeom>
          <a:solidFill>
            <a:schemeClr val="bg1"/>
          </a:solidFill>
        </p:spPr>
        <p:txBody>
          <a:bodyPr wrap="none" rtlCol="0">
            <a:spAutoFit/>
          </a:bodyPr>
          <a:lstStyle/>
          <a:p>
            <a:r>
              <a:rPr lang="en-US" altLang="ja-JP" sz="2400" b="1" dirty="0">
                <a:solidFill>
                  <a:srgbClr val="000000"/>
                </a:solidFill>
                <a:latin typeface="ＭＳ ゴシック" panose="020B0609070205080204" pitchFamily="49" charset="-128"/>
                <a:ea typeface="ＭＳ ゴシック" panose="020B0609070205080204" pitchFamily="49" charset="-128"/>
              </a:rPr>
              <a:t>Steel</a:t>
            </a:r>
            <a:endParaRPr kumimoji="1" lang="ja-JP" altLang="en-US" sz="2400" b="1" dirty="0">
              <a:solidFill>
                <a:srgbClr val="000000"/>
              </a:solidFill>
              <a:latin typeface="ＭＳ ゴシック" panose="020B0609070205080204" pitchFamily="49" charset="-128"/>
              <a:ea typeface="ＭＳ ゴシック" panose="020B0609070205080204" pitchFamily="49" charset="-128"/>
            </a:endParaRPr>
          </a:p>
        </p:txBody>
      </p:sp>
      <p:sp>
        <p:nvSpPr>
          <p:cNvPr id="9" name="テキスト ボックス 8">
            <a:extLst>
              <a:ext uri="{FF2B5EF4-FFF2-40B4-BE49-F238E27FC236}">
                <a16:creationId xmlns:a16="http://schemas.microsoft.com/office/drawing/2014/main" id="{C54E12BD-5BCA-4965-B5FF-BCF09FF4A850}"/>
              </a:ext>
            </a:extLst>
          </p:cNvPr>
          <p:cNvSpPr txBox="1"/>
          <p:nvPr/>
        </p:nvSpPr>
        <p:spPr>
          <a:xfrm>
            <a:off x="4088914" y="2893209"/>
            <a:ext cx="2383986" cy="461665"/>
          </a:xfrm>
          <a:prstGeom prst="rect">
            <a:avLst/>
          </a:prstGeom>
          <a:solidFill>
            <a:schemeClr val="bg1"/>
          </a:solidFill>
        </p:spPr>
        <p:txBody>
          <a:bodyPr wrap="none" rtlCol="0">
            <a:spAutoFit/>
          </a:bodyPr>
          <a:lstStyle/>
          <a:p>
            <a:r>
              <a:rPr lang="en-US" altLang="ja-JP" sz="2400" b="1" dirty="0">
                <a:solidFill>
                  <a:srgbClr val="000000"/>
                </a:solidFill>
                <a:latin typeface="ＭＳ Ｐゴシック" panose="020B0600070205080204" pitchFamily="50" charset="-128"/>
                <a:ea typeface="ＭＳ Ｐゴシック" panose="020B0600070205080204" pitchFamily="50" charset="-128"/>
              </a:rPr>
              <a:t>Ductile Cast Iron</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773A54EA-2B6A-45E9-8567-A7A3E272BC24}"/>
              </a:ext>
            </a:extLst>
          </p:cNvPr>
          <p:cNvSpPr txBox="1"/>
          <p:nvPr/>
        </p:nvSpPr>
        <p:spPr>
          <a:xfrm>
            <a:off x="4141545" y="4253863"/>
            <a:ext cx="2090637" cy="461665"/>
          </a:xfrm>
          <a:prstGeom prst="rect">
            <a:avLst/>
          </a:prstGeom>
          <a:solidFill>
            <a:schemeClr val="bg1"/>
          </a:solidFill>
        </p:spPr>
        <p:txBody>
          <a:bodyPr wrap="none" rtlCol="0">
            <a:spAutoFit/>
          </a:bodyPr>
          <a:lstStyle/>
          <a:p>
            <a:r>
              <a:rPr lang="en-US" altLang="ja-JP" sz="2400" b="1" dirty="0">
                <a:solidFill>
                  <a:srgbClr val="000000"/>
                </a:solidFill>
                <a:latin typeface="ＭＳ Ｐゴシック" panose="020B0600070205080204" pitchFamily="50" charset="-128"/>
                <a:ea typeface="ＭＳ Ｐゴシック" panose="020B0600070205080204" pitchFamily="50" charset="-128"/>
              </a:rPr>
              <a:t>Gray Cast Iron</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54327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5EFB5EF-B0DE-49DB-B4F8-0656CDB4D3C5}"/>
              </a:ext>
            </a:extLst>
          </p:cNvPr>
          <p:cNvSpPr>
            <a:spLocks noGrp="1"/>
          </p:cNvSpPr>
          <p:nvPr>
            <p:ph type="sldNum" sz="quarter" idx="12"/>
          </p:nvPr>
        </p:nvSpPr>
        <p:spPr/>
        <p:txBody>
          <a:bodyPr/>
          <a:lstStyle/>
          <a:p>
            <a:fld id="{B2C5F037-66D8-4E51-A4AC-8572A6BD76F5}" type="slidenum">
              <a:rPr kumimoji="1" lang="ja-JP" altLang="en-US" smtClean="0"/>
              <a:t>17</a:t>
            </a:fld>
            <a:endParaRPr kumimoji="1" lang="ja-JP" altLang="en-US"/>
          </a:p>
        </p:txBody>
      </p:sp>
      <p:graphicFrame>
        <p:nvGraphicFramePr>
          <p:cNvPr id="7" name="表 6">
            <a:extLst>
              <a:ext uri="{FF2B5EF4-FFF2-40B4-BE49-F238E27FC236}">
                <a16:creationId xmlns:a16="http://schemas.microsoft.com/office/drawing/2014/main" id="{7DFAE2FC-0329-4F06-B42F-1EFC4B7511F0}"/>
              </a:ext>
            </a:extLst>
          </p:cNvPr>
          <p:cNvGraphicFramePr>
            <a:graphicFrameLocks noGrp="1"/>
          </p:cNvGraphicFramePr>
          <p:nvPr>
            <p:extLst>
              <p:ext uri="{D42A27DB-BD31-4B8C-83A1-F6EECF244321}">
                <p14:modId xmlns:p14="http://schemas.microsoft.com/office/powerpoint/2010/main" val="4063679626"/>
              </p:ext>
            </p:extLst>
          </p:nvPr>
        </p:nvGraphicFramePr>
        <p:xfrm>
          <a:off x="1039422" y="2065453"/>
          <a:ext cx="10113159" cy="2924303"/>
        </p:xfrm>
        <a:graphic>
          <a:graphicData uri="http://schemas.openxmlformats.org/drawingml/2006/table">
            <a:tbl>
              <a:tblPr firstRow="1" bandRow="1">
                <a:tableStyleId>{5C22544A-7EE6-4342-B048-85BDC9FD1C3A}</a:tableStyleId>
              </a:tblPr>
              <a:tblGrid>
                <a:gridCol w="2176744">
                  <a:extLst>
                    <a:ext uri="{9D8B030D-6E8A-4147-A177-3AD203B41FA5}">
                      <a16:colId xmlns:a16="http://schemas.microsoft.com/office/drawing/2014/main" val="2704107507"/>
                    </a:ext>
                  </a:extLst>
                </a:gridCol>
                <a:gridCol w="4619296">
                  <a:extLst>
                    <a:ext uri="{9D8B030D-6E8A-4147-A177-3AD203B41FA5}">
                      <a16:colId xmlns:a16="http://schemas.microsoft.com/office/drawing/2014/main" val="2726886111"/>
                    </a:ext>
                  </a:extLst>
                </a:gridCol>
                <a:gridCol w="3317119">
                  <a:extLst>
                    <a:ext uri="{9D8B030D-6E8A-4147-A177-3AD203B41FA5}">
                      <a16:colId xmlns:a16="http://schemas.microsoft.com/office/drawing/2014/main" val="2927938069"/>
                    </a:ext>
                  </a:extLst>
                </a:gridCol>
              </a:tblGrid>
              <a:tr h="730175">
                <a:tc>
                  <a:txBody>
                    <a:bodyPr/>
                    <a:lstStyle/>
                    <a:p>
                      <a:endParaRPr kumimoji="1" lang="ja-JP" altLang="en-US" dirty="0">
                        <a:solidFill>
                          <a:srgbClr val="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400" dirty="0">
                          <a:solidFill>
                            <a:srgbClr val="000000"/>
                          </a:solidFill>
                          <a:latin typeface="ＭＳ Ｐゴシック" panose="020B0600070205080204" pitchFamily="50" charset="-128"/>
                          <a:ea typeface="ＭＳ Ｐゴシック" panose="020B0600070205080204" pitchFamily="50" charset="-128"/>
                        </a:rPr>
                        <a:t>Coefficient of thermal expansion</a:t>
                      </a:r>
                      <a:endParaRPr kumimoji="1" lang="ja-JP" altLang="en-US" sz="2400" dirty="0">
                        <a:solidFill>
                          <a:srgbClr val="000000"/>
                        </a:solidFill>
                        <a:latin typeface="ＭＳ Ｐゴシック" panose="020B0600070205080204" pitchFamily="50" charset="-128"/>
                        <a:ea typeface="ＭＳ Ｐゴシック" panose="020B0600070205080204" pitchFamily="50" charset="-128"/>
                      </a:endParaRPr>
                    </a:p>
                    <a:p>
                      <a:pPr algn="ctr"/>
                      <a:r>
                        <a:rPr kumimoji="1" lang="en-US" altLang="ja-JP" sz="2400" b="1" dirty="0">
                          <a:solidFill>
                            <a:srgbClr val="000000"/>
                          </a:solidFill>
                          <a:latin typeface="ＭＳ ゴシック" panose="020B0609070205080204" pitchFamily="49" charset="-128"/>
                          <a:ea typeface="ＭＳ ゴシック" panose="020B0609070205080204" pitchFamily="49" charset="-128"/>
                        </a:rPr>
                        <a:t>(10</a:t>
                      </a:r>
                      <a:r>
                        <a:rPr kumimoji="1" lang="en-US" altLang="ja-JP" sz="2400" b="1" baseline="30000" dirty="0">
                          <a:solidFill>
                            <a:srgbClr val="000000"/>
                          </a:solidFill>
                          <a:latin typeface="ＭＳ ゴシック" panose="020B0609070205080204" pitchFamily="49" charset="-128"/>
                          <a:ea typeface="ＭＳ ゴシック" panose="020B0609070205080204" pitchFamily="49" charset="-128"/>
                        </a:rPr>
                        <a:t>-6</a:t>
                      </a:r>
                      <a:r>
                        <a:rPr kumimoji="1" lang="en-US" altLang="ja-JP" sz="2400" b="1" dirty="0">
                          <a:solidFill>
                            <a:srgbClr val="000000"/>
                          </a:solidFill>
                          <a:latin typeface="ＭＳ ゴシック" panose="020B0609070205080204" pitchFamily="49" charset="-128"/>
                          <a:ea typeface="ＭＳ ゴシック" panose="020B0609070205080204" pitchFamily="49" charset="-128"/>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400" dirty="0">
                          <a:solidFill>
                            <a:srgbClr val="000000"/>
                          </a:solidFill>
                          <a:latin typeface="ＭＳ Ｐゴシック" panose="020B0600070205080204" pitchFamily="50" charset="-128"/>
                          <a:ea typeface="ＭＳ Ｐゴシック" panose="020B0600070205080204" pitchFamily="50" charset="-128"/>
                        </a:rPr>
                        <a:t>Compressive strength</a:t>
                      </a:r>
                      <a:endParaRPr kumimoji="1" lang="ja-JP" altLang="en-US" sz="2400" dirty="0">
                        <a:solidFill>
                          <a:srgbClr val="000000"/>
                        </a:solidFill>
                        <a:latin typeface="ＭＳ Ｐゴシック" panose="020B0600070205080204" pitchFamily="50" charset="-128"/>
                        <a:ea typeface="ＭＳ Ｐゴシック" panose="020B060007020508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dirty="0">
                          <a:solidFill>
                            <a:srgbClr val="000000"/>
                          </a:solidFill>
                          <a:latin typeface="ＭＳ ゴシック" panose="020B0609070205080204" pitchFamily="49" charset="-128"/>
                          <a:ea typeface="ＭＳ ゴシック" panose="020B0609070205080204" pitchFamily="49" charset="-128"/>
                        </a:rPr>
                        <a:t>(N/mm</a:t>
                      </a:r>
                      <a:r>
                        <a:rPr kumimoji="1" lang="en-US" altLang="ja-JP" sz="2400" b="1" baseline="30000" dirty="0">
                          <a:solidFill>
                            <a:srgbClr val="000000"/>
                          </a:solidFill>
                          <a:latin typeface="ＭＳ ゴシック" panose="020B0609070205080204" pitchFamily="49" charset="-128"/>
                          <a:ea typeface="ＭＳ ゴシック" panose="020B0609070205080204" pitchFamily="49" charset="-128"/>
                        </a:rPr>
                        <a:t>2</a:t>
                      </a:r>
                      <a:r>
                        <a:rPr kumimoji="1" lang="en-US" altLang="ja-JP" sz="2400" b="1" dirty="0">
                          <a:solidFill>
                            <a:srgbClr val="000000"/>
                          </a:solidFill>
                          <a:latin typeface="ＭＳ ゴシック" panose="020B0609070205080204" pitchFamily="49" charset="-128"/>
                          <a:ea typeface="ＭＳ ゴシック" panose="020B0609070205080204" pitchFamily="49"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5526072"/>
                  </a:ext>
                </a:extLst>
              </a:tr>
              <a:tr h="6486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400" b="1" dirty="0">
                          <a:solidFill>
                            <a:srgbClr val="000000"/>
                          </a:solidFill>
                          <a:latin typeface="ＭＳ Ｐゴシック" panose="020B0600070205080204" pitchFamily="50" charset="-128"/>
                          <a:ea typeface="ＭＳ Ｐゴシック" panose="020B0600070205080204" pitchFamily="50" charset="-128"/>
                        </a:rPr>
                        <a:t>Gray cast iron</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rgbClr val="000000"/>
                          </a:solidFill>
                          <a:latin typeface="ＭＳ ゴシック" panose="020B0609070205080204" pitchFamily="49" charset="-128"/>
                          <a:ea typeface="ＭＳ ゴシック" panose="020B0609070205080204" pitchFamily="49" charset="-128"/>
                        </a:rPr>
                        <a:t>10.5</a:t>
                      </a:r>
                      <a:endParaRPr kumimoji="1" lang="ja-JP" altLang="en-US" sz="2800" dirty="0">
                        <a:solidFill>
                          <a:srgbClr val="000000"/>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0" dirty="0">
                          <a:solidFill>
                            <a:srgbClr val="000000"/>
                          </a:solidFill>
                          <a:latin typeface="ＭＳ ゴシック" panose="020B0609070205080204" pitchFamily="49" charset="-128"/>
                          <a:ea typeface="ＭＳ ゴシック" panose="020B0609070205080204" pitchFamily="49" charset="-128"/>
                        </a:rPr>
                        <a:t>580</a:t>
                      </a:r>
                      <a:r>
                        <a:rPr kumimoji="1" lang="ja-JP" altLang="en-US" sz="2800" b="0" dirty="0">
                          <a:solidFill>
                            <a:srgbClr val="000000"/>
                          </a:solidFill>
                          <a:latin typeface="ＭＳ ゴシック" panose="020B0609070205080204" pitchFamily="49" charset="-128"/>
                          <a:ea typeface="ＭＳ ゴシック" panose="020B0609070205080204" pitchFamily="49" charset="-128"/>
                        </a:rPr>
                        <a:t>～</a:t>
                      </a:r>
                      <a:r>
                        <a:rPr kumimoji="1" lang="en-US" altLang="ja-JP" sz="2800" b="0" dirty="0">
                          <a:solidFill>
                            <a:srgbClr val="000000"/>
                          </a:solidFill>
                          <a:latin typeface="ＭＳ ゴシック" panose="020B0609070205080204" pitchFamily="49" charset="-128"/>
                          <a:ea typeface="ＭＳ ゴシック" panose="020B0609070205080204" pitchFamily="49" charset="-128"/>
                        </a:rPr>
                        <a:t>1050</a:t>
                      </a:r>
                      <a:endParaRPr kumimoji="1" lang="ja-JP" altLang="en-US" sz="2800" dirty="0">
                        <a:solidFill>
                          <a:srgbClr val="000000"/>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0753496"/>
                  </a:ext>
                </a:extLst>
              </a:tr>
              <a:tr h="73004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400" b="1" dirty="0">
                          <a:solidFill>
                            <a:srgbClr val="000000"/>
                          </a:solidFill>
                          <a:latin typeface="ＭＳ Ｐゴシック" panose="020B0600070205080204" pitchFamily="50" charset="-128"/>
                          <a:ea typeface="ＭＳ Ｐゴシック" panose="020B0600070205080204" pitchFamily="50" charset="-128"/>
                        </a:rPr>
                        <a:t>General steel</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0" dirty="0">
                          <a:solidFill>
                            <a:srgbClr val="000000"/>
                          </a:solidFill>
                          <a:latin typeface="ＭＳ ゴシック" panose="020B0609070205080204" pitchFamily="49" charset="-128"/>
                          <a:ea typeface="ＭＳ ゴシック" panose="020B0609070205080204" pitchFamily="49" charset="-128"/>
                        </a:rPr>
                        <a:t>11.5</a:t>
                      </a:r>
                      <a:endParaRPr kumimoji="1" lang="ja-JP" altLang="en-US" sz="2800" dirty="0">
                        <a:solidFill>
                          <a:srgbClr val="000000"/>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0" dirty="0">
                          <a:solidFill>
                            <a:srgbClr val="000000"/>
                          </a:solidFill>
                          <a:latin typeface="ＭＳ ゴシック" panose="020B0609070205080204" pitchFamily="49" charset="-128"/>
                          <a:ea typeface="ＭＳ ゴシック" panose="020B0609070205080204" pitchFamily="49" charset="-128"/>
                        </a:rPr>
                        <a:t>400</a:t>
                      </a:r>
                      <a:r>
                        <a:rPr kumimoji="1" lang="ja-JP" altLang="en-US" sz="2800" b="0" dirty="0">
                          <a:solidFill>
                            <a:srgbClr val="000000"/>
                          </a:solidFill>
                          <a:latin typeface="ＭＳ ゴシック" panose="020B0609070205080204" pitchFamily="49" charset="-128"/>
                          <a:ea typeface="ＭＳ ゴシック" panose="020B0609070205080204" pitchFamily="49" charset="-128"/>
                        </a:rPr>
                        <a:t>～</a:t>
                      </a:r>
                      <a:r>
                        <a:rPr kumimoji="1" lang="en-US" altLang="ja-JP" sz="2800" b="0" dirty="0">
                          <a:solidFill>
                            <a:srgbClr val="000000"/>
                          </a:solidFill>
                          <a:latin typeface="ＭＳ ゴシック" panose="020B0609070205080204" pitchFamily="49" charset="-128"/>
                          <a:ea typeface="ＭＳ ゴシック" panose="020B0609070205080204" pitchFamily="49" charset="-128"/>
                        </a:rPr>
                        <a:t>700</a:t>
                      </a:r>
                      <a:endParaRPr kumimoji="1" lang="ja-JP" altLang="en-US" sz="2800" dirty="0">
                        <a:solidFill>
                          <a:srgbClr val="000000"/>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8407386"/>
                  </a:ext>
                </a:extLst>
              </a:tr>
              <a:tr h="7226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2400" b="1" dirty="0">
                          <a:solidFill>
                            <a:srgbClr val="000000"/>
                          </a:solidFill>
                          <a:latin typeface="ＭＳ Ｐゴシック" panose="020B0600070205080204" pitchFamily="50" charset="-128"/>
                          <a:ea typeface="ＭＳ Ｐゴシック" panose="020B0600070205080204" pitchFamily="50" charset="-128"/>
                        </a:rPr>
                        <a:t>Granite</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0" dirty="0">
                          <a:solidFill>
                            <a:srgbClr val="000000"/>
                          </a:solidFill>
                          <a:latin typeface="ＭＳ ゴシック" panose="020B0609070205080204" pitchFamily="49" charset="-128"/>
                          <a:ea typeface="ＭＳ ゴシック" panose="020B0609070205080204" pitchFamily="49" charset="-128"/>
                        </a:rPr>
                        <a:t>7.0</a:t>
                      </a:r>
                      <a:endParaRPr kumimoji="1" lang="ja-JP" altLang="en-US" sz="2800" dirty="0">
                        <a:solidFill>
                          <a:srgbClr val="000000"/>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0" dirty="0">
                          <a:solidFill>
                            <a:srgbClr val="000000"/>
                          </a:solidFill>
                          <a:latin typeface="ＭＳ ゴシック" panose="020B0609070205080204" pitchFamily="49" charset="-128"/>
                          <a:ea typeface="ＭＳ ゴシック" panose="020B0609070205080204" pitchFamily="49" charset="-128"/>
                        </a:rPr>
                        <a:t>135</a:t>
                      </a:r>
                      <a:r>
                        <a:rPr kumimoji="1" lang="ja-JP" altLang="en-US" sz="2800" b="0" dirty="0">
                          <a:solidFill>
                            <a:srgbClr val="000000"/>
                          </a:solidFill>
                          <a:latin typeface="ＭＳ ゴシック" panose="020B0609070205080204" pitchFamily="49" charset="-128"/>
                          <a:ea typeface="ＭＳ ゴシック" panose="020B0609070205080204" pitchFamily="49" charset="-128"/>
                        </a:rPr>
                        <a:t>～</a:t>
                      </a:r>
                      <a:r>
                        <a:rPr kumimoji="1" lang="en-US" altLang="ja-JP" sz="2800" b="0" dirty="0">
                          <a:solidFill>
                            <a:srgbClr val="000000"/>
                          </a:solidFill>
                          <a:latin typeface="ＭＳ ゴシック" panose="020B0609070205080204" pitchFamily="49" charset="-128"/>
                          <a:ea typeface="ＭＳ ゴシック" panose="020B0609070205080204" pitchFamily="49" charset="-128"/>
                        </a:rPr>
                        <a:t>150</a:t>
                      </a:r>
                      <a:endParaRPr kumimoji="1" lang="ja-JP" altLang="en-US" sz="2800" dirty="0">
                        <a:solidFill>
                          <a:srgbClr val="000000"/>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0508093"/>
                  </a:ext>
                </a:extLst>
              </a:tr>
            </a:tbl>
          </a:graphicData>
        </a:graphic>
      </p:graphicFrame>
      <p:sp>
        <p:nvSpPr>
          <p:cNvPr id="4" name="テキスト ボックス 3">
            <a:extLst>
              <a:ext uri="{FF2B5EF4-FFF2-40B4-BE49-F238E27FC236}">
                <a16:creationId xmlns:a16="http://schemas.microsoft.com/office/drawing/2014/main" id="{58BAD2C8-18D4-45E5-B321-ADF835D7D133}"/>
              </a:ext>
            </a:extLst>
          </p:cNvPr>
          <p:cNvSpPr txBox="1"/>
          <p:nvPr/>
        </p:nvSpPr>
        <p:spPr>
          <a:xfrm>
            <a:off x="1039421" y="657603"/>
            <a:ext cx="6890028"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Comparison of other physical characteristics</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94103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6829F94-3214-43BD-92CC-2F9B1F221D1D}"/>
              </a:ext>
            </a:extLst>
          </p:cNvPr>
          <p:cNvSpPr>
            <a:spLocks noGrp="1"/>
          </p:cNvSpPr>
          <p:nvPr>
            <p:ph type="sldNum" sz="quarter" idx="12"/>
          </p:nvPr>
        </p:nvSpPr>
        <p:spPr>
          <a:xfrm>
            <a:off x="8563304" y="6169265"/>
            <a:ext cx="2743200" cy="365125"/>
          </a:xfrm>
        </p:spPr>
        <p:txBody>
          <a:bodyPr/>
          <a:lstStyle/>
          <a:p>
            <a:fld id="{B2C5F037-66D8-4E51-A4AC-8572A6BD76F5}" type="slidenum">
              <a:rPr kumimoji="1" lang="ja-JP" altLang="en-US" smtClean="0"/>
              <a:t>18</a:t>
            </a:fld>
            <a:endParaRPr kumimoji="1" lang="ja-JP" altLang="en-US"/>
          </a:p>
        </p:txBody>
      </p:sp>
      <p:pic>
        <p:nvPicPr>
          <p:cNvPr id="3" name="図 2">
            <a:extLst>
              <a:ext uri="{FF2B5EF4-FFF2-40B4-BE49-F238E27FC236}">
                <a16:creationId xmlns:a16="http://schemas.microsoft.com/office/drawing/2014/main" id="{97BB9F48-5C7A-44CE-98D3-E10E2ED0E3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2821" y="1029392"/>
            <a:ext cx="6460483" cy="4799215"/>
          </a:xfrm>
          <a:prstGeom prst="rect">
            <a:avLst/>
          </a:prstGeom>
        </p:spPr>
      </p:pic>
      <p:sp>
        <p:nvSpPr>
          <p:cNvPr id="4" name="テキスト ボックス 3">
            <a:extLst>
              <a:ext uri="{FF2B5EF4-FFF2-40B4-BE49-F238E27FC236}">
                <a16:creationId xmlns:a16="http://schemas.microsoft.com/office/drawing/2014/main" id="{D3C8FEEA-D571-4A4A-B156-362C40094376}"/>
              </a:ext>
            </a:extLst>
          </p:cNvPr>
          <p:cNvSpPr txBox="1"/>
          <p:nvPr/>
        </p:nvSpPr>
        <p:spPr>
          <a:xfrm>
            <a:off x="8765353" y="2090171"/>
            <a:ext cx="2339102" cy="2677656"/>
          </a:xfrm>
          <a:prstGeom prst="rect">
            <a:avLst/>
          </a:prstGeom>
          <a:noFill/>
        </p:spPr>
        <p:txBody>
          <a:bodyPr wrap="none" rtlCol="0">
            <a:spAutoFit/>
          </a:bodyPr>
          <a:lstStyle/>
          <a:p>
            <a:r>
              <a:rPr lang="en-US" altLang="ja-JP" sz="2400" b="1" dirty="0">
                <a:solidFill>
                  <a:srgbClr val="000000"/>
                </a:solidFill>
                <a:latin typeface="ＭＳ ゴシック" panose="020B0609070205080204" pitchFamily="49" charset="-128"/>
                <a:ea typeface="ＭＳ ゴシック" panose="020B0609070205080204" pitchFamily="49" charset="-128"/>
              </a:rPr>
              <a:t>Material:FC250</a:t>
            </a:r>
          </a:p>
          <a:p>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r>
              <a:rPr lang="en-US" altLang="ja-JP" sz="2400" b="1" dirty="0">
                <a:solidFill>
                  <a:srgbClr val="000000"/>
                </a:solidFill>
                <a:latin typeface="ＭＳ ゴシック" panose="020B0609070205080204" pitchFamily="49" charset="-128"/>
                <a:ea typeface="ＭＳ ゴシック" panose="020B0609070205080204" pitchFamily="49" charset="-128"/>
              </a:rPr>
              <a:t>Weight:800kg</a:t>
            </a:r>
          </a:p>
          <a:p>
            <a:endParaRPr kumimoji="1" lang="en-US" altLang="ja-JP" sz="1200" b="1" dirty="0">
              <a:solidFill>
                <a:srgbClr val="000000"/>
              </a:solidFill>
              <a:latin typeface="ＭＳ ゴシック" panose="020B0609070205080204" pitchFamily="49" charset="-128"/>
              <a:ea typeface="ＭＳ ゴシック" panose="020B0609070205080204" pitchFamily="49" charset="-128"/>
            </a:endParaRPr>
          </a:p>
          <a:p>
            <a:r>
              <a:rPr kumimoji="1" lang="en-US" altLang="ja-JP" sz="2400" b="1" dirty="0">
                <a:solidFill>
                  <a:srgbClr val="000000"/>
                </a:solidFill>
                <a:latin typeface="ＭＳ ゴシック" panose="020B0609070205080204" pitchFamily="49" charset="-128"/>
                <a:ea typeface="ＭＳ ゴシック" panose="020B0609070205080204" pitchFamily="49" charset="-128"/>
              </a:rPr>
              <a:t>Length:1500mm</a:t>
            </a:r>
          </a:p>
          <a:p>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r>
              <a:rPr lang="en-US" altLang="ja-JP" sz="2400" b="1" dirty="0">
                <a:solidFill>
                  <a:srgbClr val="000000"/>
                </a:solidFill>
                <a:latin typeface="ＭＳ ゴシック" panose="020B0609070205080204" pitchFamily="49" charset="-128"/>
                <a:ea typeface="ＭＳ ゴシック" panose="020B0609070205080204" pitchFamily="49" charset="-128"/>
              </a:rPr>
              <a:t>Width:1300mm</a:t>
            </a:r>
          </a:p>
          <a:p>
            <a:endParaRPr kumimoji="1" lang="en-US" altLang="ja-JP" sz="1200" b="1" dirty="0">
              <a:solidFill>
                <a:srgbClr val="000000"/>
              </a:solidFill>
              <a:latin typeface="ＭＳ ゴシック" panose="020B0609070205080204" pitchFamily="49" charset="-128"/>
              <a:ea typeface="ＭＳ ゴシック" panose="020B0609070205080204" pitchFamily="49" charset="-128"/>
            </a:endParaRPr>
          </a:p>
          <a:p>
            <a:r>
              <a:rPr kumimoji="1" lang="en-US" altLang="ja-JP" sz="2400" b="1" dirty="0">
                <a:solidFill>
                  <a:srgbClr val="000000"/>
                </a:solidFill>
                <a:latin typeface="ＭＳ ゴシック" panose="020B0609070205080204" pitchFamily="49" charset="-128"/>
                <a:ea typeface="ＭＳ ゴシック" panose="020B0609070205080204" pitchFamily="49" charset="-128"/>
              </a:rPr>
              <a:t>Height:1300mm</a:t>
            </a:r>
            <a:endParaRPr kumimoji="1" lang="ja-JP" altLang="en-US" sz="2400" b="1" dirty="0">
              <a:solidFill>
                <a:srgbClr val="000000"/>
              </a:solidFill>
              <a:latin typeface="ＭＳ ゴシック" panose="020B0609070205080204" pitchFamily="49" charset="-128"/>
              <a:ea typeface="ＭＳ ゴシック" panose="020B0609070205080204" pitchFamily="49" charset="-128"/>
            </a:endParaRPr>
          </a:p>
        </p:txBody>
      </p:sp>
      <p:sp>
        <p:nvSpPr>
          <p:cNvPr id="5" name="テキスト ボックス 4">
            <a:extLst>
              <a:ext uri="{FF2B5EF4-FFF2-40B4-BE49-F238E27FC236}">
                <a16:creationId xmlns:a16="http://schemas.microsoft.com/office/drawing/2014/main" id="{0C8D2D25-B8F1-4E20-BD83-366BBF8E397F}"/>
              </a:ext>
            </a:extLst>
          </p:cNvPr>
          <p:cNvSpPr txBox="1"/>
          <p:nvPr/>
        </p:nvSpPr>
        <p:spPr>
          <a:xfrm>
            <a:off x="733987" y="271988"/>
            <a:ext cx="8031366" cy="584775"/>
          </a:xfrm>
          <a:prstGeom prst="rect">
            <a:avLst/>
          </a:prstGeom>
          <a:solidFill>
            <a:schemeClr val="bg1"/>
          </a:solidFill>
          <a:ln>
            <a:noFill/>
          </a:ln>
        </p:spPr>
        <p:txBody>
          <a:bodyPr wrap="none" rtlCol="0">
            <a:spAutoFit/>
          </a:bodyPr>
          <a:lstStyle/>
          <a:p>
            <a:r>
              <a:rPr lang="en-US" altLang="ja-JP" sz="3200" dirty="0">
                <a:solidFill>
                  <a:srgbClr val="000000"/>
                </a:solidFill>
                <a:latin typeface="ＭＳ Ｐゴシック" panose="020B0600070205080204" pitchFamily="50" charset="-128"/>
                <a:ea typeface="ＭＳ Ｐゴシック" panose="020B0600070205080204" pitchFamily="50" charset="-128"/>
              </a:rPr>
              <a:t>Example of switching from Canning to Casting</a:t>
            </a:r>
            <a:endParaRPr kumimoji="1" lang="ja-JP" altLang="en-US" sz="3200" dirty="0">
              <a:solidFill>
                <a:srgbClr val="000000"/>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A996530D-4AF3-4CAA-9061-5F9B5DC45E3A}"/>
              </a:ext>
            </a:extLst>
          </p:cNvPr>
          <p:cNvSpPr txBox="1"/>
          <p:nvPr/>
        </p:nvSpPr>
        <p:spPr>
          <a:xfrm>
            <a:off x="1907193" y="5828607"/>
            <a:ext cx="8377614" cy="523220"/>
          </a:xfrm>
          <a:prstGeom prst="rect">
            <a:avLst/>
          </a:prstGeom>
          <a:solidFill>
            <a:schemeClr val="bg1"/>
          </a:solid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Base parts of semiconductor manufacturing equipment</a:t>
            </a:r>
            <a:endParaRPr kumimoji="1"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83437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EE5836A8-830C-4AEE-897D-D6C8D5ACD7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1" y="1402559"/>
            <a:ext cx="5181599" cy="4598240"/>
          </a:xfrm>
          <a:prstGeom prst="rect">
            <a:avLst/>
          </a:prstGeom>
        </p:spPr>
      </p:pic>
      <p:cxnSp>
        <p:nvCxnSpPr>
          <p:cNvPr id="7" name="直線コネクタ 6">
            <a:extLst>
              <a:ext uri="{FF2B5EF4-FFF2-40B4-BE49-F238E27FC236}">
                <a16:creationId xmlns:a16="http://schemas.microsoft.com/office/drawing/2014/main" id="{EF5D8C75-41C8-4C0C-BDA8-CE8E3CB4DEA0}"/>
              </a:ext>
            </a:extLst>
          </p:cNvPr>
          <p:cNvCxnSpPr>
            <a:cxnSpLocks/>
          </p:cNvCxnSpPr>
          <p:nvPr/>
        </p:nvCxnSpPr>
        <p:spPr>
          <a:xfrm>
            <a:off x="8763000" y="4388109"/>
            <a:ext cx="295409" cy="962272"/>
          </a:xfrm>
          <a:prstGeom prst="line">
            <a:avLst/>
          </a:prstGeom>
          <a:ln w="76200">
            <a:solidFill>
              <a:srgbClr val="FF6600"/>
            </a:solidFill>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6FE0BE84-3C6A-4512-B865-863099E17511}"/>
              </a:ext>
            </a:extLst>
          </p:cNvPr>
          <p:cNvSpPr>
            <a:spLocks noGrp="1"/>
          </p:cNvSpPr>
          <p:nvPr>
            <p:ph type="sldNum" sz="quarter" idx="12"/>
          </p:nvPr>
        </p:nvSpPr>
        <p:spPr/>
        <p:txBody>
          <a:bodyPr/>
          <a:lstStyle/>
          <a:p>
            <a:fld id="{B2C5F037-66D8-4E51-A4AC-8572A6BD76F5}" type="slidenum">
              <a:rPr kumimoji="1" lang="ja-JP" altLang="en-US" smtClean="0"/>
              <a:t>19</a:t>
            </a:fld>
            <a:endParaRPr kumimoji="1" lang="ja-JP" altLang="en-US"/>
          </a:p>
        </p:txBody>
      </p:sp>
      <p:sp>
        <p:nvSpPr>
          <p:cNvPr id="4" name="楕円 3">
            <a:extLst>
              <a:ext uri="{FF2B5EF4-FFF2-40B4-BE49-F238E27FC236}">
                <a16:creationId xmlns:a16="http://schemas.microsoft.com/office/drawing/2014/main" id="{EBDCA275-D788-4994-934B-64AB8BEEF55A}"/>
              </a:ext>
            </a:extLst>
          </p:cNvPr>
          <p:cNvSpPr/>
          <p:nvPr/>
        </p:nvSpPr>
        <p:spPr>
          <a:xfrm>
            <a:off x="7300725" y="3281985"/>
            <a:ext cx="1235869" cy="1271560"/>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3" name="楕円 12">
            <a:extLst>
              <a:ext uri="{FF2B5EF4-FFF2-40B4-BE49-F238E27FC236}">
                <a16:creationId xmlns:a16="http://schemas.microsoft.com/office/drawing/2014/main" id="{91256661-5780-4488-96A3-3473119531D7}"/>
              </a:ext>
            </a:extLst>
          </p:cNvPr>
          <p:cNvSpPr/>
          <p:nvPr/>
        </p:nvSpPr>
        <p:spPr>
          <a:xfrm>
            <a:off x="6694016" y="2629529"/>
            <a:ext cx="2449285" cy="2520019"/>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4" name="楕円 13">
            <a:extLst>
              <a:ext uri="{FF2B5EF4-FFF2-40B4-BE49-F238E27FC236}">
                <a16:creationId xmlns:a16="http://schemas.microsoft.com/office/drawing/2014/main" id="{F2F2C8B2-4320-48A0-BCEF-1DA8F8D4AD65}"/>
              </a:ext>
            </a:extLst>
          </p:cNvPr>
          <p:cNvSpPr/>
          <p:nvPr/>
        </p:nvSpPr>
        <p:spPr>
          <a:xfrm>
            <a:off x="6090224" y="2005554"/>
            <a:ext cx="3656875" cy="3762484"/>
          </a:xfrm>
          <a:prstGeom prst="ellipse">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0" name="フローチャート: 和接合 9">
            <a:extLst>
              <a:ext uri="{FF2B5EF4-FFF2-40B4-BE49-F238E27FC236}">
                <a16:creationId xmlns:a16="http://schemas.microsoft.com/office/drawing/2014/main" id="{D2C7AF1D-0697-41C5-A323-492AF586138A}"/>
              </a:ext>
            </a:extLst>
          </p:cNvPr>
          <p:cNvSpPr/>
          <p:nvPr/>
        </p:nvSpPr>
        <p:spPr>
          <a:xfrm>
            <a:off x="7856749" y="3852109"/>
            <a:ext cx="136290" cy="136290"/>
          </a:xfrm>
          <a:prstGeom prst="flowChartSummingJunction">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吹き出し: 円形 7">
            <a:extLst>
              <a:ext uri="{FF2B5EF4-FFF2-40B4-BE49-F238E27FC236}">
                <a16:creationId xmlns:a16="http://schemas.microsoft.com/office/drawing/2014/main" id="{0BE4A250-C5F8-43DE-806F-A7A6B965538E}"/>
              </a:ext>
            </a:extLst>
          </p:cNvPr>
          <p:cNvSpPr/>
          <p:nvPr/>
        </p:nvSpPr>
        <p:spPr>
          <a:xfrm>
            <a:off x="7407700" y="2527704"/>
            <a:ext cx="1021926" cy="1006672"/>
          </a:xfrm>
          <a:prstGeom prst="wedgeEllipseCallout">
            <a:avLst>
              <a:gd name="adj1" fmla="val 481"/>
              <a:gd name="adj2" fmla="val 89505"/>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6802DAFA-A1CD-429F-9EC3-6A34C4C50413}"/>
              </a:ext>
            </a:extLst>
          </p:cNvPr>
          <p:cNvSpPr/>
          <p:nvPr/>
        </p:nvSpPr>
        <p:spPr>
          <a:xfrm>
            <a:off x="7704421" y="2830438"/>
            <a:ext cx="455994" cy="465841"/>
          </a:xfrm>
          <a:prstGeom prst="ellipse">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3C9A4340-9CAC-421E-ADAE-8F74227D5632}"/>
              </a:ext>
            </a:extLst>
          </p:cNvPr>
          <p:cNvSpPr txBox="1"/>
          <p:nvPr/>
        </p:nvSpPr>
        <p:spPr>
          <a:xfrm>
            <a:off x="7208028" y="4124955"/>
            <a:ext cx="646331" cy="276999"/>
          </a:xfrm>
          <a:prstGeom prst="rect">
            <a:avLst/>
          </a:prstGeom>
          <a:solidFill>
            <a:schemeClr val="bg1"/>
          </a:solidFill>
        </p:spPr>
        <p:txBody>
          <a:bodyPr wrap="none" rtlCol="0">
            <a:spAutoFit/>
          </a:bodyPr>
          <a:lstStyle/>
          <a:p>
            <a:r>
              <a:rPr lang="ja-JP" altLang="en-US" sz="1200" b="1" dirty="0">
                <a:solidFill>
                  <a:srgbClr val="000000"/>
                </a:solidFill>
                <a:latin typeface="ＭＳ ゴシック" panose="020B0609070205080204" pitchFamily="49" charset="-128"/>
                <a:ea typeface="ＭＳ ゴシック" panose="020B0609070205080204" pitchFamily="49" charset="-128"/>
              </a:rPr>
              <a:t>２０㎞</a:t>
            </a:r>
            <a:endParaRPr kumimoji="1" lang="ja-JP" altLang="en-US" sz="1200" b="1" dirty="0">
              <a:solidFill>
                <a:srgbClr val="000000"/>
              </a:solidFill>
              <a:latin typeface="ＭＳ ゴシック" panose="020B0609070205080204" pitchFamily="49" charset="-128"/>
              <a:ea typeface="ＭＳ ゴシック" panose="020B0609070205080204" pitchFamily="49" charset="-128"/>
            </a:endParaRPr>
          </a:p>
        </p:txBody>
      </p:sp>
      <p:sp>
        <p:nvSpPr>
          <p:cNvPr id="18" name="テキスト ボックス 17">
            <a:extLst>
              <a:ext uri="{FF2B5EF4-FFF2-40B4-BE49-F238E27FC236}">
                <a16:creationId xmlns:a16="http://schemas.microsoft.com/office/drawing/2014/main" id="{7676F45C-7CA0-419C-8B9E-74C4BD8E0525}"/>
              </a:ext>
            </a:extLst>
          </p:cNvPr>
          <p:cNvSpPr txBox="1"/>
          <p:nvPr/>
        </p:nvSpPr>
        <p:spPr>
          <a:xfrm>
            <a:off x="6679080" y="4549582"/>
            <a:ext cx="646331" cy="276999"/>
          </a:xfrm>
          <a:prstGeom prst="rect">
            <a:avLst/>
          </a:prstGeom>
          <a:solidFill>
            <a:schemeClr val="bg1"/>
          </a:solidFill>
        </p:spPr>
        <p:txBody>
          <a:bodyPr wrap="none" rtlCol="0">
            <a:spAutoFit/>
          </a:bodyPr>
          <a:lstStyle/>
          <a:p>
            <a:r>
              <a:rPr lang="ja-JP" altLang="en-US" sz="1200" b="1" dirty="0">
                <a:solidFill>
                  <a:srgbClr val="000000"/>
                </a:solidFill>
                <a:latin typeface="ＭＳ ゴシック" panose="020B0609070205080204" pitchFamily="49" charset="-128"/>
                <a:ea typeface="ＭＳ ゴシック" panose="020B0609070205080204" pitchFamily="49" charset="-128"/>
              </a:rPr>
              <a:t>４０㎞</a:t>
            </a:r>
            <a:endParaRPr kumimoji="1" lang="ja-JP" altLang="en-US" sz="1200" b="1" dirty="0">
              <a:solidFill>
                <a:srgbClr val="000000"/>
              </a:solidFill>
              <a:latin typeface="ＭＳ ゴシック" panose="020B0609070205080204" pitchFamily="49" charset="-128"/>
              <a:ea typeface="ＭＳ ゴシック" panose="020B0609070205080204" pitchFamily="49" charset="-128"/>
            </a:endParaRPr>
          </a:p>
        </p:txBody>
      </p:sp>
      <p:sp>
        <p:nvSpPr>
          <p:cNvPr id="19" name="テキスト ボックス 18">
            <a:extLst>
              <a:ext uri="{FF2B5EF4-FFF2-40B4-BE49-F238E27FC236}">
                <a16:creationId xmlns:a16="http://schemas.microsoft.com/office/drawing/2014/main" id="{FD3B571C-C43E-48FB-8D4F-31A490416596}"/>
              </a:ext>
            </a:extLst>
          </p:cNvPr>
          <p:cNvSpPr txBox="1"/>
          <p:nvPr/>
        </p:nvSpPr>
        <p:spPr>
          <a:xfrm>
            <a:off x="6256657" y="5022590"/>
            <a:ext cx="646331" cy="276999"/>
          </a:xfrm>
          <a:prstGeom prst="rect">
            <a:avLst/>
          </a:prstGeom>
          <a:solidFill>
            <a:schemeClr val="bg1"/>
          </a:solidFill>
        </p:spPr>
        <p:txBody>
          <a:bodyPr wrap="none" rtlCol="0">
            <a:spAutoFit/>
          </a:bodyPr>
          <a:lstStyle/>
          <a:p>
            <a:r>
              <a:rPr lang="ja-JP" altLang="en-US" sz="1200" b="1" dirty="0">
                <a:solidFill>
                  <a:srgbClr val="000000"/>
                </a:solidFill>
                <a:latin typeface="ＭＳ ゴシック" panose="020B0609070205080204" pitchFamily="49" charset="-128"/>
                <a:ea typeface="ＭＳ ゴシック" panose="020B0609070205080204" pitchFamily="49" charset="-128"/>
              </a:rPr>
              <a:t>６０㎞</a:t>
            </a:r>
            <a:endParaRPr kumimoji="1" lang="ja-JP" altLang="en-US" sz="1200" b="1" dirty="0">
              <a:solidFill>
                <a:srgbClr val="000000"/>
              </a:solidFill>
              <a:latin typeface="ＭＳ ゴシック" panose="020B0609070205080204" pitchFamily="49" charset="-128"/>
              <a:ea typeface="ＭＳ ゴシック" panose="020B0609070205080204" pitchFamily="49" charset="-128"/>
            </a:endParaRPr>
          </a:p>
        </p:txBody>
      </p:sp>
      <p:sp>
        <p:nvSpPr>
          <p:cNvPr id="5" name="テキスト ボックス 4">
            <a:extLst>
              <a:ext uri="{FF2B5EF4-FFF2-40B4-BE49-F238E27FC236}">
                <a16:creationId xmlns:a16="http://schemas.microsoft.com/office/drawing/2014/main" id="{B205CCC6-545D-423F-9120-34CBA024D628}"/>
              </a:ext>
            </a:extLst>
          </p:cNvPr>
          <p:cNvSpPr txBox="1"/>
          <p:nvPr/>
        </p:nvSpPr>
        <p:spPr>
          <a:xfrm>
            <a:off x="896334" y="635894"/>
            <a:ext cx="10387780" cy="461665"/>
          </a:xfrm>
          <a:prstGeom prst="rect">
            <a:avLst/>
          </a:prstGeom>
          <a:noFill/>
        </p:spPr>
        <p:txBody>
          <a:bodyPr wrap="none" rtlCol="0">
            <a:spAutoFit/>
          </a:bodyPr>
          <a:lstStyle/>
          <a:p>
            <a:r>
              <a:rPr lang="en-US" altLang="ja-JP" sz="2400" b="1" dirty="0">
                <a:solidFill>
                  <a:srgbClr val="000000"/>
                </a:solidFill>
                <a:latin typeface="ＭＳ Ｐゴシック" panose="020B0600070205080204" pitchFamily="50" charset="-128"/>
                <a:ea typeface="ＭＳ Ｐゴシック" panose="020B0600070205080204" pitchFamily="50" charset="-128"/>
              </a:rPr>
              <a:t>Distance merit that Iwate Iron Co., Ltd. is in charge of manufacturing Abutment</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A8BD69F6-337F-4435-8267-40F502C55587}"/>
              </a:ext>
            </a:extLst>
          </p:cNvPr>
          <p:cNvSpPr txBox="1"/>
          <p:nvPr/>
        </p:nvSpPr>
        <p:spPr>
          <a:xfrm>
            <a:off x="968164" y="2894430"/>
            <a:ext cx="4233851" cy="646331"/>
          </a:xfrm>
          <a:prstGeom prst="rect">
            <a:avLst/>
          </a:prstGeom>
          <a:noFill/>
        </p:spPr>
        <p:txBody>
          <a:bodyPr wrap="none" rtlCol="0">
            <a:spAutoFit/>
          </a:bodyPr>
          <a:lstStyle/>
          <a:p>
            <a:r>
              <a:rPr lang="ja-JP" altLang="en-US" sz="3600" dirty="0">
                <a:solidFill>
                  <a:srgbClr val="000000"/>
                </a:solidFill>
                <a:latin typeface="ＭＳ Ｐゴシック" panose="020B0600070205080204" pitchFamily="50" charset="-128"/>
                <a:ea typeface="ＭＳ Ｐゴシック" panose="020B0600070205080204" pitchFamily="50" charset="-128"/>
              </a:rPr>
              <a:t>・ </a:t>
            </a:r>
            <a:r>
              <a:rPr lang="en-US" altLang="ja-JP" sz="3600" dirty="0">
                <a:solidFill>
                  <a:srgbClr val="000000"/>
                </a:solidFill>
                <a:latin typeface="ＭＳ Ｐゴシック" panose="020B0600070205080204" pitchFamily="50" charset="-128"/>
                <a:ea typeface="ＭＳ Ｐゴシック" panose="020B0600070205080204" pitchFamily="50" charset="-128"/>
              </a:rPr>
              <a:t>ILC is within 60 km</a:t>
            </a:r>
            <a:endParaRPr kumimoji="1"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071690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6DD8EDD7-AFD6-48DE-AB0B-73EE84B36E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4489" y="1856935"/>
            <a:ext cx="4335723" cy="3246843"/>
          </a:xfrm>
          <a:prstGeom prst="rect">
            <a:avLst/>
          </a:prstGeom>
        </p:spPr>
      </p:pic>
      <p:sp>
        <p:nvSpPr>
          <p:cNvPr id="3" name="テキスト ボックス 2">
            <a:extLst>
              <a:ext uri="{FF2B5EF4-FFF2-40B4-BE49-F238E27FC236}">
                <a16:creationId xmlns:a16="http://schemas.microsoft.com/office/drawing/2014/main" id="{D470BCF0-A1D4-4164-B3FE-54CB58D894BF}"/>
              </a:ext>
            </a:extLst>
          </p:cNvPr>
          <p:cNvSpPr txBox="1"/>
          <p:nvPr/>
        </p:nvSpPr>
        <p:spPr>
          <a:xfrm>
            <a:off x="849446" y="571064"/>
            <a:ext cx="3954929" cy="646331"/>
          </a:xfrm>
          <a:prstGeom prst="rect">
            <a:avLst/>
          </a:prstGeom>
          <a:noFill/>
        </p:spPr>
        <p:txBody>
          <a:bodyPr wrap="none" rtlCol="0">
            <a:spAutoFit/>
          </a:bodyPr>
          <a:lstStyle/>
          <a:p>
            <a:r>
              <a:rPr kumimoji="1" lang="ja-JP" altLang="en-US" sz="3600" dirty="0">
                <a:solidFill>
                  <a:srgbClr val="000000"/>
                </a:solidFill>
                <a:latin typeface="ＭＳ Ｐゴシック" panose="020B0600070205080204" pitchFamily="50" charset="-128"/>
                <a:ea typeface="ＭＳ Ｐゴシック" panose="020B0600070205080204" pitchFamily="50" charset="-128"/>
              </a:rPr>
              <a:t>■ </a:t>
            </a:r>
            <a:r>
              <a:rPr lang="en-US" altLang="ja-JP" sz="3600" dirty="0">
                <a:solidFill>
                  <a:srgbClr val="000000"/>
                </a:solidFill>
                <a:latin typeface="ＭＳ Ｐゴシック" panose="020B0600070205080204" pitchFamily="50" charset="-128"/>
                <a:ea typeface="ＭＳ Ｐゴシック" panose="020B0600070205080204" pitchFamily="50" charset="-128"/>
              </a:rPr>
              <a:t>Company Profile</a:t>
            </a:r>
            <a:endParaRPr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281483A9-2C78-4ACF-942C-FE0C1CA2D8CD}"/>
              </a:ext>
            </a:extLst>
          </p:cNvPr>
          <p:cNvSpPr txBox="1"/>
          <p:nvPr/>
        </p:nvSpPr>
        <p:spPr>
          <a:xfrm>
            <a:off x="849446" y="1585367"/>
            <a:ext cx="5389617" cy="4062651"/>
          </a:xfrm>
          <a:prstGeom prst="rect">
            <a:avLst/>
          </a:prstGeom>
          <a:noFill/>
        </p:spPr>
        <p:txBody>
          <a:bodyPr wrap="none" rtlCol="0">
            <a:spAutoFit/>
          </a:bodyPr>
          <a:lstStyle/>
          <a:p>
            <a:r>
              <a:rPr lang="en-US" altLang="ja-JP" sz="2400" b="1" dirty="0">
                <a:solidFill>
                  <a:srgbClr val="0070C0"/>
                </a:solidFill>
                <a:latin typeface="ＭＳ Ｐゴシック" panose="020B0600070205080204" pitchFamily="50" charset="-128"/>
                <a:ea typeface="ＭＳ Ｐゴシック" panose="020B0600070205080204" pitchFamily="50" charset="-128"/>
              </a:rPr>
              <a:t>Address</a:t>
            </a:r>
            <a:r>
              <a:rPr lang="ja-JP" altLang="en-US" sz="2400" b="1" dirty="0">
                <a:solidFill>
                  <a:schemeClr val="accent1"/>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 18-14 </a:t>
            </a:r>
            <a:r>
              <a:rPr lang="en-US" altLang="ja-JP" sz="2400" b="1" dirty="0" err="1">
                <a:solidFill>
                  <a:srgbClr val="000000"/>
                </a:solidFill>
                <a:latin typeface="ＭＳ Ｐゴシック" panose="020B0600070205080204" pitchFamily="50" charset="-128"/>
                <a:ea typeface="ＭＳ Ｐゴシック" panose="020B0600070205080204" pitchFamily="50" charset="-128"/>
              </a:rPr>
              <a:t>Waga</a:t>
            </a:r>
            <a:r>
              <a:rPr lang="en-US" altLang="ja-JP" sz="2400" b="1" dirty="0">
                <a:solidFill>
                  <a:srgbClr val="000000"/>
                </a:solidFill>
                <a:latin typeface="ＭＳ Ｐゴシック" panose="020B0600070205080204" pitchFamily="50" charset="-128"/>
                <a:ea typeface="ＭＳ Ｐゴシック" panose="020B0600070205080204" pitchFamily="50" charset="-128"/>
              </a:rPr>
              <a:t>, </a:t>
            </a:r>
            <a:r>
              <a:rPr lang="en-US" altLang="ja-JP" sz="2400" b="1" dirty="0" err="1">
                <a:solidFill>
                  <a:srgbClr val="000000"/>
                </a:solidFill>
                <a:latin typeface="ＭＳ Ｐゴシック" panose="020B0600070205080204" pitchFamily="50" charset="-128"/>
                <a:ea typeface="ＭＳ Ｐゴシック" panose="020B0600070205080204" pitchFamily="50" charset="-128"/>
              </a:rPr>
              <a:t>Kitakami</a:t>
            </a:r>
            <a:r>
              <a:rPr lang="en-US" altLang="ja-JP" sz="2400" b="1" dirty="0">
                <a:solidFill>
                  <a:srgbClr val="000000"/>
                </a:solidFill>
                <a:latin typeface="ＭＳ Ｐゴシック" panose="020B0600070205080204" pitchFamily="50" charset="-128"/>
                <a:ea typeface="ＭＳ Ｐゴシック" panose="020B0600070205080204" pitchFamily="50" charset="-128"/>
              </a:rPr>
              <a:t>, Iwate</a:t>
            </a:r>
          </a:p>
          <a:p>
            <a:endParaRPr lang="en-US" altLang="ja-JP" b="1" dirty="0">
              <a:latin typeface="ＭＳ ゴシック" panose="020B0609070205080204" pitchFamily="49" charset="-128"/>
              <a:ea typeface="ＭＳ ゴシック" panose="020B0609070205080204" pitchFamily="49" charset="-128"/>
            </a:endParaRPr>
          </a:p>
          <a:p>
            <a:r>
              <a:rPr lang="en-US" altLang="ja-JP" sz="2400" b="1" dirty="0">
                <a:solidFill>
                  <a:srgbClr val="0070C0"/>
                </a:solidFill>
                <a:latin typeface="ＭＳ Ｐゴシック" panose="020B0600070205080204" pitchFamily="50" charset="-128"/>
                <a:ea typeface="ＭＳ Ｐゴシック" panose="020B0600070205080204" pitchFamily="50" charset="-128"/>
              </a:rPr>
              <a:t>Established</a:t>
            </a:r>
            <a:r>
              <a:rPr lang="en-US" altLang="ja-JP" sz="2400" b="1" dirty="0">
                <a:solidFill>
                  <a:schemeClr val="accent1"/>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 14th June 1949</a:t>
            </a:r>
          </a:p>
          <a:p>
            <a:endParaRPr lang="ja-JP" altLang="en-US" b="1" dirty="0">
              <a:latin typeface="ＭＳ ゴシック" panose="020B0609070205080204" pitchFamily="49" charset="-128"/>
              <a:ea typeface="ＭＳ ゴシック" panose="020B0609070205080204" pitchFamily="49" charset="-128"/>
            </a:endParaRPr>
          </a:p>
          <a:p>
            <a:r>
              <a:rPr lang="en-US" altLang="ja-JP" sz="2400" b="1" dirty="0">
                <a:solidFill>
                  <a:srgbClr val="0070C0"/>
                </a:solidFill>
                <a:latin typeface="ＭＳ Ｐゴシック" panose="020B0600070205080204" pitchFamily="50" charset="-128"/>
                <a:ea typeface="ＭＳ Ｐゴシック" panose="020B0600070205080204" pitchFamily="50" charset="-128"/>
              </a:rPr>
              <a:t>Capital</a:t>
            </a:r>
            <a:r>
              <a:rPr lang="en-US" altLang="ja-JP" sz="2400" b="1" dirty="0">
                <a:solidFill>
                  <a:schemeClr val="accent1"/>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 \ 80 million</a:t>
            </a:r>
          </a:p>
          <a:p>
            <a:endParaRPr lang="ja-JP" altLang="en-US" b="1" dirty="0">
              <a:latin typeface="ＭＳ ゴシック" panose="020B0609070205080204" pitchFamily="49" charset="-128"/>
              <a:ea typeface="ＭＳ ゴシック" panose="020B0609070205080204" pitchFamily="49" charset="-128"/>
            </a:endParaRPr>
          </a:p>
          <a:p>
            <a:r>
              <a:rPr lang="en-US" altLang="ja-JP" sz="2400" b="1" dirty="0">
                <a:solidFill>
                  <a:srgbClr val="0070C0"/>
                </a:solidFill>
                <a:latin typeface="ＭＳ Ｐゴシック" panose="020B0600070205080204" pitchFamily="50" charset="-128"/>
                <a:ea typeface="ＭＳ Ｐゴシック" panose="020B0600070205080204" pitchFamily="50" charset="-128"/>
              </a:rPr>
              <a:t>Number of employees </a:t>
            </a:r>
            <a:r>
              <a:rPr lang="en-US" altLang="ja-JP" sz="2400" b="1" dirty="0">
                <a:solidFill>
                  <a:srgbClr val="000000"/>
                </a:solidFill>
                <a:latin typeface="ＭＳ Ｐゴシック" panose="020B0600070205080204" pitchFamily="50" charset="-128"/>
                <a:ea typeface="ＭＳ Ｐゴシック" panose="020B0600070205080204" pitchFamily="50" charset="-128"/>
              </a:rPr>
              <a:t>… 64 people</a:t>
            </a:r>
          </a:p>
          <a:p>
            <a:endParaRPr lang="en-US" altLang="ja-JP" b="1" dirty="0">
              <a:latin typeface="ＭＳ ゴシック" panose="020B0609070205080204" pitchFamily="49" charset="-128"/>
              <a:ea typeface="ＭＳ ゴシック" panose="020B0609070205080204" pitchFamily="49" charset="-128"/>
            </a:endParaRPr>
          </a:p>
          <a:p>
            <a:r>
              <a:rPr lang="en-US" altLang="ja-JP" sz="2400" b="1" dirty="0">
                <a:solidFill>
                  <a:srgbClr val="0070C0"/>
                </a:solidFill>
                <a:latin typeface="ＭＳ Ｐゴシック" panose="020B0600070205080204" pitchFamily="50" charset="-128"/>
                <a:ea typeface="ＭＳ Ｐゴシック" panose="020B0600070205080204" pitchFamily="50" charset="-128"/>
              </a:rPr>
              <a:t>Site area </a:t>
            </a:r>
            <a:r>
              <a:rPr lang="en-US" altLang="ja-JP" sz="2400" b="1" dirty="0">
                <a:solidFill>
                  <a:srgbClr val="000000"/>
                </a:solidFill>
                <a:latin typeface="ＭＳ Ｐゴシック" panose="020B0600070205080204" pitchFamily="50" charset="-128"/>
                <a:ea typeface="ＭＳ Ｐゴシック" panose="020B0600070205080204" pitchFamily="50" charset="-128"/>
              </a:rPr>
              <a:t>… 65,000 </a:t>
            </a:r>
            <a:r>
              <a:rPr lang="ja-JP" altLang="en-US" sz="2400" b="1" dirty="0">
                <a:solidFill>
                  <a:srgbClr val="000000"/>
                </a:solidFill>
                <a:latin typeface="ＭＳ Ｐゴシック" panose="020B0600070205080204" pitchFamily="50" charset="-128"/>
                <a:ea typeface="ＭＳ Ｐゴシック" panose="020B0600070205080204" pitchFamily="50" charset="-128"/>
              </a:rPr>
              <a:t>㎡</a:t>
            </a:r>
            <a:endParaRPr lang="en-US" altLang="ja-JP" sz="2400" b="1" dirty="0">
              <a:solidFill>
                <a:srgbClr val="000000"/>
              </a:solidFill>
              <a:latin typeface="ＭＳ Ｐゴシック" panose="020B0600070205080204" pitchFamily="50" charset="-128"/>
              <a:ea typeface="ＭＳ Ｐゴシック" panose="020B0600070205080204" pitchFamily="50" charset="-128"/>
            </a:endParaRPr>
          </a:p>
          <a:p>
            <a:endParaRPr lang="en-US" altLang="ja-JP" b="1" dirty="0">
              <a:latin typeface="ＭＳ ゴシック" panose="020B0609070205080204" pitchFamily="49" charset="-128"/>
              <a:ea typeface="ＭＳ ゴシック" panose="020B0609070205080204" pitchFamily="49" charset="-128"/>
            </a:endParaRPr>
          </a:p>
          <a:p>
            <a:r>
              <a:rPr lang="en-US" altLang="ja-JP" sz="2400" b="1" dirty="0">
                <a:solidFill>
                  <a:srgbClr val="0070C0"/>
                </a:solidFill>
                <a:latin typeface="ＭＳ Ｐゴシック" panose="020B0600070205080204" pitchFamily="50" charset="-128"/>
                <a:ea typeface="ＭＳ Ｐゴシック" panose="020B0600070205080204" pitchFamily="50" charset="-128"/>
              </a:rPr>
              <a:t>Extra-high voltage receiving facility</a:t>
            </a:r>
          </a:p>
          <a:p>
            <a:r>
              <a:rPr lang="ja-JP" altLang="en-US" sz="2400" b="1" dirty="0">
                <a:solidFill>
                  <a:srgbClr val="0070C0"/>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 66,000 V</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スライド番号プレースホルダー 6">
            <a:extLst>
              <a:ext uri="{FF2B5EF4-FFF2-40B4-BE49-F238E27FC236}">
                <a16:creationId xmlns:a16="http://schemas.microsoft.com/office/drawing/2014/main" id="{7CA49A2C-BEB3-4A55-BC97-26AE4F4C7789}"/>
              </a:ext>
            </a:extLst>
          </p:cNvPr>
          <p:cNvSpPr>
            <a:spLocks noGrp="1"/>
          </p:cNvSpPr>
          <p:nvPr>
            <p:ph type="sldNum" sz="quarter" idx="12"/>
          </p:nvPr>
        </p:nvSpPr>
        <p:spPr/>
        <p:txBody>
          <a:bodyPr/>
          <a:lstStyle/>
          <a:p>
            <a:fld id="{B2C5F037-66D8-4E51-A4AC-8572A6BD76F5}" type="slidenum">
              <a:rPr kumimoji="1" lang="ja-JP" altLang="en-US" smtClean="0"/>
              <a:t>2</a:t>
            </a:fld>
            <a:endParaRPr kumimoji="1" lang="ja-JP" altLang="en-US"/>
          </a:p>
        </p:txBody>
      </p:sp>
      <p:pic>
        <p:nvPicPr>
          <p:cNvPr id="34" name="図 33">
            <a:extLst>
              <a:ext uri="{FF2B5EF4-FFF2-40B4-BE49-F238E27FC236}">
                <a16:creationId xmlns:a16="http://schemas.microsoft.com/office/drawing/2014/main" id="{DC297D45-F101-4EE1-AF78-CB55B3D32A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2211" y="3500806"/>
            <a:ext cx="2248440" cy="2744419"/>
          </a:xfrm>
          <a:prstGeom prst="rect">
            <a:avLst/>
          </a:prstGeom>
        </p:spPr>
      </p:pic>
      <p:pic>
        <p:nvPicPr>
          <p:cNvPr id="32" name="図 31">
            <a:extLst>
              <a:ext uri="{FF2B5EF4-FFF2-40B4-BE49-F238E27FC236}">
                <a16:creationId xmlns:a16="http://schemas.microsoft.com/office/drawing/2014/main" id="{8864E17E-E23E-4058-A2F7-26CF22E503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9421" y="518413"/>
            <a:ext cx="2682236" cy="2042436"/>
          </a:xfrm>
          <a:prstGeom prst="rect">
            <a:avLst/>
          </a:prstGeom>
        </p:spPr>
      </p:pic>
      <p:pic>
        <p:nvPicPr>
          <p:cNvPr id="36" name="図 35">
            <a:extLst>
              <a:ext uri="{FF2B5EF4-FFF2-40B4-BE49-F238E27FC236}">
                <a16:creationId xmlns:a16="http://schemas.microsoft.com/office/drawing/2014/main" id="{A7F5AABB-69FE-4989-B0E7-42C30AC044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5077" y="4124447"/>
            <a:ext cx="2228908" cy="2507522"/>
          </a:xfrm>
          <a:prstGeom prst="rect">
            <a:avLst/>
          </a:prstGeom>
        </p:spPr>
      </p:pic>
      <p:pic>
        <p:nvPicPr>
          <p:cNvPr id="14" name="図 13">
            <a:extLst>
              <a:ext uri="{FF2B5EF4-FFF2-40B4-BE49-F238E27FC236}">
                <a16:creationId xmlns:a16="http://schemas.microsoft.com/office/drawing/2014/main" id="{1A9B30D9-7720-42CB-9C23-7425A63CE6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4902" y="3968465"/>
            <a:ext cx="2937914" cy="1524684"/>
          </a:xfrm>
          <a:prstGeom prst="rect">
            <a:avLst/>
          </a:prstGeom>
        </p:spPr>
      </p:pic>
      <p:pic>
        <p:nvPicPr>
          <p:cNvPr id="38" name="図 37">
            <a:extLst>
              <a:ext uri="{FF2B5EF4-FFF2-40B4-BE49-F238E27FC236}">
                <a16:creationId xmlns:a16="http://schemas.microsoft.com/office/drawing/2014/main" id="{48AB394E-8691-4CDC-BCDC-AB7BE72BA3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738939" y="213158"/>
            <a:ext cx="2015707" cy="2744418"/>
          </a:xfrm>
          <a:prstGeom prst="rect">
            <a:avLst/>
          </a:prstGeom>
        </p:spPr>
      </p:pic>
      <p:pic>
        <p:nvPicPr>
          <p:cNvPr id="4" name="図 3">
            <a:extLst>
              <a:ext uri="{FF2B5EF4-FFF2-40B4-BE49-F238E27FC236}">
                <a16:creationId xmlns:a16="http://schemas.microsoft.com/office/drawing/2014/main" id="{142CEBAB-244A-49BB-904F-570B7ECE0AE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06739" y="2984514"/>
            <a:ext cx="2095500" cy="1571625"/>
          </a:xfrm>
          <a:prstGeom prst="rect">
            <a:avLst/>
          </a:prstGeom>
        </p:spPr>
      </p:pic>
    </p:spTree>
    <p:extLst>
      <p:ext uri="{BB962C8B-B14F-4D97-AF65-F5344CB8AC3E}">
        <p14:creationId xmlns:p14="http://schemas.microsoft.com/office/powerpoint/2010/main" val="530889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57F67DB-83F7-4CE1-A88F-8C57EAC1CCDE}"/>
              </a:ext>
            </a:extLst>
          </p:cNvPr>
          <p:cNvSpPr txBox="1"/>
          <p:nvPr/>
        </p:nvSpPr>
        <p:spPr>
          <a:xfrm>
            <a:off x="994277" y="982176"/>
            <a:ext cx="10892923" cy="4893647"/>
          </a:xfrm>
          <a:prstGeom prst="rect">
            <a:avLst/>
          </a:prstGeom>
          <a:noFill/>
        </p:spPr>
        <p:txBody>
          <a:bodyPr wrap="square" rtlCol="0">
            <a:spAutoFit/>
          </a:bodyPr>
          <a:lstStyle/>
          <a:p>
            <a:r>
              <a:rPr kumimoji="1" lang="ja-JP" altLang="en-US" sz="2400" b="1" dirty="0">
                <a:solidFill>
                  <a:srgbClr val="000000"/>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Gray cast iron is proposed for Abutment material.</a:t>
            </a:r>
            <a:endParaRPr kumimoji="1" lang="en-US" altLang="ja-JP" sz="2400"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 </a:t>
            </a:r>
            <a:r>
              <a:rPr lang="en-US" altLang="ja-JP" sz="2400" b="1" dirty="0">
                <a:solidFill>
                  <a:srgbClr val="000000"/>
                </a:solidFill>
                <a:latin typeface="ＭＳ Ｐゴシック" panose="020B0600070205080204" pitchFamily="50" charset="-128"/>
                <a:ea typeface="ＭＳ Ｐゴシック" panose="020B0600070205080204" pitchFamily="50" charset="-128"/>
              </a:rPr>
              <a:t>Excellent in terms of productivity, vibration damping performance, and cost.</a:t>
            </a:r>
          </a:p>
          <a:p>
            <a:endParaRPr lang="en-US" altLang="ja-JP"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Iwate Iron Co., Ltd. is located close distance from ILC.</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 </a:t>
            </a:r>
            <a:r>
              <a:rPr lang="en-US" altLang="ja-JP" sz="2400" b="1" dirty="0">
                <a:solidFill>
                  <a:srgbClr val="000000"/>
                </a:solidFill>
                <a:latin typeface="ＭＳ Ｐゴシック" panose="020B0600070205080204" pitchFamily="50" charset="-128"/>
                <a:ea typeface="ＭＳ Ｐゴシック" panose="020B0600070205080204" pitchFamily="50" charset="-128"/>
              </a:rPr>
              <a:t>Transportation costs of many heavy objects are reduced.</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a:p>
            <a:endParaRPr lang="en-US" altLang="ja-JP"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Iwate Iron Co., Ltd. has a vast site.</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 </a:t>
            </a:r>
            <a:r>
              <a:rPr lang="en-US" altLang="ja-JP" sz="2400" b="1" dirty="0">
                <a:solidFill>
                  <a:srgbClr val="000000"/>
                </a:solidFill>
                <a:latin typeface="ＭＳ Ｐゴシック" panose="020B0600070205080204" pitchFamily="50" charset="-128"/>
                <a:ea typeface="ＭＳ Ｐゴシック" panose="020B0600070205080204" pitchFamily="50" charset="-128"/>
              </a:rPr>
              <a:t>Massive goods can be stored.</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a:p>
            <a:endParaRPr lang="en-US" altLang="ja-JP"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Iwate Iron Co., Ltd. has Extra-high voltage receiving facility.</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 </a:t>
            </a:r>
            <a:r>
              <a:rPr lang="en-US" altLang="ja-JP" sz="2400" b="1" dirty="0">
                <a:solidFill>
                  <a:srgbClr val="000000"/>
                </a:solidFill>
                <a:latin typeface="ＭＳ Ｐゴシック" panose="020B0600070205080204" pitchFamily="50" charset="-128"/>
                <a:ea typeface="ＭＳ Ｐゴシック" panose="020B0600070205080204" pitchFamily="50" charset="-128"/>
              </a:rPr>
              <a:t>Evaluation and inspection of various devices are possible.</a:t>
            </a:r>
          </a:p>
          <a:p>
            <a:endParaRPr lang="en-US" altLang="ja-JP" b="1" dirty="0">
              <a:solidFill>
                <a:srgbClr val="000000"/>
              </a:solidFill>
              <a:latin typeface="ＭＳ Ｐゴシック" panose="020B0600070205080204" pitchFamily="50" charset="-128"/>
              <a:ea typeface="ＭＳ Ｐゴシック" panose="020B0600070205080204" pitchFamily="50" charset="-128"/>
            </a:endParaRP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a:t>
            </a:r>
            <a:r>
              <a:rPr lang="en-US" altLang="ja-JP" sz="2400" b="1" dirty="0">
                <a:solidFill>
                  <a:srgbClr val="000000"/>
                </a:solidFill>
                <a:latin typeface="ＭＳ Ｐゴシック" panose="020B0600070205080204" pitchFamily="50" charset="-128"/>
                <a:ea typeface="ＭＳ Ｐゴシック" panose="020B0600070205080204" pitchFamily="50" charset="-128"/>
              </a:rPr>
              <a:t>Iwate Iron Co., Ltd. has an engineering department.</a:t>
            </a:r>
          </a:p>
          <a:p>
            <a:r>
              <a:rPr lang="ja-JP" altLang="en-US" sz="2400" b="1" dirty="0">
                <a:solidFill>
                  <a:srgbClr val="000000"/>
                </a:solidFill>
                <a:latin typeface="ＭＳ Ｐゴシック" panose="020B0600070205080204" pitchFamily="50" charset="-128"/>
                <a:ea typeface="ＭＳ Ｐゴシック" panose="020B0600070205080204" pitchFamily="50" charset="-128"/>
              </a:rPr>
              <a:t>  → </a:t>
            </a:r>
            <a:r>
              <a:rPr lang="en-US" altLang="ja-JP" sz="2400" b="1" dirty="0">
                <a:solidFill>
                  <a:srgbClr val="000000"/>
                </a:solidFill>
                <a:latin typeface="ＭＳ Ｐゴシック" panose="020B0600070205080204" pitchFamily="50" charset="-128"/>
                <a:ea typeface="ＭＳ Ｐゴシック" panose="020B0600070205080204" pitchFamily="50" charset="-128"/>
              </a:rPr>
              <a:t>Respond quickly to various maintenance.</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6" name="スライド番号プレースホルダー 5">
            <a:extLst>
              <a:ext uri="{FF2B5EF4-FFF2-40B4-BE49-F238E27FC236}">
                <a16:creationId xmlns:a16="http://schemas.microsoft.com/office/drawing/2014/main" id="{02B1077B-75AA-4612-A192-7F8806AD88E0}"/>
              </a:ext>
            </a:extLst>
          </p:cNvPr>
          <p:cNvSpPr>
            <a:spLocks noGrp="1"/>
          </p:cNvSpPr>
          <p:nvPr>
            <p:ph type="sldNum" sz="quarter" idx="12"/>
          </p:nvPr>
        </p:nvSpPr>
        <p:spPr/>
        <p:txBody>
          <a:bodyPr/>
          <a:lstStyle/>
          <a:p>
            <a:fld id="{B2C5F037-66D8-4E51-A4AC-8572A6BD76F5}" type="slidenum">
              <a:rPr kumimoji="1" lang="ja-JP" altLang="en-US" smtClean="0"/>
              <a:t>20</a:t>
            </a:fld>
            <a:endParaRPr kumimoji="1" lang="ja-JP" altLang="en-US"/>
          </a:p>
        </p:txBody>
      </p:sp>
      <p:sp>
        <p:nvSpPr>
          <p:cNvPr id="4" name="テキスト ボックス 3">
            <a:extLst>
              <a:ext uri="{FF2B5EF4-FFF2-40B4-BE49-F238E27FC236}">
                <a16:creationId xmlns:a16="http://schemas.microsoft.com/office/drawing/2014/main" id="{B32D3035-F549-4D74-A2FA-2CFE0622E503}"/>
              </a:ext>
            </a:extLst>
          </p:cNvPr>
          <p:cNvSpPr txBox="1"/>
          <p:nvPr/>
        </p:nvSpPr>
        <p:spPr>
          <a:xfrm>
            <a:off x="994277" y="319088"/>
            <a:ext cx="1773242" cy="584775"/>
          </a:xfrm>
          <a:prstGeom prst="rect">
            <a:avLst/>
          </a:prstGeom>
          <a:noFill/>
        </p:spPr>
        <p:txBody>
          <a:bodyPr wrap="none" rtlCol="0">
            <a:spAutoFit/>
          </a:bodyPr>
          <a:lstStyle/>
          <a:p>
            <a:r>
              <a:rPr lang="en-US" altLang="ja-JP" sz="3200" dirty="0">
                <a:solidFill>
                  <a:srgbClr val="000000"/>
                </a:solidFill>
                <a:latin typeface="ＭＳ Ｐゴシック" panose="020B0600070205080204" pitchFamily="50" charset="-128"/>
                <a:ea typeface="ＭＳ Ｐゴシック" panose="020B0600070205080204" pitchFamily="50" charset="-128"/>
              </a:rPr>
              <a:t>Summary</a:t>
            </a:r>
            <a:endParaRPr kumimoji="1" lang="ja-JP" altLang="en-US" sz="32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214986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807FAAA-9050-40B1-B8F4-CD43C72466FD}"/>
              </a:ext>
            </a:extLst>
          </p:cNvPr>
          <p:cNvSpPr txBox="1"/>
          <p:nvPr/>
        </p:nvSpPr>
        <p:spPr>
          <a:xfrm>
            <a:off x="1581702" y="1818382"/>
            <a:ext cx="9555821" cy="1015663"/>
          </a:xfrm>
          <a:prstGeom prst="rect">
            <a:avLst/>
          </a:prstGeom>
          <a:noFill/>
        </p:spPr>
        <p:txBody>
          <a:bodyPr wrap="none" rtlCol="0">
            <a:spAutoFit/>
          </a:bodyPr>
          <a:lstStyle/>
          <a:p>
            <a:r>
              <a:rPr kumimoji="1" lang="en-US" altLang="ja-JP" sz="6000" dirty="0">
                <a:solidFill>
                  <a:srgbClr val="000000"/>
                </a:solidFill>
                <a:latin typeface="ＭＳ Ｐゴシック" panose="020B0600070205080204" pitchFamily="50" charset="-128"/>
                <a:ea typeface="ＭＳ Ｐゴシック" panose="020B0600070205080204" pitchFamily="50" charset="-128"/>
              </a:rPr>
              <a:t>Thank you for your attention.</a:t>
            </a:r>
          </a:p>
        </p:txBody>
      </p:sp>
      <p:sp>
        <p:nvSpPr>
          <p:cNvPr id="5" name="スライド番号プレースホルダー 4">
            <a:extLst>
              <a:ext uri="{FF2B5EF4-FFF2-40B4-BE49-F238E27FC236}">
                <a16:creationId xmlns:a16="http://schemas.microsoft.com/office/drawing/2014/main" id="{0C4EB4A6-4DCC-44CF-A1A5-37B89867AD2B}"/>
              </a:ext>
            </a:extLst>
          </p:cNvPr>
          <p:cNvSpPr>
            <a:spLocks noGrp="1"/>
          </p:cNvSpPr>
          <p:nvPr>
            <p:ph type="sldNum" sz="quarter" idx="12"/>
          </p:nvPr>
        </p:nvSpPr>
        <p:spPr/>
        <p:txBody>
          <a:bodyPr/>
          <a:lstStyle/>
          <a:p>
            <a:fld id="{B2C5F037-66D8-4E51-A4AC-8572A6BD76F5}" type="slidenum">
              <a:rPr kumimoji="1" lang="ja-JP" altLang="en-US" smtClean="0"/>
              <a:t>21</a:t>
            </a:fld>
            <a:endParaRPr kumimoji="1" lang="ja-JP" altLang="en-US"/>
          </a:p>
        </p:txBody>
      </p:sp>
      <p:sp>
        <p:nvSpPr>
          <p:cNvPr id="6" name="テキスト ボックス 5">
            <a:extLst>
              <a:ext uri="{FF2B5EF4-FFF2-40B4-BE49-F238E27FC236}">
                <a16:creationId xmlns:a16="http://schemas.microsoft.com/office/drawing/2014/main" id="{75760E4E-98EE-4F82-AF6F-AB5900AF808A}"/>
              </a:ext>
            </a:extLst>
          </p:cNvPr>
          <p:cNvSpPr txBox="1"/>
          <p:nvPr/>
        </p:nvSpPr>
        <p:spPr>
          <a:xfrm>
            <a:off x="1265108" y="3662472"/>
            <a:ext cx="10189008" cy="1754326"/>
          </a:xfrm>
          <a:prstGeom prst="rect">
            <a:avLst/>
          </a:prstGeom>
          <a:noFill/>
        </p:spPr>
        <p:txBody>
          <a:bodyPr wrap="none" rtlCol="0">
            <a:spAutoFit/>
          </a:bodyPr>
          <a:lstStyle/>
          <a:p>
            <a:r>
              <a:rPr lang="en-US" altLang="ja-JP" sz="3600" dirty="0">
                <a:solidFill>
                  <a:srgbClr val="000000"/>
                </a:solidFill>
                <a:latin typeface="ＭＳ Ｐゴシック" panose="020B0600070205080204" pitchFamily="50" charset="-128"/>
                <a:ea typeface="ＭＳ Ｐゴシック" panose="020B0600070205080204" pitchFamily="50" charset="-128"/>
              </a:rPr>
              <a:t>After this, it will be a question-and-answer time, </a:t>
            </a:r>
          </a:p>
          <a:p>
            <a:r>
              <a:rPr lang="en-US" altLang="ja-JP" sz="3600" dirty="0">
                <a:solidFill>
                  <a:srgbClr val="000000"/>
                </a:solidFill>
                <a:latin typeface="ＭＳ Ｐゴシック" panose="020B0600070205080204" pitchFamily="50" charset="-128"/>
                <a:ea typeface="ＭＳ Ｐゴシック" panose="020B0600070205080204" pitchFamily="50" charset="-128"/>
              </a:rPr>
              <a:t>but I am not good at English, </a:t>
            </a:r>
          </a:p>
          <a:p>
            <a:r>
              <a:rPr lang="en-US" altLang="ja-JP" sz="3600" dirty="0">
                <a:solidFill>
                  <a:srgbClr val="000000"/>
                </a:solidFill>
                <a:latin typeface="ＭＳ Ｐゴシック" panose="020B0600070205080204" pitchFamily="50" charset="-128"/>
                <a:ea typeface="ＭＳ Ｐゴシック" panose="020B0600070205080204" pitchFamily="50" charset="-128"/>
              </a:rPr>
              <a:t>so I would like to ask for interpretation by someone.</a:t>
            </a:r>
            <a:endParaRPr kumimoji="1"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237848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65265D9-1C62-4551-9BF8-55F1D3539C8D}"/>
              </a:ext>
            </a:extLst>
          </p:cNvPr>
          <p:cNvSpPr txBox="1"/>
          <p:nvPr/>
        </p:nvSpPr>
        <p:spPr>
          <a:xfrm>
            <a:off x="1210625" y="417619"/>
            <a:ext cx="4145687" cy="707886"/>
          </a:xfrm>
          <a:prstGeom prst="rect">
            <a:avLst/>
          </a:prstGeom>
          <a:noFill/>
        </p:spPr>
        <p:txBody>
          <a:bodyPr wrap="none" rtlCol="0">
            <a:spAutoFit/>
          </a:bodyPr>
          <a:lstStyle/>
          <a:p>
            <a:r>
              <a:rPr lang="en-US" altLang="ja-JP" sz="4000" dirty="0">
                <a:solidFill>
                  <a:srgbClr val="0070C0"/>
                </a:solidFill>
                <a:latin typeface="ＭＳ Ｐゴシック" panose="020B0600070205080204" pitchFamily="50" charset="-128"/>
                <a:ea typeface="ＭＳ Ｐゴシック" panose="020B0600070205080204" pitchFamily="50" charset="-128"/>
              </a:rPr>
              <a:t>Business contents</a:t>
            </a:r>
            <a:endParaRPr kumimoji="1" lang="ja-JP" altLang="en-US" sz="4000" dirty="0">
              <a:solidFill>
                <a:srgbClr val="0070C0"/>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AF4534FE-B468-4ED4-A5F9-85739FAB0552}"/>
              </a:ext>
            </a:extLst>
          </p:cNvPr>
          <p:cNvSpPr txBox="1"/>
          <p:nvPr/>
        </p:nvSpPr>
        <p:spPr>
          <a:xfrm>
            <a:off x="1210625" y="1353891"/>
            <a:ext cx="9336210" cy="4339650"/>
          </a:xfrm>
          <a:prstGeom prst="rect">
            <a:avLst/>
          </a:prstGeom>
          <a:noFill/>
        </p:spPr>
        <p:txBody>
          <a:bodyPr wrap="none" rtlCol="0">
            <a:spAutoFit/>
          </a:bodyPr>
          <a:lstStyle/>
          <a:p>
            <a:r>
              <a:rPr kumimoji="1" lang="ja-JP" altLang="en-US" sz="3600" dirty="0">
                <a:solidFill>
                  <a:srgbClr val="000000"/>
                </a:solidFill>
                <a:latin typeface="ＭＳ Ｐゴシック" panose="020B0600070205080204" pitchFamily="50" charset="-128"/>
                <a:ea typeface="ＭＳ Ｐゴシック" panose="020B0600070205080204" pitchFamily="50" charset="-128"/>
              </a:rPr>
              <a:t>● </a:t>
            </a:r>
            <a:r>
              <a:rPr lang="en-US" altLang="ja-JP" sz="3600" dirty="0">
                <a:solidFill>
                  <a:srgbClr val="000000"/>
                </a:solidFill>
                <a:latin typeface="ＭＳ Ｐゴシック" panose="020B0600070205080204" pitchFamily="50" charset="-128"/>
                <a:ea typeface="ＭＳ Ｐゴシック" panose="020B0600070205080204" pitchFamily="50" charset="-128"/>
              </a:rPr>
              <a:t>Castings Operations Department</a:t>
            </a:r>
            <a:endParaRPr kumimoji="1" lang="en-US" altLang="ja-JP" sz="3600" dirty="0">
              <a:solidFill>
                <a:srgbClr val="000000"/>
              </a:solidFill>
              <a:latin typeface="ＭＳ Ｐゴシック" panose="020B0600070205080204" pitchFamily="50" charset="-128"/>
              <a:ea typeface="ＭＳ Ｐゴシック" panose="020B0600070205080204" pitchFamily="50" charset="-128"/>
            </a:endParaRPr>
          </a:p>
          <a:p>
            <a:endParaRPr lang="en-US" altLang="ja-JP" sz="1600" dirty="0">
              <a:solidFill>
                <a:srgbClr val="000000"/>
              </a:solidFill>
              <a:latin typeface="ＭＳ ゴシック" panose="020B0609070205080204" pitchFamily="49" charset="-128"/>
              <a:ea typeface="ＭＳ ゴシック" panose="020B0609070205080204" pitchFamily="49" charset="-128"/>
            </a:endParaRPr>
          </a:p>
          <a:p>
            <a:r>
              <a:rPr lang="ja-JP" altLang="en-US" sz="3200" dirty="0">
                <a:solidFill>
                  <a:srgbClr val="000000"/>
                </a:solidFill>
                <a:latin typeface="ＭＳ ゴシック" panose="020B0609070205080204" pitchFamily="49" charset="-128"/>
                <a:ea typeface="ＭＳ ゴシック" panose="020B0609070205080204" pitchFamily="49" charset="-128"/>
              </a:rPr>
              <a:t>　</a:t>
            </a:r>
            <a:r>
              <a:rPr lang="ja-JP" altLang="en-US" sz="3200" dirty="0">
                <a:solidFill>
                  <a:srgbClr val="000000"/>
                </a:solidFill>
                <a:latin typeface="ＭＳ Ｐゴシック" panose="020B0600070205080204" pitchFamily="50" charset="-128"/>
                <a:ea typeface="ＭＳ Ｐゴシック" panose="020B0600070205080204" pitchFamily="50" charset="-128"/>
              </a:rPr>
              <a:t>・ </a:t>
            </a:r>
            <a:r>
              <a:rPr lang="en-US" altLang="ja-JP" sz="3200" dirty="0">
                <a:solidFill>
                  <a:srgbClr val="000000"/>
                </a:solidFill>
                <a:latin typeface="ＭＳ Ｐゴシック" panose="020B0600070205080204" pitchFamily="50" charset="-128"/>
                <a:ea typeface="ＭＳ Ｐゴシック" panose="020B0600070205080204" pitchFamily="50" charset="-128"/>
              </a:rPr>
              <a:t>Iron castings</a:t>
            </a:r>
            <a:r>
              <a:rPr lang="ja-JP" altLang="en-US" sz="3200" dirty="0">
                <a:solidFill>
                  <a:srgbClr val="000000"/>
                </a:solidFill>
                <a:latin typeface="ＭＳ Ｐゴシック" panose="020B0600070205080204" pitchFamily="50" charset="-128"/>
                <a:ea typeface="ＭＳ Ｐゴシック" panose="020B0600070205080204" pitchFamily="50" charset="-128"/>
              </a:rPr>
              <a:t> </a:t>
            </a:r>
            <a:r>
              <a:rPr lang="en-US" altLang="ja-JP" sz="3200" dirty="0">
                <a:solidFill>
                  <a:srgbClr val="000000"/>
                </a:solidFill>
                <a:latin typeface="ＭＳ Ｐゴシック" panose="020B0600070205080204" pitchFamily="50" charset="-128"/>
                <a:ea typeface="ＭＳ Ｐゴシック" panose="020B0600070205080204" pitchFamily="50" charset="-128"/>
              </a:rPr>
              <a:t>( Gray cast iron ; Ductile cast iron )</a:t>
            </a:r>
            <a:endParaRPr lang="ja-JP" altLang="en-US" sz="3200" dirty="0">
              <a:solidFill>
                <a:srgbClr val="000000"/>
              </a:solidFill>
              <a:latin typeface="ＭＳ Ｐゴシック" panose="020B0600070205080204" pitchFamily="50" charset="-128"/>
              <a:ea typeface="ＭＳ Ｐゴシック" panose="020B0600070205080204" pitchFamily="50" charset="-128"/>
            </a:endParaRPr>
          </a:p>
          <a:p>
            <a:endParaRPr kumimoji="1" lang="en-US" altLang="ja-JP" sz="1600" dirty="0">
              <a:solidFill>
                <a:srgbClr val="000000"/>
              </a:solidFill>
              <a:latin typeface="ＭＳ ゴシック" panose="020B0609070205080204" pitchFamily="49" charset="-128"/>
              <a:ea typeface="ＭＳ ゴシック" panose="020B0609070205080204" pitchFamily="49" charset="-128"/>
            </a:endParaRPr>
          </a:p>
          <a:p>
            <a:r>
              <a:rPr lang="ja-JP" altLang="en-US" sz="3200" dirty="0">
                <a:solidFill>
                  <a:srgbClr val="000000"/>
                </a:solidFill>
                <a:latin typeface="ＭＳ ゴシック" panose="020B0609070205080204" pitchFamily="49" charset="-128"/>
                <a:ea typeface="ＭＳ ゴシック" panose="020B0609070205080204" pitchFamily="49" charset="-128"/>
              </a:rPr>
              <a:t>　</a:t>
            </a:r>
            <a:r>
              <a:rPr lang="ja-JP" altLang="en-US" sz="3200" dirty="0">
                <a:solidFill>
                  <a:srgbClr val="000000"/>
                </a:solidFill>
                <a:latin typeface="ＭＳ Ｐゴシック" panose="020B0600070205080204" pitchFamily="50" charset="-128"/>
                <a:ea typeface="ＭＳ Ｐゴシック" panose="020B0600070205080204" pitchFamily="50" charset="-128"/>
              </a:rPr>
              <a:t>・ </a:t>
            </a:r>
            <a:r>
              <a:rPr lang="en-US" altLang="ja-JP" sz="3200" dirty="0">
                <a:solidFill>
                  <a:srgbClr val="000000"/>
                </a:solidFill>
                <a:latin typeface="ＭＳ Ｐゴシック" panose="020B0600070205080204" pitchFamily="50" charset="-128"/>
                <a:ea typeface="ＭＳ Ｐゴシック" panose="020B0600070205080204" pitchFamily="50" charset="-128"/>
              </a:rPr>
              <a:t>Steel castings</a:t>
            </a:r>
            <a:endParaRPr lang="ja-JP" altLang="en-US" sz="3200" dirty="0">
              <a:solidFill>
                <a:srgbClr val="000000"/>
              </a:solidFill>
              <a:latin typeface="ＭＳ Ｐゴシック" panose="020B0600070205080204" pitchFamily="50" charset="-128"/>
              <a:ea typeface="ＭＳ Ｐゴシック" panose="020B0600070205080204" pitchFamily="50" charset="-128"/>
            </a:endParaRPr>
          </a:p>
          <a:p>
            <a:endParaRPr kumimoji="1" lang="en-US" altLang="ja-JP" sz="1600" dirty="0">
              <a:solidFill>
                <a:srgbClr val="000000"/>
              </a:solidFill>
              <a:latin typeface="ＭＳ ゴシック" panose="020B0609070205080204" pitchFamily="49" charset="-128"/>
              <a:ea typeface="ＭＳ ゴシック" panose="020B0609070205080204" pitchFamily="49" charset="-128"/>
            </a:endParaRPr>
          </a:p>
          <a:p>
            <a:r>
              <a:rPr lang="ja-JP" altLang="en-US" sz="3200" dirty="0">
                <a:solidFill>
                  <a:srgbClr val="000000"/>
                </a:solidFill>
                <a:latin typeface="ＭＳ ゴシック" panose="020B0609070205080204" pitchFamily="49" charset="-128"/>
                <a:ea typeface="ＭＳ ゴシック" panose="020B0609070205080204" pitchFamily="49" charset="-128"/>
              </a:rPr>
              <a:t>　</a:t>
            </a:r>
            <a:r>
              <a:rPr lang="ja-JP" altLang="en-US" sz="3200" dirty="0">
                <a:solidFill>
                  <a:srgbClr val="000000"/>
                </a:solidFill>
                <a:latin typeface="ＭＳ Ｐゴシック" panose="020B0600070205080204" pitchFamily="50" charset="-128"/>
                <a:ea typeface="ＭＳ Ｐゴシック" panose="020B0600070205080204" pitchFamily="50" charset="-128"/>
              </a:rPr>
              <a:t>・ </a:t>
            </a:r>
            <a:r>
              <a:rPr lang="en-US" altLang="ja-JP" sz="3200" dirty="0">
                <a:solidFill>
                  <a:srgbClr val="000000"/>
                </a:solidFill>
                <a:latin typeface="ＭＳ Ｐゴシック" panose="020B0600070205080204" pitchFamily="50" charset="-128"/>
                <a:ea typeface="ＭＳ Ｐゴシック" panose="020B0600070205080204" pitchFamily="50" charset="-128"/>
              </a:rPr>
              <a:t>Aluminum castings</a:t>
            </a:r>
            <a:endParaRPr lang="ja-JP" altLang="en-US" sz="3200" dirty="0">
              <a:solidFill>
                <a:srgbClr val="000000"/>
              </a:solidFill>
              <a:latin typeface="ＭＳ Ｐゴシック" panose="020B0600070205080204" pitchFamily="50" charset="-128"/>
              <a:ea typeface="ＭＳ Ｐゴシック" panose="020B0600070205080204" pitchFamily="50" charset="-128"/>
            </a:endParaRPr>
          </a:p>
          <a:p>
            <a:endParaRPr kumimoji="1" lang="en-US" altLang="ja-JP" sz="1600" dirty="0">
              <a:solidFill>
                <a:srgbClr val="000000"/>
              </a:solidFill>
              <a:latin typeface="ＭＳ ゴシック" panose="020B0609070205080204" pitchFamily="49" charset="-128"/>
              <a:ea typeface="ＭＳ ゴシック" panose="020B0609070205080204" pitchFamily="49" charset="-128"/>
            </a:endParaRPr>
          </a:p>
          <a:p>
            <a:r>
              <a:rPr lang="ja-JP" altLang="en-US" sz="3200" dirty="0">
                <a:solidFill>
                  <a:srgbClr val="000000"/>
                </a:solidFill>
                <a:latin typeface="ＭＳ ゴシック" panose="020B0609070205080204" pitchFamily="49" charset="-128"/>
                <a:ea typeface="ＭＳ ゴシック" panose="020B0609070205080204" pitchFamily="49" charset="-128"/>
              </a:rPr>
              <a:t>　</a:t>
            </a:r>
            <a:r>
              <a:rPr lang="ja-JP" altLang="en-US" sz="3200" dirty="0">
                <a:solidFill>
                  <a:srgbClr val="000000"/>
                </a:solidFill>
                <a:latin typeface="ＭＳ Ｐゴシック" panose="020B0600070205080204" pitchFamily="50" charset="-128"/>
                <a:ea typeface="ＭＳ Ｐゴシック" panose="020B0600070205080204" pitchFamily="50" charset="-128"/>
              </a:rPr>
              <a:t>・ </a:t>
            </a:r>
            <a:r>
              <a:rPr lang="en-US" altLang="ja-JP" sz="3200" dirty="0">
                <a:solidFill>
                  <a:srgbClr val="000000"/>
                </a:solidFill>
                <a:latin typeface="ＭＳ Ｐゴシック" panose="020B0600070205080204" pitchFamily="50" charset="-128"/>
                <a:ea typeface="ＭＳ Ｐゴシック" panose="020B0600070205080204" pitchFamily="50" charset="-128"/>
              </a:rPr>
              <a:t>Stainless steel castings</a:t>
            </a:r>
          </a:p>
          <a:p>
            <a:endParaRPr lang="en-US" altLang="ja-JP" sz="1600" dirty="0">
              <a:solidFill>
                <a:srgbClr val="000000"/>
              </a:solidFill>
              <a:latin typeface="ＭＳ Ｐゴシック" panose="020B0600070205080204" pitchFamily="50" charset="-128"/>
              <a:ea typeface="ＭＳ Ｐゴシック" panose="020B0600070205080204" pitchFamily="50" charset="-128"/>
            </a:endParaRPr>
          </a:p>
          <a:p>
            <a:r>
              <a:rPr lang="ja-JP" altLang="en-US" sz="3200" dirty="0">
                <a:solidFill>
                  <a:srgbClr val="000000"/>
                </a:solidFill>
                <a:latin typeface="ＭＳ ゴシック" panose="020B0609070205080204" pitchFamily="49" charset="-128"/>
                <a:ea typeface="ＭＳ ゴシック" panose="020B0609070205080204" pitchFamily="49" charset="-128"/>
              </a:rPr>
              <a:t>　　　　　　　　　　</a:t>
            </a:r>
            <a:r>
              <a:rPr lang="en-US" altLang="ja-JP" sz="3200" dirty="0">
                <a:solidFill>
                  <a:srgbClr val="000000"/>
                </a:solidFill>
                <a:latin typeface="ＭＳ Ｐゴシック" panose="020B0600070205080204" pitchFamily="50" charset="-128"/>
                <a:ea typeface="ＭＳ Ｐゴシック" panose="020B0600070205080204" pitchFamily="50" charset="-128"/>
              </a:rPr>
              <a:t>etc.</a:t>
            </a:r>
            <a:endParaRPr lang="ja-JP" altLang="en-US" sz="3200" dirty="0">
              <a:solidFill>
                <a:srgbClr val="000000"/>
              </a:solidFill>
              <a:latin typeface="ＭＳ Ｐゴシック" panose="020B0600070205080204" pitchFamily="50" charset="-128"/>
              <a:ea typeface="ＭＳ Ｐゴシック" panose="020B0600070205080204" pitchFamily="50" charset="-128"/>
            </a:endParaRPr>
          </a:p>
        </p:txBody>
      </p:sp>
      <p:pic>
        <p:nvPicPr>
          <p:cNvPr id="9" name="図 8">
            <a:extLst>
              <a:ext uri="{FF2B5EF4-FFF2-40B4-BE49-F238E27FC236}">
                <a16:creationId xmlns:a16="http://schemas.microsoft.com/office/drawing/2014/main" id="{ED6DEE54-335F-4BFD-A9EB-B533FCA31E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223" y="2853560"/>
            <a:ext cx="4949543" cy="3401616"/>
          </a:xfrm>
          <a:prstGeom prst="rect">
            <a:avLst/>
          </a:prstGeom>
        </p:spPr>
      </p:pic>
      <p:sp>
        <p:nvSpPr>
          <p:cNvPr id="8" name="スライド番号プレースホルダー 7">
            <a:extLst>
              <a:ext uri="{FF2B5EF4-FFF2-40B4-BE49-F238E27FC236}">
                <a16:creationId xmlns:a16="http://schemas.microsoft.com/office/drawing/2014/main" id="{D6031D15-D6DE-4F83-A42D-93697A20F5B2}"/>
              </a:ext>
            </a:extLst>
          </p:cNvPr>
          <p:cNvSpPr>
            <a:spLocks noGrp="1"/>
          </p:cNvSpPr>
          <p:nvPr>
            <p:ph type="sldNum" sz="quarter" idx="12"/>
          </p:nvPr>
        </p:nvSpPr>
        <p:spPr/>
        <p:txBody>
          <a:bodyPr/>
          <a:lstStyle/>
          <a:p>
            <a:fld id="{B2C5F037-66D8-4E51-A4AC-8572A6BD76F5}" type="slidenum">
              <a:rPr kumimoji="1" lang="ja-JP" altLang="en-US" smtClean="0"/>
              <a:t>3</a:t>
            </a:fld>
            <a:endParaRPr kumimoji="1" lang="ja-JP" altLang="en-US" dirty="0"/>
          </a:p>
        </p:txBody>
      </p:sp>
    </p:spTree>
    <p:extLst>
      <p:ext uri="{BB962C8B-B14F-4D97-AF65-F5344CB8AC3E}">
        <p14:creationId xmlns:p14="http://schemas.microsoft.com/office/powerpoint/2010/main" val="3885675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E9161919-1129-4CCC-951B-FAD9861FCDDC}"/>
              </a:ext>
            </a:extLst>
          </p:cNvPr>
          <p:cNvSpPr/>
          <p:nvPr/>
        </p:nvSpPr>
        <p:spPr>
          <a:xfrm>
            <a:off x="642229" y="4013051"/>
            <a:ext cx="5111152" cy="2380517"/>
          </a:xfrm>
          <a:prstGeom prst="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0FCEE8E4-3B35-4DAF-97DC-777581BF3202}"/>
              </a:ext>
            </a:extLst>
          </p:cNvPr>
          <p:cNvSpPr/>
          <p:nvPr/>
        </p:nvSpPr>
        <p:spPr>
          <a:xfrm>
            <a:off x="642229" y="1001824"/>
            <a:ext cx="5111152" cy="2380517"/>
          </a:xfrm>
          <a:prstGeom prst="rect">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5D37C151-A264-4313-88C8-F81DAE1FB738}"/>
              </a:ext>
            </a:extLst>
          </p:cNvPr>
          <p:cNvSpPr>
            <a:spLocks noGrp="1"/>
          </p:cNvSpPr>
          <p:nvPr>
            <p:ph type="sldNum" sz="quarter" idx="12"/>
          </p:nvPr>
        </p:nvSpPr>
        <p:spPr>
          <a:xfrm>
            <a:off x="8513847" y="6356350"/>
            <a:ext cx="2743200" cy="365125"/>
          </a:xfrm>
        </p:spPr>
        <p:txBody>
          <a:bodyPr/>
          <a:lstStyle/>
          <a:p>
            <a:fld id="{B2C5F037-66D8-4E51-A4AC-8572A6BD76F5}" type="slidenum">
              <a:rPr kumimoji="1" lang="ja-JP" altLang="en-US" smtClean="0"/>
              <a:t>4</a:t>
            </a:fld>
            <a:endParaRPr kumimoji="1" lang="ja-JP" altLang="en-US" dirty="0"/>
          </a:p>
        </p:txBody>
      </p:sp>
      <p:sp>
        <p:nvSpPr>
          <p:cNvPr id="4" name="テキスト ボックス 3">
            <a:extLst>
              <a:ext uri="{FF2B5EF4-FFF2-40B4-BE49-F238E27FC236}">
                <a16:creationId xmlns:a16="http://schemas.microsoft.com/office/drawing/2014/main" id="{F7694DC7-1B99-4301-94CA-DFCE1778DF80}"/>
              </a:ext>
            </a:extLst>
          </p:cNvPr>
          <p:cNvSpPr txBox="1"/>
          <p:nvPr/>
        </p:nvSpPr>
        <p:spPr>
          <a:xfrm>
            <a:off x="989070" y="303291"/>
            <a:ext cx="3986989" cy="584775"/>
          </a:xfrm>
          <a:prstGeom prst="rect">
            <a:avLst/>
          </a:prstGeom>
          <a:noFill/>
        </p:spPr>
        <p:txBody>
          <a:bodyPr wrap="none" rtlCol="0">
            <a:spAutoFit/>
          </a:bodyPr>
          <a:lstStyle/>
          <a:p>
            <a:r>
              <a:rPr lang="en-US" altLang="ja-JP" sz="3200" dirty="0">
                <a:solidFill>
                  <a:srgbClr val="000000"/>
                </a:solidFill>
                <a:latin typeface="ＭＳ Ｐゴシック" panose="020B0600070205080204" pitchFamily="50" charset="-128"/>
                <a:ea typeface="ＭＳ Ｐゴシック" panose="020B0600070205080204" pitchFamily="50" charset="-128"/>
              </a:rPr>
              <a:t>Small casting example</a:t>
            </a:r>
            <a:endParaRPr lang="ja-JP" altLang="en-US" sz="3200" dirty="0">
              <a:solidFill>
                <a:srgbClr val="000000"/>
              </a:solidFill>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ACCD3C69-8D2E-4FFE-9988-5D68F79A47E5}"/>
              </a:ext>
            </a:extLst>
          </p:cNvPr>
          <p:cNvSpPr txBox="1"/>
          <p:nvPr/>
        </p:nvSpPr>
        <p:spPr>
          <a:xfrm>
            <a:off x="3606639" y="1408993"/>
            <a:ext cx="2146742" cy="1600438"/>
          </a:xfrm>
          <a:prstGeom prst="rect">
            <a:avLst/>
          </a:prstGeom>
          <a:no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Water pipe parts</a:t>
            </a:r>
          </a:p>
          <a:p>
            <a:endParaRPr lang="en-US" altLang="ja-JP" sz="800" dirty="0">
              <a:solidFill>
                <a:srgbClr val="000000"/>
              </a:solidFill>
              <a:latin typeface="ＭＳ ゴシック" panose="020B0609070205080204" pitchFamily="49" charset="-128"/>
              <a:ea typeface="ＭＳ ゴシック" panose="020B0609070205080204" pitchFamily="49" charset="-128"/>
            </a:endParaRPr>
          </a:p>
          <a:p>
            <a:r>
              <a:rPr lang="en-US" altLang="ja-JP" dirty="0">
                <a:solidFill>
                  <a:srgbClr val="000000"/>
                </a:solidFill>
                <a:latin typeface="ＭＳ ゴシック" panose="020B0609070205080204" pitchFamily="49" charset="-128"/>
                <a:ea typeface="ＭＳ ゴシック" panose="020B0609070205080204" pitchFamily="49" charset="-128"/>
              </a:rPr>
              <a:t>Material:FCD450</a:t>
            </a:r>
          </a:p>
          <a:p>
            <a:r>
              <a:rPr lang="en-US" altLang="ja-JP" dirty="0">
                <a:solidFill>
                  <a:srgbClr val="000000"/>
                </a:solidFill>
                <a:latin typeface="ＭＳ ゴシック" panose="020B0609070205080204" pitchFamily="49" charset="-128"/>
                <a:ea typeface="ＭＳ ゴシック" panose="020B0609070205080204" pitchFamily="49" charset="-128"/>
              </a:rPr>
              <a:t>Weight:1kg</a:t>
            </a:r>
          </a:p>
          <a:p>
            <a:r>
              <a:rPr lang="en-US" altLang="ja-JP" dirty="0">
                <a:solidFill>
                  <a:srgbClr val="000000"/>
                </a:solidFill>
                <a:latin typeface="ＭＳ ゴシック" panose="020B0609070205080204" pitchFamily="49" charset="-128"/>
                <a:ea typeface="ＭＳ ゴシック" panose="020B0609070205080204" pitchFamily="49" charset="-128"/>
              </a:rPr>
              <a:t>Dimension:</a:t>
            </a:r>
          </a:p>
          <a:p>
            <a:r>
              <a:rPr lang="en-US" altLang="ja-JP" dirty="0">
                <a:solidFill>
                  <a:srgbClr val="000000"/>
                </a:solidFill>
                <a:latin typeface="ＭＳ ゴシック" panose="020B0609070205080204" pitchFamily="49" charset="-128"/>
                <a:ea typeface="ＭＳ ゴシック" panose="020B0609070205080204" pitchFamily="49" charset="-128"/>
              </a:rPr>
              <a:t>200mm×80mm×60mm</a:t>
            </a:r>
          </a:p>
        </p:txBody>
      </p:sp>
      <p:pic>
        <p:nvPicPr>
          <p:cNvPr id="11" name="図 10">
            <a:extLst>
              <a:ext uri="{FF2B5EF4-FFF2-40B4-BE49-F238E27FC236}">
                <a16:creationId xmlns:a16="http://schemas.microsoft.com/office/drawing/2014/main" id="{D600B309-773B-4FAE-ADB8-EDAB122B3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860" y="1237556"/>
            <a:ext cx="2669999" cy="1909049"/>
          </a:xfrm>
          <a:prstGeom prst="rect">
            <a:avLst/>
          </a:prstGeom>
        </p:spPr>
      </p:pic>
      <p:sp>
        <p:nvSpPr>
          <p:cNvPr id="12" name="テキスト ボックス 11">
            <a:extLst>
              <a:ext uri="{FF2B5EF4-FFF2-40B4-BE49-F238E27FC236}">
                <a16:creationId xmlns:a16="http://schemas.microsoft.com/office/drawing/2014/main" id="{166C87FF-4868-4F97-8D8F-6943892973A7}"/>
              </a:ext>
            </a:extLst>
          </p:cNvPr>
          <p:cNvSpPr txBox="1"/>
          <p:nvPr/>
        </p:nvSpPr>
        <p:spPr>
          <a:xfrm>
            <a:off x="9379208" y="1408993"/>
            <a:ext cx="2146742" cy="1600438"/>
          </a:xfrm>
          <a:prstGeom prst="rect">
            <a:avLst/>
          </a:prstGeom>
          <a:no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Sewer pipe parts</a:t>
            </a:r>
          </a:p>
          <a:p>
            <a:endParaRPr lang="en-US" altLang="ja-JP" sz="800" dirty="0">
              <a:solidFill>
                <a:srgbClr val="000000"/>
              </a:solidFill>
              <a:latin typeface="ＭＳ ゴシック" panose="020B0609070205080204" pitchFamily="49" charset="-128"/>
              <a:ea typeface="ＭＳ ゴシック" panose="020B0609070205080204" pitchFamily="49" charset="-128"/>
            </a:endParaRPr>
          </a:p>
          <a:p>
            <a:r>
              <a:rPr lang="en-US" altLang="ja-JP" dirty="0">
                <a:solidFill>
                  <a:srgbClr val="000000"/>
                </a:solidFill>
                <a:latin typeface="ＭＳ ゴシック" panose="020B0609070205080204" pitchFamily="49" charset="-128"/>
                <a:ea typeface="ＭＳ ゴシック" panose="020B0609070205080204" pitchFamily="49" charset="-128"/>
              </a:rPr>
              <a:t>Material:FCD600</a:t>
            </a:r>
          </a:p>
          <a:p>
            <a:r>
              <a:rPr lang="en-US" altLang="ja-JP" dirty="0">
                <a:solidFill>
                  <a:srgbClr val="000000"/>
                </a:solidFill>
                <a:latin typeface="ＭＳ ゴシック" panose="020B0609070205080204" pitchFamily="49" charset="-128"/>
                <a:ea typeface="ＭＳ ゴシック" panose="020B0609070205080204" pitchFamily="49" charset="-128"/>
              </a:rPr>
              <a:t>Weight:1kg</a:t>
            </a:r>
          </a:p>
          <a:p>
            <a:r>
              <a:rPr lang="en-US" altLang="ja-JP" dirty="0">
                <a:solidFill>
                  <a:srgbClr val="000000"/>
                </a:solidFill>
                <a:latin typeface="ＭＳ ゴシック" panose="020B0609070205080204" pitchFamily="49" charset="-128"/>
                <a:ea typeface="ＭＳ ゴシック" panose="020B0609070205080204" pitchFamily="49" charset="-128"/>
              </a:rPr>
              <a:t>Dimension:</a:t>
            </a:r>
          </a:p>
          <a:p>
            <a:r>
              <a:rPr lang="en-US" altLang="ja-JP" dirty="0">
                <a:solidFill>
                  <a:srgbClr val="000000"/>
                </a:solidFill>
                <a:latin typeface="ＭＳ ゴシック" panose="020B0609070205080204" pitchFamily="49" charset="-128"/>
                <a:ea typeface="ＭＳ ゴシック" panose="020B0609070205080204" pitchFamily="49" charset="-128"/>
              </a:rPr>
              <a:t>100mm×80mm×70mm</a:t>
            </a:r>
          </a:p>
        </p:txBody>
      </p:sp>
      <p:sp>
        <p:nvSpPr>
          <p:cNvPr id="13" name="正方形/長方形 12">
            <a:extLst>
              <a:ext uri="{FF2B5EF4-FFF2-40B4-BE49-F238E27FC236}">
                <a16:creationId xmlns:a16="http://schemas.microsoft.com/office/drawing/2014/main" id="{1475A8BC-2E64-4100-BF6D-4CD99273B800}"/>
              </a:ext>
            </a:extLst>
          </p:cNvPr>
          <p:cNvSpPr/>
          <p:nvPr/>
        </p:nvSpPr>
        <p:spPr>
          <a:xfrm>
            <a:off x="6468919" y="1039738"/>
            <a:ext cx="5057031" cy="238051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3820DB9C-2608-4869-BD9F-8AC983F76B33}"/>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659793" y="1216275"/>
            <a:ext cx="2702236" cy="2040188"/>
          </a:xfrm>
          <a:prstGeom prst="rect">
            <a:avLst/>
          </a:prstGeom>
        </p:spPr>
      </p:pic>
      <p:sp>
        <p:nvSpPr>
          <p:cNvPr id="17" name="テキスト ボックス 16">
            <a:extLst>
              <a:ext uri="{FF2B5EF4-FFF2-40B4-BE49-F238E27FC236}">
                <a16:creationId xmlns:a16="http://schemas.microsoft.com/office/drawing/2014/main" id="{15E6349F-1128-41D4-BB5D-6A52519A6CE4}"/>
              </a:ext>
            </a:extLst>
          </p:cNvPr>
          <p:cNvSpPr txBox="1"/>
          <p:nvPr/>
        </p:nvSpPr>
        <p:spPr>
          <a:xfrm>
            <a:off x="2210962" y="3466510"/>
            <a:ext cx="7770076" cy="461665"/>
          </a:xfrm>
          <a:prstGeom prst="rect">
            <a:avLst/>
          </a:prstGeom>
          <a:noFill/>
        </p:spPr>
        <p:txBody>
          <a:bodyPr wrap="none" rtlCol="0">
            <a:spAutoFit/>
          </a:bodyPr>
          <a:lstStyle/>
          <a:p>
            <a:r>
              <a:rPr lang="en-US" altLang="ja-JP" sz="2400" b="1" dirty="0">
                <a:solidFill>
                  <a:srgbClr val="000000"/>
                </a:solidFill>
                <a:latin typeface="ＭＳ Ｐゴシック" panose="020B0600070205080204" pitchFamily="50" charset="-128"/>
                <a:ea typeface="ＭＳ Ｐゴシック" panose="020B0600070205080204" pitchFamily="50" charset="-128"/>
              </a:rPr>
              <a:t>Mass production in units of hundred units, thousand units</a:t>
            </a:r>
            <a:endParaRPr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BABD6D19-0875-4B7A-8ED0-4CF793E4D659}"/>
              </a:ext>
            </a:extLst>
          </p:cNvPr>
          <p:cNvSpPr txBox="1"/>
          <p:nvPr/>
        </p:nvSpPr>
        <p:spPr>
          <a:xfrm>
            <a:off x="3606639" y="4400823"/>
            <a:ext cx="2031325" cy="1600438"/>
          </a:xfrm>
          <a:prstGeom prst="rect">
            <a:avLst/>
          </a:prstGeom>
          <a:no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Vehicle parts</a:t>
            </a:r>
          </a:p>
          <a:p>
            <a:endParaRPr lang="en-US" altLang="ja-JP" sz="800" dirty="0">
              <a:solidFill>
                <a:srgbClr val="000000"/>
              </a:solidFill>
              <a:latin typeface="ＭＳ ゴシック" panose="020B0609070205080204" pitchFamily="49" charset="-128"/>
              <a:ea typeface="ＭＳ ゴシック" panose="020B0609070205080204" pitchFamily="49" charset="-128"/>
            </a:endParaRPr>
          </a:p>
          <a:p>
            <a:r>
              <a:rPr lang="en-US" altLang="ja-JP" dirty="0">
                <a:solidFill>
                  <a:srgbClr val="000000"/>
                </a:solidFill>
                <a:latin typeface="ＭＳ ゴシック" panose="020B0609070205080204" pitchFamily="49" charset="-128"/>
                <a:ea typeface="ＭＳ ゴシック" panose="020B0609070205080204" pitchFamily="49" charset="-128"/>
              </a:rPr>
              <a:t>Material:FCD500</a:t>
            </a:r>
          </a:p>
          <a:p>
            <a:r>
              <a:rPr lang="en-US" altLang="ja-JP" dirty="0">
                <a:solidFill>
                  <a:srgbClr val="000000"/>
                </a:solidFill>
                <a:latin typeface="ＭＳ ゴシック" panose="020B0609070205080204" pitchFamily="49" charset="-128"/>
                <a:ea typeface="ＭＳ ゴシック" panose="020B0609070205080204" pitchFamily="49" charset="-128"/>
              </a:rPr>
              <a:t>Weight:1.5kg</a:t>
            </a:r>
          </a:p>
          <a:p>
            <a:r>
              <a:rPr lang="en-US" altLang="ja-JP" dirty="0">
                <a:solidFill>
                  <a:srgbClr val="000000"/>
                </a:solidFill>
                <a:latin typeface="ＭＳ ゴシック" panose="020B0609070205080204" pitchFamily="49" charset="-128"/>
                <a:ea typeface="ＭＳ ゴシック" panose="020B0609070205080204" pitchFamily="49" charset="-128"/>
              </a:rPr>
              <a:t>Dimension:</a:t>
            </a:r>
          </a:p>
          <a:p>
            <a:r>
              <a:rPr lang="en-US" altLang="ja-JP" dirty="0">
                <a:solidFill>
                  <a:srgbClr val="000000"/>
                </a:solidFill>
                <a:latin typeface="ＭＳ ゴシック" panose="020B0609070205080204" pitchFamily="49" charset="-128"/>
                <a:ea typeface="ＭＳ ゴシック" panose="020B0609070205080204" pitchFamily="49" charset="-128"/>
              </a:rPr>
              <a:t>70mm×70mm×80mm</a:t>
            </a:r>
          </a:p>
        </p:txBody>
      </p:sp>
      <p:pic>
        <p:nvPicPr>
          <p:cNvPr id="22" name="図 21">
            <a:extLst>
              <a:ext uri="{FF2B5EF4-FFF2-40B4-BE49-F238E27FC236}">
                <a16:creationId xmlns:a16="http://schemas.microsoft.com/office/drawing/2014/main" id="{E4B00F2B-426B-4794-A3BF-DFE992CA18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2859" y="4195194"/>
            <a:ext cx="2682263" cy="2011697"/>
          </a:xfrm>
          <a:prstGeom prst="rect">
            <a:avLst/>
          </a:prstGeom>
        </p:spPr>
      </p:pic>
      <p:sp>
        <p:nvSpPr>
          <p:cNvPr id="23" name="テキスト ボックス 22">
            <a:extLst>
              <a:ext uri="{FF2B5EF4-FFF2-40B4-BE49-F238E27FC236}">
                <a16:creationId xmlns:a16="http://schemas.microsoft.com/office/drawing/2014/main" id="{FB59401C-1FEF-4031-A793-2C77524BCB7F}"/>
              </a:ext>
            </a:extLst>
          </p:cNvPr>
          <p:cNvSpPr txBox="1"/>
          <p:nvPr/>
        </p:nvSpPr>
        <p:spPr>
          <a:xfrm>
            <a:off x="9443232" y="4478824"/>
            <a:ext cx="1915909" cy="1600438"/>
          </a:xfrm>
          <a:prstGeom prst="rect">
            <a:avLst/>
          </a:prstGeom>
          <a:no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Electrical parts</a:t>
            </a:r>
          </a:p>
          <a:p>
            <a:endParaRPr lang="en-US" altLang="ja-JP" sz="800" dirty="0">
              <a:solidFill>
                <a:srgbClr val="000000"/>
              </a:solidFill>
              <a:latin typeface="ＭＳ ゴシック" panose="020B0609070205080204" pitchFamily="49" charset="-128"/>
              <a:ea typeface="ＭＳ ゴシック" panose="020B0609070205080204" pitchFamily="49" charset="-128"/>
            </a:endParaRPr>
          </a:p>
          <a:p>
            <a:r>
              <a:rPr lang="en-US" altLang="ja-JP" dirty="0">
                <a:solidFill>
                  <a:srgbClr val="000000"/>
                </a:solidFill>
                <a:latin typeface="ＭＳ ゴシック" panose="020B0609070205080204" pitchFamily="49" charset="-128"/>
                <a:ea typeface="ＭＳ ゴシック" panose="020B0609070205080204" pitchFamily="49" charset="-128"/>
              </a:rPr>
              <a:t>Material:FCD450</a:t>
            </a:r>
          </a:p>
          <a:p>
            <a:r>
              <a:rPr lang="en-US" altLang="ja-JP" dirty="0">
                <a:solidFill>
                  <a:srgbClr val="000000"/>
                </a:solidFill>
                <a:latin typeface="ＭＳ ゴシック" panose="020B0609070205080204" pitchFamily="49" charset="-128"/>
                <a:ea typeface="ＭＳ ゴシック" panose="020B0609070205080204" pitchFamily="49" charset="-128"/>
              </a:rPr>
              <a:t>Weight:2.5kg</a:t>
            </a:r>
          </a:p>
          <a:p>
            <a:r>
              <a:rPr lang="en-US" altLang="ja-JP" dirty="0">
                <a:solidFill>
                  <a:srgbClr val="000000"/>
                </a:solidFill>
                <a:latin typeface="ＭＳ ゴシック" panose="020B0609070205080204" pitchFamily="49" charset="-128"/>
                <a:ea typeface="ＭＳ ゴシック" panose="020B0609070205080204" pitchFamily="49" charset="-128"/>
              </a:rPr>
              <a:t>Dimension:</a:t>
            </a:r>
          </a:p>
          <a:p>
            <a:r>
              <a:rPr lang="el-GR" altLang="ja-JP" dirty="0">
                <a:solidFill>
                  <a:srgbClr val="000000"/>
                </a:solidFill>
                <a:latin typeface="ＭＳ ゴシック" panose="020B0609070205080204" pitchFamily="49" charset="-128"/>
                <a:ea typeface="ＭＳ ゴシック" panose="020B0609070205080204" pitchFamily="49" charset="-128"/>
              </a:rPr>
              <a:t>Φ</a:t>
            </a:r>
            <a:r>
              <a:rPr lang="en-US" altLang="ja-JP" dirty="0">
                <a:solidFill>
                  <a:srgbClr val="000000"/>
                </a:solidFill>
                <a:latin typeface="ＭＳ ゴシック" panose="020B0609070205080204" pitchFamily="49" charset="-128"/>
                <a:ea typeface="ＭＳ ゴシック" panose="020B0609070205080204" pitchFamily="49" charset="-128"/>
              </a:rPr>
              <a:t>150mm×200mm</a:t>
            </a:r>
          </a:p>
        </p:txBody>
      </p:sp>
      <p:sp>
        <p:nvSpPr>
          <p:cNvPr id="24" name="正方形/長方形 23">
            <a:extLst>
              <a:ext uri="{FF2B5EF4-FFF2-40B4-BE49-F238E27FC236}">
                <a16:creationId xmlns:a16="http://schemas.microsoft.com/office/drawing/2014/main" id="{F6A410EA-D379-49A0-8236-ACA9F54EE560}"/>
              </a:ext>
            </a:extLst>
          </p:cNvPr>
          <p:cNvSpPr/>
          <p:nvPr/>
        </p:nvSpPr>
        <p:spPr>
          <a:xfrm>
            <a:off x="6468919" y="4013051"/>
            <a:ext cx="5057031" cy="238051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a:extLst>
              <a:ext uri="{FF2B5EF4-FFF2-40B4-BE49-F238E27FC236}">
                <a16:creationId xmlns:a16="http://schemas.microsoft.com/office/drawing/2014/main" id="{B4CFC414-1182-4F38-B75A-7D75559F818A}"/>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660496" y="4195194"/>
            <a:ext cx="2701533" cy="2026150"/>
          </a:xfrm>
          <a:prstGeom prst="rect">
            <a:avLst/>
          </a:prstGeom>
        </p:spPr>
      </p:pic>
    </p:spTree>
    <p:extLst>
      <p:ext uri="{BB962C8B-B14F-4D97-AF65-F5344CB8AC3E}">
        <p14:creationId xmlns:p14="http://schemas.microsoft.com/office/powerpoint/2010/main" val="769295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7AFA8EDA-2CAA-47BE-8616-772C026681FA}"/>
              </a:ext>
            </a:extLst>
          </p:cNvPr>
          <p:cNvSpPr/>
          <p:nvPr/>
        </p:nvSpPr>
        <p:spPr>
          <a:xfrm>
            <a:off x="365761" y="716831"/>
            <a:ext cx="7012501" cy="2911138"/>
          </a:xfrm>
          <a:prstGeom prst="rect">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B4529F44-D1A2-45AB-BCE6-390D04E630F7}"/>
              </a:ext>
            </a:extLst>
          </p:cNvPr>
          <p:cNvSpPr/>
          <p:nvPr/>
        </p:nvSpPr>
        <p:spPr>
          <a:xfrm>
            <a:off x="365761" y="3741276"/>
            <a:ext cx="7012501" cy="2911138"/>
          </a:xfrm>
          <a:prstGeom prst="rect">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a:extLst>
              <a:ext uri="{FF2B5EF4-FFF2-40B4-BE49-F238E27FC236}">
                <a16:creationId xmlns:a16="http://schemas.microsoft.com/office/drawing/2014/main" id="{B2E26773-ED75-4BB2-902A-8AE4314B1A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499" y="839927"/>
            <a:ext cx="3615838" cy="2686051"/>
          </a:xfrm>
          <a:prstGeom prst="rect">
            <a:avLst/>
          </a:prstGeom>
        </p:spPr>
      </p:pic>
      <p:sp>
        <p:nvSpPr>
          <p:cNvPr id="12" name="テキスト ボックス 11">
            <a:extLst>
              <a:ext uri="{FF2B5EF4-FFF2-40B4-BE49-F238E27FC236}">
                <a16:creationId xmlns:a16="http://schemas.microsoft.com/office/drawing/2014/main" id="{FA50E396-A566-4AD6-A2EE-8FE0C2D3CE4D}"/>
              </a:ext>
            </a:extLst>
          </p:cNvPr>
          <p:cNvSpPr txBox="1"/>
          <p:nvPr/>
        </p:nvSpPr>
        <p:spPr>
          <a:xfrm>
            <a:off x="926009" y="108598"/>
            <a:ext cx="4023858" cy="584775"/>
          </a:xfrm>
          <a:prstGeom prst="rect">
            <a:avLst/>
          </a:prstGeom>
          <a:noFill/>
        </p:spPr>
        <p:txBody>
          <a:bodyPr wrap="none" rtlCol="0">
            <a:spAutoFit/>
          </a:bodyPr>
          <a:lstStyle/>
          <a:p>
            <a:r>
              <a:rPr lang="en-US" altLang="ja-JP" sz="3200" dirty="0">
                <a:solidFill>
                  <a:srgbClr val="000000"/>
                </a:solidFill>
                <a:latin typeface="ＭＳ Ｐゴシック" panose="020B0600070205080204" pitchFamily="50" charset="-128"/>
                <a:ea typeface="ＭＳ Ｐゴシック" panose="020B0600070205080204" pitchFamily="50" charset="-128"/>
              </a:rPr>
              <a:t>Large casting example</a:t>
            </a:r>
            <a:endParaRPr kumimoji="1" lang="ja-JP" altLang="en-US" sz="3200" dirty="0">
              <a:solidFill>
                <a:srgbClr val="000000"/>
              </a:solidFill>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7C80749D-E46F-4222-87D9-191BAD665DAF}"/>
              </a:ext>
            </a:extLst>
          </p:cNvPr>
          <p:cNvSpPr txBox="1"/>
          <p:nvPr/>
        </p:nvSpPr>
        <p:spPr>
          <a:xfrm>
            <a:off x="4275226" y="1028790"/>
            <a:ext cx="3103036" cy="2308324"/>
          </a:xfrm>
          <a:prstGeom prst="rect">
            <a:avLst/>
          </a:prstGeom>
          <a:noFill/>
        </p:spPr>
        <p:txBody>
          <a:bodyPr wrap="squar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Base parts of semiconductor</a:t>
            </a:r>
          </a:p>
          <a:p>
            <a:r>
              <a:rPr lang="en-US" altLang="ja-JP" b="1" dirty="0">
                <a:solidFill>
                  <a:srgbClr val="000000"/>
                </a:solidFill>
                <a:latin typeface="ＭＳ Ｐゴシック" panose="020B0600070205080204" pitchFamily="50" charset="-128"/>
                <a:ea typeface="ＭＳ Ｐゴシック" panose="020B0600070205080204" pitchFamily="50" charset="-128"/>
              </a:rPr>
              <a:t>manufacturing equipment</a:t>
            </a:r>
          </a:p>
          <a:p>
            <a:endParaRPr lang="en-US" altLang="ja-JP" dirty="0">
              <a:solidFill>
                <a:srgbClr val="000000"/>
              </a:solidFill>
              <a:latin typeface="ＭＳ ゴシック" panose="020B0609070205080204" pitchFamily="49" charset="-128"/>
              <a:ea typeface="ＭＳ ゴシック" panose="020B0609070205080204" pitchFamily="49" charset="-128"/>
            </a:endParaRPr>
          </a:p>
          <a:p>
            <a:r>
              <a:rPr lang="en-US" altLang="ja-JP" dirty="0">
                <a:solidFill>
                  <a:srgbClr val="000000"/>
                </a:solidFill>
                <a:latin typeface="ＭＳ ゴシック" panose="020B0609070205080204" pitchFamily="49" charset="-128"/>
                <a:ea typeface="ＭＳ ゴシック" panose="020B0609070205080204" pitchFamily="49" charset="-128"/>
              </a:rPr>
              <a:t>Material:FC250</a:t>
            </a:r>
          </a:p>
          <a:p>
            <a:r>
              <a:rPr lang="en-US" altLang="ja-JP" dirty="0">
                <a:solidFill>
                  <a:srgbClr val="000000"/>
                </a:solidFill>
                <a:latin typeface="ＭＳ ゴシック" panose="020B0609070205080204" pitchFamily="49" charset="-128"/>
                <a:ea typeface="ＭＳ ゴシック" panose="020B0609070205080204" pitchFamily="49" charset="-128"/>
              </a:rPr>
              <a:t>Weight:800kg</a:t>
            </a:r>
          </a:p>
          <a:p>
            <a:r>
              <a:rPr kumimoji="1" lang="en-US" altLang="ja-JP" dirty="0">
                <a:solidFill>
                  <a:srgbClr val="000000"/>
                </a:solidFill>
                <a:latin typeface="ＭＳ ゴシック" panose="020B0609070205080204" pitchFamily="49" charset="-128"/>
                <a:ea typeface="ＭＳ ゴシック" panose="020B0609070205080204" pitchFamily="49" charset="-128"/>
              </a:rPr>
              <a:t>Length:1500mm</a:t>
            </a:r>
          </a:p>
          <a:p>
            <a:r>
              <a:rPr lang="en-US" altLang="ja-JP" dirty="0">
                <a:solidFill>
                  <a:srgbClr val="000000"/>
                </a:solidFill>
                <a:latin typeface="ＭＳ ゴシック" panose="020B0609070205080204" pitchFamily="49" charset="-128"/>
                <a:ea typeface="ＭＳ ゴシック" panose="020B0609070205080204" pitchFamily="49" charset="-128"/>
              </a:rPr>
              <a:t>Width:1300mm</a:t>
            </a:r>
          </a:p>
          <a:p>
            <a:r>
              <a:rPr kumimoji="1" lang="en-US" altLang="ja-JP" dirty="0">
                <a:solidFill>
                  <a:srgbClr val="000000"/>
                </a:solidFill>
                <a:latin typeface="ＭＳ ゴシック" panose="020B0609070205080204" pitchFamily="49" charset="-128"/>
                <a:ea typeface="ＭＳ ゴシック" panose="020B0609070205080204" pitchFamily="49" charset="-128"/>
              </a:rPr>
              <a:t>Height:1300mm</a:t>
            </a:r>
            <a:endParaRPr kumimoji="1" lang="ja-JP" altLang="en-US" dirty="0">
              <a:solidFill>
                <a:srgbClr val="000000"/>
              </a:solidFill>
              <a:latin typeface="ＭＳ ゴシック" panose="020B0609070205080204" pitchFamily="49" charset="-128"/>
              <a:ea typeface="ＭＳ ゴシック" panose="020B0609070205080204" pitchFamily="49" charset="-128"/>
            </a:endParaRPr>
          </a:p>
        </p:txBody>
      </p:sp>
      <p:sp>
        <p:nvSpPr>
          <p:cNvPr id="15" name="テキスト ボックス 14">
            <a:extLst>
              <a:ext uri="{FF2B5EF4-FFF2-40B4-BE49-F238E27FC236}">
                <a16:creationId xmlns:a16="http://schemas.microsoft.com/office/drawing/2014/main" id="{08810ED2-C0A7-4EF5-A8B3-494FAA062DF0}"/>
              </a:ext>
            </a:extLst>
          </p:cNvPr>
          <p:cNvSpPr txBox="1"/>
          <p:nvPr/>
        </p:nvSpPr>
        <p:spPr>
          <a:xfrm>
            <a:off x="4275226" y="4107449"/>
            <a:ext cx="1915909" cy="2031325"/>
          </a:xfrm>
          <a:prstGeom prst="rect">
            <a:avLst/>
          </a:prstGeom>
          <a:no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Compressor parts</a:t>
            </a:r>
            <a:endParaRPr lang="en-US" altLang="zh-TW" b="1" dirty="0">
              <a:solidFill>
                <a:srgbClr val="000000"/>
              </a:solidFill>
              <a:latin typeface="ＭＳ Ｐゴシック" panose="020B0600070205080204" pitchFamily="50" charset="-128"/>
              <a:ea typeface="ＭＳ Ｐゴシック" panose="020B0600070205080204" pitchFamily="50" charset="-128"/>
            </a:endParaRPr>
          </a:p>
          <a:p>
            <a:endParaRPr lang="en-US" altLang="zh-TW" dirty="0">
              <a:solidFill>
                <a:srgbClr val="000000"/>
              </a:solidFill>
              <a:latin typeface="ＭＳ ゴシック" panose="020B0609070205080204" pitchFamily="49" charset="-128"/>
              <a:ea typeface="ＭＳ ゴシック" panose="020B0609070205080204" pitchFamily="49" charset="-128"/>
            </a:endParaRPr>
          </a:p>
          <a:p>
            <a:r>
              <a:rPr lang="en-US" altLang="ja-JP" dirty="0">
                <a:solidFill>
                  <a:srgbClr val="000000"/>
                </a:solidFill>
                <a:latin typeface="ＭＳ ゴシック" panose="020B0609070205080204" pitchFamily="49" charset="-128"/>
                <a:ea typeface="ＭＳ ゴシック" panose="020B0609070205080204" pitchFamily="49" charset="-128"/>
              </a:rPr>
              <a:t>Material:</a:t>
            </a:r>
            <a:r>
              <a:rPr lang="en-US" altLang="zh-TW" dirty="0">
                <a:solidFill>
                  <a:srgbClr val="000000"/>
                </a:solidFill>
                <a:latin typeface="ＭＳ ゴシック" panose="020B0609070205080204" pitchFamily="49" charset="-128"/>
                <a:ea typeface="ＭＳ ゴシック" panose="020B0609070205080204" pitchFamily="49" charset="-128"/>
              </a:rPr>
              <a:t>FCD450</a:t>
            </a:r>
          </a:p>
          <a:p>
            <a:r>
              <a:rPr lang="en-US" altLang="zh-TW" dirty="0">
                <a:solidFill>
                  <a:srgbClr val="000000"/>
                </a:solidFill>
                <a:latin typeface="ＭＳ ゴシック" panose="020B0609070205080204" pitchFamily="49" charset="-128"/>
                <a:ea typeface="ＭＳ ゴシック" panose="020B0609070205080204" pitchFamily="49" charset="-128"/>
              </a:rPr>
              <a:t>Weight:2,000kg</a:t>
            </a:r>
          </a:p>
          <a:p>
            <a:r>
              <a:rPr lang="en-US" altLang="ja-JP" dirty="0">
                <a:solidFill>
                  <a:srgbClr val="000000"/>
                </a:solidFill>
                <a:latin typeface="ＭＳ ゴシック" panose="020B0609070205080204" pitchFamily="49" charset="-128"/>
                <a:ea typeface="ＭＳ ゴシック" panose="020B0609070205080204" pitchFamily="49" charset="-128"/>
              </a:rPr>
              <a:t>Length:1300mm</a:t>
            </a:r>
          </a:p>
          <a:p>
            <a:r>
              <a:rPr lang="en-US" altLang="ja-JP" dirty="0">
                <a:solidFill>
                  <a:srgbClr val="000000"/>
                </a:solidFill>
                <a:latin typeface="ＭＳ ゴシック" panose="020B0609070205080204" pitchFamily="49" charset="-128"/>
                <a:ea typeface="ＭＳ ゴシック" panose="020B0609070205080204" pitchFamily="49" charset="-128"/>
              </a:rPr>
              <a:t>Width:1200mm</a:t>
            </a:r>
          </a:p>
          <a:p>
            <a:r>
              <a:rPr lang="en-US" altLang="ja-JP" dirty="0">
                <a:solidFill>
                  <a:srgbClr val="000000"/>
                </a:solidFill>
                <a:latin typeface="ＭＳ ゴシック" panose="020B0609070205080204" pitchFamily="49" charset="-128"/>
                <a:ea typeface="ＭＳ ゴシック" panose="020B0609070205080204" pitchFamily="49" charset="-128"/>
              </a:rPr>
              <a:t>Height:1500mm</a:t>
            </a:r>
            <a:endParaRPr lang="ja-JP" altLang="en-US" dirty="0">
              <a:solidFill>
                <a:srgbClr val="000000"/>
              </a:solidFill>
              <a:latin typeface="ＭＳ ゴシック" panose="020B0609070205080204" pitchFamily="49" charset="-128"/>
              <a:ea typeface="ＭＳ ゴシック" panose="020B0609070205080204" pitchFamily="49" charset="-128"/>
            </a:endParaRPr>
          </a:p>
        </p:txBody>
      </p:sp>
      <p:pic>
        <p:nvPicPr>
          <p:cNvPr id="5" name="図 4">
            <a:extLst>
              <a:ext uri="{FF2B5EF4-FFF2-40B4-BE49-F238E27FC236}">
                <a16:creationId xmlns:a16="http://schemas.microsoft.com/office/drawing/2014/main" id="{80291909-AFF8-475C-ABED-EA72201977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552" y="3853820"/>
            <a:ext cx="3615837" cy="2686050"/>
          </a:xfrm>
          <a:prstGeom prst="rect">
            <a:avLst/>
          </a:prstGeom>
        </p:spPr>
      </p:pic>
      <p:sp>
        <p:nvSpPr>
          <p:cNvPr id="20" name="スライド番号プレースホルダー 7">
            <a:extLst>
              <a:ext uri="{FF2B5EF4-FFF2-40B4-BE49-F238E27FC236}">
                <a16:creationId xmlns:a16="http://schemas.microsoft.com/office/drawing/2014/main" id="{0A4BB560-2FA4-4181-9830-FE85C6E6005F}"/>
              </a:ext>
            </a:extLst>
          </p:cNvPr>
          <p:cNvSpPr>
            <a:spLocks noGrp="1"/>
          </p:cNvSpPr>
          <p:nvPr>
            <p:ph type="sldNum" sz="quarter" idx="12"/>
          </p:nvPr>
        </p:nvSpPr>
        <p:spPr/>
        <p:txBody>
          <a:bodyPr/>
          <a:lstStyle/>
          <a:p>
            <a:fld id="{B2C5F037-66D8-4E51-A4AC-8572A6BD76F5}" type="slidenum">
              <a:rPr kumimoji="1" lang="ja-JP" altLang="en-US" smtClean="0"/>
              <a:t>5</a:t>
            </a:fld>
            <a:endParaRPr kumimoji="1" lang="ja-JP" altLang="en-US" dirty="0"/>
          </a:p>
        </p:txBody>
      </p:sp>
      <p:sp>
        <p:nvSpPr>
          <p:cNvPr id="8" name="テキスト ボックス 7">
            <a:extLst>
              <a:ext uri="{FF2B5EF4-FFF2-40B4-BE49-F238E27FC236}">
                <a16:creationId xmlns:a16="http://schemas.microsoft.com/office/drawing/2014/main" id="{52ED9675-0DE9-41EE-859F-00A095DCAEF2}"/>
              </a:ext>
            </a:extLst>
          </p:cNvPr>
          <p:cNvSpPr txBox="1"/>
          <p:nvPr/>
        </p:nvSpPr>
        <p:spPr>
          <a:xfrm>
            <a:off x="7596040" y="1367344"/>
            <a:ext cx="3757760" cy="1631216"/>
          </a:xfrm>
          <a:prstGeom prst="rect">
            <a:avLst/>
          </a:prstGeom>
          <a:noFill/>
        </p:spPr>
        <p:txBody>
          <a:bodyPr wrap="none" rtlCol="0">
            <a:spAutoFit/>
          </a:bodyPr>
          <a:lstStyle/>
          <a:p>
            <a:r>
              <a:rPr lang="en-US" altLang="ja-JP" sz="2000" dirty="0">
                <a:solidFill>
                  <a:srgbClr val="000000"/>
                </a:solidFill>
                <a:latin typeface="ＭＳ Ｐゴシック" panose="020B0600070205080204" pitchFamily="50" charset="-128"/>
                <a:ea typeface="ＭＳ Ｐゴシック" panose="020B0600070205080204" pitchFamily="50" charset="-128"/>
              </a:rPr>
              <a:t>Initially, it was a canned product, </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but it was changed to</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an iron cast for the reason </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that it has excellent</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vibration absorption properties.</a:t>
            </a:r>
            <a:endParaRPr kumimoji="1" lang="ja-JP" altLang="en-US" sz="20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CD538461-E48B-4056-AD17-F3BCCA5D3337}"/>
              </a:ext>
            </a:extLst>
          </p:cNvPr>
          <p:cNvSpPr txBox="1"/>
          <p:nvPr/>
        </p:nvSpPr>
        <p:spPr>
          <a:xfrm>
            <a:off x="7596040" y="4461391"/>
            <a:ext cx="3021981" cy="1323439"/>
          </a:xfrm>
          <a:prstGeom prst="rect">
            <a:avLst/>
          </a:prstGeom>
          <a:noFill/>
        </p:spPr>
        <p:txBody>
          <a:bodyPr wrap="none" rtlCol="0">
            <a:spAutoFit/>
          </a:bodyPr>
          <a:lstStyle/>
          <a:p>
            <a:r>
              <a:rPr lang="en-US" altLang="ja-JP" sz="2000" dirty="0">
                <a:solidFill>
                  <a:srgbClr val="000000"/>
                </a:solidFill>
                <a:latin typeface="ＭＳ Ｐゴシック" panose="020B0600070205080204" pitchFamily="50" charset="-128"/>
                <a:ea typeface="ＭＳ Ｐゴシック" panose="020B0600070205080204" pitchFamily="50" charset="-128"/>
              </a:rPr>
              <a:t>It is made of casting</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because it is large</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and complicated shape.</a:t>
            </a:r>
          </a:p>
          <a:p>
            <a:r>
              <a:rPr lang="en-US" altLang="ja-JP" sz="2000" dirty="0">
                <a:solidFill>
                  <a:srgbClr val="000000"/>
                </a:solidFill>
                <a:latin typeface="ＭＳ Ｐゴシック" panose="020B0600070205080204" pitchFamily="50" charset="-128"/>
                <a:ea typeface="ＭＳ Ｐゴシック" panose="020B0600070205080204" pitchFamily="50" charset="-128"/>
              </a:rPr>
              <a:t>It is an integrated product.</a:t>
            </a:r>
            <a:endParaRPr kumimoji="1" lang="ja-JP" altLang="en-US" sz="20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775940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674451E-7675-4EA8-9BB4-A6B0F3AC4D4D}"/>
              </a:ext>
            </a:extLst>
          </p:cNvPr>
          <p:cNvSpPr txBox="1"/>
          <p:nvPr/>
        </p:nvSpPr>
        <p:spPr>
          <a:xfrm>
            <a:off x="596340" y="420070"/>
            <a:ext cx="7689926" cy="646331"/>
          </a:xfrm>
          <a:prstGeom prst="rect">
            <a:avLst/>
          </a:prstGeom>
          <a:noFill/>
        </p:spPr>
        <p:txBody>
          <a:bodyPr wrap="none" rtlCol="0">
            <a:spAutoFit/>
          </a:bodyPr>
          <a:lstStyle/>
          <a:p>
            <a:r>
              <a:rPr kumimoji="1" lang="ja-JP" altLang="en-US" sz="3600" dirty="0">
                <a:solidFill>
                  <a:srgbClr val="000000"/>
                </a:solidFill>
                <a:latin typeface="ＭＳ Ｐゴシック" panose="020B0600070205080204" pitchFamily="50" charset="-128"/>
                <a:ea typeface="ＭＳ Ｐゴシック" panose="020B0600070205080204" pitchFamily="50" charset="-128"/>
              </a:rPr>
              <a:t>● </a:t>
            </a:r>
            <a:r>
              <a:rPr lang="en-US" altLang="ja-JP" sz="3600" b="1" dirty="0">
                <a:solidFill>
                  <a:srgbClr val="000000"/>
                </a:solidFill>
                <a:latin typeface="ＭＳ Ｐゴシック" panose="020B0600070205080204" pitchFamily="50" charset="-128"/>
                <a:ea typeface="ＭＳ Ｐゴシック" panose="020B0600070205080204" pitchFamily="50" charset="-128"/>
              </a:rPr>
              <a:t>Engineering Operations Department</a:t>
            </a:r>
            <a:endParaRPr lang="ja-JP" altLang="en-US" sz="3600" b="1" dirty="0">
              <a:solidFill>
                <a:srgbClr val="000000"/>
              </a:solidFill>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2B084734-B8BB-4338-BB88-34B317C66353}"/>
              </a:ext>
            </a:extLst>
          </p:cNvPr>
          <p:cNvSpPr txBox="1"/>
          <p:nvPr/>
        </p:nvSpPr>
        <p:spPr>
          <a:xfrm>
            <a:off x="902514" y="1495657"/>
            <a:ext cx="6194324" cy="4616648"/>
          </a:xfrm>
          <a:prstGeom prst="rect">
            <a:avLst/>
          </a:prstGeom>
          <a:noFill/>
        </p:spPr>
        <p:txBody>
          <a:bodyPr wrap="none" rtlCol="0">
            <a:spAutoFit/>
          </a:bodyPr>
          <a:lstStyle/>
          <a:p>
            <a:r>
              <a:rPr lang="ja-JP" altLang="en-US" sz="2800" dirty="0">
                <a:solidFill>
                  <a:srgbClr val="000000"/>
                </a:solidFill>
                <a:latin typeface="ＭＳ Ｐゴシック" panose="020B0600070205080204" pitchFamily="50" charset="-128"/>
                <a:ea typeface="ＭＳ Ｐゴシック" panose="020B0600070205080204" pitchFamily="50" charset="-128"/>
              </a:rPr>
              <a:t>・ </a:t>
            </a:r>
            <a:r>
              <a:rPr lang="en-US" altLang="ja-JP" sz="2800" dirty="0">
                <a:solidFill>
                  <a:srgbClr val="000000"/>
                </a:solidFill>
                <a:latin typeface="ＭＳ Ｐゴシック" panose="020B0600070205080204" pitchFamily="50" charset="-128"/>
                <a:ea typeface="ＭＳ Ｐゴシック" panose="020B0600070205080204" pitchFamily="50" charset="-128"/>
              </a:rPr>
              <a:t>Design and Manufacturing of</a:t>
            </a:r>
          </a:p>
          <a:p>
            <a:r>
              <a:rPr lang="en-US" altLang="ja-JP" sz="2800" dirty="0">
                <a:solidFill>
                  <a:srgbClr val="000000"/>
                </a:solidFill>
                <a:latin typeface="ＭＳ Ｐゴシック" panose="020B0600070205080204" pitchFamily="50" charset="-128"/>
                <a:ea typeface="ＭＳ Ｐゴシック" panose="020B0600070205080204" pitchFamily="50" charset="-128"/>
              </a:rPr>
              <a:t>   Mechatronics Equipment</a:t>
            </a:r>
          </a:p>
          <a:p>
            <a:r>
              <a:rPr lang="en-US" altLang="ja-JP" sz="2800" dirty="0">
                <a:solidFill>
                  <a:srgbClr val="000000"/>
                </a:solidFill>
                <a:latin typeface="ＭＳ Ｐゴシック" panose="020B0600070205080204" pitchFamily="50" charset="-128"/>
                <a:ea typeface="ＭＳ Ｐゴシック" panose="020B0600070205080204" pitchFamily="50" charset="-128"/>
              </a:rPr>
              <a:t>   and FA Equipment</a:t>
            </a:r>
          </a:p>
          <a:p>
            <a:endParaRPr lang="en-US" altLang="ja-JP" sz="1400" dirty="0">
              <a:solidFill>
                <a:srgbClr val="000000"/>
              </a:solidFill>
              <a:latin typeface="ＭＳ ゴシック" panose="020B0609070205080204" pitchFamily="49" charset="-128"/>
              <a:ea typeface="ＭＳ ゴシック" panose="020B0609070205080204" pitchFamily="49" charset="-128"/>
            </a:endParaRPr>
          </a:p>
          <a:p>
            <a:r>
              <a:rPr lang="ja-JP" altLang="en-US" sz="2800" dirty="0">
                <a:solidFill>
                  <a:srgbClr val="000000"/>
                </a:solidFill>
                <a:latin typeface="ＭＳ Ｐゴシック" panose="020B0600070205080204" pitchFamily="50" charset="-128"/>
                <a:ea typeface="ＭＳ Ｐゴシック" panose="020B0600070205080204" pitchFamily="50" charset="-128"/>
              </a:rPr>
              <a:t>・ </a:t>
            </a:r>
            <a:r>
              <a:rPr lang="en-US" altLang="ja-JP" sz="2800" dirty="0">
                <a:solidFill>
                  <a:srgbClr val="000000"/>
                </a:solidFill>
                <a:latin typeface="ＭＳ Ｐゴシック" panose="020B0600070205080204" pitchFamily="50" charset="-128"/>
                <a:ea typeface="ＭＳ Ｐゴシック" panose="020B0600070205080204" pitchFamily="50" charset="-128"/>
              </a:rPr>
              <a:t>Contract Manufacturing and Assembly</a:t>
            </a:r>
          </a:p>
          <a:p>
            <a:r>
              <a:rPr lang="en-US" altLang="ja-JP" sz="2800" dirty="0">
                <a:solidFill>
                  <a:srgbClr val="000000"/>
                </a:solidFill>
                <a:latin typeface="ＭＳ Ｐゴシック" panose="020B0600070205080204" pitchFamily="50" charset="-128"/>
                <a:ea typeface="ＭＳ Ｐゴシック" panose="020B0600070205080204" pitchFamily="50" charset="-128"/>
              </a:rPr>
              <a:t>   of Equipment        【OEM Production】</a:t>
            </a:r>
          </a:p>
          <a:p>
            <a:endParaRPr lang="ja-JP" altLang="en-US" sz="1400" dirty="0">
              <a:solidFill>
                <a:srgbClr val="000000"/>
              </a:solidFill>
              <a:latin typeface="ＭＳ ゴシック" panose="020B0609070205080204" pitchFamily="49" charset="-128"/>
              <a:ea typeface="ＭＳ ゴシック" panose="020B0609070205080204" pitchFamily="49" charset="-128"/>
            </a:endParaRPr>
          </a:p>
          <a:p>
            <a:r>
              <a:rPr lang="ja-JP" altLang="en-US" sz="2800" dirty="0">
                <a:solidFill>
                  <a:srgbClr val="000000"/>
                </a:solidFill>
                <a:latin typeface="ＭＳ Ｐゴシック" panose="020B0600070205080204" pitchFamily="50" charset="-128"/>
                <a:ea typeface="ＭＳ Ｐゴシック" panose="020B0600070205080204" pitchFamily="50" charset="-128"/>
              </a:rPr>
              <a:t>・ </a:t>
            </a:r>
            <a:r>
              <a:rPr lang="en-US" altLang="ja-JP" sz="2800" dirty="0">
                <a:solidFill>
                  <a:srgbClr val="000000"/>
                </a:solidFill>
                <a:latin typeface="ＭＳ Ｐゴシック" panose="020B0600070205080204" pitchFamily="50" charset="-128"/>
                <a:ea typeface="ＭＳ Ｐゴシック" panose="020B0600070205080204" pitchFamily="50" charset="-128"/>
              </a:rPr>
              <a:t>Modification and Repair</a:t>
            </a:r>
          </a:p>
          <a:p>
            <a:r>
              <a:rPr lang="en-US" altLang="ja-JP" sz="2800" dirty="0">
                <a:solidFill>
                  <a:srgbClr val="000000"/>
                </a:solidFill>
                <a:latin typeface="ＭＳ Ｐゴシック" panose="020B0600070205080204" pitchFamily="50" charset="-128"/>
                <a:ea typeface="ＭＳ Ｐゴシック" panose="020B0600070205080204" pitchFamily="50" charset="-128"/>
              </a:rPr>
              <a:t>   of Mechanical Equipment</a:t>
            </a:r>
          </a:p>
          <a:p>
            <a:endParaRPr lang="ja-JP" altLang="en-US" sz="1400" dirty="0">
              <a:solidFill>
                <a:srgbClr val="000000"/>
              </a:solidFill>
              <a:latin typeface="ＭＳ ゴシック" panose="020B0609070205080204" pitchFamily="49" charset="-128"/>
              <a:ea typeface="ＭＳ ゴシック" panose="020B0609070205080204" pitchFamily="49" charset="-128"/>
            </a:endParaRPr>
          </a:p>
          <a:p>
            <a:r>
              <a:rPr lang="ja-JP" altLang="en-US" sz="2800" dirty="0">
                <a:solidFill>
                  <a:srgbClr val="000000"/>
                </a:solidFill>
                <a:latin typeface="ＭＳ Ｐゴシック" panose="020B0600070205080204" pitchFamily="50" charset="-128"/>
                <a:ea typeface="ＭＳ Ｐゴシック" panose="020B0600070205080204" pitchFamily="50" charset="-128"/>
              </a:rPr>
              <a:t>・ </a:t>
            </a:r>
            <a:r>
              <a:rPr lang="en-US" altLang="ja-JP" sz="2800" dirty="0">
                <a:solidFill>
                  <a:srgbClr val="000000"/>
                </a:solidFill>
                <a:latin typeface="ＭＳ Ｐゴシック" panose="020B0600070205080204" pitchFamily="50" charset="-128"/>
                <a:ea typeface="ＭＳ Ｐゴシック" panose="020B0600070205080204" pitchFamily="50" charset="-128"/>
              </a:rPr>
              <a:t>Periodical Maintenance</a:t>
            </a:r>
          </a:p>
          <a:p>
            <a:r>
              <a:rPr lang="en-US" altLang="ja-JP" sz="2800" dirty="0">
                <a:solidFill>
                  <a:srgbClr val="000000"/>
                </a:solidFill>
                <a:latin typeface="ＭＳ Ｐゴシック" panose="020B0600070205080204" pitchFamily="50" charset="-128"/>
                <a:ea typeface="ＭＳ Ｐゴシック" panose="020B0600070205080204" pitchFamily="50" charset="-128"/>
              </a:rPr>
              <a:t>   of Facility and Device</a:t>
            </a:r>
          </a:p>
        </p:txBody>
      </p:sp>
      <p:pic>
        <p:nvPicPr>
          <p:cNvPr id="14" name="Picture 3">
            <a:extLst>
              <a:ext uri="{FF2B5EF4-FFF2-40B4-BE49-F238E27FC236}">
                <a16:creationId xmlns:a16="http://schemas.microsoft.com/office/drawing/2014/main" id="{BCA629BF-B0AA-4F5B-9867-7C3641D497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38" y="1175536"/>
            <a:ext cx="4559148" cy="5107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スライド番号プレースホルダー 1">
            <a:extLst>
              <a:ext uri="{FF2B5EF4-FFF2-40B4-BE49-F238E27FC236}">
                <a16:creationId xmlns:a16="http://schemas.microsoft.com/office/drawing/2014/main" id="{FECFC47B-1B60-4FA2-968D-1769EA0A67E1}"/>
              </a:ext>
            </a:extLst>
          </p:cNvPr>
          <p:cNvSpPr>
            <a:spLocks noGrp="1"/>
          </p:cNvSpPr>
          <p:nvPr>
            <p:ph type="sldNum" sz="quarter" idx="12"/>
          </p:nvPr>
        </p:nvSpPr>
        <p:spPr/>
        <p:txBody>
          <a:bodyPr/>
          <a:lstStyle/>
          <a:p>
            <a:fld id="{B2C5F037-66D8-4E51-A4AC-8572A6BD76F5}" type="slidenum">
              <a:rPr kumimoji="1" lang="ja-JP" altLang="en-US" smtClean="0"/>
              <a:t>6</a:t>
            </a:fld>
            <a:endParaRPr kumimoji="1" lang="ja-JP" altLang="en-US"/>
          </a:p>
        </p:txBody>
      </p:sp>
    </p:spTree>
    <p:extLst>
      <p:ext uri="{BB962C8B-B14F-4D97-AF65-F5344CB8AC3E}">
        <p14:creationId xmlns:p14="http://schemas.microsoft.com/office/powerpoint/2010/main" val="3183023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4BC5A46-52BA-4807-B220-1B12DA997F99}"/>
              </a:ext>
            </a:extLst>
          </p:cNvPr>
          <p:cNvSpPr txBox="1"/>
          <p:nvPr/>
        </p:nvSpPr>
        <p:spPr>
          <a:xfrm>
            <a:off x="953406" y="632642"/>
            <a:ext cx="10285188" cy="523220"/>
          </a:xfrm>
          <a:prstGeom prst="rect">
            <a:avLst/>
          </a:prstGeom>
          <a:noFill/>
        </p:spPr>
        <p:txBody>
          <a:bodyPr wrap="none" rtlCol="0">
            <a:spAutoFit/>
          </a:bodyPr>
          <a:lstStyle/>
          <a:p>
            <a:r>
              <a:rPr lang="en-US" altLang="ja-JP" sz="2800" dirty="0">
                <a:solidFill>
                  <a:srgbClr val="000000"/>
                </a:solidFill>
                <a:latin typeface="ＭＳ Ｐゴシック" panose="020B0600070205080204" pitchFamily="50" charset="-128"/>
                <a:ea typeface="ＭＳ Ｐゴシック" panose="020B0600070205080204" pitchFamily="50" charset="-128"/>
              </a:rPr>
              <a:t>Consideration of precision adjustment abutment of ILC Cryomodule</a:t>
            </a:r>
            <a:endParaRPr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69BB6FD0-AABE-415D-A28B-89646554158C}"/>
              </a:ext>
            </a:extLst>
          </p:cNvPr>
          <p:cNvSpPr>
            <a:spLocks noGrp="1"/>
          </p:cNvSpPr>
          <p:nvPr>
            <p:ph type="sldNum" sz="quarter" idx="12"/>
          </p:nvPr>
        </p:nvSpPr>
        <p:spPr/>
        <p:txBody>
          <a:bodyPr/>
          <a:lstStyle/>
          <a:p>
            <a:fld id="{B2C5F037-66D8-4E51-A4AC-8572A6BD76F5}" type="slidenum">
              <a:rPr kumimoji="1" lang="ja-JP" altLang="en-US" smtClean="0"/>
              <a:t>7</a:t>
            </a:fld>
            <a:endParaRPr kumimoji="1" lang="ja-JP" altLang="en-US" dirty="0"/>
          </a:p>
        </p:txBody>
      </p:sp>
      <p:pic>
        <p:nvPicPr>
          <p:cNvPr id="11" name="図 10">
            <a:extLst>
              <a:ext uri="{FF2B5EF4-FFF2-40B4-BE49-F238E27FC236}">
                <a16:creationId xmlns:a16="http://schemas.microsoft.com/office/drawing/2014/main" id="{6F02C193-142E-467D-924C-C5437D6461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465" y="1745809"/>
            <a:ext cx="10826045" cy="3941380"/>
          </a:xfrm>
          <a:prstGeom prst="rect">
            <a:avLst/>
          </a:prstGeom>
        </p:spPr>
      </p:pic>
      <p:sp>
        <p:nvSpPr>
          <p:cNvPr id="12" name="テキスト ボックス 11">
            <a:extLst>
              <a:ext uri="{FF2B5EF4-FFF2-40B4-BE49-F238E27FC236}">
                <a16:creationId xmlns:a16="http://schemas.microsoft.com/office/drawing/2014/main" id="{44819D90-EB49-40E0-B815-6AF4B89D2160}"/>
              </a:ext>
            </a:extLst>
          </p:cNvPr>
          <p:cNvSpPr txBox="1"/>
          <p:nvPr/>
        </p:nvSpPr>
        <p:spPr>
          <a:xfrm>
            <a:off x="6306883" y="5209695"/>
            <a:ext cx="1438214" cy="461665"/>
          </a:xfrm>
          <a:prstGeom prst="rect">
            <a:avLst/>
          </a:prstGeom>
          <a:noFill/>
        </p:spPr>
        <p:txBody>
          <a:bodyPr wrap="none" rtlCol="0">
            <a:spAutoFit/>
          </a:bodyPr>
          <a:lstStyle/>
          <a:p>
            <a:r>
              <a:rPr kumimoji="1" lang="en-US" altLang="ja-JP" sz="2400" b="1" dirty="0">
                <a:solidFill>
                  <a:srgbClr val="000000"/>
                </a:solidFill>
                <a:latin typeface="ＭＳ Ｐゴシック" panose="020B0600070205080204" pitchFamily="50" charset="-128"/>
                <a:ea typeface="ＭＳ Ｐゴシック" panose="020B0600070205080204" pitchFamily="50" charset="-128"/>
              </a:rPr>
              <a:t>Abutment</a:t>
            </a:r>
            <a:endParaRPr kumimoji="1" lang="ja-JP" altLang="en-US" sz="2400" b="1" dirty="0">
              <a:solidFill>
                <a:srgbClr val="000000"/>
              </a:solidFill>
              <a:latin typeface="ＭＳ Ｐゴシック" panose="020B0600070205080204" pitchFamily="50" charset="-128"/>
              <a:ea typeface="ＭＳ Ｐゴシック" panose="020B0600070205080204" pitchFamily="50" charset="-128"/>
            </a:endParaRPr>
          </a:p>
        </p:txBody>
      </p:sp>
      <p:cxnSp>
        <p:nvCxnSpPr>
          <p:cNvPr id="14" name="直線矢印コネクタ 13">
            <a:extLst>
              <a:ext uri="{FF2B5EF4-FFF2-40B4-BE49-F238E27FC236}">
                <a16:creationId xmlns:a16="http://schemas.microsoft.com/office/drawing/2014/main" id="{1BDB97D0-9948-49E6-87EC-D7E86C9C160E}"/>
              </a:ext>
            </a:extLst>
          </p:cNvPr>
          <p:cNvCxnSpPr>
            <a:cxnSpLocks/>
            <a:stCxn id="12" idx="3"/>
          </p:cNvCxnSpPr>
          <p:nvPr/>
        </p:nvCxnSpPr>
        <p:spPr>
          <a:xfrm flipV="1">
            <a:off x="7745097" y="4240924"/>
            <a:ext cx="1682682" cy="1199604"/>
          </a:xfrm>
          <a:prstGeom prst="straightConnector1">
            <a:avLst/>
          </a:prstGeom>
          <a:ln w="3810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10D34BF0-B61E-4BDD-B3D0-B28055150B42}"/>
              </a:ext>
            </a:extLst>
          </p:cNvPr>
          <p:cNvCxnSpPr>
            <a:cxnSpLocks/>
            <a:stCxn id="12" idx="1"/>
          </p:cNvCxnSpPr>
          <p:nvPr/>
        </p:nvCxnSpPr>
        <p:spPr>
          <a:xfrm flipH="1" flipV="1">
            <a:off x="4226187" y="4820024"/>
            <a:ext cx="2080696" cy="620504"/>
          </a:xfrm>
          <a:prstGeom prst="straightConnector1">
            <a:avLst/>
          </a:prstGeom>
          <a:ln w="3810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DE062128-A494-4523-A112-B6E5ECCEF301}"/>
              </a:ext>
            </a:extLst>
          </p:cNvPr>
          <p:cNvSpPr txBox="1"/>
          <p:nvPr/>
        </p:nvSpPr>
        <p:spPr>
          <a:xfrm>
            <a:off x="5626891" y="4323577"/>
            <a:ext cx="2270173" cy="369332"/>
          </a:xfrm>
          <a:prstGeom prst="rect">
            <a:avLst/>
          </a:prstGeom>
          <a:noFill/>
        </p:spPr>
        <p:txBody>
          <a:bodyPr wrap="none" rtlCol="0">
            <a:spAutoFit/>
          </a:bodyPr>
          <a:lstStyle/>
          <a:p>
            <a:r>
              <a:rPr kumimoji="1" lang="en-US" altLang="ja-JP" b="1" dirty="0">
                <a:solidFill>
                  <a:srgbClr val="000000"/>
                </a:solidFill>
                <a:latin typeface="ＭＳ Ｐゴシック" panose="020B0600070205080204" pitchFamily="50" charset="-128"/>
                <a:ea typeface="ＭＳ Ｐゴシック" panose="020B0600070205080204" pitchFamily="50" charset="-128"/>
              </a:rPr>
              <a:t>Active Mover Section</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cxnSp>
        <p:nvCxnSpPr>
          <p:cNvPr id="22" name="直線矢印コネクタ 21">
            <a:extLst>
              <a:ext uri="{FF2B5EF4-FFF2-40B4-BE49-F238E27FC236}">
                <a16:creationId xmlns:a16="http://schemas.microsoft.com/office/drawing/2014/main" id="{A079B4DA-0BED-4390-87D6-28895BBD1FA2}"/>
              </a:ext>
            </a:extLst>
          </p:cNvPr>
          <p:cNvCxnSpPr>
            <a:cxnSpLocks/>
            <a:stCxn id="21" idx="3"/>
          </p:cNvCxnSpPr>
          <p:nvPr/>
        </p:nvCxnSpPr>
        <p:spPr>
          <a:xfrm flipV="1">
            <a:off x="7897064" y="4005298"/>
            <a:ext cx="1438214" cy="502945"/>
          </a:xfrm>
          <a:prstGeom prst="straightConnector1">
            <a:avLst/>
          </a:prstGeom>
          <a:ln w="38100">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3E0C8583-AAB6-4A66-9C78-11679663AFA2}"/>
              </a:ext>
            </a:extLst>
          </p:cNvPr>
          <p:cNvCxnSpPr>
            <a:cxnSpLocks/>
            <a:stCxn id="21" idx="1"/>
          </p:cNvCxnSpPr>
          <p:nvPr/>
        </p:nvCxnSpPr>
        <p:spPr>
          <a:xfrm flipH="1" flipV="1">
            <a:off x="4226187" y="4240924"/>
            <a:ext cx="1400704" cy="267319"/>
          </a:xfrm>
          <a:prstGeom prst="straightConnector1">
            <a:avLst/>
          </a:prstGeom>
          <a:ln w="38100">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28B8CA9-167A-4633-9170-FAD2BFB0294B}"/>
              </a:ext>
            </a:extLst>
          </p:cNvPr>
          <p:cNvSpPr txBox="1"/>
          <p:nvPr/>
        </p:nvSpPr>
        <p:spPr>
          <a:xfrm>
            <a:off x="5528306" y="1655852"/>
            <a:ext cx="2467342" cy="646331"/>
          </a:xfrm>
          <a:prstGeom prst="rect">
            <a:avLst/>
          </a:prstGeom>
          <a:noFill/>
        </p:spPr>
        <p:txBody>
          <a:bodyPr wrap="none" rtlCol="0">
            <a:spAutoFit/>
          </a:bodyPr>
          <a:lstStyle/>
          <a:p>
            <a:r>
              <a:rPr kumimoji="1" lang="en-US" altLang="ja-JP" sz="3600" dirty="0">
                <a:solidFill>
                  <a:srgbClr val="000000"/>
                </a:solidFill>
                <a:latin typeface="ＭＳ Ｐゴシック" panose="020B0600070205080204" pitchFamily="50" charset="-128"/>
                <a:ea typeface="ＭＳ Ｐゴシック" panose="020B0600070205080204" pitchFamily="50" charset="-128"/>
              </a:rPr>
              <a:t>Cryomodule</a:t>
            </a:r>
            <a:endParaRPr kumimoji="1" lang="ja-JP" altLang="en-US" sz="36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831772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E91A7A4-23F3-480A-A49F-E71E69473595}"/>
              </a:ext>
            </a:extLst>
          </p:cNvPr>
          <p:cNvSpPr txBox="1"/>
          <p:nvPr/>
        </p:nvSpPr>
        <p:spPr>
          <a:xfrm>
            <a:off x="1399041" y="428178"/>
            <a:ext cx="9393918" cy="6001643"/>
          </a:xfrm>
          <a:prstGeom prst="rect">
            <a:avLst/>
          </a:prstGeom>
          <a:noFill/>
        </p:spPr>
        <p:txBody>
          <a:bodyPr wrap="none" rtlCol="0">
            <a:spAutoFit/>
          </a:bodyPr>
          <a:lstStyle/>
          <a:p>
            <a:r>
              <a:rPr lang="ja-JP" altLang="en-US" sz="2400" b="1" dirty="0">
                <a:solidFill>
                  <a:srgbClr val="000000"/>
                </a:solidFill>
                <a:latin typeface="ＭＳ ゴシック" panose="020B0609070205080204" pitchFamily="49" charset="-128"/>
                <a:ea typeface="ＭＳ ゴシック" panose="020B0609070205080204" pitchFamily="49" charset="-128"/>
              </a:rPr>
              <a:t>◇ </a:t>
            </a:r>
            <a:r>
              <a:rPr lang="en-US" altLang="ja-JP" sz="2400" b="1" dirty="0">
                <a:solidFill>
                  <a:srgbClr val="000000"/>
                </a:solidFill>
                <a:latin typeface="ＭＳ ゴシック" panose="020B0609070205080204" pitchFamily="49" charset="-128"/>
                <a:ea typeface="ＭＳ ゴシック" panose="020B0609070205080204" pitchFamily="49" charset="-128"/>
              </a:rPr>
              <a:t>Specification</a:t>
            </a:r>
            <a:endParaRPr lang="ja-JP" altLang="en-US" sz="2400" b="1" dirty="0">
              <a:solidFill>
                <a:srgbClr val="000000"/>
              </a:solidFill>
              <a:latin typeface="ＭＳ ゴシック" panose="020B0609070205080204" pitchFamily="49" charset="-128"/>
              <a:ea typeface="ＭＳ ゴシック" panose="020B0609070205080204" pitchFamily="49" charset="-128"/>
            </a:endParaRPr>
          </a:p>
          <a:p>
            <a:endParaRPr lang="ja-JP" altLang="en-US" sz="2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１）</a:t>
            </a:r>
            <a:r>
              <a:rPr lang="en-US" altLang="ja-JP" sz="2000" b="1" dirty="0">
                <a:solidFill>
                  <a:srgbClr val="000000"/>
                </a:solidFill>
                <a:latin typeface="ＭＳ ゴシック" panose="020B0609070205080204" pitchFamily="49" charset="-128"/>
                <a:ea typeface="ＭＳ ゴシック" panose="020B0609070205080204" pitchFamily="49" charset="-128"/>
              </a:rPr>
              <a:t>Required number of Abutment</a:t>
            </a:r>
          </a:p>
          <a:p>
            <a:endParaRPr lang="ja-JP" altLang="en-US" sz="1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 </a:t>
            </a:r>
            <a:r>
              <a:rPr lang="en-US" altLang="ja-JP" sz="2000" b="1" dirty="0">
                <a:solidFill>
                  <a:srgbClr val="000000"/>
                </a:solidFill>
                <a:latin typeface="ＭＳ ゴシック" panose="020B0609070205080204" pitchFamily="49" charset="-128"/>
                <a:ea typeface="ＭＳ ゴシック" panose="020B0609070205080204" pitchFamily="49" charset="-128"/>
              </a:rPr>
              <a:t>2 units per 1 Cryomodule</a:t>
            </a:r>
          </a:p>
          <a:p>
            <a:endParaRPr lang="ja-JP" altLang="en-US" sz="2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２）</a:t>
            </a:r>
            <a:r>
              <a:rPr lang="en-US" altLang="ja-JP" sz="2000" b="1" dirty="0">
                <a:solidFill>
                  <a:srgbClr val="000000"/>
                </a:solidFill>
                <a:latin typeface="ＭＳ ゴシック" panose="020B0609070205080204" pitchFamily="49" charset="-128"/>
                <a:ea typeface="ＭＳ ゴシック" panose="020B0609070205080204" pitchFamily="49" charset="-128"/>
              </a:rPr>
              <a:t>Withstand load</a:t>
            </a:r>
          </a:p>
          <a:p>
            <a:endParaRPr lang="ja-JP" altLang="en-US" sz="1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 </a:t>
            </a:r>
            <a:r>
              <a:rPr lang="en-US" altLang="ja-JP" sz="2000" b="1" dirty="0">
                <a:solidFill>
                  <a:srgbClr val="000000"/>
                </a:solidFill>
                <a:latin typeface="ＭＳ ゴシック" panose="020B0609070205080204" pitchFamily="49" charset="-128"/>
                <a:ea typeface="ＭＳ ゴシック" panose="020B0609070205080204" pitchFamily="49" charset="-128"/>
              </a:rPr>
              <a:t>6t per 1 abutment</a:t>
            </a:r>
          </a:p>
          <a:p>
            <a:endParaRPr lang="ja-JP" altLang="en-US" sz="1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 </a:t>
            </a:r>
            <a:r>
              <a:rPr lang="en-US" altLang="ja-JP" sz="2000" b="1" dirty="0">
                <a:solidFill>
                  <a:srgbClr val="000000"/>
                </a:solidFill>
                <a:latin typeface="ＭＳ ゴシック" panose="020B0609070205080204" pitchFamily="49" charset="-128"/>
                <a:ea typeface="ＭＳ ゴシック" panose="020B0609070205080204" pitchFamily="49" charset="-128"/>
              </a:rPr>
              <a:t>Cryomodule body size … Diameter 1m, Length 12m, Weight 10t </a:t>
            </a:r>
            <a:r>
              <a:rPr lang="ja-JP" altLang="en-US" sz="2000" b="1" dirty="0">
                <a:solidFill>
                  <a:srgbClr val="000000"/>
                </a:solidFill>
                <a:latin typeface="ＭＳ ゴシック" panose="020B0609070205080204" pitchFamily="49" charset="-128"/>
                <a:ea typeface="ＭＳ ゴシック" panose="020B0609070205080204" pitchFamily="49" charset="-128"/>
              </a:rPr>
              <a:t>）</a:t>
            </a:r>
            <a:endParaRPr lang="en-US" altLang="ja-JP" sz="2000" b="1" dirty="0">
              <a:solidFill>
                <a:srgbClr val="000000"/>
              </a:solidFill>
              <a:latin typeface="ＭＳ ゴシック" panose="020B0609070205080204" pitchFamily="49" charset="-128"/>
              <a:ea typeface="ＭＳ ゴシック" panose="020B0609070205080204" pitchFamily="49" charset="-128"/>
            </a:endParaRPr>
          </a:p>
          <a:p>
            <a:endParaRPr lang="ja-JP" altLang="en-US" sz="2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３）</a:t>
            </a:r>
            <a:r>
              <a:rPr lang="en-US" altLang="ja-JP" sz="2000" b="1" dirty="0">
                <a:solidFill>
                  <a:srgbClr val="000000"/>
                </a:solidFill>
                <a:latin typeface="ＭＳ ゴシック" panose="020B0609070205080204" pitchFamily="49" charset="-128"/>
                <a:ea typeface="ＭＳ ゴシック" panose="020B0609070205080204" pitchFamily="49" charset="-128"/>
              </a:rPr>
              <a:t>Mechanical section</a:t>
            </a:r>
          </a:p>
          <a:p>
            <a:endParaRPr lang="ja-JP" altLang="en-US" sz="1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 </a:t>
            </a:r>
            <a:r>
              <a:rPr lang="en-US" altLang="ja-JP" sz="2000" b="1" dirty="0">
                <a:solidFill>
                  <a:srgbClr val="000000"/>
                </a:solidFill>
                <a:latin typeface="ＭＳ ゴシック" panose="020B0609070205080204" pitchFamily="49" charset="-128"/>
                <a:ea typeface="ＭＳ ゴシック" panose="020B0609070205080204" pitchFamily="49" charset="-128"/>
              </a:rPr>
              <a:t>Range of movement</a:t>
            </a:r>
            <a:r>
              <a:rPr lang="ja-JP" altLang="en-US" sz="2000" b="1" dirty="0">
                <a:solidFill>
                  <a:srgbClr val="000000"/>
                </a:solidFill>
                <a:latin typeface="ＭＳ ゴシック" panose="020B0609070205080204" pitchFamily="49" charset="-128"/>
                <a:ea typeface="ＭＳ ゴシック" panose="020B0609070205080204" pitchFamily="49" charset="-128"/>
              </a:rPr>
              <a:t> </a:t>
            </a:r>
            <a:r>
              <a:rPr lang="en-US" altLang="ja-JP" sz="2000" b="1" dirty="0">
                <a:solidFill>
                  <a:srgbClr val="000000"/>
                </a:solidFill>
                <a:latin typeface="ＭＳ ゴシック" panose="020B0609070205080204" pitchFamily="49" charset="-128"/>
                <a:ea typeface="ＭＳ ゴシック" panose="020B0609070205080204" pitchFamily="49" charset="-128"/>
              </a:rPr>
              <a:t>… … … … X-axis</a:t>
            </a:r>
            <a:r>
              <a:rPr lang="ja-JP" altLang="en-US" sz="2000" b="1" dirty="0">
                <a:solidFill>
                  <a:srgbClr val="000000"/>
                </a:solidFill>
                <a:latin typeface="ＭＳ ゴシック" panose="020B0609070205080204" pitchFamily="49" charset="-128"/>
                <a:ea typeface="ＭＳ ゴシック" panose="020B0609070205080204" pitchFamily="49" charset="-128"/>
              </a:rPr>
              <a:t>：</a:t>
            </a:r>
            <a:r>
              <a:rPr lang="en-US" altLang="ja-JP" sz="2000" b="1" dirty="0">
                <a:solidFill>
                  <a:srgbClr val="000000"/>
                </a:solidFill>
                <a:latin typeface="ＭＳ ゴシック" panose="020B0609070205080204" pitchFamily="49" charset="-128"/>
                <a:ea typeface="ＭＳ ゴシック" panose="020B0609070205080204" pitchFamily="49" charset="-128"/>
              </a:rPr>
              <a:t>10 mm</a:t>
            </a:r>
          </a:p>
          <a:p>
            <a:r>
              <a:rPr lang="ja-JP" altLang="en-US" sz="2000" b="1" dirty="0">
                <a:solidFill>
                  <a:srgbClr val="000000"/>
                </a:solidFill>
                <a:latin typeface="ＭＳ ゴシック" panose="020B0609070205080204" pitchFamily="49" charset="-128"/>
                <a:ea typeface="ＭＳ ゴシック" panose="020B0609070205080204" pitchFamily="49" charset="-128"/>
              </a:rPr>
              <a:t>                                    </a:t>
            </a:r>
            <a:r>
              <a:rPr lang="en-US" altLang="ja-JP" sz="2000" b="1" dirty="0">
                <a:solidFill>
                  <a:srgbClr val="000000"/>
                </a:solidFill>
                <a:latin typeface="ＭＳ ゴシック" panose="020B0609070205080204" pitchFamily="49" charset="-128"/>
                <a:ea typeface="ＭＳ ゴシック" panose="020B0609070205080204" pitchFamily="49" charset="-128"/>
              </a:rPr>
              <a:t>Z-axis</a:t>
            </a:r>
            <a:r>
              <a:rPr lang="ja-JP" altLang="en-US" sz="2000" b="1" dirty="0">
                <a:solidFill>
                  <a:srgbClr val="000000"/>
                </a:solidFill>
                <a:latin typeface="ＭＳ ゴシック" panose="020B0609070205080204" pitchFamily="49" charset="-128"/>
                <a:ea typeface="ＭＳ ゴシック" panose="020B0609070205080204" pitchFamily="49" charset="-128"/>
              </a:rPr>
              <a:t>：</a:t>
            </a:r>
            <a:r>
              <a:rPr lang="en-US" altLang="ja-JP" sz="2000" b="1" dirty="0">
                <a:solidFill>
                  <a:srgbClr val="000000"/>
                </a:solidFill>
                <a:latin typeface="ＭＳ ゴシック" panose="020B0609070205080204" pitchFamily="49" charset="-128"/>
                <a:ea typeface="ＭＳ ゴシック" panose="020B0609070205080204" pitchFamily="49" charset="-128"/>
              </a:rPr>
              <a:t>10 mm</a:t>
            </a:r>
          </a:p>
          <a:p>
            <a:endParaRPr lang="ja-JP" altLang="en-US" sz="1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 </a:t>
            </a:r>
            <a:r>
              <a:rPr lang="en-US" altLang="ja-JP" sz="2000" b="1" dirty="0">
                <a:solidFill>
                  <a:srgbClr val="000000"/>
                </a:solidFill>
                <a:latin typeface="ＭＳ ゴシック" panose="020B0609070205080204" pitchFamily="49" charset="-128"/>
                <a:ea typeface="ＭＳ ゴシック" panose="020B0609070205080204" pitchFamily="49" charset="-128"/>
              </a:rPr>
              <a:t>Final positioning accuracy</a:t>
            </a:r>
            <a:r>
              <a:rPr lang="ja-JP" altLang="en-US" sz="2000" b="1" dirty="0">
                <a:solidFill>
                  <a:srgbClr val="000000"/>
                </a:solidFill>
                <a:latin typeface="ＭＳ ゴシック" panose="020B0609070205080204" pitchFamily="49" charset="-128"/>
                <a:ea typeface="ＭＳ ゴシック" panose="020B0609070205080204" pitchFamily="49" charset="-128"/>
              </a:rPr>
              <a:t> </a:t>
            </a:r>
            <a:r>
              <a:rPr lang="en-US" altLang="ja-JP" sz="2000" b="1" dirty="0">
                <a:solidFill>
                  <a:srgbClr val="000000"/>
                </a:solidFill>
                <a:latin typeface="ＭＳ ゴシック" panose="020B0609070205080204" pitchFamily="49" charset="-128"/>
                <a:ea typeface="ＭＳ ゴシック" panose="020B0609070205080204" pitchFamily="49" charset="-128"/>
              </a:rPr>
              <a:t>… X-axis</a:t>
            </a:r>
            <a:r>
              <a:rPr lang="ja-JP" altLang="en-US" sz="2000" b="1" dirty="0">
                <a:solidFill>
                  <a:srgbClr val="000000"/>
                </a:solidFill>
                <a:latin typeface="ＭＳ ゴシック" panose="020B0609070205080204" pitchFamily="49" charset="-128"/>
                <a:ea typeface="ＭＳ ゴシック" panose="020B0609070205080204" pitchFamily="49" charset="-128"/>
              </a:rPr>
              <a:t>：</a:t>
            </a:r>
            <a:r>
              <a:rPr lang="en-US" altLang="ja-JP" sz="2000" b="1" dirty="0">
                <a:solidFill>
                  <a:srgbClr val="000000"/>
                </a:solidFill>
                <a:latin typeface="ＭＳ ゴシック" panose="020B0609070205080204" pitchFamily="49" charset="-128"/>
                <a:ea typeface="ＭＳ ゴシック" panose="020B0609070205080204" pitchFamily="49" charset="-128"/>
              </a:rPr>
              <a:t>0.010 mm</a:t>
            </a:r>
            <a:endParaRPr lang="ja-JP" altLang="en-US" sz="2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a:t>
            </a:r>
            <a:r>
              <a:rPr lang="en-US" altLang="ja-JP" sz="2000" b="1" dirty="0">
                <a:solidFill>
                  <a:srgbClr val="000000"/>
                </a:solidFill>
                <a:latin typeface="ＭＳ ゴシック" panose="020B0609070205080204" pitchFamily="49" charset="-128"/>
                <a:ea typeface="ＭＳ ゴシック" panose="020B0609070205080204" pitchFamily="49" charset="-128"/>
              </a:rPr>
              <a:t>Y-axis</a:t>
            </a:r>
            <a:r>
              <a:rPr lang="ja-JP" altLang="en-US" sz="2000" b="1" dirty="0">
                <a:solidFill>
                  <a:srgbClr val="000000"/>
                </a:solidFill>
                <a:latin typeface="ＭＳ ゴシック" panose="020B0609070205080204" pitchFamily="49" charset="-128"/>
                <a:ea typeface="ＭＳ ゴシック" panose="020B0609070205080204" pitchFamily="49" charset="-128"/>
              </a:rPr>
              <a:t>：</a:t>
            </a:r>
            <a:r>
              <a:rPr lang="en-US" altLang="ja-JP" sz="2000" b="1" dirty="0">
                <a:solidFill>
                  <a:srgbClr val="000000"/>
                </a:solidFill>
                <a:latin typeface="ＭＳ ゴシック" panose="020B0609070205080204" pitchFamily="49" charset="-128"/>
                <a:ea typeface="ＭＳ ゴシック" panose="020B0609070205080204" pitchFamily="49" charset="-128"/>
              </a:rPr>
              <a:t>0.001 mm</a:t>
            </a:r>
          </a:p>
          <a:p>
            <a:endParaRPr lang="ja-JP" altLang="en-US" sz="1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 </a:t>
            </a:r>
            <a:r>
              <a:rPr lang="en-US" altLang="ja-JP" sz="2000" b="1" dirty="0">
                <a:solidFill>
                  <a:srgbClr val="000000"/>
                </a:solidFill>
                <a:latin typeface="ＭＳ ゴシック" panose="020B0609070205080204" pitchFamily="49" charset="-128"/>
                <a:ea typeface="ＭＳ ゴシック" panose="020B0609070205080204" pitchFamily="49" charset="-128"/>
              </a:rPr>
              <a:t>Movable velocity</a:t>
            </a:r>
            <a:r>
              <a:rPr lang="ja-JP" altLang="en-US" sz="2000" b="1" dirty="0">
                <a:solidFill>
                  <a:srgbClr val="000000"/>
                </a:solidFill>
                <a:latin typeface="ＭＳ ゴシック" panose="020B0609070205080204" pitchFamily="49" charset="-128"/>
                <a:ea typeface="ＭＳ ゴシック" panose="020B0609070205080204" pitchFamily="49" charset="-128"/>
              </a:rPr>
              <a:t>  </a:t>
            </a:r>
            <a:r>
              <a:rPr lang="en-US" altLang="ja-JP" sz="2000" b="1" dirty="0">
                <a:solidFill>
                  <a:srgbClr val="000000"/>
                </a:solidFill>
                <a:latin typeface="ＭＳ ゴシック" panose="020B0609070205080204" pitchFamily="49" charset="-128"/>
                <a:ea typeface="ＭＳ ゴシック" panose="020B0609070205080204" pitchFamily="49" charset="-128"/>
              </a:rPr>
              <a:t>… … … … X-axis</a:t>
            </a:r>
            <a:r>
              <a:rPr lang="ja-JP" altLang="en-US" sz="2000" b="1" dirty="0">
                <a:solidFill>
                  <a:srgbClr val="000000"/>
                </a:solidFill>
                <a:latin typeface="ＭＳ ゴシック" panose="020B0609070205080204" pitchFamily="49" charset="-128"/>
                <a:ea typeface="ＭＳ ゴシック" panose="020B0609070205080204" pitchFamily="49" charset="-128"/>
              </a:rPr>
              <a:t>：</a:t>
            </a:r>
            <a:r>
              <a:rPr lang="en-US" altLang="ja-JP" sz="2000" b="1" dirty="0">
                <a:solidFill>
                  <a:srgbClr val="000000"/>
                </a:solidFill>
                <a:latin typeface="ＭＳ ゴシック" panose="020B0609070205080204" pitchFamily="49" charset="-128"/>
                <a:ea typeface="ＭＳ ゴシック" panose="020B0609070205080204" pitchFamily="49" charset="-128"/>
              </a:rPr>
              <a:t>1 mm/sec</a:t>
            </a:r>
            <a:endParaRPr lang="ja-JP" altLang="en-US" sz="2000" b="1" dirty="0">
              <a:solidFill>
                <a:srgbClr val="000000"/>
              </a:solidFill>
              <a:latin typeface="ＭＳ ゴシック" panose="020B0609070205080204" pitchFamily="49" charset="-128"/>
              <a:ea typeface="ＭＳ ゴシック" panose="020B0609070205080204" pitchFamily="49" charset="-128"/>
            </a:endParaRPr>
          </a:p>
          <a:p>
            <a:r>
              <a:rPr lang="ja-JP" altLang="en-US" sz="2000" b="1" dirty="0">
                <a:solidFill>
                  <a:srgbClr val="000000"/>
                </a:solidFill>
                <a:latin typeface="ＭＳ ゴシック" panose="020B0609070205080204" pitchFamily="49" charset="-128"/>
                <a:ea typeface="ＭＳ ゴシック" panose="020B0609070205080204" pitchFamily="49" charset="-128"/>
              </a:rPr>
              <a:t>                                    </a:t>
            </a:r>
            <a:r>
              <a:rPr lang="en-US" altLang="ja-JP" sz="2000" b="1" dirty="0">
                <a:solidFill>
                  <a:srgbClr val="000000"/>
                </a:solidFill>
                <a:latin typeface="ＭＳ ゴシック" panose="020B0609070205080204" pitchFamily="49" charset="-128"/>
                <a:ea typeface="ＭＳ ゴシック" panose="020B0609070205080204" pitchFamily="49" charset="-128"/>
              </a:rPr>
              <a:t>Z-axis</a:t>
            </a:r>
            <a:r>
              <a:rPr lang="ja-JP" altLang="en-US" sz="2000" b="1" dirty="0">
                <a:solidFill>
                  <a:srgbClr val="000000"/>
                </a:solidFill>
                <a:latin typeface="ＭＳ ゴシック" panose="020B0609070205080204" pitchFamily="49" charset="-128"/>
                <a:ea typeface="ＭＳ ゴシック" panose="020B0609070205080204" pitchFamily="49" charset="-128"/>
              </a:rPr>
              <a:t>：</a:t>
            </a:r>
            <a:r>
              <a:rPr lang="en-US" altLang="ja-JP" sz="2000" b="1" dirty="0">
                <a:solidFill>
                  <a:srgbClr val="000000"/>
                </a:solidFill>
                <a:latin typeface="ＭＳ ゴシック" panose="020B0609070205080204" pitchFamily="49" charset="-128"/>
                <a:ea typeface="ＭＳ ゴシック" panose="020B0609070205080204" pitchFamily="49" charset="-128"/>
              </a:rPr>
              <a:t>1 mm/sec</a:t>
            </a:r>
            <a:endParaRPr lang="ja-JP" altLang="en-US" sz="2000" b="1" dirty="0">
              <a:solidFill>
                <a:srgbClr val="000000"/>
              </a:solidFill>
              <a:latin typeface="ＭＳ ゴシック" panose="020B0609070205080204" pitchFamily="49" charset="-128"/>
              <a:ea typeface="ＭＳ ゴシック" panose="020B0609070205080204" pitchFamily="49" charset="-128"/>
            </a:endParaRPr>
          </a:p>
        </p:txBody>
      </p:sp>
      <p:sp>
        <p:nvSpPr>
          <p:cNvPr id="3" name="スライド番号プレースホルダー 2">
            <a:extLst>
              <a:ext uri="{FF2B5EF4-FFF2-40B4-BE49-F238E27FC236}">
                <a16:creationId xmlns:a16="http://schemas.microsoft.com/office/drawing/2014/main" id="{9F9946D3-F2BF-4567-954D-A95591EEE1FD}"/>
              </a:ext>
            </a:extLst>
          </p:cNvPr>
          <p:cNvSpPr>
            <a:spLocks noGrp="1"/>
          </p:cNvSpPr>
          <p:nvPr>
            <p:ph type="sldNum" sz="quarter" idx="12"/>
          </p:nvPr>
        </p:nvSpPr>
        <p:spPr/>
        <p:txBody>
          <a:bodyPr/>
          <a:lstStyle/>
          <a:p>
            <a:fld id="{B2C5F037-66D8-4E51-A4AC-8572A6BD76F5}" type="slidenum">
              <a:rPr kumimoji="1" lang="ja-JP" altLang="en-US" smtClean="0"/>
              <a:t>8</a:t>
            </a:fld>
            <a:endParaRPr kumimoji="1" lang="ja-JP" altLang="en-US"/>
          </a:p>
        </p:txBody>
      </p:sp>
    </p:spTree>
    <p:extLst>
      <p:ext uri="{BB962C8B-B14F-4D97-AF65-F5344CB8AC3E}">
        <p14:creationId xmlns:p14="http://schemas.microsoft.com/office/powerpoint/2010/main" val="832654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E0F5F16E-65FE-4ABD-8848-361CA90955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7707" y="1097263"/>
            <a:ext cx="4981575" cy="1714500"/>
          </a:xfrm>
          <a:prstGeom prst="rect">
            <a:avLst/>
          </a:prstGeom>
        </p:spPr>
      </p:pic>
      <p:sp>
        <p:nvSpPr>
          <p:cNvPr id="13" name="テキスト ボックス 12">
            <a:extLst>
              <a:ext uri="{FF2B5EF4-FFF2-40B4-BE49-F238E27FC236}">
                <a16:creationId xmlns:a16="http://schemas.microsoft.com/office/drawing/2014/main" id="{F7931B61-8B54-4DE0-8962-D72F91C2E3EE}"/>
              </a:ext>
            </a:extLst>
          </p:cNvPr>
          <p:cNvSpPr txBox="1"/>
          <p:nvPr/>
        </p:nvSpPr>
        <p:spPr>
          <a:xfrm>
            <a:off x="1040380" y="471574"/>
            <a:ext cx="6467555" cy="523220"/>
          </a:xfrm>
          <a:prstGeom prst="rect">
            <a:avLst/>
          </a:prstGeom>
          <a:noFill/>
        </p:spPr>
        <p:txBody>
          <a:bodyPr wrap="square" rtlCol="0">
            <a:spAutoFit/>
          </a:bodyPr>
          <a:lstStyle/>
          <a:p>
            <a:r>
              <a:rPr kumimoji="1" lang="ja-JP" altLang="en-US" sz="2800" dirty="0">
                <a:solidFill>
                  <a:srgbClr val="000000"/>
                </a:solidFill>
                <a:latin typeface="ＭＳ Ｐゴシック" panose="020B0600070205080204" pitchFamily="50" charset="-128"/>
                <a:ea typeface="ＭＳ Ｐゴシック" panose="020B0600070205080204" pitchFamily="50" charset="-128"/>
              </a:rPr>
              <a:t>◇ </a:t>
            </a:r>
            <a:r>
              <a:rPr lang="en-US" altLang="ja-JP" sz="2800" dirty="0">
                <a:solidFill>
                  <a:srgbClr val="000000"/>
                </a:solidFill>
                <a:latin typeface="ＭＳ Ｐゴシック" panose="020B0600070205080204" pitchFamily="50" charset="-128"/>
                <a:ea typeface="ＭＳ Ｐゴシック" panose="020B0600070205080204" pitchFamily="50" charset="-128"/>
              </a:rPr>
              <a:t>Evaluation status in scale down model</a:t>
            </a:r>
            <a:endParaRPr lang="ja-JP" altLang="en-US" sz="2800" dirty="0">
              <a:solidFill>
                <a:srgbClr val="000000"/>
              </a:solidFill>
              <a:latin typeface="ＭＳ Ｐゴシック" panose="020B0600070205080204" pitchFamily="50" charset="-128"/>
              <a:ea typeface="ＭＳ Ｐゴシック" panose="020B0600070205080204" pitchFamily="50" charset="-128"/>
            </a:endParaRPr>
          </a:p>
        </p:txBody>
      </p:sp>
      <p:pic>
        <p:nvPicPr>
          <p:cNvPr id="15" name="図 14">
            <a:extLst>
              <a:ext uri="{FF2B5EF4-FFF2-40B4-BE49-F238E27FC236}">
                <a16:creationId xmlns:a16="http://schemas.microsoft.com/office/drawing/2014/main" id="{04676445-260D-4A08-846B-B5316FF10DA5}"/>
              </a:ext>
            </a:extLst>
          </p:cNvPr>
          <p:cNvPicPr/>
          <p:nvPr/>
        </p:nvPicPr>
        <p:blipFill rotWithShape="1">
          <a:blip r:embed="rId4" cstate="print">
            <a:extLst>
              <a:ext uri="{28A0092B-C50C-407E-A947-70E740481C1C}">
                <a14:useLocalDpi xmlns:a14="http://schemas.microsoft.com/office/drawing/2010/main" val="0"/>
              </a:ext>
            </a:extLst>
          </a:blip>
          <a:srcRect l="35883" t="44564" r="25108" b="11875"/>
          <a:stretch/>
        </p:blipFill>
        <p:spPr>
          <a:xfrm>
            <a:off x="6862150" y="3356060"/>
            <a:ext cx="4441272" cy="2365453"/>
          </a:xfrm>
          <a:prstGeom prst="rect">
            <a:avLst/>
          </a:prstGeom>
        </p:spPr>
      </p:pic>
      <p:sp>
        <p:nvSpPr>
          <p:cNvPr id="17" name="楕円 16">
            <a:extLst>
              <a:ext uri="{FF2B5EF4-FFF2-40B4-BE49-F238E27FC236}">
                <a16:creationId xmlns:a16="http://schemas.microsoft.com/office/drawing/2014/main" id="{38F6307D-8F4E-4B80-B9AE-B48A9760C48E}"/>
              </a:ext>
            </a:extLst>
          </p:cNvPr>
          <p:cNvSpPr/>
          <p:nvPr/>
        </p:nvSpPr>
        <p:spPr>
          <a:xfrm>
            <a:off x="5276200" y="1738610"/>
            <a:ext cx="1302861" cy="1073153"/>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3">
            <a:extLst>
              <a:ext uri="{FF2B5EF4-FFF2-40B4-BE49-F238E27FC236}">
                <a16:creationId xmlns:a16="http://schemas.microsoft.com/office/drawing/2014/main" id="{943FE993-7E2C-4896-8DA5-803E4F147218}"/>
              </a:ext>
            </a:extLst>
          </p:cNvPr>
          <p:cNvSpPr/>
          <p:nvPr/>
        </p:nvSpPr>
        <p:spPr>
          <a:xfrm rot="19272416">
            <a:off x="6880127" y="2450566"/>
            <a:ext cx="382036" cy="1810988"/>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ED1A18F5-4235-4400-A3AE-65E918072421}"/>
              </a:ext>
            </a:extLst>
          </p:cNvPr>
          <p:cNvSpPr>
            <a:spLocks noGrp="1"/>
          </p:cNvSpPr>
          <p:nvPr>
            <p:ph type="sldNum" sz="quarter" idx="12"/>
          </p:nvPr>
        </p:nvSpPr>
        <p:spPr/>
        <p:txBody>
          <a:bodyPr/>
          <a:lstStyle/>
          <a:p>
            <a:fld id="{B2C5F037-66D8-4E51-A4AC-8572A6BD76F5}" type="slidenum">
              <a:rPr kumimoji="1" lang="ja-JP" altLang="en-US" smtClean="0"/>
              <a:t>9</a:t>
            </a:fld>
            <a:endParaRPr kumimoji="1" lang="ja-JP" altLang="en-US"/>
          </a:p>
        </p:txBody>
      </p:sp>
      <p:sp>
        <p:nvSpPr>
          <p:cNvPr id="5" name="テキスト ボックス 4">
            <a:extLst>
              <a:ext uri="{FF2B5EF4-FFF2-40B4-BE49-F238E27FC236}">
                <a16:creationId xmlns:a16="http://schemas.microsoft.com/office/drawing/2014/main" id="{3618BD17-9D30-49B8-A55C-A4E735807DBD}"/>
              </a:ext>
            </a:extLst>
          </p:cNvPr>
          <p:cNvSpPr txBox="1"/>
          <p:nvPr/>
        </p:nvSpPr>
        <p:spPr>
          <a:xfrm>
            <a:off x="1040380" y="5707067"/>
            <a:ext cx="4588115" cy="646331"/>
          </a:xfrm>
          <a:prstGeom prst="rect">
            <a:avLst/>
          </a:prstGeom>
          <a:solidFill>
            <a:schemeClr val="bg1"/>
          </a:solid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Mechanism section draft</a:t>
            </a:r>
            <a:r>
              <a:rPr lang="ja-JP" altLang="en-US" b="1" dirty="0">
                <a:solidFill>
                  <a:srgbClr val="000000"/>
                </a:solidFill>
                <a:latin typeface="ＭＳ Ｐゴシック" panose="020B0600070205080204" pitchFamily="50" charset="-128"/>
                <a:ea typeface="ＭＳ Ｐゴシック" panose="020B0600070205080204" pitchFamily="50" charset="-128"/>
              </a:rPr>
              <a:t>①</a:t>
            </a:r>
            <a:r>
              <a:rPr lang="en-US" altLang="ja-JP" b="1" dirty="0">
                <a:solidFill>
                  <a:srgbClr val="000000"/>
                </a:solidFill>
                <a:latin typeface="ＭＳ Ｐゴシック" panose="020B0600070205080204" pitchFamily="50" charset="-128"/>
                <a:ea typeface="ＭＳ Ｐゴシック" panose="020B0600070205080204" pitchFamily="50" charset="-128"/>
              </a:rPr>
              <a:t>:</a:t>
            </a:r>
          </a:p>
          <a:p>
            <a:r>
              <a:rPr lang="en-US" altLang="ja-JP" b="1" dirty="0">
                <a:solidFill>
                  <a:srgbClr val="000000"/>
                </a:solidFill>
                <a:latin typeface="ＭＳ Ｐゴシック" panose="020B0600070205080204" pitchFamily="50" charset="-128"/>
                <a:ea typeface="ＭＳ Ｐゴシック" panose="020B0600070205080204" pitchFamily="50" charset="-128"/>
              </a:rPr>
              <a:t> Structure to displaces Z-axis with taper cam</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65AABAA7-3295-466B-995D-210A4CAFF9A5}"/>
              </a:ext>
            </a:extLst>
          </p:cNvPr>
          <p:cNvSpPr txBox="1"/>
          <p:nvPr/>
        </p:nvSpPr>
        <p:spPr>
          <a:xfrm>
            <a:off x="6563507" y="5676961"/>
            <a:ext cx="5038559" cy="646331"/>
          </a:xfrm>
          <a:prstGeom prst="rect">
            <a:avLst/>
          </a:prstGeom>
          <a:noFill/>
        </p:spPr>
        <p:txBody>
          <a:bodyPr wrap="none" rtlCol="0">
            <a:spAutoFit/>
          </a:bodyPr>
          <a:lstStyle/>
          <a:p>
            <a:r>
              <a:rPr lang="en-US" altLang="ja-JP" b="1" dirty="0">
                <a:solidFill>
                  <a:srgbClr val="000000"/>
                </a:solidFill>
                <a:latin typeface="ＭＳ Ｐゴシック" panose="020B0600070205080204" pitchFamily="50" charset="-128"/>
                <a:ea typeface="ＭＳ Ｐゴシック" panose="020B0600070205080204" pitchFamily="50" charset="-128"/>
              </a:rPr>
              <a:t>Mechanism section draft②:</a:t>
            </a:r>
          </a:p>
          <a:p>
            <a:r>
              <a:rPr lang="en-US" altLang="ja-JP" b="1" dirty="0">
                <a:solidFill>
                  <a:srgbClr val="000000"/>
                </a:solidFill>
                <a:latin typeface="ＭＳ Ｐゴシック" panose="020B0600070205080204" pitchFamily="50" charset="-128"/>
                <a:ea typeface="ＭＳ Ｐゴシック" panose="020B0600070205080204" pitchFamily="50" charset="-128"/>
              </a:rPr>
              <a:t> Structure to displaces Z-axis with eccentric cam</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pic>
        <p:nvPicPr>
          <p:cNvPr id="14" name="図 13">
            <a:extLst>
              <a:ext uri="{FF2B5EF4-FFF2-40B4-BE49-F238E27FC236}">
                <a16:creationId xmlns:a16="http://schemas.microsoft.com/office/drawing/2014/main" id="{F92B5140-15E8-4050-B9DB-B60F2BD749B3}"/>
              </a:ext>
            </a:extLst>
          </p:cNvPr>
          <p:cNvPicPr>
            <a:picLocks noChangeAspect="1"/>
          </p:cNvPicPr>
          <p:nvPr/>
        </p:nvPicPr>
        <p:blipFill rotWithShape="1">
          <a:blip r:embed="rId5"/>
          <a:srcRect l="20790" t="24383" r="4869" b="25946"/>
          <a:stretch/>
        </p:blipFill>
        <p:spPr>
          <a:xfrm>
            <a:off x="1113801" y="3382949"/>
            <a:ext cx="4441272" cy="2373919"/>
          </a:xfrm>
          <a:prstGeom prst="rect">
            <a:avLst/>
          </a:prstGeom>
        </p:spPr>
      </p:pic>
      <p:sp>
        <p:nvSpPr>
          <p:cNvPr id="18" name="下矢印 12">
            <a:extLst>
              <a:ext uri="{FF2B5EF4-FFF2-40B4-BE49-F238E27FC236}">
                <a16:creationId xmlns:a16="http://schemas.microsoft.com/office/drawing/2014/main" id="{7AE46FBE-CF3F-4CF2-8DFE-5D5B38594251}"/>
              </a:ext>
            </a:extLst>
          </p:cNvPr>
          <p:cNvSpPr/>
          <p:nvPr/>
        </p:nvSpPr>
        <p:spPr>
          <a:xfrm rot="2942764">
            <a:off x="4362867" y="2423656"/>
            <a:ext cx="384069" cy="2010687"/>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286575457"/>
      </p:ext>
    </p:extLst>
  </p:cSld>
  <p:clrMapOvr>
    <a:masterClrMapping/>
  </p:clrMapOvr>
</p:sld>
</file>

<file path=ppt/theme/theme1.xml><?xml version="1.0" encoding="utf-8"?>
<a:theme xmlns:a="http://schemas.openxmlformats.org/drawingml/2006/main" name="Default Design">
  <a:themeElements>
    <a:clrScheme name="Custom 340">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061756"/>
      </a:hlink>
      <a:folHlink>
        <a:srgbClr val="879EF5"/>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AB57"/>
        </a:hlink>
        <a:folHlink>
          <a:srgbClr val="007B7E"/>
        </a:folHlink>
      </a:clrScheme>
      <a:clrMap bg1="lt1" tx1="dk1" bg2="lt2" tx2="dk2" accent1="accent1" accent2="accent2" accent3="accent3" accent4="accent4" accent5="accent5" accent6="accent6" hlink="hlink" folHlink="folHlink"/>
    </a:extraClrScheme>
    <a:extraClrScheme>
      <a:clrScheme name="Default Design 14">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9D3B"/>
        </a:hlink>
        <a:folHlink>
          <a:srgbClr val="007B7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00918</Template>
  <TotalTime>7884</TotalTime>
  <Words>2948</Words>
  <Application>Microsoft Office PowerPoint</Application>
  <PresentationFormat>ワイド画面</PresentationFormat>
  <Paragraphs>460</Paragraphs>
  <Slides>21</Slides>
  <Notes>21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21</vt:i4>
      </vt:variant>
    </vt:vector>
  </HeadingPairs>
  <TitlesOfParts>
    <vt:vector size="26" baseType="lpstr">
      <vt:lpstr>ＭＳ Ｐゴシック</vt:lpstr>
      <vt:lpstr>ＭＳ ゴシック</vt:lpstr>
      <vt:lpstr>游ゴシック</vt:lpstr>
      <vt:lpstr>Arial</vt:lpstr>
      <vt:lpstr>Default Design</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岩手製鉄株式会社</dc:title>
  <dc:creator>大久保 利之</dc:creator>
  <cp:lastModifiedBy>大久保 利之</cp:lastModifiedBy>
  <cp:revision>421</cp:revision>
  <cp:lastPrinted>2018-05-25T07:59:51Z</cp:lastPrinted>
  <dcterms:created xsi:type="dcterms:W3CDTF">2018-04-24T06:03:14Z</dcterms:created>
  <dcterms:modified xsi:type="dcterms:W3CDTF">2018-05-25T08:00:57Z</dcterms:modified>
</cp:coreProperties>
</file>