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36"/>
  </p:notesMasterIdLst>
  <p:sldIdLst>
    <p:sldId id="257" r:id="rId5"/>
    <p:sldId id="287" r:id="rId6"/>
    <p:sldId id="258" r:id="rId7"/>
    <p:sldId id="271" r:id="rId8"/>
    <p:sldId id="272" r:id="rId9"/>
    <p:sldId id="274" r:id="rId10"/>
    <p:sldId id="273" r:id="rId11"/>
    <p:sldId id="275" r:id="rId12"/>
    <p:sldId id="278" r:id="rId13"/>
    <p:sldId id="280" r:id="rId14"/>
    <p:sldId id="281" r:id="rId15"/>
    <p:sldId id="285" r:id="rId16"/>
    <p:sldId id="289" r:id="rId17"/>
    <p:sldId id="290" r:id="rId18"/>
    <p:sldId id="291" r:id="rId19"/>
    <p:sldId id="292" r:id="rId20"/>
    <p:sldId id="293" r:id="rId21"/>
    <p:sldId id="294" r:id="rId22"/>
    <p:sldId id="286" r:id="rId23"/>
    <p:sldId id="300" r:id="rId24"/>
    <p:sldId id="301" r:id="rId25"/>
    <p:sldId id="297" r:id="rId26"/>
    <p:sldId id="298" r:id="rId27"/>
    <p:sldId id="299" r:id="rId28"/>
    <p:sldId id="270" r:id="rId29"/>
    <p:sldId id="276" r:id="rId30"/>
    <p:sldId id="277" r:id="rId31"/>
    <p:sldId id="279" r:id="rId32"/>
    <p:sldId id="295" r:id="rId33"/>
    <p:sldId id="296" r:id="rId34"/>
    <p:sldId id="288" r:id="rId3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05" autoAdjust="0"/>
    <p:restoredTop sz="89374" autoAdjust="0"/>
  </p:normalViewPr>
  <p:slideViewPr>
    <p:cSldViewPr snapToGrid="0" snapToObjects="1">
      <p:cViewPr varScale="1">
        <p:scale>
          <a:sx n="81" d="100"/>
          <a:sy n="81" d="100"/>
        </p:scale>
        <p:origin x="904" y="40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C90A0-37F3-4B78-ADBB-4CCE4B3EECFA}" type="datetimeFigureOut">
              <a:rPr lang="en-GB" smtClean="0"/>
              <a:t>29/05/2018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EB15E-065A-467B-A4CE-4E194C6D9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171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7614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Pbc</a:t>
            </a:r>
            <a:r>
              <a:rPr lang="en-US" dirty="0" smtClean="0"/>
              <a:t> 50/60 pages for the end of the year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0385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Pbc</a:t>
            </a:r>
            <a:r>
              <a:rPr lang="en-US" dirty="0" smtClean="0"/>
              <a:t> 50/60 pages for the end of the year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0354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Pbc</a:t>
            </a:r>
            <a:r>
              <a:rPr lang="en-US" dirty="0" smtClean="0"/>
              <a:t> 50/60 pages for the end of the year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2187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1420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Pbc</a:t>
            </a:r>
            <a:r>
              <a:rPr lang="en-US" dirty="0" smtClean="0"/>
              <a:t> 50/60 pages for the end of the year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1548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Pbc</a:t>
            </a:r>
            <a:r>
              <a:rPr lang="en-US" dirty="0" smtClean="0"/>
              <a:t> 50/60 pages for the end of the year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8047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intensity is considered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6482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Diffusion processes, for instance</a:t>
            </a:r>
            <a:r>
              <a:rPr lang="en-US" baseline="0" dirty="0"/>
              <a:t> by using RF noise to </a:t>
            </a:r>
            <a:r>
              <a:rPr lang="en-US" baseline="0" dirty="0" err="1"/>
              <a:t>difuse</a:t>
            </a:r>
            <a:r>
              <a:rPr lang="en-US" baseline="0" dirty="0"/>
              <a:t> particles out of the bucker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1523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Into</a:t>
            </a:r>
            <a:r>
              <a:rPr lang="en-US" baseline="0" dirty="0" smtClean="0"/>
              <a:t> TT10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31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Existing</a:t>
            </a:r>
            <a:r>
              <a:rPr lang="en-US" baseline="0" dirty="0"/>
              <a:t> LDMX collaboration produced a white paper and worked on the detector </a:t>
            </a:r>
            <a:r>
              <a:rPr lang="en-US" baseline="0" dirty="0" smtClean="0"/>
              <a:t>design for LCLS2 beam,  but somewhat  location </a:t>
            </a:r>
            <a:r>
              <a:rPr lang="en-US" baseline="0" dirty="0"/>
              <a:t>agnostic</a:t>
            </a:r>
            <a:r>
              <a:rPr lang="en-GB" baseline="0" dirty="0"/>
              <a:t/>
            </a:r>
            <a:br>
              <a:rPr lang="en-GB" baseline="0" dirty="0"/>
            </a:br>
            <a:r>
              <a:rPr lang="en-GB" baseline="0" dirty="0" err="1"/>
              <a:t>Torsten</a:t>
            </a:r>
            <a:r>
              <a:rPr lang="en-GB" baseline="0" dirty="0"/>
              <a:t> </a:t>
            </a:r>
            <a:r>
              <a:rPr lang="en-GB" baseline="0" dirty="0" err="1" smtClean="0"/>
              <a:t>Åkesson</a:t>
            </a:r>
            <a:r>
              <a:rPr lang="en-GB" baseline="0" dirty="0"/>
              <a:t/>
            </a:r>
            <a:br>
              <a:rPr lang="en-GB" baseline="0" dirty="0"/>
            </a:br>
            <a:r>
              <a:rPr lang="en-GB" baseline="0" dirty="0" smtClean="0"/>
              <a:t>- </a:t>
            </a:r>
            <a:r>
              <a:rPr lang="en-GB" baseline="0" dirty="0"/>
              <a:t>An energy of around 16GeV would be optimal for background </a:t>
            </a:r>
            <a:r>
              <a:rPr lang="en-GB" baseline="0" dirty="0" smtClean="0"/>
              <a:t>rejection, sweet spot</a:t>
            </a:r>
          </a:p>
          <a:p>
            <a:r>
              <a:rPr lang="en-US" baseline="0" dirty="0" smtClean="0"/>
              <a:t>Blue 4GeV E14 electrons</a:t>
            </a:r>
            <a:br>
              <a:rPr lang="en-US" baseline="0" dirty="0" smtClean="0"/>
            </a:br>
            <a:r>
              <a:rPr lang="en-US" baseline="0" dirty="0" smtClean="0"/>
              <a:t>Red 8 GeV E16 electrons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542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166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Flexible patter, all</a:t>
            </a:r>
            <a:r>
              <a:rPr lang="en-US" baseline="0" dirty="0" smtClean="0"/>
              <a:t> guided by photo injector</a:t>
            </a:r>
            <a:endParaRPr lang="en-US" dirty="0" smtClean="0"/>
          </a:p>
          <a:p>
            <a:r>
              <a:rPr lang="en-US" dirty="0" smtClean="0"/>
              <a:t>Design </a:t>
            </a:r>
            <a:r>
              <a:rPr lang="en-US" dirty="0"/>
              <a:t>very similar</a:t>
            </a:r>
            <a:r>
              <a:rPr lang="en-US" baseline="0" dirty="0"/>
              <a:t> to e injection from LEP time</a:t>
            </a:r>
          </a:p>
          <a:p>
            <a:r>
              <a:rPr lang="en-US" baseline="0" dirty="0"/>
              <a:t>We can use the studies and experience learned from the LEP era, particularly in term of realistic field and powering of the septa for the 3.5GeV </a:t>
            </a:r>
            <a:r>
              <a:rPr lang="en-US" baseline="0" dirty="0" smtClean="0"/>
              <a:t>beam</a:t>
            </a:r>
          </a:p>
          <a:p>
            <a:r>
              <a:rPr lang="en-US" baseline="0" dirty="0" smtClean="0"/>
              <a:t>Rebuild TT60..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886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quantum</a:t>
            </a:r>
            <a:r>
              <a:rPr lang="en-US" baseline="0" dirty="0"/>
              <a:t> lifetime need 12MV to bring to 16GeV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765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TT10 was designed</a:t>
            </a:r>
            <a:r>
              <a:rPr lang="en-US" baseline="0" dirty="0" smtClean="0"/>
              <a:t> for 10 to 20 GeV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566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49688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584A-54F9-FC4D-9734-1385F3BCF65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1222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2584A-54F9-FC4D-9734-1385F3BCF65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920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05/04/2018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Physics with e-beams (SPS)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05/04/2018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Physics with e-beams (SPS)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05/04/2018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Physics with e-beams (SPS)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05/04/2018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Physics with e-beams (SPS)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318"/>
            <a:ext cx="2133600" cy="273844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342523"/>
            <a:r>
              <a:rPr lang="en-US" smtClean="0">
                <a:solidFill>
                  <a:prstClr val="black"/>
                </a:solidFill>
                <a:latin typeface="Calibri"/>
              </a:rPr>
              <a:t>17 April 2018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0" y="4767318"/>
            <a:ext cx="2895600" cy="273844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342523"/>
            <a:r>
              <a:rPr lang="en-US" smtClean="0">
                <a:solidFill>
                  <a:prstClr val="black"/>
                </a:solidFill>
                <a:latin typeface="Calibri"/>
              </a:rPr>
              <a:t>CLICdp Adv. Board Meeting, Steinar Stapnes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1287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25863" y="4767263"/>
            <a:ext cx="305249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Asian Linear Collider workshop, Fukuoka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05/04/2018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Physics with e-beams (SPS)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small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8490" y="495546"/>
            <a:ext cx="8967020" cy="3893573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05/04/2018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Physics with e-beams (SPS)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151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52444" y="4767263"/>
            <a:ext cx="312591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Asian </a:t>
            </a:r>
            <a:r>
              <a:rPr lang="en-US" dirty="0" err="1" smtClean="0"/>
              <a:t>Lienar</a:t>
            </a:r>
            <a:r>
              <a:rPr lang="en-US" dirty="0" smtClean="0"/>
              <a:t> Collider workshop, Fukuoka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05/04/2018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Physics with e-beams (SPS)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2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  <p:sldLayoutId id="2147483683" r:id="rId1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t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27621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23655/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1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hyperlink" Target="https://indico.cern.ch/event/523655/" TargetMode="External"/><Relationship Id="rId4" Type="http://schemas.openxmlformats.org/officeDocument/2006/relationships/image" Target="../media/image4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Physics with e-beams (SPS)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57199" y="2538944"/>
            <a:ext cx="8037096" cy="1548240"/>
          </a:xfrm>
        </p:spPr>
        <p:txBody>
          <a:bodyPr anchor="t">
            <a:normAutofit/>
          </a:bodyPr>
          <a:lstStyle/>
          <a:p>
            <a:r>
              <a:rPr lang="x-none" dirty="0"/>
              <a:t>Overview of the project</a:t>
            </a:r>
          </a:p>
          <a:p>
            <a:endParaRPr lang="en-US" dirty="0"/>
          </a:p>
          <a:p>
            <a:r>
              <a:rPr lang="x-none" dirty="0">
                <a:solidFill>
                  <a:srgbClr val="FF0000"/>
                </a:solidFill>
              </a:rPr>
              <a:t>Y. </a:t>
            </a:r>
            <a:r>
              <a:rPr lang="x-none" dirty="0" smtClean="0">
                <a:solidFill>
                  <a:srgbClr val="FF0000"/>
                </a:solidFill>
              </a:rPr>
              <a:t>Dutheil </a:t>
            </a:r>
            <a:r>
              <a:rPr lang="x-none" sz="900" dirty="0" smtClean="0">
                <a:solidFill>
                  <a:srgbClr val="FF0000"/>
                </a:solidFill>
              </a:rPr>
              <a:t>(TE-ABT-BTP)</a:t>
            </a:r>
            <a:r>
              <a:rPr lang="x-none" dirty="0" smtClean="0">
                <a:solidFill>
                  <a:srgbClr val="FF0000"/>
                </a:solidFill>
              </a:rPr>
              <a:t>, </a:t>
            </a:r>
            <a:r>
              <a:rPr lang="x-none" dirty="0"/>
              <a:t>T. </a:t>
            </a:r>
            <a:r>
              <a:rPr lang="en-US" dirty="0" err="1"/>
              <a:t>Å</a:t>
            </a:r>
            <a:r>
              <a:rPr lang="x-none" dirty="0" err="1" smtClean="0"/>
              <a:t>kesson</a:t>
            </a:r>
            <a:r>
              <a:rPr lang="x-none" dirty="0"/>
              <a:t>, L. Evans, S. </a:t>
            </a:r>
            <a:r>
              <a:rPr lang="x-none" dirty="0" err="1" smtClean="0"/>
              <a:t>Stapnes</a:t>
            </a:r>
            <a:r>
              <a:rPr lang="x-none" dirty="0" smtClean="0"/>
              <a:t> </a:t>
            </a:r>
            <a:r>
              <a:rPr lang="x-none" dirty="0"/>
              <a:t/>
            </a:r>
            <a:br>
              <a:rPr lang="x-none" dirty="0"/>
            </a:br>
            <a:r>
              <a:rPr lang="x-none" dirty="0"/>
              <a:t>on behalf of the working group </a:t>
            </a:r>
            <a:r>
              <a:rPr lang="en-GB" sz="1050" dirty="0"/>
              <a:t>PBC-</a:t>
            </a:r>
            <a:r>
              <a:rPr lang="en-GB" sz="1050" dirty="0" err="1"/>
              <a:t>acc</a:t>
            </a:r>
            <a:r>
              <a:rPr lang="en-GB" sz="1050" dirty="0"/>
              <a:t>-e-beams (electron beam in SPS) &lt;PBC-acc-e-beams@cern.ch&gt;</a:t>
            </a:r>
            <a:endParaRPr lang="x-none" sz="1050" dirty="0"/>
          </a:p>
          <a:p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935" y="4767263"/>
            <a:ext cx="2975421" cy="273844"/>
          </a:xfrm>
        </p:spPr>
        <p:txBody>
          <a:bodyPr/>
          <a:lstStyle/>
          <a:p>
            <a:r>
              <a:rPr lang="en-US" dirty="0" smtClean="0"/>
              <a:t>Asian Linear Collider workshop, Fukuoka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04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Civil engineering for target and transfer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490" y="495547"/>
            <a:ext cx="8967020" cy="3016004"/>
          </a:xfrm>
        </p:spPr>
        <p:txBody>
          <a:bodyPr/>
          <a:lstStyle/>
          <a:p>
            <a:r>
              <a:rPr lang="en-US" dirty="0"/>
              <a:t>2 options considered</a:t>
            </a:r>
          </a:p>
        </p:txBody>
      </p:sp>
      <p:sp>
        <p:nvSpPr>
          <p:cNvPr id="7" name="Rectangle 6"/>
          <p:cNvSpPr/>
          <p:nvPr/>
        </p:nvSpPr>
        <p:spPr>
          <a:xfrm>
            <a:off x="-1373" y="4151474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/>
              <a:t>[1] J.A. Osborne and J. Gall, Civil engineering – experimental hall, March 20</a:t>
            </a:r>
            <a:r>
              <a:rPr lang="en-US" sz="800" baseline="30000" dirty="0"/>
              <a:t>th</a:t>
            </a:r>
            <a:r>
              <a:rPr lang="en-US" sz="800" dirty="0"/>
              <a:t> 2018, CERN, indico.cern.ch/event/715324/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710" y="1098015"/>
            <a:ext cx="3502836" cy="25248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26" y="2728241"/>
            <a:ext cx="4570627" cy="13849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83" y="1036973"/>
            <a:ext cx="4570627" cy="128401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386793" y="574795"/>
            <a:ext cx="15378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sz="1400" dirty="0"/>
              <a:t>Option 1 – ‘Helipad Option’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105559" y="2263005"/>
            <a:ext cx="1758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sz="1400" dirty="0"/>
              <a:t>Option 2 – ‘AD building Option’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935" y="4767263"/>
            <a:ext cx="2975421" cy="273844"/>
          </a:xfrm>
        </p:spPr>
        <p:txBody>
          <a:bodyPr/>
          <a:lstStyle/>
          <a:p>
            <a:r>
              <a:rPr lang="en-US" dirty="0" smtClean="0"/>
              <a:t>Asian Linear Collider workshop, Fukuoka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58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to target transfer 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Uses TT10 line, </a:t>
            </a:r>
            <a:r>
              <a:rPr lang="en-US" dirty="0" smtClean="0"/>
              <a:t>specifics </a:t>
            </a:r>
            <a:r>
              <a:rPr lang="en-US" dirty="0"/>
              <a:t>remain to be </a:t>
            </a:r>
            <a:r>
              <a:rPr lang="en-US" dirty="0" smtClean="0"/>
              <a:t>studied</a:t>
            </a:r>
            <a:endParaRPr lang="en-US" dirty="0"/>
          </a:p>
          <a:p>
            <a:r>
              <a:rPr lang="en-US" dirty="0"/>
              <a:t>Extracted beam would be small and very </a:t>
            </a:r>
            <a:r>
              <a:rPr lang="en-US" dirty="0" smtClean="0"/>
              <a:t>flat</a:t>
            </a:r>
          </a:p>
          <a:p>
            <a:r>
              <a:rPr lang="en-US" dirty="0" smtClean="0"/>
              <a:t>Collimation in the line for control of beam size and intensity</a:t>
            </a:r>
            <a:endParaRPr lang="en-US" dirty="0"/>
          </a:p>
          <a:p>
            <a:r>
              <a:rPr lang="en-US" dirty="0"/>
              <a:t>Instrumentation:</a:t>
            </a:r>
          </a:p>
          <a:p>
            <a:pPr lvl="1"/>
            <a:r>
              <a:rPr lang="en-US" dirty="0"/>
              <a:t>Very low intensity for operation could be measured in intensity and position using fiber monitors[1</a:t>
            </a:r>
            <a:r>
              <a:rPr lang="en-US" dirty="0" smtClean="0"/>
              <a:t>]</a:t>
            </a:r>
            <a:endParaRPr lang="en-US" dirty="0"/>
          </a:p>
          <a:p>
            <a:pPr lvl="1">
              <a:tabLst>
                <a:tab pos="8788400" algn="l"/>
              </a:tabLst>
            </a:pPr>
            <a:r>
              <a:rPr lang="en-US" dirty="0"/>
              <a:t>Setup could be done at higher intensity using higher </a:t>
            </a:r>
            <a:br>
              <a:rPr lang="en-US" dirty="0"/>
            </a:br>
            <a:r>
              <a:rPr lang="en-US" dirty="0"/>
              <a:t>extraction </a:t>
            </a:r>
            <a:r>
              <a:rPr lang="en-US" dirty="0" smtClean="0"/>
              <a:t>rate</a:t>
            </a:r>
            <a:endParaRPr lang="en-US" dirty="0"/>
          </a:p>
          <a:p>
            <a:pPr>
              <a:tabLst>
                <a:tab pos="8788400" algn="l"/>
              </a:tabLst>
            </a:pPr>
            <a:r>
              <a:rPr lang="en-US" dirty="0"/>
              <a:t>Beam size could be increased at the target to </a:t>
            </a:r>
            <a:br>
              <a:rPr lang="en-US" dirty="0"/>
            </a:br>
            <a:r>
              <a:rPr lang="en-US" dirty="0"/>
              <a:t>increase maximum rate per bunch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instance a 20cm wide beam is </a:t>
            </a:r>
            <a:r>
              <a:rPr lang="en-US" dirty="0" smtClean="0"/>
              <a:t>feasible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-44450" y="4148444"/>
            <a:ext cx="891581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[1] R. Jones, Instrumentation challenges, March 1</a:t>
            </a:r>
            <a:r>
              <a:rPr lang="en-US" sz="1050" baseline="30000" dirty="0"/>
              <a:t>st</a:t>
            </a:r>
            <a:r>
              <a:rPr lang="en-US" sz="1050" dirty="0"/>
              <a:t> 2018, indico.cern.ch/event/703049/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212" y="2290937"/>
            <a:ext cx="2631148" cy="2108650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935" y="4767263"/>
            <a:ext cx="2975421" cy="273844"/>
          </a:xfrm>
        </p:spPr>
        <p:txBody>
          <a:bodyPr/>
          <a:lstStyle/>
          <a:p>
            <a:r>
              <a:rPr lang="en-US" dirty="0" smtClean="0"/>
              <a:t>Asian Linear Collider workshop, Fukuoka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43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groups and communities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Physics (main driver) </a:t>
            </a:r>
          </a:p>
          <a:p>
            <a:pPr lvl="1"/>
            <a:r>
              <a:rPr lang="en-US" dirty="0" smtClean="0"/>
              <a:t>LDMX</a:t>
            </a:r>
          </a:p>
          <a:p>
            <a:pPr lvl="1"/>
            <a:r>
              <a:rPr lang="en-US" dirty="0" smtClean="0"/>
              <a:t>Other experiments, incl. dump-type experiments using available higher intensity</a:t>
            </a:r>
          </a:p>
          <a:p>
            <a:r>
              <a:rPr lang="en-US" dirty="0" smtClean="0"/>
              <a:t>Plasma studies with electrons</a:t>
            </a:r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rlectron</a:t>
            </a:r>
            <a:r>
              <a:rPr lang="en-US" dirty="0" smtClean="0"/>
              <a:t> (3.5GeV) beam as driver and/or probe </a:t>
            </a:r>
            <a:r>
              <a:rPr lang="mr-IN" dirty="0" smtClean="0"/>
              <a:t>–</a:t>
            </a:r>
            <a:r>
              <a:rPr lang="en-US" dirty="0" smtClean="0"/>
              <a:t> AWAKE WG (P. </a:t>
            </a:r>
            <a:r>
              <a:rPr lang="en-US" dirty="0" err="1" smtClean="0"/>
              <a:t>Muggli</a:t>
            </a:r>
            <a:r>
              <a:rPr lang="en-US" dirty="0" smtClean="0"/>
              <a:t>)</a:t>
            </a:r>
          </a:p>
          <a:p>
            <a:r>
              <a:rPr lang="en-US" dirty="0" smtClean="0"/>
              <a:t>CLIC : </a:t>
            </a:r>
            <a:r>
              <a:rPr lang="en-US" dirty="0" err="1" smtClean="0"/>
              <a:t>Linac</a:t>
            </a:r>
            <a:r>
              <a:rPr lang="en-US" dirty="0" smtClean="0"/>
              <a:t> goes a long way towards a TDR verification of a klystron based CLIC </a:t>
            </a:r>
          </a:p>
          <a:p>
            <a:r>
              <a:rPr lang="en-US" dirty="0" smtClean="0"/>
              <a:t>Plasma community in general and Linear Colliders: Positron production and studies (talk in next WG meeting 26.4) </a:t>
            </a:r>
          </a:p>
          <a:p>
            <a:r>
              <a:rPr lang="en-US" dirty="0" smtClean="0"/>
              <a:t>Linear Collider related studies </a:t>
            </a:r>
          </a:p>
          <a:p>
            <a:pPr lvl="1"/>
            <a:r>
              <a:rPr lang="en-US" dirty="0" smtClean="0"/>
              <a:t>e-SPS as damping ring (also relevant for FCC-</a:t>
            </a:r>
            <a:r>
              <a:rPr lang="en-US" dirty="0" err="1" smtClean="0"/>
              <a:t>ee</a:t>
            </a:r>
            <a:r>
              <a:rPr lang="en-US" dirty="0" smtClean="0"/>
              <a:t>) and extracted beam for final focus studies (beyond ATF2)</a:t>
            </a:r>
          </a:p>
          <a:p>
            <a:r>
              <a:rPr lang="en-US" dirty="0" smtClean="0"/>
              <a:t>General acc. R&amp;D as in CLEAR today (plasma-lenses, impedance, high grad, medical, training, instrumentation, THz, ESA </a:t>
            </a:r>
            <a:r>
              <a:rPr lang="en-US" dirty="0" err="1" smtClean="0"/>
              <a:t>irrad</a:t>
            </a:r>
            <a:r>
              <a:rPr lang="en-US" dirty="0" smtClean="0"/>
              <a:t>.) .. </a:t>
            </a:r>
          </a:p>
          <a:p>
            <a:pPr marL="36576" indent="0">
              <a:buNone/>
            </a:pPr>
            <a:r>
              <a:rPr lang="en-US" dirty="0"/>
              <a:t>	</a:t>
            </a:r>
            <a:r>
              <a:rPr lang="mr-IN" dirty="0" smtClean="0">
                <a:solidFill>
                  <a:schemeClr val="accent6"/>
                </a:solidFill>
              </a:rPr>
              <a:t>…</a:t>
            </a:r>
            <a:r>
              <a:rPr lang="en-US" dirty="0" smtClean="0">
                <a:solidFill>
                  <a:schemeClr val="accent6"/>
                </a:solidFill>
              </a:rPr>
              <a:t>.. in all cases we have representatives in e-SPS WG </a:t>
            </a:r>
            <a:r>
              <a:rPr lang="mr-IN" dirty="0" smtClean="0">
                <a:solidFill>
                  <a:schemeClr val="accent6"/>
                </a:solidFill>
              </a:rPr>
              <a:t>…</a:t>
            </a:r>
            <a:r>
              <a:rPr lang="en-US" dirty="0" smtClean="0">
                <a:solidFill>
                  <a:schemeClr val="accent6"/>
                </a:solidFill>
              </a:rPr>
              <a:t>. </a:t>
            </a:r>
          </a:p>
          <a:p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935" y="4767263"/>
            <a:ext cx="2975421" cy="273844"/>
          </a:xfrm>
        </p:spPr>
        <p:txBody>
          <a:bodyPr/>
          <a:lstStyle/>
          <a:p>
            <a:r>
              <a:rPr lang="en-US" dirty="0" smtClean="0"/>
              <a:t>Asian Linear Collider workshop, Fukuoka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7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0" y="1"/>
            <a:ext cx="9144000" cy="47138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1"/>
              </a:gs>
            </a:gsLst>
            <a:lin ang="10800000" scaled="1"/>
            <a:tileRect/>
          </a:gradFill>
        </p:spPr>
        <p:txBody>
          <a:bodyPr vert="horz" lIns="68580" tIns="34290" rIns="68580" bIns="3429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chemeClr val="tx1">
                    <a:lumMod val="85000"/>
                    <a:lumOff val="15000"/>
                  </a:schemeClr>
                </a:solidFill>
                <a:uFill>
                  <a:solidFill>
                    <a:srgbClr val="B51826"/>
                  </a:solidFill>
                </a:uFill>
                <a:ea typeface="Franklin Gothic Medium" charset="0"/>
                <a:cs typeface="Franklin Gothic Medium" charset="0"/>
              </a:rPr>
              <a:t>Positron PWFA Research Facilities</a:t>
            </a:r>
            <a:endParaRPr lang="en-US" sz="3300" dirty="0">
              <a:solidFill>
                <a:schemeClr val="tx1">
                  <a:lumMod val="85000"/>
                  <a:lumOff val="15000"/>
                </a:schemeClr>
              </a:solidFill>
              <a:ea typeface="Franklin Gothic Medium" charset="0"/>
              <a:cs typeface="Franklin Gothic Medium" charset="0"/>
            </a:endParaRPr>
          </a:p>
        </p:txBody>
      </p:sp>
      <p:pic>
        <p:nvPicPr>
          <p:cNvPr id="3" name="image8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13663" y="334587"/>
            <a:ext cx="3730337" cy="474485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4" name="Shape 75"/>
          <p:cNvSpPr/>
          <p:nvPr/>
        </p:nvSpPr>
        <p:spPr>
          <a:xfrm>
            <a:off x="5541585" y="520582"/>
            <a:ext cx="2616495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82136">
              <a:defRPr sz="1100" b="0">
                <a:latin typeface="+mj-lt"/>
                <a:ea typeface="+mj-ea"/>
                <a:cs typeface="+mj-cs"/>
                <a:sym typeface="Helvetica"/>
              </a:defRPr>
            </a:pPr>
            <a:r>
              <a:rPr dirty="0">
                <a:solidFill>
                  <a:srgbClr val="FFFFFF"/>
                </a:solidFill>
                <a:latin typeface="+mj-lt"/>
                <a:sym typeface="Arial"/>
              </a:rPr>
              <a:t>10GeV, </a:t>
            </a:r>
            <a:r>
              <a:rPr lang="en-US" dirty="0">
                <a:solidFill>
                  <a:srgbClr val="FFFFFF"/>
                </a:solidFill>
                <a:latin typeface="+mj-lt"/>
                <a:sym typeface="Arial"/>
              </a:rPr>
              <a:t>100 kA</a:t>
            </a:r>
            <a:r>
              <a:rPr dirty="0">
                <a:solidFill>
                  <a:srgbClr val="FFFFFF"/>
                </a:solidFill>
                <a:latin typeface="+mj-lt"/>
                <a:sym typeface="Arial"/>
              </a:rPr>
              <a:t>, e</a:t>
            </a:r>
            <a:r>
              <a:rPr lang="en-US" baseline="31998" dirty="0">
                <a:solidFill>
                  <a:srgbClr val="FFFFFF"/>
                </a:solidFill>
                <a:latin typeface="+mj-lt"/>
                <a:sym typeface="Arial"/>
              </a:rPr>
              <a:t>+</a:t>
            </a:r>
            <a:r>
              <a:rPr lang="en-US" dirty="0">
                <a:solidFill>
                  <a:srgbClr val="FFFFFF"/>
                </a:solidFill>
                <a:latin typeface="+mj-lt"/>
                <a:sym typeface="Arial"/>
              </a:rPr>
              <a:t>/</a:t>
            </a:r>
            <a:r>
              <a:rPr dirty="0">
                <a:solidFill>
                  <a:srgbClr val="FFFFFF"/>
                </a:solidFill>
                <a:latin typeface="+mj-lt"/>
                <a:sym typeface="Arial"/>
              </a:rPr>
              <a:t>e</a:t>
            </a:r>
            <a:r>
              <a:rPr lang="en-US" baseline="31998" dirty="0">
                <a:solidFill>
                  <a:srgbClr val="FFFFFF"/>
                </a:solidFill>
                <a:latin typeface="+mj-lt"/>
                <a:sym typeface="Arial"/>
              </a:rPr>
              <a:t>-</a:t>
            </a:r>
          </a:p>
          <a:p>
            <a:pPr defTabSz="482136">
              <a:defRPr sz="1100" b="0">
                <a:latin typeface="+mj-lt"/>
                <a:ea typeface="+mj-ea"/>
                <a:cs typeface="+mj-cs"/>
                <a:sym typeface="Helvetica"/>
              </a:defRPr>
            </a:pPr>
            <a:r>
              <a:rPr lang="en-US" b="1" dirty="0">
                <a:solidFill>
                  <a:srgbClr val="FFFFFF"/>
                </a:solidFill>
                <a:latin typeface="+mj-lt"/>
                <a:sym typeface="Arial"/>
              </a:rPr>
              <a:t>2019</a:t>
            </a:r>
            <a:endParaRPr b="1" dirty="0">
              <a:solidFill>
                <a:srgbClr val="FFFFFF"/>
              </a:solidFill>
              <a:latin typeface="+mj-lt"/>
              <a:sym typeface="Arial"/>
            </a:endParaRPr>
          </a:p>
        </p:txBody>
      </p:sp>
      <p:grpSp>
        <p:nvGrpSpPr>
          <p:cNvPr id="5" name="Group 78"/>
          <p:cNvGrpSpPr/>
          <p:nvPr/>
        </p:nvGrpSpPr>
        <p:grpSpPr>
          <a:xfrm>
            <a:off x="6377736" y="3152599"/>
            <a:ext cx="1165945" cy="1619126"/>
            <a:chOff x="0" y="0"/>
            <a:chExt cx="1260201" cy="1633439"/>
          </a:xfrm>
        </p:grpSpPr>
        <p:sp>
          <p:nvSpPr>
            <p:cNvPr id="6" name="Shape 76"/>
            <p:cNvSpPr/>
            <p:nvPr/>
          </p:nvSpPr>
          <p:spPr>
            <a:xfrm rot="17650217">
              <a:off x="-102748" y="454969"/>
              <a:ext cx="1465697" cy="723500"/>
            </a:xfrm>
            <a:prstGeom prst="rightArrow">
              <a:avLst>
                <a:gd name="adj1" fmla="val 31721"/>
                <a:gd name="adj2" fmla="val 44622"/>
              </a:avLst>
            </a:prstGeom>
            <a:solidFill>
              <a:srgbClr val="51A7F9"/>
            </a:solidFill>
            <a:ln w="3175" cap="flat">
              <a:noFill/>
              <a:miter lim="400000"/>
            </a:ln>
            <a:effectLst>
              <a:outerShdw blurRad="127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26789" tIns="26789" rIns="26789" bIns="26789" numCol="1" anchor="ctr">
              <a:noAutofit/>
            </a:bodyPr>
            <a:lstStyle/>
            <a:p>
              <a:pPr algn="ctr" defTabSz="308031">
                <a:defRPr b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350"/>
            </a:p>
          </p:txBody>
        </p:sp>
        <p:sp>
          <p:nvSpPr>
            <p:cNvPr id="7" name="Shape 77"/>
            <p:cNvSpPr/>
            <p:nvPr/>
          </p:nvSpPr>
          <p:spPr>
            <a:xfrm rot="17652001">
              <a:off x="141834" y="825002"/>
              <a:ext cx="871693" cy="2408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8099" tIns="38099" rIns="38099" bIns="38099" numCol="1" anchor="ctr">
              <a:noAutofit/>
            </a:bodyPr>
            <a:lstStyle>
              <a:lvl1pPr algn="ctr" defTabSz="410708">
                <a:defRPr sz="1100" b="0"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rPr sz="825"/>
                <a:t>LCLS-II</a:t>
              </a:r>
            </a:p>
          </p:txBody>
        </p:sp>
      </p:grpSp>
      <p:grpSp>
        <p:nvGrpSpPr>
          <p:cNvPr id="8" name="Group 81"/>
          <p:cNvGrpSpPr/>
          <p:nvPr/>
        </p:nvGrpSpPr>
        <p:grpSpPr>
          <a:xfrm>
            <a:off x="7219626" y="2416598"/>
            <a:ext cx="512151" cy="965282"/>
            <a:chOff x="32143" y="-171798"/>
            <a:chExt cx="682867" cy="1287041"/>
          </a:xfrm>
        </p:grpSpPr>
        <p:sp>
          <p:nvSpPr>
            <p:cNvPr id="9" name="Shape 79"/>
            <p:cNvSpPr/>
            <p:nvPr/>
          </p:nvSpPr>
          <p:spPr>
            <a:xfrm rot="17650217">
              <a:off x="-159886" y="20231"/>
              <a:ext cx="1066925" cy="682867"/>
            </a:xfrm>
            <a:prstGeom prst="rightArrow">
              <a:avLst>
                <a:gd name="adj1" fmla="val 34213"/>
                <a:gd name="adj2" fmla="val 48852"/>
              </a:avLst>
            </a:prstGeom>
            <a:solidFill>
              <a:srgbClr val="F67F65"/>
            </a:solidFill>
            <a:ln w="3175" cap="flat">
              <a:noFill/>
              <a:miter lim="400000"/>
            </a:ln>
            <a:effectLst>
              <a:outerShdw blurRad="127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26789" tIns="26789" rIns="26789" bIns="26789" numCol="1" anchor="ctr">
              <a:noAutofit/>
            </a:bodyPr>
            <a:lstStyle/>
            <a:p>
              <a:pPr algn="ctr" defTabSz="308031">
                <a:defRPr b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350"/>
            </a:p>
          </p:txBody>
        </p:sp>
        <p:sp>
          <p:nvSpPr>
            <p:cNvPr id="10" name="Shape 80"/>
            <p:cNvSpPr/>
            <p:nvPr/>
          </p:nvSpPr>
          <p:spPr>
            <a:xfrm rot="17652001">
              <a:off x="-311634" y="337800"/>
              <a:ext cx="1237017" cy="3178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8099" tIns="38099" rIns="38099" bIns="38099" numCol="1" anchor="ctr">
              <a:noAutofit/>
            </a:bodyPr>
            <a:lstStyle>
              <a:lvl1pPr algn="ctr" defTabSz="410708">
                <a:defRPr sz="1100" b="0"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rPr sz="825" dirty="0"/>
                <a:t>FACET-II</a:t>
              </a:r>
            </a:p>
          </p:txBody>
        </p:sp>
      </p:grpSp>
      <p:grpSp>
        <p:nvGrpSpPr>
          <p:cNvPr id="11" name="Group 84"/>
          <p:cNvGrpSpPr/>
          <p:nvPr/>
        </p:nvGrpSpPr>
        <p:grpSpPr>
          <a:xfrm>
            <a:off x="7576347" y="1748068"/>
            <a:ext cx="446402" cy="771558"/>
            <a:chOff x="164294" y="81089"/>
            <a:chExt cx="595201" cy="1028742"/>
          </a:xfrm>
        </p:grpSpPr>
        <p:sp>
          <p:nvSpPr>
            <p:cNvPr id="12" name="Shape 82"/>
            <p:cNvSpPr/>
            <p:nvPr/>
          </p:nvSpPr>
          <p:spPr>
            <a:xfrm rot="17650217">
              <a:off x="-3081" y="248464"/>
              <a:ext cx="929951" cy="595201"/>
            </a:xfrm>
            <a:prstGeom prst="rightArrow">
              <a:avLst>
                <a:gd name="adj1" fmla="val 34213"/>
                <a:gd name="adj2" fmla="val 48852"/>
              </a:avLst>
            </a:prstGeom>
            <a:solidFill>
              <a:srgbClr val="F2E673"/>
            </a:solidFill>
            <a:ln w="3175" cap="flat">
              <a:noFill/>
              <a:miter lim="400000"/>
            </a:ln>
            <a:effectLst>
              <a:outerShdw blurRad="127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26789" tIns="26789" rIns="26789" bIns="26789" numCol="1" anchor="ctr">
              <a:noAutofit/>
            </a:bodyPr>
            <a:lstStyle/>
            <a:p>
              <a:pPr algn="ctr" defTabSz="308031">
                <a:defRPr b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350"/>
            </a:p>
          </p:txBody>
        </p:sp>
        <p:sp>
          <p:nvSpPr>
            <p:cNvPr id="13" name="Shape 83"/>
            <p:cNvSpPr/>
            <p:nvPr/>
          </p:nvSpPr>
          <p:spPr>
            <a:xfrm rot="17652001">
              <a:off x="-12573" y="585309"/>
              <a:ext cx="777178" cy="2718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8099" tIns="38099" rIns="38099" bIns="38099" numCol="1" anchor="ctr">
              <a:spAutoFit/>
            </a:bodyPr>
            <a:lstStyle>
              <a:lvl1pPr algn="ctr" defTabSz="410708">
                <a:defRPr sz="1100" b="0"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rPr sz="825"/>
                <a:t>LCLS</a:t>
              </a: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247" y="3499081"/>
            <a:ext cx="1527754" cy="30709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Content Placeholder 29"/>
          <p:cNvSpPr txBox="1">
            <a:spLocks/>
          </p:cNvSpPr>
          <p:nvPr/>
        </p:nvSpPr>
        <p:spPr>
          <a:xfrm>
            <a:off x="132159" y="696933"/>
            <a:ext cx="5027596" cy="43126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5022" lvl="1" indent="0">
              <a:buNone/>
            </a:pPr>
            <a:r>
              <a:rPr lang="en-CA" sz="1800" dirty="0">
                <a:latin typeface="+mj-lt"/>
                <a:cs typeface="Century Gothic"/>
              </a:rPr>
              <a:t>There are only been two facilities that have provided positron beams for PWFA experiments: FFTB and FACET, both at SLAC.</a:t>
            </a:r>
          </a:p>
          <a:p>
            <a:pPr marL="175022" lvl="1" indent="0">
              <a:buNone/>
            </a:pPr>
            <a:endParaRPr lang="en-CA" sz="1800" dirty="0">
              <a:latin typeface="+mj-lt"/>
              <a:cs typeface="Century Gothic"/>
            </a:endParaRPr>
          </a:p>
          <a:p>
            <a:pPr marL="175022" lvl="1" indent="0">
              <a:buNone/>
            </a:pPr>
            <a:r>
              <a:rPr lang="en-CA" sz="1800" dirty="0">
                <a:latin typeface="+mj-lt"/>
                <a:cs typeface="Century Gothic"/>
              </a:rPr>
              <a:t>FACET-II is under construction at SLAC and will also provide positron beams for PWFA experiments.</a:t>
            </a:r>
          </a:p>
          <a:p>
            <a:pPr marL="175022" lvl="1" indent="0">
              <a:buNone/>
            </a:pPr>
            <a:endParaRPr lang="en-CA" sz="1800" dirty="0">
              <a:latin typeface="+mj-lt"/>
              <a:cs typeface="Century Gothic"/>
            </a:endParaRPr>
          </a:p>
          <a:p>
            <a:pPr marL="175022" lvl="1" indent="0">
              <a:buNone/>
            </a:pPr>
            <a:r>
              <a:rPr lang="en-CA" sz="1800" dirty="0">
                <a:latin typeface="+mj-lt"/>
                <a:cs typeface="Century Gothic"/>
              </a:rPr>
              <a:t>There have been no laser-driven positron acceleration experiments to date.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87821" y="4529504"/>
            <a:ext cx="3953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Presentation by Spencer Gessner</a:t>
            </a:r>
            <a:endParaRPr lang="en-GB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55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471386"/>
          </a:xfr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1"/>
              </a:gs>
            </a:gsLst>
            <a:lin ang="108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uFill>
                  <a:solidFill>
                    <a:srgbClr val="B51826"/>
                  </a:solidFill>
                </a:uFill>
                <a:ea typeface="Franklin Gothic Medium" charset="0"/>
                <a:cs typeface="Franklin Gothic Medium" charset="0"/>
              </a:rPr>
              <a:t>Positrons at FACET-II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ea typeface="Franklin Gothic Medium" charset="0"/>
              <a:cs typeface="Franklin Gothic Medium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539"/>
          <a:stretch/>
        </p:blipFill>
        <p:spPr>
          <a:xfrm>
            <a:off x="83956" y="592620"/>
            <a:ext cx="4732835" cy="28960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956" y="3508211"/>
            <a:ext cx="90600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j-lt"/>
              </a:rPr>
              <a:t>FACET-II uses existing infrastructure to generate positrons from a high-Z target. The beam is captured and returned to a damping ring before being reaccelerated in the </a:t>
            </a:r>
            <a:r>
              <a:rPr lang="en-US" sz="1400" dirty="0" err="1">
                <a:latin typeface="+mj-lt"/>
              </a:rPr>
              <a:t>linac</a:t>
            </a:r>
            <a:r>
              <a:rPr lang="en-US" sz="1400" dirty="0">
                <a:latin typeface="+mj-lt"/>
              </a:rPr>
              <a:t>.</a:t>
            </a:r>
          </a:p>
          <a:p>
            <a:endParaRPr lang="en-US" sz="1400" dirty="0">
              <a:latin typeface="+mj-lt"/>
            </a:endParaRPr>
          </a:p>
          <a:p>
            <a:r>
              <a:rPr lang="en-US" sz="1400" dirty="0">
                <a:latin typeface="+mj-lt"/>
              </a:rPr>
              <a:t>The compact damping ring is a new feature. It is 2.9 meters in diameter and hangs from the ceiling of the tunnel.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7002"/>
          <a:stretch/>
        </p:blipFill>
        <p:spPr>
          <a:xfrm>
            <a:off x="4816792" y="592621"/>
            <a:ext cx="4188062" cy="28960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66193" y="4611414"/>
            <a:ext cx="2735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Spencer 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G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essner</a:t>
            </a:r>
            <a:endParaRPr lang="en-GB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46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471386"/>
          </a:xfr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1"/>
              </a:gs>
            </a:gsLst>
            <a:lin ang="108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uFill>
                  <a:solidFill>
                    <a:srgbClr val="B51826"/>
                  </a:solidFill>
                </a:uFill>
                <a:ea typeface="Franklin Gothic Medium" charset="0"/>
                <a:cs typeface="Franklin Gothic Medium" charset="0"/>
              </a:rPr>
              <a:t>Positrons at EUPRAXIA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ea typeface="Franklin Gothic Medium" charset="0"/>
              <a:cs typeface="Franklin Gothic Medium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513" y="619538"/>
            <a:ext cx="437321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EUPRAXIA combines high-power laser technology with an x-band accelerator.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There is interest in generating positrons by using a laser to accelerate electrons in plasma, and collide the accelerated electrons into a high-Z target.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The positrons produced this way have a spectra that extends to the GeV-level and beyond depending on the laser parameters.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4554" r="8913"/>
          <a:stretch/>
        </p:blipFill>
        <p:spPr>
          <a:xfrm>
            <a:off x="4572000" y="619538"/>
            <a:ext cx="4457700" cy="24937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609870"/>
            <a:ext cx="4511825" cy="1112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72001" y="619538"/>
            <a:ext cx="164987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bg1"/>
                </a:solidFill>
              </a:rPr>
              <a:t>EUPRAXIA @ LNF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3332870"/>
            <a:ext cx="28103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G. </a:t>
            </a:r>
            <a:r>
              <a:rPr lang="en-US" sz="1350" dirty="0" err="1"/>
              <a:t>Sarri</a:t>
            </a:r>
            <a:r>
              <a:rPr lang="en-US" sz="1350" dirty="0"/>
              <a:t>, Nat. Comm., 6747, 2015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53358" y="4619297"/>
            <a:ext cx="2735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Spencer 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G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essner</a:t>
            </a:r>
            <a:endParaRPr lang="en-GB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74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1200" y="330480"/>
            <a:ext cx="9144000" cy="471386"/>
          </a:xfr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1"/>
              </a:gs>
            </a:gsLst>
            <a:lin ang="10800000" scaled="1"/>
            <a:tileRect/>
          </a:gradFill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uFill>
                  <a:solidFill>
                    <a:srgbClr val="B51826"/>
                  </a:solidFill>
                </a:uFill>
                <a:ea typeface="Franklin Gothic Medium" charset="0"/>
                <a:cs typeface="Franklin Gothic Medium" charset="0"/>
              </a:rPr>
              <a:t>A Dedicated Positron PWFA/LWFA Research Facility</a:t>
            </a: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  <a:ea typeface="Franklin Gothic Medium" charset="0"/>
              <a:cs typeface="Franklin Gothic Medium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2586" y="1113373"/>
            <a:ext cx="5261907" cy="374741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762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417342" y="4494769"/>
            <a:ext cx="235840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B. </a:t>
            </a:r>
            <a:r>
              <a:rPr lang="en-US" sz="1350" dirty="0" err="1"/>
              <a:t>Cros</a:t>
            </a:r>
            <a:r>
              <a:rPr lang="en-US" sz="1350" dirty="0"/>
              <a:t>, ALEGRO Summary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6313" y="2439878"/>
            <a:ext cx="34687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ALEGRO will provide input to the European Strategy Group.</a:t>
            </a:r>
          </a:p>
          <a:p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A facility that can provide positrons for PWFA/LWFA research is a top priority!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0393" y="4610185"/>
            <a:ext cx="2735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Spencer 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G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essner</a:t>
            </a:r>
            <a:endParaRPr lang="en-GB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73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be 44"/>
          <p:cNvSpPr/>
          <p:nvPr/>
        </p:nvSpPr>
        <p:spPr>
          <a:xfrm rot="16200000">
            <a:off x="8640557" y="2517343"/>
            <a:ext cx="467139" cy="436261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6705479" cy="453097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99525" y="2719029"/>
            <a:ext cx="5485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15m</a:t>
            </a:r>
            <a:endParaRPr lang="en-GB" sz="1350" dirty="0">
              <a:solidFill>
                <a:srgbClr val="FF0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622783" y="2571732"/>
            <a:ext cx="3459913" cy="445051"/>
            <a:chOff x="2076725" y="3428980"/>
            <a:chExt cx="4613217" cy="593401"/>
          </a:xfrm>
        </p:grpSpPr>
        <p:grpSp>
          <p:nvGrpSpPr>
            <p:cNvPr id="11" name="Group 10"/>
            <p:cNvGrpSpPr/>
            <p:nvPr/>
          </p:nvGrpSpPr>
          <p:grpSpPr>
            <a:xfrm>
              <a:off x="4181259" y="3428980"/>
              <a:ext cx="2152015" cy="305477"/>
              <a:chOff x="831472" y="3945653"/>
              <a:chExt cx="2152015" cy="305477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1472" y="3950890"/>
                <a:ext cx="429367" cy="299671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80018" y="3947062"/>
                <a:ext cx="429367" cy="299671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54120" y="3945653"/>
                <a:ext cx="429367" cy="299671"/>
              </a:xfrm>
              <a:prstGeom prst="rect">
                <a:avLst/>
              </a:prstGeom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07888" y="3951459"/>
                <a:ext cx="429367" cy="299671"/>
              </a:xfrm>
              <a:prstGeom prst="rect">
                <a:avLst/>
              </a:prstGeom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51220" y="3947061"/>
                <a:ext cx="429367" cy="299671"/>
              </a:xfrm>
              <a:prstGeom prst="rect">
                <a:avLst/>
              </a:prstGeom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16557" y="3948896"/>
                <a:ext cx="429367" cy="299671"/>
              </a:xfrm>
              <a:prstGeom prst="rect">
                <a:avLst/>
              </a:prstGeom>
            </p:spPr>
          </p:pic>
        </p:grpSp>
        <p:grpSp>
          <p:nvGrpSpPr>
            <p:cNvPr id="12" name="Group 11"/>
            <p:cNvGrpSpPr/>
            <p:nvPr/>
          </p:nvGrpSpPr>
          <p:grpSpPr>
            <a:xfrm>
              <a:off x="2095956" y="3433035"/>
              <a:ext cx="2152015" cy="305477"/>
              <a:chOff x="831472" y="3945653"/>
              <a:chExt cx="2152015" cy="305477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1472" y="3950890"/>
                <a:ext cx="429367" cy="299671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80018" y="3947062"/>
                <a:ext cx="429367" cy="299671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54120" y="3945653"/>
                <a:ext cx="429367" cy="299671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07888" y="3951459"/>
                <a:ext cx="429367" cy="299671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51220" y="3947061"/>
                <a:ext cx="429367" cy="299671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16557" y="3948896"/>
                <a:ext cx="429367" cy="299671"/>
              </a:xfrm>
              <a:prstGeom prst="rect">
                <a:avLst/>
              </a:prstGeom>
            </p:spPr>
          </p:pic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60575" y="3432792"/>
              <a:ext cx="429367" cy="299671"/>
            </a:xfrm>
            <a:prstGeom prst="rect">
              <a:avLst/>
            </a:prstGeom>
          </p:spPr>
        </p:pic>
        <p:cxnSp>
          <p:nvCxnSpPr>
            <p:cNvPr id="14" name="Straight Arrow Connector 13"/>
            <p:cNvCxnSpPr/>
            <p:nvPr/>
          </p:nvCxnSpPr>
          <p:spPr>
            <a:xfrm flipV="1">
              <a:off x="2076725" y="3888264"/>
              <a:ext cx="4498814" cy="15211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570700" y="3622272"/>
              <a:ext cx="731408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>
                  <a:solidFill>
                    <a:srgbClr val="FF0000"/>
                  </a:solidFill>
                </a:rPr>
                <a:t>70m</a:t>
              </a:r>
              <a:endParaRPr lang="en-GB" sz="1350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471386"/>
          </a:xfr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1"/>
              </a:gs>
            </a:gsLst>
            <a:lin ang="10800000" scaled="1"/>
            <a:tileRect/>
          </a:gra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uFill>
                  <a:solidFill>
                    <a:srgbClr val="B51826"/>
                  </a:solidFill>
                </a:uFill>
                <a:ea typeface="Franklin Gothic Medium" charset="0"/>
                <a:cs typeface="Franklin Gothic Medium" charset="0"/>
              </a:rPr>
              <a:t>CERN Concept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ea typeface="Franklin Gothic Medium" charset="0"/>
              <a:cs typeface="Franklin Gothic Medium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5072756" y="2716703"/>
            <a:ext cx="1019931" cy="0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6079950" y="2709855"/>
            <a:ext cx="362293" cy="29069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6086319" y="2431860"/>
            <a:ext cx="362293" cy="290696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6413496" y="2722773"/>
            <a:ext cx="362293" cy="29069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 flipV="1">
            <a:off x="6419865" y="2444778"/>
            <a:ext cx="362293" cy="290696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5110496" y="2478165"/>
            <a:ext cx="408542" cy="24804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775789" y="2735474"/>
            <a:ext cx="1939578" cy="0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n 43"/>
          <p:cNvSpPr/>
          <p:nvPr/>
        </p:nvSpPr>
        <p:spPr>
          <a:xfrm rot="16200000">
            <a:off x="7378289" y="2469946"/>
            <a:ext cx="238539" cy="493515"/>
          </a:xfrm>
          <a:prstGeom prst="can">
            <a:avLst>
              <a:gd name="adj" fmla="val 4300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riangle 47"/>
          <p:cNvSpPr/>
          <p:nvPr/>
        </p:nvSpPr>
        <p:spPr>
          <a:xfrm rot="10800000">
            <a:off x="8010767" y="2597434"/>
            <a:ext cx="318052" cy="337931"/>
          </a:xfrm>
          <a:prstGeom prst="triangle">
            <a:avLst/>
          </a:prstGeom>
          <a:solidFill>
            <a:srgbClr val="C7342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49" name="Straight Connector 48"/>
          <p:cNvCxnSpPr/>
          <p:nvPr/>
        </p:nvCxnSpPr>
        <p:spPr>
          <a:xfrm flipV="1">
            <a:off x="5552905" y="2220040"/>
            <a:ext cx="435587" cy="23518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468419" y="2380680"/>
            <a:ext cx="115682" cy="127303"/>
          </a:xfrm>
          <a:prstGeom prst="line">
            <a:avLst/>
          </a:prstGeom>
          <a:ln w="7620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reeform 51"/>
          <p:cNvSpPr/>
          <p:nvPr/>
        </p:nvSpPr>
        <p:spPr>
          <a:xfrm rot="20678860">
            <a:off x="5404222" y="1830029"/>
            <a:ext cx="834171" cy="437322"/>
          </a:xfrm>
          <a:custGeom>
            <a:avLst/>
            <a:gdLst>
              <a:gd name="connsiteX0" fmla="*/ 662608 w 1112228"/>
              <a:gd name="connsiteY0" fmla="*/ 583096 h 583096"/>
              <a:gd name="connsiteX1" fmla="*/ 1086678 w 1112228"/>
              <a:gd name="connsiteY1" fmla="*/ 371061 h 583096"/>
              <a:gd name="connsiteX2" fmla="*/ 0 w 1112228"/>
              <a:gd name="connsiteY2" fmla="*/ 0 h 58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2228" h="583096">
                <a:moveTo>
                  <a:pt x="662608" y="583096"/>
                </a:moveTo>
                <a:cubicBezTo>
                  <a:pt x="929860" y="525670"/>
                  <a:pt x="1197113" y="468244"/>
                  <a:pt x="1086678" y="371061"/>
                </a:cubicBezTo>
                <a:cubicBezTo>
                  <a:pt x="976243" y="273878"/>
                  <a:pt x="488121" y="136939"/>
                  <a:pt x="0" y="0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55" name="Straight Connector 54"/>
          <p:cNvCxnSpPr/>
          <p:nvPr/>
        </p:nvCxnSpPr>
        <p:spPr>
          <a:xfrm>
            <a:off x="1448082" y="1948070"/>
            <a:ext cx="3913132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1083701" y="1938521"/>
            <a:ext cx="588142" cy="32799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Freeform 59"/>
          <p:cNvSpPr/>
          <p:nvPr/>
        </p:nvSpPr>
        <p:spPr>
          <a:xfrm>
            <a:off x="749927" y="1958009"/>
            <a:ext cx="929786" cy="751846"/>
          </a:xfrm>
          <a:custGeom>
            <a:avLst/>
            <a:gdLst>
              <a:gd name="connsiteX0" fmla="*/ 590359 w 1239715"/>
              <a:gd name="connsiteY0" fmla="*/ 0 h 1060174"/>
              <a:gd name="connsiteX1" fmla="*/ 20515 w 1239715"/>
              <a:gd name="connsiteY1" fmla="*/ 636104 h 1060174"/>
              <a:gd name="connsiteX2" fmla="*/ 1239715 w 1239715"/>
              <a:gd name="connsiteY2" fmla="*/ 1060174 h 1060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9715" h="1060174">
                <a:moveTo>
                  <a:pt x="590359" y="0"/>
                </a:moveTo>
                <a:cubicBezTo>
                  <a:pt x="251324" y="229704"/>
                  <a:pt x="-87711" y="459408"/>
                  <a:pt x="20515" y="636104"/>
                </a:cubicBezTo>
                <a:cubicBezTo>
                  <a:pt x="128741" y="812800"/>
                  <a:pt x="1239715" y="1060174"/>
                  <a:pt x="1239715" y="1060174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773601" y="2564583"/>
            <a:ext cx="796827" cy="2041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injector</a:t>
            </a:r>
            <a:endParaRPr lang="en-GB" sz="1350" dirty="0"/>
          </a:p>
        </p:txBody>
      </p:sp>
      <p:sp>
        <p:nvSpPr>
          <p:cNvPr id="61" name="TextBox 60"/>
          <p:cNvSpPr txBox="1"/>
          <p:nvPr/>
        </p:nvSpPr>
        <p:spPr>
          <a:xfrm>
            <a:off x="3242009" y="1938521"/>
            <a:ext cx="14157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rgbClr val="FF0000"/>
                </a:solidFill>
              </a:rPr>
              <a:t>Positron Return Line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41715" y="1913531"/>
            <a:ext cx="763351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Positron </a:t>
            </a:r>
          </a:p>
          <a:p>
            <a:r>
              <a:rPr lang="en-US" sz="1050" dirty="0">
                <a:solidFill>
                  <a:srgbClr val="FF0000"/>
                </a:solidFill>
              </a:rPr>
              <a:t>Damping </a:t>
            </a:r>
          </a:p>
          <a:p>
            <a:r>
              <a:rPr lang="en-US" sz="1050" dirty="0">
                <a:solidFill>
                  <a:srgbClr val="FF0000"/>
                </a:solidFill>
              </a:rPr>
              <a:t>Ring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98790" y="2034652"/>
            <a:ext cx="5517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rgbClr val="FF0000"/>
                </a:solidFill>
              </a:rPr>
              <a:t>RTML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116586" y="1958552"/>
            <a:ext cx="11977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rgbClr val="FF0000"/>
                </a:solidFill>
              </a:rPr>
              <a:t>Positron Capture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208256" y="2144864"/>
            <a:ext cx="101662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/>
              <a:t>High-Z Target</a:t>
            </a:r>
            <a:endParaRPr lang="en-US" sz="1050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5010694" y="2308860"/>
            <a:ext cx="422225" cy="668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4934427" y="2983911"/>
            <a:ext cx="1212191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7030A0"/>
                </a:solidFill>
              </a:rPr>
              <a:t>e</a:t>
            </a:r>
            <a:r>
              <a:rPr lang="en-US" sz="1050" baseline="30000" dirty="0">
                <a:solidFill>
                  <a:srgbClr val="7030A0"/>
                </a:solidFill>
              </a:rPr>
              <a:t>+</a:t>
            </a:r>
            <a:r>
              <a:rPr lang="en-US" sz="1050" dirty="0">
                <a:solidFill>
                  <a:srgbClr val="7030A0"/>
                </a:solidFill>
              </a:rPr>
              <a:t> ,e</a:t>
            </a:r>
            <a:r>
              <a:rPr lang="en-US" sz="1050" baseline="30000" dirty="0">
                <a:solidFill>
                  <a:srgbClr val="7030A0"/>
                </a:solidFill>
              </a:rPr>
              <a:t>-</a:t>
            </a:r>
            <a:r>
              <a:rPr lang="en-US" sz="1050" dirty="0">
                <a:solidFill>
                  <a:srgbClr val="7030A0"/>
                </a:solidFill>
              </a:rPr>
              <a:t> to chicanes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952118" y="2322378"/>
            <a:ext cx="12779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0070C0"/>
                </a:solidFill>
              </a:rPr>
              <a:t>Electrons to target</a:t>
            </a:r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5033817" y="2473183"/>
            <a:ext cx="304791" cy="287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6029100" y="2206961"/>
            <a:ext cx="78258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rgbClr val="0070C0"/>
                </a:solidFill>
              </a:rPr>
              <a:t>e</a:t>
            </a:r>
            <a:r>
              <a:rPr lang="en-US" sz="1050" baseline="30000">
                <a:solidFill>
                  <a:srgbClr val="0070C0"/>
                </a:solidFill>
              </a:rPr>
              <a:t>- </a:t>
            </a:r>
            <a:r>
              <a:rPr lang="en-US" sz="1050">
                <a:solidFill>
                  <a:srgbClr val="0070C0"/>
                </a:solidFill>
              </a:rPr>
              <a:t>chicane</a:t>
            </a:r>
            <a:endParaRPr lang="en-US" sz="1050" dirty="0">
              <a:solidFill>
                <a:srgbClr val="0070C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164208" y="3021900"/>
            <a:ext cx="805029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rgbClr val="FF0000"/>
                </a:solidFill>
              </a:rPr>
              <a:t>e</a:t>
            </a:r>
            <a:r>
              <a:rPr lang="en-US" sz="1050" baseline="30000">
                <a:solidFill>
                  <a:srgbClr val="FF0000"/>
                </a:solidFill>
              </a:rPr>
              <a:t>+ </a:t>
            </a:r>
            <a:r>
              <a:rPr lang="en-US" sz="1050">
                <a:solidFill>
                  <a:srgbClr val="FF0000"/>
                </a:solidFill>
              </a:rPr>
              <a:t>chicane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849535" y="1993212"/>
            <a:ext cx="1518364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7030A0"/>
                </a:solidFill>
              </a:rPr>
              <a:t>e</a:t>
            </a:r>
            <a:r>
              <a:rPr lang="en-US" sz="1050" baseline="30000" dirty="0">
                <a:solidFill>
                  <a:srgbClr val="7030A0"/>
                </a:solidFill>
              </a:rPr>
              <a:t>+</a:t>
            </a:r>
            <a:r>
              <a:rPr lang="en-US" sz="1050" dirty="0">
                <a:solidFill>
                  <a:srgbClr val="7030A0"/>
                </a:solidFill>
              </a:rPr>
              <a:t> ,e</a:t>
            </a:r>
            <a:r>
              <a:rPr lang="en-US" sz="1050" baseline="30000" dirty="0">
                <a:solidFill>
                  <a:srgbClr val="7030A0"/>
                </a:solidFill>
              </a:rPr>
              <a:t>-</a:t>
            </a:r>
            <a:r>
              <a:rPr lang="en-US" sz="1050" dirty="0">
                <a:solidFill>
                  <a:srgbClr val="7030A0"/>
                </a:solidFill>
              </a:rPr>
              <a:t>, laser, to plasma</a:t>
            </a:r>
          </a:p>
        </p:txBody>
      </p:sp>
      <p:cxnSp>
        <p:nvCxnSpPr>
          <p:cNvPr id="79" name="Straight Arrow Connector 78"/>
          <p:cNvCxnSpPr>
            <a:stCxn id="78" idx="2"/>
          </p:cNvCxnSpPr>
          <p:nvPr/>
        </p:nvCxnSpPr>
        <p:spPr>
          <a:xfrm flipH="1">
            <a:off x="6977263" y="2224045"/>
            <a:ext cx="550150" cy="4575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7208472" y="3272611"/>
            <a:ext cx="2148345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dirty="0"/>
              <a:t>Plasma cell</a:t>
            </a:r>
            <a:r>
              <a:rPr lang="en-US" sz="1050"/>
              <a:t>, spectrometer, dump</a:t>
            </a:r>
            <a:endParaRPr lang="en-US" sz="1050" dirty="0"/>
          </a:p>
        </p:txBody>
      </p:sp>
      <p:cxnSp>
        <p:nvCxnSpPr>
          <p:cNvPr id="83" name="Straight Arrow Connector 82"/>
          <p:cNvCxnSpPr/>
          <p:nvPr/>
        </p:nvCxnSpPr>
        <p:spPr>
          <a:xfrm flipH="1" flipV="1">
            <a:off x="7497505" y="2889902"/>
            <a:ext cx="147305" cy="41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82" idx="0"/>
          </p:cNvCxnSpPr>
          <p:nvPr/>
        </p:nvCxnSpPr>
        <p:spPr>
          <a:xfrm flipV="1">
            <a:off x="8169792" y="2974013"/>
            <a:ext cx="0" cy="2985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V="1">
            <a:off x="8786192" y="3041779"/>
            <a:ext cx="87935" cy="2645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92"/>
          <p:cNvSpPr/>
          <p:nvPr/>
        </p:nvSpPr>
        <p:spPr>
          <a:xfrm>
            <a:off x="5504914" y="3747053"/>
            <a:ext cx="1992590" cy="118275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4" name="TextBox 93"/>
          <p:cNvSpPr txBox="1"/>
          <p:nvPr/>
        </p:nvSpPr>
        <p:spPr>
          <a:xfrm>
            <a:off x="5721092" y="4222640"/>
            <a:ext cx="1846980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dirty="0"/>
              <a:t>PW-Class </a:t>
            </a:r>
            <a:r>
              <a:rPr lang="en-US" sz="1050" dirty="0" err="1"/>
              <a:t>Ti:Sapph</a:t>
            </a:r>
            <a:r>
              <a:rPr lang="en-US" sz="1050" dirty="0"/>
              <a:t> System</a:t>
            </a:r>
          </a:p>
        </p:txBody>
      </p:sp>
      <p:cxnSp>
        <p:nvCxnSpPr>
          <p:cNvPr id="95" name="Straight Connector 94"/>
          <p:cNvCxnSpPr/>
          <p:nvPr/>
        </p:nvCxnSpPr>
        <p:spPr>
          <a:xfrm flipV="1">
            <a:off x="6171071" y="2716704"/>
            <a:ext cx="4919" cy="1017430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H="1">
            <a:off x="6170284" y="2686886"/>
            <a:ext cx="1080517" cy="18770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V="1">
            <a:off x="5370170" y="2801962"/>
            <a:ext cx="157700" cy="2614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205623" y="4153367"/>
            <a:ext cx="100219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A. </a:t>
            </a:r>
            <a:r>
              <a:rPr lang="en-US" sz="1350" dirty="0" err="1"/>
              <a:t>Grudiev</a:t>
            </a:r>
            <a:endParaRPr lang="en-US" sz="1350" dirty="0"/>
          </a:p>
        </p:txBody>
      </p:sp>
      <p:sp>
        <p:nvSpPr>
          <p:cNvPr id="66" name="TextBox 65"/>
          <p:cNvSpPr txBox="1"/>
          <p:nvPr/>
        </p:nvSpPr>
        <p:spPr>
          <a:xfrm>
            <a:off x="1954924" y="4611414"/>
            <a:ext cx="2735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Spencer 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G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essner</a:t>
            </a:r>
            <a:endParaRPr lang="en-GB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38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0" y="1"/>
            <a:ext cx="9144000" cy="47138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1"/>
              </a:gs>
            </a:gsLst>
            <a:lin ang="10800000" scaled="1"/>
            <a:tileRect/>
          </a:gra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uFill>
                  <a:solidFill>
                    <a:srgbClr val="B51826"/>
                  </a:solidFill>
                </a:uFill>
                <a:ea typeface="Franklin Gothic Medium" charset="0"/>
                <a:cs typeface="Franklin Gothic Medium" charset="0"/>
              </a:rPr>
              <a:t>Why CERN?</a:t>
            </a:r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  <a:ea typeface="Franklin Gothic Medium" charset="0"/>
              <a:cs typeface="Franklin Gothic Medium" charset="0"/>
            </a:endParaRPr>
          </a:p>
        </p:txBody>
      </p:sp>
      <p:sp>
        <p:nvSpPr>
          <p:cNvPr id="7" name="Content Placeholder 29"/>
          <p:cNvSpPr txBox="1">
            <a:spLocks/>
          </p:cNvSpPr>
          <p:nvPr/>
        </p:nvSpPr>
        <p:spPr>
          <a:xfrm>
            <a:off x="140623" y="507080"/>
            <a:ext cx="8862754" cy="45909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5022" lvl="1" indent="0" algn="just">
              <a:buNone/>
            </a:pPr>
            <a:r>
              <a:rPr lang="en-CA" sz="1800" dirty="0">
                <a:latin typeface="+mj-lt"/>
                <a:cs typeface="Century Gothic"/>
              </a:rPr>
              <a:t>There are already many “customers” for novel, compact, electron accelerators:</a:t>
            </a:r>
          </a:p>
          <a:p>
            <a:pPr lvl="2" algn="just"/>
            <a:r>
              <a:rPr lang="en-CA" sz="1800" dirty="0">
                <a:latin typeface="+mj-lt"/>
                <a:cs typeface="Century Gothic"/>
              </a:rPr>
              <a:t>X-Ray diagnostics</a:t>
            </a:r>
          </a:p>
          <a:p>
            <a:pPr lvl="2" algn="just"/>
            <a:r>
              <a:rPr lang="en-CA" sz="1800" dirty="0">
                <a:latin typeface="+mj-lt"/>
                <a:cs typeface="Century Gothic"/>
              </a:rPr>
              <a:t>Medical physics</a:t>
            </a:r>
          </a:p>
          <a:p>
            <a:pPr lvl="2" algn="just"/>
            <a:r>
              <a:rPr lang="en-CA" sz="1800" dirty="0">
                <a:latin typeface="+mj-lt"/>
                <a:cs typeface="Century Gothic"/>
              </a:rPr>
              <a:t>FEL science</a:t>
            </a:r>
          </a:p>
          <a:p>
            <a:pPr marL="175022" lvl="1" indent="0" algn="just">
              <a:buNone/>
            </a:pPr>
            <a:r>
              <a:rPr lang="en-CA" sz="1800" dirty="0">
                <a:latin typeface="+mj-lt"/>
                <a:cs typeface="Century Gothic"/>
              </a:rPr>
              <a:t>Groups throughout Europe are racing to develop PWFA/LWFA technologies with these applications in mind.</a:t>
            </a:r>
          </a:p>
          <a:p>
            <a:pPr marL="175022" lvl="1" indent="0" algn="just">
              <a:buNone/>
            </a:pPr>
            <a:endParaRPr lang="en-CA" sz="1800" dirty="0">
              <a:latin typeface="+mj-lt"/>
              <a:cs typeface="Century Gothic"/>
            </a:endParaRPr>
          </a:p>
          <a:p>
            <a:pPr marL="175022" lvl="1" indent="0" algn="just">
              <a:buNone/>
            </a:pPr>
            <a:r>
              <a:rPr lang="en-CA" sz="1800" dirty="0">
                <a:latin typeface="+mj-lt"/>
                <a:cs typeface="Century Gothic"/>
              </a:rPr>
              <a:t>The only reason to generate high-energy positrons is for high-energy physics.</a:t>
            </a:r>
          </a:p>
          <a:p>
            <a:pPr marL="175022" lvl="1" indent="0" algn="just">
              <a:buNone/>
            </a:pPr>
            <a:endParaRPr lang="en-CA" sz="1800" dirty="0">
              <a:latin typeface="+mj-lt"/>
              <a:cs typeface="Century Gothic"/>
            </a:endParaRPr>
          </a:p>
          <a:p>
            <a:pPr marL="175022" lvl="1" indent="0" algn="just">
              <a:buNone/>
            </a:pPr>
            <a:r>
              <a:rPr lang="en-CA" sz="1800" dirty="0">
                <a:latin typeface="+mj-lt"/>
                <a:cs typeface="Century Gothic"/>
              </a:rPr>
              <a:t>CERN is the only laboratory in Europe (the world?) dedicated to energy frontier physics. If CERN supports novel acceleration research in general, CERN should support positron acceleration research in plasma.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54924" y="4611414"/>
            <a:ext cx="2735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Spencer 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G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essner</a:t>
            </a:r>
            <a:endParaRPr lang="en-GB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34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Prospects of LDMX-type experiments at CERN was particularly well received by the physics and LDMX </a:t>
            </a:r>
            <a:r>
              <a:rPr lang="en-US" dirty="0" smtClean="0"/>
              <a:t>community</a:t>
            </a:r>
          </a:p>
          <a:p>
            <a:pPr lvl="1"/>
            <a:r>
              <a:rPr lang="en-US" dirty="0" smtClean="0"/>
              <a:t>Many interesting accelerator R&amp;D prospects</a:t>
            </a:r>
          </a:p>
          <a:p>
            <a:endParaRPr lang="en-US" dirty="0"/>
          </a:p>
          <a:p>
            <a:r>
              <a:rPr lang="en-US" dirty="0"/>
              <a:t>Studies so far show no major issues to provide 16GeV electrons at </a:t>
            </a:r>
            <a:r>
              <a:rPr lang="en-US" dirty="0" smtClean="0"/>
              <a:t>CERN</a:t>
            </a:r>
            <a:endParaRPr lang="en-US" dirty="0"/>
          </a:p>
          <a:p>
            <a:endParaRPr lang="en-US" dirty="0"/>
          </a:p>
          <a:p>
            <a:r>
              <a:rPr lang="en-US" dirty="0"/>
              <a:t>Studies encounter large </a:t>
            </a:r>
            <a:r>
              <a:rPr lang="en-US" dirty="0" smtClean="0"/>
              <a:t>resonance </a:t>
            </a:r>
            <a:r>
              <a:rPr lang="en-US" dirty="0"/>
              <a:t>in many groups and interest might well increase as investigations </a:t>
            </a:r>
            <a:r>
              <a:rPr lang="en-US" dirty="0" smtClean="0"/>
              <a:t>continue</a:t>
            </a:r>
            <a:endParaRPr lang="en-GB" dirty="0"/>
          </a:p>
          <a:p>
            <a:pPr lvl="1"/>
            <a:r>
              <a:rPr lang="en-US" dirty="0"/>
              <a:t>In particular other experiments such as dump-type high intensity at 16GeV or at 3.5GeV </a:t>
            </a:r>
            <a:r>
              <a:rPr lang="en-US" dirty="0" smtClean="0"/>
              <a:t>will </a:t>
            </a:r>
            <a:r>
              <a:rPr lang="en-US" dirty="0"/>
              <a:t>be </a:t>
            </a:r>
            <a:r>
              <a:rPr lang="en-US" dirty="0" smtClean="0"/>
              <a:t>investigated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935" y="4767263"/>
            <a:ext cx="2975421" cy="273844"/>
          </a:xfrm>
        </p:spPr>
        <p:txBody>
          <a:bodyPr/>
          <a:lstStyle/>
          <a:p>
            <a:r>
              <a:rPr lang="en-US" dirty="0" smtClean="0"/>
              <a:t>Asian Linear Collider workshop, Fukuoka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80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0391" y="968331"/>
            <a:ext cx="3868435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solidFill>
                  <a:prstClr val="black"/>
                </a:solidFill>
                <a:latin typeface="Avenir Book" charset="0"/>
                <a:ea typeface="Avenir Book" charset="0"/>
                <a:cs typeface="Avenir Book" charset="0"/>
              </a:rPr>
              <a:t>Accelerator implementation at CERN of LDMX type of beam (Physics Beyond Colliders) </a:t>
            </a:r>
          </a:p>
          <a:p>
            <a:pPr algn="ctr"/>
            <a:endParaRPr lang="en-US" sz="1350" dirty="0">
              <a:solidFill>
                <a:prstClr val="black"/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pPr algn="just"/>
            <a:r>
              <a:rPr lang="en-US" sz="1350" b="1" dirty="0">
                <a:solidFill>
                  <a:srgbClr val="0070C0"/>
                </a:solidFill>
                <a:latin typeface="Avenir Book" charset="0"/>
                <a:ea typeface="Avenir Book" charset="0"/>
                <a:cs typeface="Avenir Book" charset="0"/>
              </a:rPr>
              <a:t>X-band</a:t>
            </a:r>
            <a:r>
              <a:rPr lang="en-US" sz="1350" dirty="0">
                <a:solidFill>
                  <a:prstClr val="black"/>
                </a:solidFill>
                <a:latin typeface="Avenir Book" charset="0"/>
                <a:ea typeface="Avenir Book" charset="0"/>
                <a:cs typeface="Avenir Book" charset="0"/>
              </a:rPr>
              <a:t> based 70m LINAC to ~3.5 GeV in TT4-5: </a:t>
            </a:r>
          </a:p>
          <a:p>
            <a:pPr marL="214313" indent="-214313" algn="just">
              <a:buFont typeface="Arial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Avenir Book" charset="0"/>
                <a:ea typeface="Avenir Book" charset="0"/>
                <a:cs typeface="Avenir Book" charset="0"/>
              </a:rPr>
              <a:t>Fill the SPS in 1-2s (bunches 5ns apart) via TT60</a:t>
            </a:r>
          </a:p>
          <a:p>
            <a:pPr marL="214313" indent="-214313" algn="just">
              <a:buFont typeface="Arial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Avenir Book" charset="0"/>
                <a:ea typeface="Avenir Book" charset="0"/>
                <a:cs typeface="Avenir Book" charset="0"/>
              </a:rPr>
              <a:t>Accelerate to ~16 GeV in the SPS </a:t>
            </a:r>
          </a:p>
          <a:p>
            <a:pPr marL="214313" indent="-214313" algn="just">
              <a:buFont typeface="Arial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Avenir Book" charset="0"/>
                <a:ea typeface="Avenir Book" charset="0"/>
                <a:cs typeface="Avenir Book" charset="0"/>
              </a:rPr>
              <a:t>Slow extraction to experiment in 10s as part of the SPS super-cycle </a:t>
            </a:r>
          </a:p>
          <a:p>
            <a:pPr marL="214313" indent="-214313" algn="just">
              <a:buFont typeface="Arial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Avenir Book" charset="0"/>
                <a:ea typeface="Avenir Book" charset="0"/>
                <a:cs typeface="Avenir Book" charset="0"/>
              </a:rPr>
              <a:t>Experiment(s) considered by bringing beam back on </a:t>
            </a:r>
            <a:r>
              <a:rPr lang="en-US" sz="1350" dirty="0" err="1">
                <a:solidFill>
                  <a:prstClr val="black"/>
                </a:solidFill>
                <a:latin typeface="Avenir Book" charset="0"/>
                <a:ea typeface="Avenir Book" charset="0"/>
                <a:cs typeface="Avenir Book" charset="0"/>
              </a:rPr>
              <a:t>Meyrin</a:t>
            </a:r>
            <a:r>
              <a:rPr lang="en-US" sz="1350" dirty="0">
                <a:solidFill>
                  <a:prstClr val="black"/>
                </a:solidFill>
                <a:latin typeface="Avenir Book" charset="0"/>
                <a:ea typeface="Avenir Book" charset="0"/>
                <a:cs typeface="Avenir Book" charset="0"/>
              </a:rPr>
              <a:t> site using TT10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4295" y="3854414"/>
            <a:ext cx="8332663" cy="103874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prstClr val="black"/>
                </a:solidFill>
                <a:latin typeface="Avenir Book" charset="0"/>
                <a:ea typeface="Avenir Book" charset="0"/>
                <a:cs typeface="Avenir Book" charset="0"/>
              </a:rPr>
              <a:t>Beyond LDMX type of beam, other physics experiments considered (for example heavy photon searches)</a:t>
            </a:r>
          </a:p>
          <a:p>
            <a:endParaRPr lang="en-US" sz="750" dirty="0">
              <a:solidFill>
                <a:prstClr val="black"/>
              </a:solidFill>
              <a:latin typeface="Avenir Book" charset="0"/>
              <a:ea typeface="Avenir Book" charset="0"/>
              <a:cs typeface="Avenir Book" charset="0"/>
            </a:endParaRPr>
          </a:p>
          <a:p>
            <a:r>
              <a:rPr lang="en-US" sz="1350" dirty="0">
                <a:solidFill>
                  <a:prstClr val="black"/>
                </a:solidFill>
                <a:latin typeface="Avenir Book" charset="0"/>
                <a:ea typeface="Avenir Book" charset="0"/>
                <a:cs typeface="Avenir Book" charset="0"/>
              </a:rPr>
              <a:t>Acc. R&amp;D interests: </a:t>
            </a:r>
            <a:r>
              <a:rPr lang="en-US" sz="1350" dirty="0">
                <a:solidFill>
                  <a:srgbClr val="0070C0"/>
                </a:solidFill>
                <a:latin typeface="Avenir Book" charset="0"/>
                <a:ea typeface="Avenir Book" charset="0"/>
                <a:cs typeface="Avenir Book" charset="0"/>
              </a:rPr>
              <a:t>Overlaps with CLIC next phase (klystron based), FEL </a:t>
            </a:r>
            <a:r>
              <a:rPr lang="en-US" sz="1350" dirty="0" err="1">
                <a:solidFill>
                  <a:srgbClr val="0070C0"/>
                </a:solidFill>
                <a:latin typeface="Avenir Book" charset="0"/>
                <a:ea typeface="Avenir Book" charset="0"/>
                <a:cs typeface="Avenir Book" charset="0"/>
              </a:rPr>
              <a:t>linac</a:t>
            </a:r>
            <a:r>
              <a:rPr lang="en-US" sz="1350" dirty="0">
                <a:solidFill>
                  <a:srgbClr val="0070C0"/>
                </a:solidFill>
                <a:latin typeface="Avenir Book" charset="0"/>
                <a:ea typeface="Avenir Book" charset="0"/>
                <a:cs typeface="Avenir Book" charset="0"/>
              </a:rPr>
              <a:t> modules</a:t>
            </a:r>
            <a:r>
              <a:rPr lang="en-US" sz="1350" dirty="0">
                <a:solidFill>
                  <a:prstClr val="black"/>
                </a:solidFill>
                <a:latin typeface="Avenir Book" charset="0"/>
                <a:ea typeface="Avenir Book" charset="0"/>
                <a:cs typeface="Avenir Book" charset="0"/>
              </a:rPr>
              <a:t>, e-beams for plasma, medical/irradiation/detector-tests/training, impedance measurements,</a:t>
            </a:r>
            <a:r>
              <a:rPr lang="en-US" sz="1350" dirty="0">
                <a:solidFill>
                  <a:srgbClr val="0070C0"/>
                </a:solidFill>
                <a:latin typeface="Avenir Book" charset="0"/>
                <a:ea typeface="Avenir Book" charset="0"/>
                <a:cs typeface="Avenir Book" charset="0"/>
              </a:rPr>
              <a:t> instrumentation. positrons and damping ring R&amp;D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467" y="654014"/>
            <a:ext cx="4134057" cy="3200400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</p:pic>
      <p:sp>
        <p:nvSpPr>
          <p:cNvPr id="8" name="Rectangle 7"/>
          <p:cNvSpPr/>
          <p:nvPr/>
        </p:nvSpPr>
        <p:spPr>
          <a:xfrm>
            <a:off x="5593986" y="1842132"/>
            <a:ext cx="285750" cy="171450"/>
          </a:xfrm>
          <a:prstGeom prst="rect">
            <a:avLst/>
          </a:prstGeom>
          <a:solidFill>
            <a:schemeClr val="accent1">
              <a:lumMod val="75000"/>
              <a:alpha val="3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879736" y="1390460"/>
            <a:ext cx="1885950" cy="57350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7" name="Straight Arrow Connector 16"/>
          <p:cNvCxnSpPr>
            <a:stCxn id="8" idx="3"/>
            <a:endCxn id="9" idx="4"/>
          </p:cNvCxnSpPr>
          <p:nvPr/>
        </p:nvCxnSpPr>
        <p:spPr>
          <a:xfrm>
            <a:off x="5879736" y="1927857"/>
            <a:ext cx="942975" cy="36111"/>
          </a:xfrm>
          <a:prstGeom prst="straightConnector1">
            <a:avLst/>
          </a:prstGeom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Freeform 48"/>
          <p:cNvSpPr/>
          <p:nvPr/>
        </p:nvSpPr>
        <p:spPr>
          <a:xfrm>
            <a:off x="5820985" y="1681364"/>
            <a:ext cx="291625" cy="855884"/>
          </a:xfrm>
          <a:custGeom>
            <a:avLst/>
            <a:gdLst>
              <a:gd name="connsiteX0" fmla="*/ 55547 w 388833"/>
              <a:gd name="connsiteY0" fmla="*/ 0 h 1141178"/>
              <a:gd name="connsiteX1" fmla="*/ 51274 w 388833"/>
              <a:gd name="connsiteY1" fmla="*/ 25637 h 1141178"/>
              <a:gd name="connsiteX2" fmla="*/ 42729 w 388833"/>
              <a:gd name="connsiteY2" fmla="*/ 68366 h 1141178"/>
              <a:gd name="connsiteX3" fmla="*/ 38456 w 388833"/>
              <a:gd name="connsiteY3" fmla="*/ 106822 h 1141178"/>
              <a:gd name="connsiteX4" fmla="*/ 34183 w 388833"/>
              <a:gd name="connsiteY4" fmla="*/ 132460 h 1141178"/>
              <a:gd name="connsiteX5" fmla="*/ 29910 w 388833"/>
              <a:gd name="connsiteY5" fmla="*/ 162370 h 1141178"/>
              <a:gd name="connsiteX6" fmla="*/ 25637 w 388833"/>
              <a:gd name="connsiteY6" fmla="*/ 196553 h 1141178"/>
              <a:gd name="connsiteX7" fmla="*/ 17091 w 388833"/>
              <a:gd name="connsiteY7" fmla="*/ 243555 h 1141178"/>
              <a:gd name="connsiteX8" fmla="*/ 8545 w 388833"/>
              <a:gd name="connsiteY8" fmla="*/ 329013 h 1141178"/>
              <a:gd name="connsiteX9" fmla="*/ 4272 w 388833"/>
              <a:gd name="connsiteY9" fmla="*/ 440108 h 1141178"/>
              <a:gd name="connsiteX10" fmla="*/ 0 w 388833"/>
              <a:gd name="connsiteY10" fmla="*/ 478564 h 1141178"/>
              <a:gd name="connsiteX11" fmla="*/ 8545 w 388833"/>
              <a:gd name="connsiteY11" fmla="*/ 666572 h 1141178"/>
              <a:gd name="connsiteX12" fmla="*/ 4272 w 388833"/>
              <a:gd name="connsiteY12" fmla="*/ 679391 h 1141178"/>
              <a:gd name="connsiteX13" fmla="*/ 12818 w 388833"/>
              <a:gd name="connsiteY13" fmla="*/ 726393 h 1141178"/>
              <a:gd name="connsiteX14" fmla="*/ 21364 w 388833"/>
              <a:gd name="connsiteY14" fmla="*/ 803305 h 1141178"/>
              <a:gd name="connsiteX15" fmla="*/ 29910 w 388833"/>
              <a:gd name="connsiteY15" fmla="*/ 820396 h 1141178"/>
              <a:gd name="connsiteX16" fmla="*/ 38456 w 388833"/>
              <a:gd name="connsiteY16" fmla="*/ 850307 h 1141178"/>
              <a:gd name="connsiteX17" fmla="*/ 51274 w 388833"/>
              <a:gd name="connsiteY17" fmla="*/ 888763 h 1141178"/>
              <a:gd name="connsiteX18" fmla="*/ 55547 w 388833"/>
              <a:gd name="connsiteY18" fmla="*/ 901581 h 1141178"/>
              <a:gd name="connsiteX19" fmla="*/ 59820 w 388833"/>
              <a:gd name="connsiteY19" fmla="*/ 914400 h 1141178"/>
              <a:gd name="connsiteX20" fmla="*/ 68366 w 388833"/>
              <a:gd name="connsiteY20" fmla="*/ 927219 h 1141178"/>
              <a:gd name="connsiteX21" fmla="*/ 76912 w 388833"/>
              <a:gd name="connsiteY21" fmla="*/ 944310 h 1141178"/>
              <a:gd name="connsiteX22" fmla="*/ 89730 w 388833"/>
              <a:gd name="connsiteY22" fmla="*/ 952856 h 1141178"/>
              <a:gd name="connsiteX23" fmla="*/ 119641 w 388833"/>
              <a:gd name="connsiteY23" fmla="*/ 991312 h 1141178"/>
              <a:gd name="connsiteX24" fmla="*/ 128186 w 388833"/>
              <a:gd name="connsiteY24" fmla="*/ 1004131 h 1141178"/>
              <a:gd name="connsiteX25" fmla="*/ 153824 w 388833"/>
              <a:gd name="connsiteY25" fmla="*/ 1025495 h 1141178"/>
              <a:gd name="connsiteX26" fmla="*/ 162370 w 388833"/>
              <a:gd name="connsiteY26" fmla="*/ 1038314 h 1141178"/>
              <a:gd name="connsiteX27" fmla="*/ 188007 w 388833"/>
              <a:gd name="connsiteY27" fmla="*/ 1051133 h 1141178"/>
              <a:gd name="connsiteX28" fmla="*/ 226463 w 388833"/>
              <a:gd name="connsiteY28" fmla="*/ 1072497 h 1141178"/>
              <a:gd name="connsiteX29" fmla="*/ 264919 w 388833"/>
              <a:gd name="connsiteY29" fmla="*/ 1098135 h 1141178"/>
              <a:gd name="connsiteX30" fmla="*/ 277738 w 388833"/>
              <a:gd name="connsiteY30" fmla="*/ 1106680 h 1141178"/>
              <a:gd name="connsiteX31" fmla="*/ 303375 w 388833"/>
              <a:gd name="connsiteY31" fmla="*/ 1115226 h 1141178"/>
              <a:gd name="connsiteX32" fmla="*/ 316194 w 388833"/>
              <a:gd name="connsiteY32" fmla="*/ 1119499 h 1141178"/>
              <a:gd name="connsiteX33" fmla="*/ 329013 w 388833"/>
              <a:gd name="connsiteY33" fmla="*/ 1128045 h 1141178"/>
              <a:gd name="connsiteX34" fmla="*/ 371742 w 388833"/>
              <a:gd name="connsiteY34" fmla="*/ 1140864 h 1141178"/>
              <a:gd name="connsiteX35" fmla="*/ 388833 w 388833"/>
              <a:gd name="connsiteY35" fmla="*/ 1140864 h 1141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88833" h="1141178">
                <a:moveTo>
                  <a:pt x="55547" y="0"/>
                </a:moveTo>
                <a:cubicBezTo>
                  <a:pt x="54123" y="8546"/>
                  <a:pt x="52973" y="17142"/>
                  <a:pt x="51274" y="25637"/>
                </a:cubicBezTo>
                <a:cubicBezTo>
                  <a:pt x="44480" y="59607"/>
                  <a:pt x="48586" y="24437"/>
                  <a:pt x="42729" y="68366"/>
                </a:cubicBezTo>
                <a:cubicBezTo>
                  <a:pt x="41025" y="81150"/>
                  <a:pt x="40161" y="94038"/>
                  <a:pt x="38456" y="106822"/>
                </a:cubicBezTo>
                <a:cubicBezTo>
                  <a:pt x="37311" y="115410"/>
                  <a:pt x="35500" y="123897"/>
                  <a:pt x="34183" y="132460"/>
                </a:cubicBezTo>
                <a:cubicBezTo>
                  <a:pt x="32652" y="142414"/>
                  <a:pt x="31241" y="152387"/>
                  <a:pt x="29910" y="162370"/>
                </a:cubicBezTo>
                <a:cubicBezTo>
                  <a:pt x="28392" y="173752"/>
                  <a:pt x="27383" y="185204"/>
                  <a:pt x="25637" y="196553"/>
                </a:cubicBezTo>
                <a:cubicBezTo>
                  <a:pt x="17582" y="248910"/>
                  <a:pt x="25043" y="183918"/>
                  <a:pt x="17091" y="243555"/>
                </a:cubicBezTo>
                <a:cubicBezTo>
                  <a:pt x="13657" y="269313"/>
                  <a:pt x="10844" y="303727"/>
                  <a:pt x="8545" y="329013"/>
                </a:cubicBezTo>
                <a:cubicBezTo>
                  <a:pt x="7121" y="366045"/>
                  <a:pt x="6386" y="403109"/>
                  <a:pt x="4272" y="440108"/>
                </a:cubicBezTo>
                <a:cubicBezTo>
                  <a:pt x="3536" y="452985"/>
                  <a:pt x="0" y="465666"/>
                  <a:pt x="0" y="478564"/>
                </a:cubicBezTo>
                <a:cubicBezTo>
                  <a:pt x="0" y="530292"/>
                  <a:pt x="5270" y="610905"/>
                  <a:pt x="8545" y="666572"/>
                </a:cubicBezTo>
                <a:cubicBezTo>
                  <a:pt x="7121" y="670845"/>
                  <a:pt x="4272" y="674887"/>
                  <a:pt x="4272" y="679391"/>
                </a:cubicBezTo>
                <a:cubicBezTo>
                  <a:pt x="4272" y="684857"/>
                  <a:pt x="11429" y="719448"/>
                  <a:pt x="12818" y="726393"/>
                </a:cubicBezTo>
                <a:cubicBezTo>
                  <a:pt x="13389" y="732675"/>
                  <a:pt x="17820" y="790311"/>
                  <a:pt x="21364" y="803305"/>
                </a:cubicBezTo>
                <a:cubicBezTo>
                  <a:pt x="23040" y="809450"/>
                  <a:pt x="27401" y="814542"/>
                  <a:pt x="29910" y="820396"/>
                </a:cubicBezTo>
                <a:cubicBezTo>
                  <a:pt x="34696" y="831563"/>
                  <a:pt x="34843" y="838264"/>
                  <a:pt x="38456" y="850307"/>
                </a:cubicBezTo>
                <a:cubicBezTo>
                  <a:pt x="38461" y="850325"/>
                  <a:pt x="49135" y="882345"/>
                  <a:pt x="51274" y="888763"/>
                </a:cubicBezTo>
                <a:lnTo>
                  <a:pt x="55547" y="901581"/>
                </a:lnTo>
                <a:cubicBezTo>
                  <a:pt x="56971" y="905854"/>
                  <a:pt x="57322" y="910652"/>
                  <a:pt x="59820" y="914400"/>
                </a:cubicBezTo>
                <a:cubicBezTo>
                  <a:pt x="62669" y="918673"/>
                  <a:pt x="65818" y="922760"/>
                  <a:pt x="68366" y="927219"/>
                </a:cubicBezTo>
                <a:cubicBezTo>
                  <a:pt x="71526" y="932749"/>
                  <a:pt x="72834" y="939417"/>
                  <a:pt x="76912" y="944310"/>
                </a:cubicBezTo>
                <a:cubicBezTo>
                  <a:pt x="80199" y="948255"/>
                  <a:pt x="85457" y="950007"/>
                  <a:pt x="89730" y="952856"/>
                </a:cubicBezTo>
                <a:cubicBezTo>
                  <a:pt x="132943" y="1017673"/>
                  <a:pt x="86163" y="951136"/>
                  <a:pt x="119641" y="991312"/>
                </a:cubicBezTo>
                <a:cubicBezTo>
                  <a:pt x="122928" y="995257"/>
                  <a:pt x="124899" y="1000186"/>
                  <a:pt x="128186" y="1004131"/>
                </a:cubicBezTo>
                <a:cubicBezTo>
                  <a:pt x="138467" y="1016469"/>
                  <a:pt x="141219" y="1017093"/>
                  <a:pt x="153824" y="1025495"/>
                </a:cubicBezTo>
                <a:cubicBezTo>
                  <a:pt x="156673" y="1029768"/>
                  <a:pt x="158739" y="1034683"/>
                  <a:pt x="162370" y="1038314"/>
                </a:cubicBezTo>
                <a:cubicBezTo>
                  <a:pt x="170654" y="1046598"/>
                  <a:pt x="177581" y="1047658"/>
                  <a:pt x="188007" y="1051133"/>
                </a:cubicBezTo>
                <a:cubicBezTo>
                  <a:pt x="228247" y="1091369"/>
                  <a:pt x="163713" y="1030662"/>
                  <a:pt x="226463" y="1072497"/>
                </a:cubicBezTo>
                <a:lnTo>
                  <a:pt x="264919" y="1098135"/>
                </a:lnTo>
                <a:cubicBezTo>
                  <a:pt x="269192" y="1100983"/>
                  <a:pt x="272866" y="1105056"/>
                  <a:pt x="277738" y="1106680"/>
                </a:cubicBezTo>
                <a:lnTo>
                  <a:pt x="303375" y="1115226"/>
                </a:lnTo>
                <a:cubicBezTo>
                  <a:pt x="307648" y="1116650"/>
                  <a:pt x="312446" y="1117001"/>
                  <a:pt x="316194" y="1119499"/>
                </a:cubicBezTo>
                <a:cubicBezTo>
                  <a:pt x="320467" y="1122348"/>
                  <a:pt x="324320" y="1125959"/>
                  <a:pt x="329013" y="1128045"/>
                </a:cubicBezTo>
                <a:cubicBezTo>
                  <a:pt x="333863" y="1130201"/>
                  <a:pt x="363095" y="1139783"/>
                  <a:pt x="371742" y="1140864"/>
                </a:cubicBezTo>
                <a:cubicBezTo>
                  <a:pt x="377395" y="1141571"/>
                  <a:pt x="383136" y="1140864"/>
                  <a:pt x="388833" y="1140864"/>
                </a:cubicBezTo>
              </a:path>
            </a:pathLst>
          </a:custGeom>
          <a:noFill/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Electrons at CERN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147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 opportunity for ILC R&amp;D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44" y="1129147"/>
            <a:ext cx="8967020" cy="2060454"/>
          </a:xfrm>
        </p:spPr>
        <p:txBody>
          <a:bodyPr/>
          <a:lstStyle/>
          <a:p>
            <a:r>
              <a:rPr lang="en-US" dirty="0" smtClean="0"/>
              <a:t>A 3.5 GeV electron beam would be a great opportunity </a:t>
            </a:r>
            <a:br>
              <a:rPr lang="en-US" dirty="0" smtClean="0"/>
            </a:br>
            <a:r>
              <a:rPr lang="en-US" dirty="0" smtClean="0"/>
              <a:t>for R&amp;D towards a ILC positron source.</a:t>
            </a:r>
          </a:p>
          <a:p>
            <a:r>
              <a:rPr lang="en-US" dirty="0" smtClean="0"/>
              <a:t>Target experiments could be envisaged</a:t>
            </a:r>
          </a:p>
          <a:p>
            <a:r>
              <a:rPr lang="en-US" dirty="0" smtClean="0"/>
              <a:t>What else ?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935" y="4767263"/>
            <a:ext cx="2975421" cy="273844"/>
          </a:xfrm>
        </p:spPr>
        <p:txBody>
          <a:bodyPr/>
          <a:lstStyle/>
          <a:p>
            <a:r>
              <a:rPr lang="en-US" dirty="0" smtClean="0"/>
              <a:t>Asian Linear Collider workshop, Fukuoka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92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CLIC news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44" y="1129147"/>
            <a:ext cx="8967020" cy="2060454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Mainly busy with preparing the project implementation plan (PIP)</a:t>
            </a:r>
            <a:br>
              <a:rPr lang="en-US" dirty="0" smtClean="0"/>
            </a:br>
            <a:r>
              <a:rPr lang="en-US" dirty="0" smtClean="0"/>
              <a:t>Focusing on optimized 380 GeV first stage of the machine</a:t>
            </a:r>
            <a:br>
              <a:rPr lang="en-US" dirty="0" smtClean="0"/>
            </a:br>
            <a:r>
              <a:rPr lang="en-US" dirty="0" smtClean="0"/>
              <a:t>Cost and Power update</a:t>
            </a:r>
            <a:br>
              <a:rPr lang="en-US" dirty="0" smtClean="0"/>
            </a:br>
            <a:r>
              <a:rPr lang="en-US" dirty="0" smtClean="0"/>
              <a:t>Input for the European strategy update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Continue to work on positron source optimization (see </a:t>
            </a:r>
            <a:r>
              <a:rPr lang="en-US" dirty="0" err="1" smtClean="0"/>
              <a:t>Yanliang’s</a:t>
            </a:r>
            <a:r>
              <a:rPr lang="en-US" dirty="0" smtClean="0"/>
              <a:t> talk)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935" y="4767263"/>
            <a:ext cx="2975421" cy="273844"/>
          </a:xfrm>
        </p:spPr>
        <p:txBody>
          <a:bodyPr/>
          <a:lstStyle/>
          <a:p>
            <a:r>
              <a:rPr lang="en-US" dirty="0" smtClean="0"/>
              <a:t>Asian Linear Collider workshop, Fukuoka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28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0077"/>
            <a:ext cx="8969766" cy="377565"/>
          </a:xfrm>
        </p:spPr>
        <p:txBody>
          <a:bodyPr/>
          <a:lstStyle/>
          <a:p>
            <a:pPr algn="ctr"/>
            <a:r>
              <a:rPr lang="en-US" dirty="0" smtClean="0"/>
              <a:t>POSIPOL 2018 at CERN</a:t>
            </a:r>
            <a:br>
              <a:rPr lang="en-US" dirty="0" smtClean="0"/>
            </a:br>
            <a:r>
              <a:rPr lang="en-US" dirty="0" smtClean="0"/>
              <a:t>September 3</a:t>
            </a:r>
            <a:r>
              <a:rPr lang="en-US" baseline="30000" dirty="0" smtClean="0"/>
              <a:t>rd</a:t>
            </a:r>
            <a:r>
              <a:rPr lang="en-US" dirty="0" smtClean="0"/>
              <a:t> – 5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935" y="4767263"/>
            <a:ext cx="2975421" cy="273844"/>
          </a:xfrm>
        </p:spPr>
        <p:txBody>
          <a:bodyPr/>
          <a:lstStyle/>
          <a:p>
            <a:r>
              <a:rPr lang="en-US" dirty="0" smtClean="0"/>
              <a:t>Asian Linear Collider workshop, Fukuoka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50" y="928800"/>
            <a:ext cx="4388101" cy="28002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511" y="928800"/>
            <a:ext cx="3759489" cy="28196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0732" y="3210378"/>
            <a:ext cx="1529287" cy="9622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90400" y="3981600"/>
            <a:ext cx="267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Back to the roots / rocks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354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7600" y="496477"/>
            <a:ext cx="8969766" cy="377565"/>
          </a:xfrm>
        </p:spPr>
        <p:txBody>
          <a:bodyPr/>
          <a:lstStyle/>
          <a:p>
            <a:pPr algn="ctr"/>
            <a:r>
              <a:rPr lang="en-US" dirty="0" smtClean="0"/>
              <a:t>POSIPOL 2018 at CERN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935" y="4767263"/>
            <a:ext cx="2975421" cy="273844"/>
          </a:xfrm>
        </p:spPr>
        <p:txBody>
          <a:bodyPr/>
          <a:lstStyle/>
          <a:p>
            <a:r>
              <a:rPr lang="en-US" dirty="0" smtClean="0"/>
              <a:t>Asian Linear Collider workshop, Fukuoka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55956" y="1080568"/>
            <a:ext cx="7398244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New topics to enlarge scope of the meeting</a:t>
            </a:r>
          </a:p>
          <a:p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Other projects needing positrons: </a:t>
            </a:r>
            <a:r>
              <a:rPr lang="en-GB" dirty="0" err="1" smtClean="0"/>
              <a:t>LHeC</a:t>
            </a:r>
            <a:r>
              <a:rPr lang="en-GB" dirty="0" smtClean="0"/>
              <a:t>, FCC-</a:t>
            </a:r>
            <a:r>
              <a:rPr lang="en-GB" dirty="0" err="1" smtClean="0"/>
              <a:t>ee</a:t>
            </a:r>
            <a:r>
              <a:rPr lang="en-GB" dirty="0" smtClean="0"/>
              <a:t>, GBAR at CERN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Positrons for Plasma acceleration, </a:t>
            </a:r>
            <a:r>
              <a:rPr lang="en-GB" dirty="0" err="1" smtClean="0"/>
              <a:t>Alegro</a:t>
            </a:r>
            <a:r>
              <a:rPr lang="en-GB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Target testing and simulations as well for non positron applications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Muon-collider, high energy positrons to produce good quality Muons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err="1" smtClean="0"/>
              <a:t>Othere</a:t>
            </a:r>
            <a:r>
              <a:rPr lang="en-GB" dirty="0" smtClean="0"/>
              <a:t> related facilities, </a:t>
            </a:r>
            <a:r>
              <a:rPr lang="en-GB" dirty="0" err="1" smtClean="0"/>
              <a:t>ThomX</a:t>
            </a:r>
            <a:r>
              <a:rPr lang="en-GB" dirty="0" smtClean="0"/>
              <a:t>, 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262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7600" y="1050877"/>
            <a:ext cx="8969766" cy="377565"/>
          </a:xfrm>
        </p:spPr>
        <p:txBody>
          <a:bodyPr/>
          <a:lstStyle/>
          <a:p>
            <a:pPr algn="ctr"/>
            <a:r>
              <a:rPr lang="en-US" dirty="0" smtClean="0"/>
              <a:t>POSIPOL 2018 at CERN</a:t>
            </a:r>
            <a:br>
              <a:rPr lang="en-US" dirty="0" smtClean="0"/>
            </a:br>
            <a:r>
              <a:rPr lang="en-US" dirty="0" smtClean="0"/>
              <a:t>September 3</a:t>
            </a:r>
            <a:r>
              <a:rPr lang="en-US" baseline="30000" dirty="0" smtClean="0"/>
              <a:t>rd</a:t>
            </a:r>
            <a:r>
              <a:rPr lang="en-US" dirty="0" smtClean="0"/>
              <a:t> – 5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Save the date</a:t>
            </a:r>
            <a:br>
              <a:rPr lang="en-US" dirty="0" smtClean="0"/>
            </a:br>
            <a:r>
              <a:rPr lang="en-US" dirty="0" smtClean="0"/>
              <a:t>Registration </a:t>
            </a:r>
            <a:r>
              <a:rPr lang="en-US" dirty="0" smtClean="0"/>
              <a:t>will</a:t>
            </a:r>
            <a:r>
              <a:rPr lang="en-US" dirty="0" smtClean="0"/>
              <a:t> open soon </a:t>
            </a:r>
            <a:r>
              <a:rPr lang="en-US" dirty="0" smtClean="0"/>
              <a:t>: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935" y="4767263"/>
            <a:ext cx="2975421" cy="273844"/>
          </a:xfrm>
        </p:spPr>
        <p:txBody>
          <a:bodyPr/>
          <a:lstStyle/>
          <a:p>
            <a:r>
              <a:rPr lang="en-US" dirty="0" smtClean="0"/>
              <a:t>Asian Linear Collider workshop, Fukuoka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569556" y="2487884"/>
            <a:ext cx="3826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https://</a:t>
            </a:r>
            <a:r>
              <a:rPr lang="en-GB" dirty="0">
                <a:hlinkClick r:id="rId3"/>
              </a:rPr>
              <a:t>indico.cern.ch/event/727621</a:t>
            </a:r>
            <a:r>
              <a:rPr lang="en-GB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404499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33600" y="349250"/>
            <a:ext cx="500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Thank you</a:t>
            </a:r>
            <a:endParaRPr lang="en-GB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3456001" y="4767263"/>
            <a:ext cx="4622356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Asian Linear Collider workshop, Fukuoka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23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considerations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490" y="495546"/>
            <a:ext cx="8967020" cy="346970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Preliminary results predict no stability issues for the intensities considered[1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TMCI threshold is one order of magnitude away</a:t>
            </a:r>
            <a:endParaRPr lang="en-US" dirty="0"/>
          </a:p>
          <a:p>
            <a:endParaRPr lang="en-US" dirty="0"/>
          </a:p>
          <a:p>
            <a:r>
              <a:rPr lang="en-US" dirty="0"/>
              <a:t>Total </a:t>
            </a:r>
            <a:r>
              <a:rPr lang="en-US" dirty="0" err="1" smtClean="0"/>
              <a:t>supercycle</a:t>
            </a:r>
            <a:r>
              <a:rPr lang="en-US" dirty="0" smtClean="0"/>
              <a:t> of 40s possible [2]</a:t>
            </a:r>
            <a:endParaRPr lang="en-GB" dirty="0"/>
          </a:p>
          <a:p>
            <a:pPr lvl="1"/>
            <a:r>
              <a:rPr lang="en-US" dirty="0" smtClean="0"/>
              <a:t>&lt;1s </a:t>
            </a:r>
            <a:r>
              <a:rPr lang="en-US" dirty="0"/>
              <a:t>injection with 100Hz </a:t>
            </a:r>
            <a:r>
              <a:rPr lang="en-US" dirty="0" err="1"/>
              <a:t>linac</a:t>
            </a:r>
            <a:r>
              <a:rPr lang="en-US" dirty="0"/>
              <a:t> repetition rate</a:t>
            </a:r>
          </a:p>
          <a:p>
            <a:pPr lvl="1"/>
            <a:r>
              <a:rPr lang="en-US" dirty="0" smtClean="0"/>
              <a:t>1s for acceleration and deceleration</a:t>
            </a:r>
            <a:endParaRPr lang="en-US" dirty="0"/>
          </a:p>
          <a:p>
            <a:pPr lvl="1"/>
            <a:r>
              <a:rPr lang="en-US" dirty="0"/>
              <a:t>10s slow extraction</a:t>
            </a:r>
          </a:p>
          <a:p>
            <a:endParaRPr lang="en-US" dirty="0"/>
          </a:p>
          <a:p>
            <a:r>
              <a:rPr lang="en-GB" dirty="0"/>
              <a:t>Possible Beam Instrumentation for Circulating Beam </a:t>
            </a:r>
            <a:r>
              <a:rPr lang="en-GB" dirty="0" smtClean="0"/>
              <a:t>[3]</a:t>
            </a:r>
            <a:endParaRPr lang="en-GB" dirty="0"/>
          </a:p>
          <a:p>
            <a:pPr lvl="1"/>
            <a:r>
              <a:rPr lang="en-GB" dirty="0"/>
              <a:t>Position : standard system down to 1e9 (limit ~5e8)</a:t>
            </a:r>
          </a:p>
          <a:p>
            <a:pPr lvl="1"/>
            <a:r>
              <a:rPr lang="en-GB" dirty="0"/>
              <a:t>Beam Size : Wire scanner and possibly SR</a:t>
            </a:r>
          </a:p>
          <a:p>
            <a:pPr lvl="1"/>
            <a:r>
              <a:rPr lang="en-GB" dirty="0"/>
              <a:t>Intensity : DC Transformer for total current</a:t>
            </a:r>
          </a:p>
          <a:p>
            <a:endParaRPr lang="en-GB" dirty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3886706"/>
            <a:ext cx="8873927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[1] Talk by Y. </a:t>
            </a:r>
            <a:r>
              <a:rPr lang="en-US" sz="1050" dirty="0" err="1"/>
              <a:t>Papaphilippou</a:t>
            </a:r>
            <a:r>
              <a:rPr lang="en-US" sz="1050" dirty="0"/>
              <a:t>, </a:t>
            </a:r>
            <a:r>
              <a:rPr lang="en-GB" sz="1050" dirty="0"/>
              <a:t>SPS beam stability</a:t>
            </a:r>
            <a:r>
              <a:rPr lang="en-US" sz="1050" dirty="0"/>
              <a:t>, March 20</a:t>
            </a:r>
            <a:r>
              <a:rPr lang="en-US" sz="1050" baseline="30000" dirty="0"/>
              <a:t>th</a:t>
            </a:r>
            <a:r>
              <a:rPr lang="en-US" sz="1050" dirty="0"/>
              <a:t> 2018, </a:t>
            </a:r>
            <a:r>
              <a:rPr lang="en-US" sz="1050" dirty="0" smtClean="0"/>
              <a:t>CERN indico.cern.ch/event/715324/</a:t>
            </a:r>
          </a:p>
          <a:p>
            <a:r>
              <a:rPr lang="en-US" sz="1050" dirty="0" smtClean="0"/>
              <a:t>[2] L. Evans, Parameter overview, March 1</a:t>
            </a:r>
            <a:r>
              <a:rPr lang="en-US" sz="1050" baseline="30000" dirty="0" smtClean="0"/>
              <a:t>st</a:t>
            </a:r>
            <a:r>
              <a:rPr lang="en-US" sz="1050" dirty="0"/>
              <a:t> 2018, indico.cern.ch/event/703049/</a:t>
            </a:r>
          </a:p>
          <a:p>
            <a:r>
              <a:rPr lang="en-US" sz="1050" dirty="0" smtClean="0"/>
              <a:t>[3] </a:t>
            </a:r>
            <a:r>
              <a:rPr lang="en-US" sz="1050" dirty="0"/>
              <a:t>R. Jones, Instrumentation challenges, March 1</a:t>
            </a:r>
            <a:r>
              <a:rPr lang="en-US" sz="1050" baseline="30000" dirty="0"/>
              <a:t>st</a:t>
            </a:r>
            <a:r>
              <a:rPr lang="en-US" sz="1050" dirty="0"/>
              <a:t> 2018, indico.cern.ch/event/703049/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935" y="4767263"/>
            <a:ext cx="2975421" cy="273844"/>
          </a:xfrm>
        </p:spPr>
        <p:txBody>
          <a:bodyPr/>
          <a:lstStyle/>
          <a:p>
            <a:r>
              <a:rPr lang="en-US" dirty="0" smtClean="0"/>
              <a:t>Asian Linear Collider workshop, Fukuoka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60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extraction 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490" y="495547"/>
            <a:ext cx="8967020" cy="340970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detector requires very low intensity, in the order of a few electrons per bunch per turn[1</a:t>
            </a:r>
            <a:r>
              <a:rPr lang="en-US" dirty="0" smtClean="0"/>
              <a:t>]</a:t>
            </a:r>
            <a:endParaRPr lang="en-US" dirty="0"/>
          </a:p>
          <a:p>
            <a:endParaRPr lang="en-US" dirty="0"/>
          </a:p>
          <a:p>
            <a:r>
              <a:rPr lang="en-US" dirty="0"/>
              <a:t>Slow extraction is investigated. In general low and regular extraction rates are achieved by use of diffusion processes[2</a:t>
            </a:r>
            <a:r>
              <a:rPr lang="en-US" dirty="0" smtClean="0"/>
              <a:t>]</a:t>
            </a:r>
            <a:endParaRPr lang="en-US" dirty="0"/>
          </a:p>
          <a:p>
            <a:pPr lvl="1"/>
            <a:r>
              <a:rPr lang="en-US" dirty="0"/>
              <a:t>Bunched extraction is mandatory. SR losses are too important and the beam would be lost </a:t>
            </a:r>
            <a:r>
              <a:rPr lang="en-US" dirty="0" smtClean="0"/>
              <a:t>immediately</a:t>
            </a:r>
            <a:endParaRPr lang="en-US" dirty="0"/>
          </a:p>
          <a:p>
            <a:pPr lvl="1"/>
            <a:r>
              <a:rPr lang="en-US" dirty="0"/>
              <a:t>Chromatic extraction and RF noise to diffuse particles out of the bucket can be </a:t>
            </a:r>
            <a:r>
              <a:rPr lang="en-US" dirty="0" smtClean="0"/>
              <a:t>investigated</a:t>
            </a:r>
            <a:endParaRPr lang="en-US" dirty="0"/>
          </a:p>
          <a:p>
            <a:pPr lvl="1"/>
            <a:r>
              <a:rPr lang="en-US" dirty="0"/>
              <a:t>Particle dynamic undergo stochastic motion due to the equilibrium between synchrotron damping and quantum excitation. The synchrotron radiation acts as a diffusion mechanism of particle actions. This was </a:t>
            </a:r>
            <a:r>
              <a:rPr lang="en-US" dirty="0" smtClean="0"/>
              <a:t>studied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0" y="3900116"/>
            <a:ext cx="89697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/>
            <a:r>
              <a:rPr lang="en-US" sz="800" dirty="0"/>
              <a:t>[1]Talk by P. </a:t>
            </a:r>
            <a:r>
              <a:rPr lang="en-GB" sz="800" dirty="0"/>
              <a:t>Schuster</a:t>
            </a:r>
            <a:r>
              <a:rPr lang="en-US" sz="800" dirty="0"/>
              <a:t/>
            </a:r>
            <a:br>
              <a:rPr lang="en-US" sz="800" dirty="0"/>
            </a:br>
            <a:r>
              <a:rPr lang="en-GB" sz="800" dirty="0"/>
              <a:t>Exploring Hidden Sector Physics with an electron beam facility</a:t>
            </a:r>
            <a:r>
              <a:rPr lang="en-US" sz="800" dirty="0"/>
              <a:t> </a:t>
            </a:r>
            <a:r>
              <a:rPr lang="en-GB" sz="800" dirty="0"/>
              <a:t>Physics beyond collider annual workshop, </a:t>
            </a:r>
            <a:r>
              <a:rPr lang="en-US" sz="800" dirty="0"/>
              <a:t>November 21 2017, CERN indico.cern.ch/event/644287/contributions/2762531/ </a:t>
            </a:r>
          </a:p>
          <a:p>
            <a:r>
              <a:rPr lang="en-US" sz="800" dirty="0"/>
              <a:t>[2] Y. Dutheil , SPS electron slow extraction, March 1</a:t>
            </a:r>
            <a:r>
              <a:rPr lang="en-US" sz="800" baseline="30000" dirty="0"/>
              <a:t>st</a:t>
            </a:r>
            <a:r>
              <a:rPr lang="en-US" sz="800" dirty="0"/>
              <a:t> 2018, CERN</a:t>
            </a:r>
            <a:br>
              <a:rPr lang="en-US" sz="800" dirty="0"/>
            </a:br>
            <a:r>
              <a:rPr lang="en-US" sz="800" dirty="0"/>
              <a:t>indico.cern.ch/event/703049/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935" y="4767263"/>
            <a:ext cx="2975421" cy="273844"/>
          </a:xfrm>
        </p:spPr>
        <p:txBody>
          <a:bodyPr/>
          <a:lstStyle/>
          <a:p>
            <a:r>
              <a:rPr lang="en-US" dirty="0" smtClean="0"/>
              <a:t>Asian Linear Collider workshop, Fukuoka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78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1455"/>
            <a:ext cx="8969766" cy="377565"/>
          </a:xfrm>
        </p:spPr>
        <p:txBody>
          <a:bodyPr/>
          <a:lstStyle/>
          <a:p>
            <a:r>
              <a:rPr lang="en-US" dirty="0"/>
              <a:t>SPS slow extraction</a:t>
            </a:r>
            <a:br>
              <a:rPr lang="en-US" dirty="0"/>
            </a:br>
            <a:r>
              <a:rPr lang="en-US" dirty="0"/>
              <a:t> in LSS1</a:t>
            </a:r>
            <a:endParaRPr lang="en-GB" dirty="0"/>
          </a:p>
        </p:txBody>
      </p:sp>
      <p:sp>
        <p:nvSpPr>
          <p:cNvPr id="9" name="Content Placeholder 8"/>
          <p:cNvSpPr txBox="1">
            <a:spLocks noGrp="1"/>
          </p:cNvSpPr>
          <p:nvPr>
            <p:ph idx="1"/>
          </p:nvPr>
        </p:nvSpPr>
        <p:spPr>
          <a:xfrm>
            <a:off x="5454240" y="2783692"/>
            <a:ext cx="3689760" cy="166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buNone/>
            </a:pPr>
            <a:r>
              <a:rPr lang="en-US" sz="1600" dirty="0"/>
              <a:t>New elements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Electrostatic septum 1.5m long and 5.0MV/m to provide 0.46875mrad kick at 16GeV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2 magnetic septa with realistic characteristics</a:t>
            </a:r>
            <a:endParaRPr lang="en-US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0242" y="7923"/>
            <a:ext cx="5914518" cy="2364251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0" y="2168531"/>
            <a:ext cx="5566482" cy="2314569"/>
            <a:chOff x="3489028" y="669931"/>
            <a:chExt cx="5566482" cy="2314569"/>
          </a:xfrm>
        </p:grpSpPr>
        <p:sp>
          <p:nvSpPr>
            <p:cNvPr id="11" name="TextBox 10"/>
            <p:cNvSpPr txBox="1"/>
            <p:nvPr/>
          </p:nvSpPr>
          <p:spPr>
            <a:xfrm>
              <a:off x="4888059" y="669931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MKPs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577420" y="756764"/>
              <a:ext cx="9220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QDA.11910</a:t>
              </a:r>
              <a:endParaRPr lang="en-GB" sz="11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403922" y="1721329"/>
              <a:ext cx="5357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MSIs</a:t>
              </a:r>
              <a:endParaRPr lang="en-GB" sz="1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88448" y="1060893"/>
              <a:ext cx="12598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New magnetic septa</a:t>
              </a:r>
              <a:endParaRPr lang="en-GB" sz="1200" dirty="0"/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9028" y="873574"/>
              <a:ext cx="5566482" cy="2110926"/>
            </a:xfrm>
            <a:prstGeom prst="rect">
              <a:avLst/>
            </a:prstGeom>
          </p:spPr>
        </p:pic>
        <p:cxnSp>
          <p:nvCxnSpPr>
            <p:cNvPr id="16" name="Straight Arrow Connector 15"/>
            <p:cNvCxnSpPr>
              <a:stCxn id="14" idx="2"/>
            </p:cNvCxnSpPr>
            <p:nvPr/>
          </p:nvCxnSpPr>
          <p:spPr>
            <a:xfrm>
              <a:off x="7018363" y="1522558"/>
              <a:ext cx="169646" cy="67454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4" idx="2"/>
            </p:cNvCxnSpPr>
            <p:nvPr/>
          </p:nvCxnSpPr>
          <p:spPr>
            <a:xfrm>
              <a:off x="7018363" y="1522558"/>
              <a:ext cx="497583" cy="5665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3859427" y="2433374"/>
              <a:ext cx="2020105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/>
                <a:t>Proton, FT injection envelope</a:t>
              </a:r>
              <a:endParaRPr lang="en-GB" sz="1100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85497" y="1123002"/>
            <a:ext cx="324182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Extracted trajectories are in red while the 3 turns leading to extraction are showed in green. Blue trajectories correspond to circulating beam.</a:t>
            </a:r>
            <a:br>
              <a:rPr lang="en-US" sz="1100" dirty="0"/>
            </a:br>
            <a:r>
              <a:rPr lang="en-GB" sz="1100" dirty="0"/>
              <a:t>Electric septum is at s=0m.</a:t>
            </a:r>
          </a:p>
          <a:p>
            <a:r>
              <a:rPr lang="en-US" sz="1100" dirty="0"/>
              <a:t>Injected and circulating FT proton beam at 14GeV with margins is showed in grey.</a:t>
            </a:r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935" y="4767263"/>
            <a:ext cx="2975421" cy="273844"/>
          </a:xfrm>
        </p:spPr>
        <p:txBody>
          <a:bodyPr/>
          <a:lstStyle/>
          <a:p>
            <a:r>
              <a:rPr lang="en-US" dirty="0" smtClean="0"/>
              <a:t>Asian Linear Collider workshop, Fukuoka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77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5012" y="1619591"/>
            <a:ext cx="4326311" cy="34014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Chosen option – Option 1 - ‘Helipad Option’</a:t>
            </a:r>
            <a:endParaRPr lang="en-GB" dirty="0"/>
          </a:p>
        </p:txBody>
      </p:sp>
      <p:pic>
        <p:nvPicPr>
          <p:cNvPr id="4" name="Picture 3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0273" y="722063"/>
            <a:ext cx="1118309" cy="496420"/>
          </a:xfrm>
          <a:prstGeom prst="rect">
            <a:avLst/>
          </a:prstGeom>
        </p:spPr>
      </p:pic>
      <p:sp>
        <p:nvSpPr>
          <p:cNvPr id="14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1" y="15154"/>
            <a:ext cx="3672806" cy="273844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eSPS Project meeting – 26 April </a:t>
            </a:r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idx="1"/>
          </p:nvPr>
        </p:nvSpPr>
        <p:spPr>
          <a:xfrm>
            <a:off x="58903" y="1758516"/>
            <a:ext cx="4460498" cy="3384984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Next iteration details:</a:t>
            </a:r>
          </a:p>
          <a:p>
            <a:pPr lvl="1"/>
            <a:r>
              <a:rPr lang="en-GB" dirty="0" smtClean="0"/>
              <a:t>Junction caverns estimated</a:t>
            </a:r>
          </a:p>
          <a:p>
            <a:pPr lvl="1"/>
            <a:r>
              <a:rPr lang="en-GB" dirty="0" smtClean="0"/>
              <a:t>Tunnels in </a:t>
            </a:r>
            <a:r>
              <a:rPr lang="en-GB" dirty="0" err="1" smtClean="0"/>
              <a:t>molasse</a:t>
            </a:r>
            <a:r>
              <a:rPr lang="en-GB" dirty="0" smtClean="0"/>
              <a:t> and moraines</a:t>
            </a:r>
          </a:p>
          <a:p>
            <a:pPr lvl="1"/>
            <a:r>
              <a:rPr lang="en-GB" dirty="0" smtClean="0"/>
              <a:t>Building lowered to achieve required depth for TT10 tunnelling</a:t>
            </a:r>
          </a:p>
          <a:p>
            <a:pPr lvl="1"/>
            <a:r>
              <a:rPr lang="en-GB" dirty="0" smtClean="0"/>
              <a:t>Technical gallery added for service supply</a:t>
            </a:r>
            <a:endParaRPr lang="en-GB" dirty="0"/>
          </a:p>
          <a:p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4543425" y="3960019"/>
            <a:ext cx="700790" cy="577081"/>
          </a:xfrm>
          <a:prstGeom prst="rect">
            <a:avLst/>
          </a:prstGeom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50" dirty="0"/>
              <a:t>TT3 Junction Cavern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244215" y="3320300"/>
            <a:ext cx="350142" cy="639720"/>
          </a:xfrm>
          <a:prstGeom prst="straightConnector1">
            <a:avLst/>
          </a:prstGeom>
          <a:ln w="47625"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679156" y="1770810"/>
            <a:ext cx="700790" cy="577081"/>
          </a:xfrm>
          <a:prstGeom prst="rect">
            <a:avLst/>
          </a:prstGeom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50" dirty="0"/>
              <a:t>TT10 Junction Cavern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379946" y="2324808"/>
            <a:ext cx="573179" cy="582353"/>
          </a:xfrm>
          <a:prstGeom prst="straightConnector1">
            <a:avLst/>
          </a:prstGeom>
          <a:ln w="47625"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6711277" y="1841179"/>
            <a:ext cx="700790" cy="577081"/>
          </a:xfrm>
          <a:prstGeom prst="rect">
            <a:avLst/>
          </a:prstGeom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50" dirty="0"/>
              <a:t>TT10 Extract Tunnel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6579394" y="2395177"/>
            <a:ext cx="140845" cy="854162"/>
          </a:xfrm>
          <a:prstGeom prst="straightConnector1">
            <a:avLst/>
          </a:prstGeom>
          <a:ln w="47625"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479746" y="4314503"/>
            <a:ext cx="700790" cy="577081"/>
          </a:xfrm>
          <a:prstGeom prst="rect">
            <a:avLst/>
          </a:prstGeom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50" dirty="0"/>
              <a:t>TT3 Extract Tunnel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6180536" y="3451009"/>
            <a:ext cx="539703" cy="863495"/>
          </a:xfrm>
          <a:prstGeom prst="straightConnector1">
            <a:avLst/>
          </a:prstGeom>
          <a:ln w="47625"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710137" y="2002762"/>
            <a:ext cx="700790" cy="577081"/>
          </a:xfrm>
          <a:prstGeom prst="rect">
            <a:avLst/>
          </a:prstGeom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50" dirty="0"/>
              <a:t>Technical Gallery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6905625" y="2395177"/>
            <a:ext cx="804513" cy="925123"/>
          </a:xfrm>
          <a:prstGeom prst="straightConnector1">
            <a:avLst/>
          </a:prstGeom>
          <a:ln w="47625"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7593807" y="4548618"/>
            <a:ext cx="1073654" cy="577081"/>
          </a:xfrm>
          <a:prstGeom prst="rect">
            <a:avLst/>
          </a:prstGeom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050" dirty="0"/>
              <a:t>Detector/ Target Building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H="1" flipV="1">
            <a:off x="7412067" y="3824288"/>
            <a:ext cx="181741" cy="724332"/>
          </a:xfrm>
          <a:prstGeom prst="straightConnector1">
            <a:avLst/>
          </a:prstGeom>
          <a:ln w="47625"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3851" t="8155" r="4769" b="8729"/>
          <a:stretch/>
        </p:blipFill>
        <p:spPr>
          <a:xfrm>
            <a:off x="1291949" y="3348643"/>
            <a:ext cx="3049201" cy="167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50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Physics case and detector specifics</a:t>
            </a:r>
          </a:p>
          <a:p>
            <a:r>
              <a:rPr lang="en-US" dirty="0" err="1"/>
              <a:t>Linac</a:t>
            </a:r>
            <a:r>
              <a:rPr lang="en-US" dirty="0"/>
              <a:t> design and parameters</a:t>
            </a:r>
          </a:p>
          <a:p>
            <a:r>
              <a:rPr lang="en-US" dirty="0"/>
              <a:t>SPS : injection, acceleration and extraction</a:t>
            </a:r>
          </a:p>
          <a:p>
            <a:r>
              <a:rPr lang="en-US" dirty="0"/>
              <a:t>Transfer to the target and civil engineering</a:t>
            </a:r>
          </a:p>
          <a:p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935" y="4767263"/>
            <a:ext cx="2975421" cy="273844"/>
          </a:xfrm>
        </p:spPr>
        <p:txBody>
          <a:bodyPr/>
          <a:lstStyle/>
          <a:p>
            <a:r>
              <a:rPr lang="en-US" dirty="0" smtClean="0"/>
              <a:t>Asian Linear Collider workshop, Fukuoka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45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52" y="1555560"/>
            <a:ext cx="5024531" cy="28347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046" y="1555560"/>
            <a:ext cx="5026535" cy="28358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 Steps – Civil Engineering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046" y="1554428"/>
            <a:ext cx="5026535" cy="283586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85051" y="1040418"/>
            <a:ext cx="3890596" cy="3513626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Any further </a:t>
            </a:r>
            <a:r>
              <a:rPr lang="en-GB" dirty="0"/>
              <a:t>requirement from civil engineering for European Particle Physics Strategy submission</a:t>
            </a:r>
            <a:r>
              <a:rPr lang="en-GB" dirty="0" smtClean="0"/>
              <a:t>?</a:t>
            </a:r>
            <a:endParaRPr lang="en-GB" dirty="0"/>
          </a:p>
          <a:p>
            <a:r>
              <a:rPr lang="en-GB" dirty="0" smtClean="0"/>
              <a:t>Conceptual design report</a:t>
            </a:r>
          </a:p>
          <a:p>
            <a:pPr lvl="1"/>
            <a:r>
              <a:rPr lang="en-GB" dirty="0"/>
              <a:t>Further design refinement</a:t>
            </a:r>
          </a:p>
          <a:p>
            <a:pPr lvl="1"/>
            <a:r>
              <a:rPr lang="en-GB" dirty="0" smtClean="0"/>
              <a:t>Construction sequence feasibility</a:t>
            </a:r>
          </a:p>
          <a:p>
            <a:pPr lvl="1"/>
            <a:r>
              <a:rPr lang="en-GB" dirty="0" smtClean="0"/>
              <a:t>Route Einstein Diversion and phasing to consider</a:t>
            </a:r>
          </a:p>
          <a:p>
            <a:pPr lvl="1"/>
            <a:r>
              <a:rPr lang="en-GB" dirty="0" smtClean="0"/>
              <a:t>Service diversions to cost in some detail</a:t>
            </a:r>
          </a:p>
          <a:p>
            <a:pPr lvl="1"/>
            <a:r>
              <a:rPr lang="en-GB" dirty="0" smtClean="0"/>
              <a:t>Discussion </a:t>
            </a:r>
            <a:r>
              <a:rPr lang="en-GB" dirty="0"/>
              <a:t>with adjacent building users to understand </a:t>
            </a:r>
            <a:r>
              <a:rPr lang="en-GB" dirty="0" smtClean="0"/>
              <a:t>constraints</a:t>
            </a:r>
          </a:p>
          <a:p>
            <a:pPr lvl="1"/>
            <a:r>
              <a:rPr lang="en-GB" dirty="0" smtClean="0"/>
              <a:t>Feedback to consider from all study group members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70273" y="722063"/>
            <a:ext cx="1118309" cy="496420"/>
          </a:xfrm>
          <a:prstGeom prst="rect">
            <a:avLst/>
          </a:prstGeom>
        </p:spPr>
      </p:pic>
      <p:sp>
        <p:nvSpPr>
          <p:cNvPr id="8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1" y="15154"/>
            <a:ext cx="3672806" cy="273844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eSPS Project meeting – 26 April </a:t>
            </a:r>
            <a:r>
              <a:rPr lang="en-US" dirty="0" smtClean="0"/>
              <a:t>2018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044" y="1553296"/>
            <a:ext cx="5026535" cy="2835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171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1" y="0"/>
            <a:ext cx="3498308" cy="285825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875029" y="120948"/>
            <a:ext cx="3125972" cy="17543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prstClr val="black"/>
                </a:solidFill>
                <a:effectLst>
                  <a:outerShdw dist="38100" sx="1000" sy="1000" algn="tl">
                    <a:srgbClr val="000000"/>
                  </a:outerShdw>
                </a:effectLst>
              </a:rPr>
              <a:t>GREEN: ~16 GeV electron beam in SPS</a:t>
            </a:r>
            <a:r>
              <a:rPr lang="en-GB" sz="1200" dirty="0">
                <a:solidFill>
                  <a:prstClr val="black"/>
                </a:solidFill>
              </a:rPr>
              <a:t/>
            </a:r>
            <a:br>
              <a:rPr lang="en-GB" sz="1200" dirty="0">
                <a:solidFill>
                  <a:prstClr val="black"/>
                </a:solidFill>
              </a:rPr>
            </a:br>
            <a:r>
              <a:rPr lang="en-GB" sz="1200" dirty="0">
                <a:solidFill>
                  <a:prstClr val="black"/>
                </a:solidFill>
              </a:rPr>
              <a:t>Acc. in SPS, can also be a damped small emittance beam. Long bunches. </a:t>
            </a:r>
          </a:p>
          <a:p>
            <a:pPr marL="214313" indent="-214313">
              <a:buFont typeface="Arial" charset="0"/>
              <a:buChar char="•"/>
            </a:pPr>
            <a:r>
              <a:rPr lang="en-GB" sz="1200" dirty="0">
                <a:solidFill>
                  <a:prstClr val="black"/>
                </a:solidFill>
              </a:rPr>
              <a:t>Extracted to </a:t>
            </a:r>
            <a:r>
              <a:rPr lang="en-GB" sz="1200" dirty="0" err="1">
                <a:solidFill>
                  <a:prstClr val="black"/>
                </a:solidFill>
              </a:rPr>
              <a:t>Meyrin</a:t>
            </a:r>
            <a:r>
              <a:rPr lang="en-GB" sz="1200" dirty="0">
                <a:solidFill>
                  <a:prstClr val="black"/>
                </a:solidFill>
              </a:rPr>
              <a:t> side for LDMX like experiment. </a:t>
            </a:r>
          </a:p>
          <a:p>
            <a:pPr marL="214313" indent="-214313">
              <a:buFont typeface="Arial" charset="0"/>
              <a:buChar char="•"/>
            </a:pPr>
            <a:r>
              <a:rPr lang="en-GB" sz="1200" dirty="0">
                <a:solidFill>
                  <a:prstClr val="black"/>
                </a:solidFill>
              </a:rPr>
              <a:t>Can also </a:t>
            </a:r>
            <a:r>
              <a:rPr lang="mr-IN" sz="1200" dirty="0">
                <a:solidFill>
                  <a:prstClr val="black"/>
                </a:solidFill>
              </a:rPr>
              <a:t>–</a:t>
            </a:r>
            <a:r>
              <a:rPr lang="en-GB" sz="1200" dirty="0">
                <a:solidFill>
                  <a:prstClr val="black"/>
                </a:solidFill>
              </a:rPr>
              <a:t> possibly </a:t>
            </a:r>
            <a:r>
              <a:rPr lang="mr-IN" sz="1200" dirty="0">
                <a:solidFill>
                  <a:prstClr val="black"/>
                </a:solidFill>
              </a:rPr>
              <a:t>–</a:t>
            </a:r>
            <a:r>
              <a:rPr lang="en-GB" sz="1200" dirty="0">
                <a:solidFill>
                  <a:prstClr val="black"/>
                </a:solidFill>
              </a:rPr>
              <a:t> be guided to AWAKE. </a:t>
            </a:r>
          </a:p>
          <a:p>
            <a:pPr marL="214313" indent="-214313">
              <a:buFont typeface="Arial" charset="0"/>
              <a:buChar char="•"/>
            </a:pPr>
            <a:r>
              <a:rPr lang="en-GB" sz="1200" dirty="0">
                <a:solidFill>
                  <a:prstClr val="black"/>
                </a:solidFill>
              </a:rPr>
              <a:t>Other uses, either extracted or circulating to be worked out.</a:t>
            </a:r>
            <a:endParaRPr lang="en-US" sz="1200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8700" y="2040874"/>
            <a:ext cx="3972301" cy="3102626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1126475" y="2863712"/>
            <a:ext cx="4073488" cy="249299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prstClr val="black"/>
                </a:solidFill>
                <a:effectLst>
                  <a:outerShdw dist="38100" sx="1000" sy="1000" algn="tl">
                    <a:srgbClr val="000000">
                      <a:alpha val="43137"/>
                    </a:srgbClr>
                  </a:outerShdw>
                </a:effectLst>
              </a:rPr>
              <a:t>PURPLE: 3.5 GeV x-band </a:t>
            </a:r>
            <a:r>
              <a:rPr lang="en-GB" sz="1200" b="1" dirty="0" err="1">
                <a:solidFill>
                  <a:prstClr val="black"/>
                </a:solidFill>
                <a:effectLst>
                  <a:outerShdw dist="38100" sx="1000" sy="1000" algn="tl">
                    <a:srgbClr val="000000"/>
                  </a:outerShdw>
                </a:effectLst>
              </a:rPr>
              <a:t>linac</a:t>
            </a:r>
            <a:r>
              <a:rPr lang="en-GB" sz="1200" b="1" dirty="0">
                <a:solidFill>
                  <a:prstClr val="black"/>
                </a:solidFill>
                <a:effectLst>
                  <a:outerShdw dist="38100" sx="1000" sy="1000" algn="tl">
                    <a:srgbClr val="000000">
                      <a:alpha val="43137"/>
                    </a:srgbClr>
                  </a:outerShdw>
                </a:effectLst>
              </a:rPr>
              <a:t> with excellent beam quality</a:t>
            </a:r>
            <a:endParaRPr lang="en-GB" sz="1200" dirty="0">
              <a:solidFill>
                <a:prstClr val="black"/>
              </a:solidFill>
              <a:effectLst>
                <a:outerShdw dist="38100" sx="1000" sy="1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1200" dirty="0">
                <a:solidFill>
                  <a:prstClr val="black"/>
                </a:solidFill>
              </a:rPr>
              <a:t>Short bunch electrons from X-band </a:t>
            </a:r>
            <a:r>
              <a:rPr lang="en-GB" sz="1200" dirty="0" err="1">
                <a:solidFill>
                  <a:prstClr val="black"/>
                </a:solidFill>
              </a:rPr>
              <a:t>linac</a:t>
            </a:r>
            <a:r>
              <a:rPr lang="en-GB" sz="1200" dirty="0">
                <a:solidFill>
                  <a:prstClr val="black"/>
                </a:solidFill>
              </a:rPr>
              <a:t>, only used 5% for filling the SPS. Can be used right after </a:t>
            </a:r>
            <a:r>
              <a:rPr lang="en-GB" sz="1200" dirty="0" err="1">
                <a:solidFill>
                  <a:prstClr val="black"/>
                </a:solidFill>
              </a:rPr>
              <a:t>linac</a:t>
            </a:r>
            <a:r>
              <a:rPr lang="en-GB" sz="1200" dirty="0">
                <a:solidFill>
                  <a:prstClr val="black"/>
                </a:solidFill>
              </a:rPr>
              <a:t> (TT4), in new experimental area, and/or possibly directed to the current AWAKE area.</a:t>
            </a:r>
          </a:p>
          <a:p>
            <a:pPr marL="214313" indent="-214313">
              <a:buFont typeface="Arial" charset="0"/>
              <a:buChar char="•"/>
            </a:pPr>
            <a:r>
              <a:rPr lang="en-GB" sz="1200" dirty="0">
                <a:solidFill>
                  <a:prstClr val="black"/>
                </a:solidFill>
              </a:rPr>
              <a:t>CLEAR type of research </a:t>
            </a:r>
            <a:r>
              <a:rPr lang="en-GB" sz="1200" dirty="0" err="1">
                <a:solidFill>
                  <a:prstClr val="black"/>
                </a:solidFill>
              </a:rPr>
              <a:t>progamme</a:t>
            </a:r>
            <a:r>
              <a:rPr lang="en-GB" sz="1200" dirty="0">
                <a:solidFill>
                  <a:prstClr val="black"/>
                </a:solidFill>
              </a:rPr>
              <a:t>.</a:t>
            </a:r>
          </a:p>
          <a:p>
            <a:pPr marL="214313" indent="-214313">
              <a:buFont typeface="Arial" charset="0"/>
              <a:buChar char="•"/>
            </a:pPr>
            <a:r>
              <a:rPr lang="en-GB" sz="1200" dirty="0">
                <a:solidFill>
                  <a:prstClr val="black"/>
                </a:solidFill>
              </a:rPr>
              <a:t>Electrons for drive and/or probe beam exploring novel accelerating techniques, including second gun (drive and probe bunches with variable distances and charges). </a:t>
            </a:r>
          </a:p>
          <a:p>
            <a:pPr marL="214313" indent="-214313">
              <a:buFont typeface="Arial" charset="0"/>
              <a:buChar char="•"/>
            </a:pPr>
            <a:r>
              <a:rPr lang="en-GB" sz="1200" dirty="0">
                <a:solidFill>
                  <a:prstClr val="black"/>
                </a:solidFill>
              </a:rPr>
              <a:t>Longer term possibilities for positrons if deemed crucial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34638" y="0"/>
            <a:ext cx="3506670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Four/five users groups: </a:t>
            </a:r>
          </a:p>
          <a:p>
            <a:pPr marL="214313" indent="-214313">
              <a:buFont typeface="Arial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Physics</a:t>
            </a:r>
          </a:p>
          <a:p>
            <a:pPr marL="214313" indent="-214313">
              <a:buFont typeface="Arial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CLIC TDR overlap large </a:t>
            </a:r>
          </a:p>
          <a:p>
            <a:pPr marL="214313" indent="-214313">
              <a:buFont typeface="Arial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e-AWAKE</a:t>
            </a:r>
          </a:p>
          <a:p>
            <a:pPr marL="214313" indent="-214313">
              <a:buFont typeface="Arial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CLEAR(</a:t>
            </a:r>
            <a:r>
              <a:rPr lang="en-US" sz="1200" dirty="0" err="1">
                <a:solidFill>
                  <a:prstClr val="black"/>
                </a:solidFill>
              </a:rPr>
              <a:t>er</a:t>
            </a:r>
            <a:r>
              <a:rPr lang="en-US" sz="1200" dirty="0">
                <a:solidFill>
                  <a:prstClr val="black"/>
                </a:solidFill>
              </a:rPr>
              <a:t>) </a:t>
            </a:r>
          </a:p>
          <a:p>
            <a:pPr marL="214313" indent="-214313">
              <a:buFont typeface="Arial" charset="0"/>
              <a:buChar char="•"/>
            </a:pPr>
            <a:r>
              <a:rPr lang="en-US" sz="1200" dirty="0">
                <a:solidFill>
                  <a:prstClr val="black">
                    <a:lumMod val="65000"/>
                    <a:lumOff val="35000"/>
                  </a:prstClr>
                </a:solidFill>
              </a:rPr>
              <a:t>DR, positrons and ATF-like studies (possible) </a:t>
            </a:r>
          </a:p>
        </p:txBody>
      </p:sp>
    </p:spTree>
    <p:extLst>
      <p:ext uri="{BB962C8B-B14F-4D97-AF65-F5344CB8AC3E}">
        <p14:creationId xmlns:p14="http://schemas.microsoft.com/office/powerpoint/2010/main" val="524584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with e-beams, example of LDMX</a:t>
            </a:r>
            <a:endParaRPr lang="en-GB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32" y="482476"/>
            <a:ext cx="2623479" cy="1971521"/>
          </a:xfr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568" y="500284"/>
            <a:ext cx="3309975" cy="248083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771" y="2445451"/>
            <a:ext cx="2413779" cy="197511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87225" y="3514801"/>
            <a:ext cx="4299575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7800" indent="-177800"/>
            <a:r>
              <a:rPr lang="en-US" sz="1100" dirty="0"/>
              <a:t>[1]Talk by P. </a:t>
            </a:r>
            <a:r>
              <a:rPr lang="en-GB" sz="1100" dirty="0"/>
              <a:t>Schuster</a:t>
            </a:r>
            <a:r>
              <a:rPr lang="en-US" sz="1100" dirty="0"/>
              <a:t/>
            </a:r>
            <a:br>
              <a:rPr lang="en-US" sz="1100" dirty="0"/>
            </a:br>
            <a:r>
              <a:rPr lang="en-GB" sz="1100" dirty="0"/>
              <a:t>Exploring Hidden Sector Physics with an electron beam facility</a:t>
            </a:r>
            <a:r>
              <a:rPr lang="en-US" sz="1100" dirty="0"/>
              <a:t> </a:t>
            </a:r>
            <a:br>
              <a:rPr lang="en-US" sz="1100" dirty="0"/>
            </a:br>
            <a:r>
              <a:rPr lang="en-GB" sz="1100" dirty="0"/>
              <a:t>Physics beyond collider annual workshop</a:t>
            </a:r>
          </a:p>
          <a:p>
            <a:pPr marL="177800" indent="-177800"/>
            <a:r>
              <a:rPr lang="en-US" sz="1100" dirty="0"/>
              <a:t>	November 21 2017, CERN</a:t>
            </a:r>
          </a:p>
          <a:p>
            <a:pPr marL="177800" indent="-177800"/>
            <a:r>
              <a:rPr lang="en-US" sz="1100" dirty="0"/>
              <a:t>	indico.cern.ch/event/644287/contributions/2762531/ </a:t>
            </a:r>
            <a:endParaRPr lang="en-GB" sz="1100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935" y="4767263"/>
            <a:ext cx="2975421" cy="273844"/>
          </a:xfrm>
        </p:spPr>
        <p:txBody>
          <a:bodyPr/>
          <a:lstStyle/>
          <a:p>
            <a:r>
              <a:rPr lang="en-US" dirty="0" smtClean="0"/>
              <a:t>Asian Linear Collider workshop, Fukuoka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15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parameters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8490" y="495546"/>
            <a:ext cx="5072971" cy="1205975"/>
          </a:xfrm>
        </p:spPr>
        <p:txBody>
          <a:bodyPr>
            <a:normAutofit/>
          </a:bodyPr>
          <a:lstStyle/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/>
              <a:t>0.1GeV S-band injector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/>
              <a:t>3.4GeV X-band </a:t>
            </a:r>
            <a:r>
              <a:rPr lang="en-US" dirty="0" err="1"/>
              <a:t>linac</a:t>
            </a:r>
            <a:endParaRPr lang="en-US" dirty="0"/>
          </a:p>
          <a:p>
            <a:pPr marL="697230" lvl="1" indent="-28575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kern="0" dirty="0"/>
              <a:t>13 RF units to get 3.4 GeV in ~70 m [1]</a:t>
            </a:r>
          </a:p>
          <a:p>
            <a:pPr marL="697230" lvl="1" indent="-28575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en-US" kern="0" dirty="0"/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lang="en-US" kern="0" dirty="0"/>
          </a:p>
        </p:txBody>
      </p:sp>
      <p:sp>
        <p:nvSpPr>
          <p:cNvPr id="10" name="TextBox 9"/>
          <p:cNvSpPr txBox="1"/>
          <p:nvPr/>
        </p:nvSpPr>
        <p:spPr>
          <a:xfrm>
            <a:off x="7112623" y="450458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 x 50MW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627759" y="66755"/>
            <a:ext cx="3162449" cy="2215776"/>
            <a:chOff x="552766" y="1624297"/>
            <a:chExt cx="3162449" cy="2215776"/>
          </a:xfrm>
        </p:grpSpPr>
        <p:grpSp>
          <p:nvGrpSpPr>
            <p:cNvPr id="12" name="Group 11"/>
            <p:cNvGrpSpPr/>
            <p:nvPr/>
          </p:nvGrpSpPr>
          <p:grpSpPr>
            <a:xfrm>
              <a:off x="552766" y="1981200"/>
              <a:ext cx="3162449" cy="1858873"/>
              <a:chOff x="571351" y="1605864"/>
              <a:chExt cx="3162449" cy="1858873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571351" y="1605864"/>
                <a:ext cx="3162449" cy="1502225"/>
                <a:chOff x="5524353" y="3707211"/>
                <a:chExt cx="3162449" cy="1502225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5524353" y="3708140"/>
                  <a:ext cx="3162449" cy="1501296"/>
                  <a:chOff x="5479026" y="1488998"/>
                  <a:chExt cx="3162449" cy="1501296"/>
                </a:xfrm>
              </p:grpSpPr>
              <p:cxnSp>
                <p:nvCxnSpPr>
                  <p:cNvPr id="25" name="Straight Arrow Connector 24"/>
                  <p:cNvCxnSpPr/>
                  <p:nvPr/>
                </p:nvCxnSpPr>
                <p:spPr>
                  <a:xfrm flipV="1">
                    <a:off x="5479026" y="2754670"/>
                    <a:ext cx="3162449" cy="7024"/>
                  </a:xfrm>
                  <a:prstGeom prst="straightConnector1">
                    <a:avLst/>
                  </a:prstGeom>
                  <a:noFill/>
                  <a:ln w="9525" cap="flat" cmpd="sng" algn="ctr">
                    <a:solidFill>
                      <a:srgbClr val="00B050"/>
                    </a:solidFill>
                    <a:prstDash val="solid"/>
                    <a:tailEnd type="triangle"/>
                  </a:ln>
                  <a:effectLst/>
                </p:spPr>
              </p:cxnSp>
              <p:grpSp>
                <p:nvGrpSpPr>
                  <p:cNvPr id="26" name="Group 25"/>
                  <p:cNvGrpSpPr/>
                  <p:nvPr/>
                </p:nvGrpSpPr>
                <p:grpSpPr>
                  <a:xfrm>
                    <a:off x="5638800" y="2681982"/>
                    <a:ext cx="1041002" cy="155912"/>
                    <a:chOff x="5638800" y="2681982"/>
                    <a:chExt cx="1041002" cy="155912"/>
                  </a:xfrm>
                </p:grpSpPr>
                <p:sp>
                  <p:nvSpPr>
                    <p:cNvPr id="50" name="Rectangle 49"/>
                    <p:cNvSpPr/>
                    <p:nvPr/>
                  </p:nvSpPr>
                  <p:spPr>
                    <a:xfrm>
                      <a:off x="5912874" y="2685494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51" name="Rectangle 50"/>
                    <p:cNvSpPr/>
                    <p:nvPr/>
                  </p:nvSpPr>
                  <p:spPr>
                    <a:xfrm>
                      <a:off x="6186948" y="2681982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52" name="Rectangle 51"/>
                    <p:cNvSpPr/>
                    <p:nvPr/>
                  </p:nvSpPr>
                  <p:spPr>
                    <a:xfrm>
                      <a:off x="6451202" y="2681982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53" name="Rectangle 52"/>
                    <p:cNvSpPr/>
                    <p:nvPr/>
                  </p:nvSpPr>
                  <p:spPr>
                    <a:xfrm>
                      <a:off x="5638800" y="2685494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6902256" y="2678470"/>
                    <a:ext cx="1041002" cy="155912"/>
                    <a:chOff x="5638800" y="2681982"/>
                    <a:chExt cx="1041002" cy="155912"/>
                  </a:xfrm>
                </p:grpSpPr>
                <p:sp>
                  <p:nvSpPr>
                    <p:cNvPr id="46" name="Rectangle 45"/>
                    <p:cNvSpPr/>
                    <p:nvPr/>
                  </p:nvSpPr>
                  <p:spPr>
                    <a:xfrm>
                      <a:off x="5912874" y="2685494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7" name="Rectangle 46"/>
                    <p:cNvSpPr/>
                    <p:nvPr/>
                  </p:nvSpPr>
                  <p:spPr>
                    <a:xfrm>
                      <a:off x="6186948" y="2681982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8" name="Rectangle 47"/>
                    <p:cNvSpPr/>
                    <p:nvPr/>
                  </p:nvSpPr>
                  <p:spPr>
                    <a:xfrm>
                      <a:off x="6451202" y="2681982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9" name="Rectangle 48"/>
                    <p:cNvSpPr/>
                    <p:nvPr/>
                  </p:nvSpPr>
                  <p:spPr>
                    <a:xfrm>
                      <a:off x="5638800" y="2685494"/>
                      <a:ext cx="228600" cy="152400"/>
                    </a:xfrm>
                    <a:prstGeom prst="rect">
                      <a:avLst/>
                    </a:prstGeom>
                    <a:solidFill>
                      <a:srgbClr val="4F81BD"/>
                    </a:solidFill>
                    <a:ln w="25400" cap="flat" cmpd="sng" algn="ctr">
                      <a:solidFill>
                        <a:srgbClr val="4F81BD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28" name="Isosceles Triangle 27"/>
                  <p:cNvSpPr/>
                  <p:nvPr/>
                </p:nvSpPr>
                <p:spPr>
                  <a:xfrm flipV="1">
                    <a:off x="6753543" y="2570082"/>
                    <a:ext cx="76200" cy="191612"/>
                  </a:xfrm>
                  <a:prstGeom prst="triangle">
                    <a:avLst/>
                  </a:prstGeom>
                  <a:solidFill>
                    <a:srgbClr val="FF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" name="Isosceles Triangle 28"/>
                  <p:cNvSpPr/>
                  <p:nvPr/>
                </p:nvSpPr>
                <p:spPr>
                  <a:xfrm>
                    <a:off x="6753543" y="2761694"/>
                    <a:ext cx="76200" cy="228600"/>
                  </a:xfrm>
                  <a:prstGeom prst="triangle">
                    <a:avLst/>
                  </a:prstGeom>
                  <a:solidFill>
                    <a:srgbClr val="FF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" name="Isosceles Triangle 29"/>
                  <p:cNvSpPr/>
                  <p:nvPr/>
                </p:nvSpPr>
                <p:spPr>
                  <a:xfrm flipV="1">
                    <a:off x="7998552" y="2761694"/>
                    <a:ext cx="76200" cy="191612"/>
                  </a:xfrm>
                  <a:prstGeom prst="triangle">
                    <a:avLst/>
                  </a:prstGeom>
                  <a:solidFill>
                    <a:srgbClr val="FF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" name="Isosceles Triangle 30"/>
                  <p:cNvSpPr/>
                  <p:nvPr/>
                </p:nvSpPr>
                <p:spPr>
                  <a:xfrm>
                    <a:off x="7998552" y="2533094"/>
                    <a:ext cx="76200" cy="228600"/>
                  </a:xfrm>
                  <a:prstGeom prst="triangle">
                    <a:avLst/>
                  </a:prstGeom>
                  <a:solidFill>
                    <a:srgbClr val="FF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" name="Isosceles Triangle 31"/>
                  <p:cNvSpPr/>
                  <p:nvPr/>
                </p:nvSpPr>
                <p:spPr>
                  <a:xfrm rot="10800000">
                    <a:off x="5890137" y="1488998"/>
                    <a:ext cx="502674" cy="457200"/>
                  </a:xfrm>
                  <a:prstGeom prst="triangle">
                    <a:avLst/>
                  </a:prstGeom>
                  <a:solidFill>
                    <a:srgbClr val="4F81BD"/>
                  </a:solidFill>
                  <a:ln w="25400" cap="flat" cmpd="sng" algn="ctr">
                    <a:solidFill>
                      <a:srgbClr val="4F81BD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33" name="Straight Connector 32"/>
                  <p:cNvCxnSpPr>
                    <a:stCxn id="32" idx="0"/>
                  </p:cNvCxnSpPr>
                  <p:nvPr/>
                </p:nvCxnSpPr>
                <p:spPr>
                  <a:xfrm>
                    <a:off x="6141474" y="1946198"/>
                    <a:ext cx="0" cy="583267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sp>
                <p:nvSpPr>
                  <p:cNvPr id="34" name="Oval 33"/>
                  <p:cNvSpPr/>
                  <p:nvPr/>
                </p:nvSpPr>
                <p:spPr>
                  <a:xfrm>
                    <a:off x="6147622" y="2217836"/>
                    <a:ext cx="205863" cy="204371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5400" cap="flat" cmpd="sng" algn="ctr">
                    <a:solidFill>
                      <a:srgbClr val="4F81BD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1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c</a:t>
                    </a:r>
                  </a:p>
                </p:txBody>
              </p:sp>
              <p:sp>
                <p:nvSpPr>
                  <p:cNvPr id="35" name="Oval 34"/>
                  <p:cNvSpPr/>
                  <p:nvPr/>
                </p:nvSpPr>
                <p:spPr>
                  <a:xfrm>
                    <a:off x="5924242" y="2216706"/>
                    <a:ext cx="205863" cy="204371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5400" cap="flat" cmpd="sng" algn="ctr">
                    <a:solidFill>
                      <a:srgbClr val="4F81BD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1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p</a:t>
                    </a:r>
                  </a:p>
                </p:txBody>
              </p:sp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6001051" y="1529907"/>
                    <a:ext cx="280846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1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</a:rPr>
                      <a:t>kl</a:t>
                    </a:r>
                  </a:p>
                </p:txBody>
              </p:sp>
              <p:cxnSp>
                <p:nvCxnSpPr>
                  <p:cNvPr id="37" name="Straight Connector 36"/>
                  <p:cNvCxnSpPr/>
                  <p:nvPr/>
                </p:nvCxnSpPr>
                <p:spPr>
                  <a:xfrm flipH="1">
                    <a:off x="5753100" y="2533094"/>
                    <a:ext cx="2075858" cy="8037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38" name="Straight Connector 37"/>
                  <p:cNvCxnSpPr>
                    <a:endCxn id="53" idx="0"/>
                  </p:cNvCxnSpPr>
                  <p:nvPr/>
                </p:nvCxnSpPr>
                <p:spPr>
                  <a:xfrm>
                    <a:off x="5751257" y="2540536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>
                    <a:off x="6029018" y="2533094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>
                    <a:off x="6306779" y="2548364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1" name="Straight Connector 40"/>
                  <p:cNvCxnSpPr/>
                  <p:nvPr/>
                </p:nvCxnSpPr>
                <p:spPr>
                  <a:xfrm>
                    <a:off x="6564580" y="2548364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2" name="Straight Connector 41"/>
                  <p:cNvCxnSpPr/>
                  <p:nvPr/>
                </p:nvCxnSpPr>
                <p:spPr>
                  <a:xfrm>
                    <a:off x="7021922" y="2547561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3" name="Straight Connector 42"/>
                  <p:cNvCxnSpPr/>
                  <p:nvPr/>
                </p:nvCxnSpPr>
                <p:spPr>
                  <a:xfrm>
                    <a:off x="7287866" y="2543932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Straight Connector 43"/>
                  <p:cNvCxnSpPr/>
                  <p:nvPr/>
                </p:nvCxnSpPr>
                <p:spPr>
                  <a:xfrm>
                    <a:off x="7575596" y="2536840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5" name="Straight Connector 44"/>
                  <p:cNvCxnSpPr/>
                  <p:nvPr/>
                </p:nvCxnSpPr>
                <p:spPr>
                  <a:xfrm>
                    <a:off x="7825494" y="2529465"/>
                    <a:ext cx="1843" cy="144958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4F81BD">
                        <a:shade val="95000"/>
                        <a:satMod val="105000"/>
                      </a:srgbClr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9" name="Isosceles Triangle 18"/>
                <p:cNvSpPr/>
                <p:nvPr/>
              </p:nvSpPr>
              <p:spPr>
                <a:xfrm rot="10800000">
                  <a:off x="6496529" y="3707211"/>
                  <a:ext cx="502674" cy="457200"/>
                </a:xfrm>
                <a:prstGeom prst="triangle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6607443" y="3742456"/>
                  <a:ext cx="280846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1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kl</a:t>
                  </a:r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6198171" y="4326091"/>
                  <a:ext cx="555372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22" name="Straight Connector 21"/>
                <p:cNvCxnSpPr>
                  <a:stCxn id="19" idx="0"/>
                </p:cNvCxnSpPr>
                <p:nvPr/>
              </p:nvCxnSpPr>
              <p:spPr>
                <a:xfrm>
                  <a:off x="6747866" y="4164411"/>
                  <a:ext cx="5677" cy="16734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sp>
              <p:nvSpPr>
                <p:cNvPr id="23" name="Rectangle 22"/>
                <p:cNvSpPr/>
                <p:nvPr/>
              </p:nvSpPr>
              <p:spPr>
                <a:xfrm>
                  <a:off x="5684127" y="5103068"/>
                  <a:ext cx="1041002" cy="55994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6941757" y="5100598"/>
                  <a:ext cx="1041002" cy="55994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15" name="Straight Arrow Connector 14"/>
              <p:cNvCxnSpPr/>
              <p:nvPr/>
            </p:nvCxnSpPr>
            <p:spPr>
              <a:xfrm flipV="1">
                <a:off x="711228" y="3190862"/>
                <a:ext cx="2481279" cy="7233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headEnd type="stealth"/>
                <a:tailEnd type="stealth"/>
              </a:ln>
              <a:effectLst/>
            </p:spPr>
          </p:cxnSp>
          <p:sp>
            <p:nvSpPr>
              <p:cNvPr id="16" name="TextBox 15"/>
              <p:cNvSpPr txBox="1"/>
              <p:nvPr/>
            </p:nvSpPr>
            <p:spPr>
              <a:xfrm>
                <a:off x="1645293" y="3187738"/>
                <a:ext cx="61587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~5.3m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327618" y="2561878"/>
                <a:ext cx="3642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e</a:t>
                </a:r>
                <a:r>
                  <a:rPr kumimoji="0" lang="en-US" sz="1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-</a:t>
                </a:r>
                <a:endParaRPr kumimoji="0" lang="en-GB" sz="18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963877" y="1624297"/>
              <a:ext cx="1063740" cy="346431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modulator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4965700" y="3727197"/>
            <a:ext cx="41957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[1] Talk by A. </a:t>
            </a:r>
            <a:r>
              <a:rPr lang="en-US" sz="1000" dirty="0" err="1"/>
              <a:t>Grudiev</a:t>
            </a:r>
            <a:r>
              <a:rPr lang="en-US" sz="1000" dirty="0"/>
              <a:t>, </a:t>
            </a:r>
            <a:r>
              <a:rPr lang="en-US" sz="1000" dirty="0" err="1"/>
              <a:t>Linac</a:t>
            </a:r>
            <a:r>
              <a:rPr lang="en-US" sz="1000" dirty="0"/>
              <a:t> layout and cost, March 20</a:t>
            </a:r>
            <a:r>
              <a:rPr lang="en-US" sz="1000" baseline="30000" dirty="0"/>
              <a:t>th</a:t>
            </a:r>
            <a:r>
              <a:rPr lang="en-US" sz="1000" dirty="0"/>
              <a:t> 2018, CERN</a:t>
            </a:r>
            <a:br>
              <a:rPr lang="en-US" sz="1000" dirty="0"/>
            </a:br>
            <a:r>
              <a:rPr lang="en-US" sz="1000" dirty="0"/>
              <a:t>indico.cern.ch/event/715324/</a:t>
            </a:r>
          </a:p>
          <a:p>
            <a:r>
              <a:rPr lang="en-US" sz="1000" dirty="0"/>
              <a:t>[2] Talk by A. </a:t>
            </a:r>
            <a:r>
              <a:rPr lang="en-US" sz="1000" dirty="0" err="1"/>
              <a:t>Grudiev</a:t>
            </a:r>
            <a:r>
              <a:rPr lang="en-US" sz="1000" dirty="0"/>
              <a:t>, </a:t>
            </a:r>
            <a:r>
              <a:rPr lang="en-US" sz="1000" dirty="0" err="1"/>
              <a:t>Linac</a:t>
            </a:r>
            <a:r>
              <a:rPr lang="en-US" sz="1000" dirty="0"/>
              <a:t> parameters, February 2</a:t>
            </a:r>
            <a:r>
              <a:rPr lang="en-US" sz="1000" baseline="30000" dirty="0"/>
              <a:t>nd</a:t>
            </a:r>
            <a:r>
              <a:rPr lang="en-US" sz="1000" dirty="0"/>
              <a:t> 2018, CERN</a:t>
            </a:r>
          </a:p>
          <a:p>
            <a:r>
              <a:rPr lang="en-US" sz="1000" dirty="0"/>
              <a:t>indico.cern.ch/event/701603/</a:t>
            </a:r>
            <a:endParaRPr lang="en-GB" sz="1000" dirty="0"/>
          </a:p>
        </p:txBody>
      </p:sp>
      <p:graphicFrame>
        <p:nvGraphicFramePr>
          <p:cNvPr id="55" name="Table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573512"/>
              </p:ext>
            </p:extLst>
          </p:nvPr>
        </p:nvGraphicFramePr>
        <p:xfrm>
          <a:off x="117197" y="1621083"/>
          <a:ext cx="2916920" cy="2712720"/>
        </p:xfrm>
        <a:graphic>
          <a:graphicData uri="http://schemas.openxmlformats.org/drawingml/2006/table">
            <a:tbl>
              <a:tblPr firstRow="1" bandRow="1"/>
              <a:tblGrid>
                <a:gridCol w="1794166">
                  <a:extLst>
                    <a:ext uri="{9D8B030D-6E8A-4147-A177-3AD203B41FA5}">
                      <a16:colId xmlns:a16="http://schemas.microsoft.com/office/drawing/2014/main" val="2803310815"/>
                    </a:ext>
                  </a:extLst>
                </a:gridCol>
                <a:gridCol w="1122754">
                  <a:extLst>
                    <a:ext uri="{9D8B030D-6E8A-4147-A177-3AD203B41FA5}">
                      <a16:colId xmlns:a16="http://schemas.microsoft.com/office/drawing/2014/main" val="906237202"/>
                    </a:ext>
                  </a:extLst>
                </a:gridCol>
              </a:tblGrid>
              <a:tr h="120201"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/>
                        <a:t>Possible parameters consistent with what is achieved in CLEAR (to be checked)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8767131"/>
                  </a:ext>
                </a:extLst>
              </a:tr>
              <a:tr h="12020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/>
                        <a:t>Energy spread</a:t>
                      </a:r>
                      <a:r>
                        <a:rPr lang="en-US" sz="1100" baseline="0" dirty="0"/>
                        <a:t> (uncorrelated*)</a:t>
                      </a:r>
                      <a:endParaRPr lang="en-GB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/>
                        <a:t>&lt;1MeV</a:t>
                      </a:r>
                      <a:endParaRPr lang="en-GB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5525071"/>
                  </a:ext>
                </a:extLst>
              </a:tr>
              <a:tr h="12020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/>
                        <a:t>Bunch charge</a:t>
                      </a:r>
                      <a:endParaRPr lang="en-GB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/>
                        <a:t>52 </a:t>
                      </a:r>
                      <a:r>
                        <a:rPr lang="en-US" sz="1100" dirty="0" err="1"/>
                        <a:t>pC</a:t>
                      </a:r>
                      <a:endParaRPr lang="en-GB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510045"/>
                  </a:ext>
                </a:extLst>
              </a:tr>
              <a:tr h="12020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/>
                        <a:t>Bunch length</a:t>
                      </a:r>
                      <a:endParaRPr lang="en-GB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/>
                        <a:t>~</a:t>
                      </a:r>
                      <a:r>
                        <a:rPr lang="en-US" sz="1100" dirty="0" smtClean="0"/>
                        <a:t>5ps</a:t>
                      </a:r>
                      <a:endParaRPr lang="en-GB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290465"/>
                  </a:ext>
                </a:extLst>
              </a:tr>
              <a:tr h="12020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/>
                        <a:t>Norm. trans emittance</a:t>
                      </a:r>
                      <a:endParaRPr lang="en-GB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/>
                        <a:t>~10um</a:t>
                      </a:r>
                      <a:endParaRPr lang="en-GB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350837"/>
                  </a:ext>
                </a:extLst>
              </a:tr>
              <a:tr h="12020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/>
                        <a:t>N bunches in one</a:t>
                      </a:r>
                      <a:r>
                        <a:rPr lang="en-US" sz="1100" baseline="0" dirty="0"/>
                        <a:t> train </a:t>
                      </a:r>
                      <a:endParaRPr lang="en-GB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/>
                        <a:t>40</a:t>
                      </a:r>
                      <a:endParaRPr lang="en-GB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9328211"/>
                  </a:ext>
                </a:extLst>
              </a:tr>
              <a:tr h="12020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/>
                        <a:t>Train length</a:t>
                      </a:r>
                      <a:endParaRPr lang="en-GB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/>
                        <a:t>200 ns</a:t>
                      </a:r>
                      <a:endParaRPr lang="en-GB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2952666"/>
                  </a:ext>
                </a:extLst>
              </a:tr>
              <a:tr h="12020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/>
                        <a:t>Rep. rate</a:t>
                      </a:r>
                      <a:endParaRPr lang="en-GB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dirty="0" smtClean="0"/>
                        <a:t>50/100 </a:t>
                      </a:r>
                      <a:r>
                        <a:rPr lang="en-US" sz="1100" dirty="0"/>
                        <a:t>Hz</a:t>
                      </a:r>
                      <a:endParaRPr lang="en-GB" sz="11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786525"/>
                  </a:ext>
                </a:extLst>
              </a:tr>
            </a:tbl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3100804" y="2217902"/>
            <a:ext cx="1955147" cy="43088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  <a:latin typeface="Calibri" panose="020F0502020204030204"/>
              </a:rPr>
              <a:t>Certainly, some parameters can be improved if needed</a:t>
            </a:r>
            <a:endParaRPr lang="en-GB" sz="11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034117" y="2576886"/>
            <a:ext cx="21875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  <a:latin typeface="Calibri" panose="020F0502020204030204"/>
              </a:rPr>
              <a:t>* Correlated energy spread along the bunch (1</a:t>
            </a:r>
            <a:r>
              <a:rPr lang="en-US" sz="1100" baseline="30000" dirty="0">
                <a:solidFill>
                  <a:prstClr val="black"/>
                </a:solidFill>
                <a:latin typeface="Calibri" panose="020F0502020204030204"/>
              </a:rPr>
              <a:t>st</a:t>
            </a:r>
            <a:r>
              <a:rPr lang="en-US" sz="1100" dirty="0">
                <a:solidFill>
                  <a:prstClr val="black"/>
                </a:solidFill>
                <a:latin typeface="Calibri" panose="020F0502020204030204"/>
              </a:rPr>
              <a:t> and 2</a:t>
            </a:r>
            <a:r>
              <a:rPr lang="en-US" sz="1100" baseline="30000" dirty="0">
                <a:solidFill>
                  <a:prstClr val="black"/>
                </a:solidFill>
                <a:latin typeface="Calibri" panose="020F0502020204030204"/>
              </a:rPr>
              <a:t>nd</a:t>
            </a:r>
            <a:r>
              <a:rPr lang="en-US" sz="1100" dirty="0">
                <a:solidFill>
                  <a:prstClr val="black"/>
                </a:solidFill>
                <a:latin typeface="Calibri" panose="020F0502020204030204"/>
              </a:rPr>
              <a:t> order) may appear due to RF voltage and/or wakes. Should be discussed in detail and specified what is acceptable</a:t>
            </a:r>
            <a:endParaRPr lang="en-GB" sz="11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926940" y="4032762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[2] </a:t>
            </a:r>
            <a:endParaRPr lang="en-GB" dirty="0"/>
          </a:p>
        </p:txBody>
      </p:sp>
      <p:sp>
        <p:nvSpPr>
          <p:cNvPr id="5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935" y="4767263"/>
            <a:ext cx="2975421" cy="273844"/>
          </a:xfrm>
        </p:spPr>
        <p:txBody>
          <a:bodyPr/>
          <a:lstStyle/>
          <a:p>
            <a:r>
              <a:rPr lang="en-US" dirty="0" smtClean="0"/>
              <a:t>Asian Linear Collider workshop, Fukuoka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66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Linac</a:t>
            </a:r>
            <a:r>
              <a:rPr lang="en-US" dirty="0"/>
              <a:t> layout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66" y="418860"/>
            <a:ext cx="3551238" cy="15352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11502"/>
            <a:ext cx="5044789" cy="28958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044789" y="3764759"/>
            <a:ext cx="41543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[1] Talk by A. </a:t>
            </a:r>
            <a:r>
              <a:rPr lang="en-US" sz="1050" dirty="0" err="1"/>
              <a:t>Grudiev</a:t>
            </a:r>
            <a:r>
              <a:rPr lang="en-US" sz="1050" dirty="0"/>
              <a:t>, </a:t>
            </a:r>
            <a:r>
              <a:rPr lang="en-US" sz="1050" dirty="0" err="1"/>
              <a:t>Linac</a:t>
            </a:r>
            <a:r>
              <a:rPr lang="en-US" sz="1050" dirty="0"/>
              <a:t> layout and cost, March 20</a:t>
            </a:r>
            <a:r>
              <a:rPr lang="en-US" sz="1050" baseline="30000" dirty="0"/>
              <a:t>th</a:t>
            </a:r>
            <a:r>
              <a:rPr lang="en-US" sz="1050" dirty="0"/>
              <a:t> 2018, CERN indico.cern.ch/event/715324/</a:t>
            </a:r>
          </a:p>
          <a:p>
            <a:r>
              <a:rPr lang="en-US" sz="1050" dirty="0"/>
              <a:t>[2] R. Jones, Instrumentation challenges, March 1</a:t>
            </a:r>
            <a:r>
              <a:rPr lang="en-US" sz="1050" baseline="30000" dirty="0"/>
              <a:t>st</a:t>
            </a:r>
            <a:r>
              <a:rPr lang="en-US" sz="1050" dirty="0"/>
              <a:t> 2018,  indico.cern.ch/event/703049/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06226" y="497849"/>
            <a:ext cx="50486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Beam instrumentation [2]: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Position : CTF3 inductive pick-ups or simple button BPMs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Beam size : OTR screens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Intensity : CTF3 inductive pick-ups or standard current transformer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75354" y="240025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[1]</a:t>
            </a:r>
            <a:endParaRPr lang="en-GB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935" y="4767263"/>
            <a:ext cx="2975421" cy="273844"/>
          </a:xfrm>
        </p:spPr>
        <p:txBody>
          <a:bodyPr/>
          <a:lstStyle/>
          <a:p>
            <a:r>
              <a:rPr lang="en-US" dirty="0" smtClean="0"/>
              <a:t>Asian Linear Collider workshop, Fukuoka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34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injection in LSS6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490" y="495546"/>
            <a:ext cx="8871360" cy="95225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Fast injection of 200ns trains into SPS 200MHz buckets</a:t>
            </a:r>
          </a:p>
          <a:p>
            <a:pPr lvl="1"/>
            <a:r>
              <a:rPr lang="en-US" dirty="0"/>
              <a:t>40 bunches per train and 75 trains for 3000 bunches</a:t>
            </a:r>
          </a:p>
          <a:p>
            <a:r>
              <a:rPr lang="en-US" dirty="0"/>
              <a:t>Fast kicker with 50 to 100Hz repetition rate and 100ns rise time</a:t>
            </a:r>
          </a:p>
          <a:p>
            <a:endParaRPr lang="en-US" dirty="0"/>
          </a:p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8259" y="1301749"/>
            <a:ext cx="6425741" cy="29933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45" y="2459685"/>
            <a:ext cx="2609314" cy="11766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1936465"/>
            <a:ext cx="2767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Realistic kicker specifications using conventional technologies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-41250" y="3870994"/>
            <a:ext cx="288925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[1] Y. Dutheil , SPS electron slow extraction, March 1</a:t>
            </a:r>
            <a:r>
              <a:rPr lang="en-US" sz="1050" baseline="30000" dirty="0"/>
              <a:t>st</a:t>
            </a:r>
            <a:r>
              <a:rPr lang="en-US" sz="1050" dirty="0"/>
              <a:t> 2018, CERN</a:t>
            </a:r>
            <a:br>
              <a:rPr lang="en-US" sz="1050" dirty="0"/>
            </a:br>
            <a:r>
              <a:rPr lang="en-US" sz="1050" dirty="0"/>
              <a:t>indico.cern.ch/event/703049/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31843" y="2731184"/>
            <a:ext cx="1073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Reference trajectory only</a:t>
            </a:r>
            <a:endParaRPr lang="en-GB" sz="1200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935" y="4767263"/>
            <a:ext cx="2975421" cy="273844"/>
          </a:xfrm>
        </p:spPr>
        <p:txBody>
          <a:bodyPr/>
          <a:lstStyle/>
          <a:p>
            <a:r>
              <a:rPr lang="en-US" dirty="0" smtClean="0"/>
              <a:t>Asian Linear Collider workshop, Fukuoka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73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RF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490" y="512323"/>
            <a:ext cx="8230010" cy="3560324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200 </a:t>
            </a:r>
            <a:r>
              <a:rPr lang="en-US" dirty="0"/>
              <a:t>MHz cavities from LEP era</a:t>
            </a:r>
          </a:p>
          <a:p>
            <a:pPr lvl="1"/>
            <a:r>
              <a:rPr lang="en-US" dirty="0" smtClean="0"/>
              <a:t>Need 10MV for 16GeV electrons</a:t>
            </a:r>
            <a:endParaRPr lang="en-GB" dirty="0" smtClean="0"/>
          </a:p>
          <a:p>
            <a:pPr lvl="1"/>
            <a:r>
              <a:rPr lang="en-GB" dirty="0" smtClean="0"/>
              <a:t>We </a:t>
            </a:r>
            <a:r>
              <a:rPr lang="en-GB" dirty="0"/>
              <a:t>have kept (12 + 1) * 200 MHz Standing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Wave </a:t>
            </a:r>
            <a:r>
              <a:rPr lang="en-GB" dirty="0"/>
              <a:t>Cavities [1 MV per cavity] in storage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area</a:t>
            </a:r>
            <a:r>
              <a:rPr lang="en-GB" dirty="0"/>
              <a:t>, in very good </a:t>
            </a:r>
            <a:r>
              <a:rPr lang="en-GB" dirty="0" smtClean="0"/>
              <a:t>condition.</a:t>
            </a:r>
            <a:endParaRPr lang="en-GB" dirty="0"/>
          </a:p>
          <a:p>
            <a:pPr lvl="1"/>
            <a:r>
              <a:rPr lang="en-GB" dirty="0"/>
              <a:t>We only have few of the peripherals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/>
              <a:t>amplifiers + HOM couplers + FPC + Tuners),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but </a:t>
            </a:r>
            <a:r>
              <a:rPr lang="en-GB" dirty="0"/>
              <a:t>these can be rebuilt within 2-3 years if </a:t>
            </a:r>
            <a:r>
              <a:rPr lang="en-GB" dirty="0" smtClean="0"/>
              <a:t>needed</a:t>
            </a:r>
            <a:endParaRPr lang="en-GB" dirty="0"/>
          </a:p>
          <a:p>
            <a:pPr lvl="1"/>
            <a:endParaRPr lang="en-US" dirty="0"/>
          </a:p>
          <a:p>
            <a:r>
              <a:rPr lang="en-US" dirty="0" smtClean="0"/>
              <a:t>Preliminary estimate of longitudinal broadband impedance</a:t>
            </a:r>
          </a:p>
          <a:p>
            <a:pPr lvl="1"/>
            <a:r>
              <a:rPr lang="en-GB" dirty="0" smtClean="0"/>
              <a:t>It is based on the numbers from SL-note-96-49 by </a:t>
            </a:r>
            <a:r>
              <a:rPr lang="en-GB" dirty="0" err="1" smtClean="0"/>
              <a:t>Linnecar</a:t>
            </a:r>
            <a:r>
              <a:rPr lang="en-GB" dirty="0" smtClean="0"/>
              <a:t> and </a:t>
            </a:r>
            <a:r>
              <a:rPr lang="en-GB" dirty="0" err="1" smtClean="0"/>
              <a:t>Shaposhnikova</a:t>
            </a:r>
            <a:endParaRPr lang="en-GB" dirty="0" smtClean="0"/>
          </a:p>
          <a:p>
            <a:pPr lvl="1"/>
            <a:r>
              <a:rPr lang="en-GB" dirty="0" smtClean="0"/>
              <a:t>12 cavities will increase Z/n of SPS by about 10% (with fundamental mode dampers/plungers in)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33663" y="4074162"/>
            <a:ext cx="887392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[1] Talk by A. </a:t>
            </a:r>
            <a:r>
              <a:rPr lang="en-US" sz="1050" dirty="0" err="1"/>
              <a:t>Grudiev</a:t>
            </a:r>
            <a:r>
              <a:rPr lang="en-US" sz="1050" dirty="0"/>
              <a:t> and E. </a:t>
            </a:r>
            <a:r>
              <a:rPr lang="en-US" sz="1050" dirty="0" err="1"/>
              <a:t>Montesinos</a:t>
            </a:r>
            <a:r>
              <a:rPr lang="en-US" sz="1050" dirty="0"/>
              <a:t>, </a:t>
            </a:r>
            <a:r>
              <a:rPr lang="en-GB" sz="1050" dirty="0"/>
              <a:t>SPS RF for </a:t>
            </a:r>
            <a:r>
              <a:rPr lang="en-GB" sz="1050" dirty="0" err="1"/>
              <a:t>eupdate</a:t>
            </a:r>
            <a:r>
              <a:rPr lang="en-US" sz="1050" dirty="0"/>
              <a:t>, March 1</a:t>
            </a:r>
            <a:r>
              <a:rPr lang="en-US" sz="1050" baseline="30000" dirty="0"/>
              <a:t>st</a:t>
            </a:r>
            <a:r>
              <a:rPr lang="en-US" sz="1050" dirty="0"/>
              <a:t> 2018, CERN</a:t>
            </a:r>
            <a:br>
              <a:rPr lang="en-US" sz="1050" dirty="0"/>
            </a:br>
            <a:r>
              <a:rPr lang="en-US" sz="1050" dirty="0"/>
              <a:t>indico.cern.ch/event/703049/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4790" y="41295"/>
            <a:ext cx="4049210" cy="2390359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935" y="4767263"/>
            <a:ext cx="2975421" cy="273844"/>
          </a:xfrm>
        </p:spPr>
        <p:txBody>
          <a:bodyPr/>
          <a:lstStyle/>
          <a:p>
            <a:r>
              <a:rPr lang="en-US" dirty="0" smtClean="0"/>
              <a:t>Asian Linear Collider workshop, Fukuoka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40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slow extraction driven by quantum diffusion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8120"/>
            <a:ext cx="3249038" cy="12079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412374"/>
            <a:ext cx="3618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Stochastic motion of a single particle in presence of synchrotron damping and quantum </a:t>
            </a:r>
            <a:r>
              <a:rPr lang="en-US" sz="1400" dirty="0" smtClean="0"/>
              <a:t>excitation.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654832" y="719029"/>
            <a:ext cx="525421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Particles in orange are kicked by the septum and extracted while their position on the 3 previous turns are showed in green.</a:t>
            </a:r>
          </a:p>
          <a:p>
            <a:r>
              <a:rPr lang="en-US" sz="1100" dirty="0"/>
              <a:t>In purple is the position of the particles during the 1000 turns before extraction.</a:t>
            </a:r>
            <a:endParaRPr lang="en-GB" sz="11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489" y="1264048"/>
            <a:ext cx="4977863" cy="20313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8186" y="3306979"/>
            <a:ext cx="4185814" cy="89581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540501" y="3604004"/>
            <a:ext cx="2908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Very low emittance and flat beam extracted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-26490" y="3840392"/>
            <a:ext cx="5129019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/>
            <a:r>
              <a:rPr lang="en-US" sz="700" dirty="0"/>
              <a:t>[1]Talk by P. </a:t>
            </a:r>
            <a:r>
              <a:rPr lang="en-GB" sz="700" dirty="0"/>
              <a:t>Schuster</a:t>
            </a:r>
            <a:r>
              <a:rPr lang="en-US" sz="700" dirty="0"/>
              <a:t/>
            </a:r>
            <a:br>
              <a:rPr lang="en-US" sz="700" dirty="0"/>
            </a:br>
            <a:r>
              <a:rPr lang="en-GB" sz="700" dirty="0"/>
              <a:t>Exploring Hidden Sector Physics with an electron beam facility</a:t>
            </a:r>
            <a:r>
              <a:rPr lang="en-US" sz="700" dirty="0"/>
              <a:t> </a:t>
            </a:r>
            <a:r>
              <a:rPr lang="en-GB" sz="700" dirty="0"/>
              <a:t>Physics beyond collider annual workshop </a:t>
            </a:r>
            <a:r>
              <a:rPr lang="en-US" sz="700" dirty="0"/>
              <a:t>November 21 2017, CERN indico.cern.ch/event/644287/contributions/2762531/ </a:t>
            </a:r>
          </a:p>
          <a:p>
            <a:r>
              <a:rPr lang="en-US" sz="700" dirty="0"/>
              <a:t>[2] Y. Dutheil , SPS electron slow extraction, March 1</a:t>
            </a:r>
            <a:r>
              <a:rPr lang="en-US" sz="700" baseline="30000" dirty="0"/>
              <a:t>st</a:t>
            </a:r>
            <a:r>
              <a:rPr lang="en-US" sz="700" dirty="0"/>
              <a:t> 2018, CERN</a:t>
            </a:r>
            <a:br>
              <a:rPr lang="en-US" sz="700" dirty="0"/>
            </a:br>
            <a:r>
              <a:rPr lang="en-US" sz="700" dirty="0"/>
              <a:t>indico.cern.ch/event/703049/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2495550"/>
            <a:ext cx="40703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Quantum excitation provides the stochastic process for extraction. Control of extraction rate through the distance to resonance in tune space.</a:t>
            </a:r>
          </a:p>
          <a:p>
            <a:r>
              <a:rPr lang="en-US" sz="1200" dirty="0"/>
              <a:t>Analytical </a:t>
            </a:r>
            <a:r>
              <a:rPr lang="en-US" sz="1200" dirty="0" smtClean="0"/>
              <a:t>model </a:t>
            </a:r>
            <a:r>
              <a:rPr lang="en-US" sz="1200" dirty="0"/>
              <a:t>being developed for extraction rate and power supply ripple effect (J. Prieto, TE-ABT-BTP).</a:t>
            </a:r>
            <a:endParaRPr lang="en-GB" sz="1200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935" y="4767263"/>
            <a:ext cx="2975421" cy="273844"/>
          </a:xfrm>
        </p:spPr>
        <p:txBody>
          <a:bodyPr/>
          <a:lstStyle/>
          <a:p>
            <a:r>
              <a:rPr lang="en-US" dirty="0" smtClean="0"/>
              <a:t>Asian Linear Collider workshop, Fukuoka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11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9EC8792B1CBA46B9E794D43214911B" ma:contentTypeVersion="0" ma:contentTypeDescription="Create a new document." ma:contentTypeScope="" ma:versionID="634dfb5eb9ad39680fc675426ea3155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bd368838209125d5946d2741378d2d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299368-3AFD-42D9-80FF-D7E4ABC27B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C145811-00F6-4C16-9F7E-410B8188E321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93D1BF7-91D8-48F1-948A-FE72CD16E3B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6765</TotalTime>
  <Words>2285</Words>
  <Application>Microsoft Office PowerPoint</Application>
  <PresentationFormat>On-screen Show (16:9)</PresentationFormat>
  <Paragraphs>338</Paragraphs>
  <Slides>31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Arial</vt:lpstr>
      <vt:lpstr>Avenir Book</vt:lpstr>
      <vt:lpstr>Calibri</vt:lpstr>
      <vt:lpstr>Century Gothic</vt:lpstr>
      <vt:lpstr>Franklin Gothic Medium</vt:lpstr>
      <vt:lpstr>Helvetica</vt:lpstr>
      <vt:lpstr>Helvetica Light</vt:lpstr>
      <vt:lpstr>Mangal</vt:lpstr>
      <vt:lpstr>Optima</vt:lpstr>
      <vt:lpstr>Wingdings</vt:lpstr>
      <vt:lpstr>CERNCorporate16-9</vt:lpstr>
      <vt:lpstr>Physics with e-beams (SPS)</vt:lpstr>
      <vt:lpstr>Electrons at CERN </vt:lpstr>
      <vt:lpstr>Outline</vt:lpstr>
      <vt:lpstr>Physics with e-beams, example of LDMX</vt:lpstr>
      <vt:lpstr>Linac parameters</vt:lpstr>
      <vt:lpstr>Linac layout</vt:lpstr>
      <vt:lpstr>SPS injection in LSS6</vt:lpstr>
      <vt:lpstr>SPS RF system</vt:lpstr>
      <vt:lpstr>SPS slow extraction driven by quantum diffusion</vt:lpstr>
      <vt:lpstr>Civil engineering for target and transfer</vt:lpstr>
      <vt:lpstr>SPS to target transfer line</vt:lpstr>
      <vt:lpstr>User groups and communities </vt:lpstr>
      <vt:lpstr>PowerPoint Presentation</vt:lpstr>
      <vt:lpstr>Positrons at FACET-II</vt:lpstr>
      <vt:lpstr>Positrons at EUPRAXIA</vt:lpstr>
      <vt:lpstr>A Dedicated Positron PWFA/LWFA Research Facility</vt:lpstr>
      <vt:lpstr>CERN Concept</vt:lpstr>
      <vt:lpstr>PowerPoint Presentation</vt:lpstr>
      <vt:lpstr>Conclusion</vt:lpstr>
      <vt:lpstr>An opportunity for ILC R&amp;D</vt:lpstr>
      <vt:lpstr>CLIC news</vt:lpstr>
      <vt:lpstr>POSIPOL 2018 at CERN September 3rd – 5th </vt:lpstr>
      <vt:lpstr>POSIPOL 2018 at CERN  </vt:lpstr>
      <vt:lpstr>POSIPOL 2018 at CERN September 3rd – 5th   Save the date Registration will open soon : </vt:lpstr>
      <vt:lpstr>PowerPoint Presentation</vt:lpstr>
      <vt:lpstr>SPS considerations</vt:lpstr>
      <vt:lpstr>SPS extraction requirements</vt:lpstr>
      <vt:lpstr>SPS slow extraction  in LSS1</vt:lpstr>
      <vt:lpstr>Chosen option – Option 1 - ‘Helipad Option’</vt:lpstr>
      <vt:lpstr>Next Steps – Civil Engineering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Steffen Doebert</cp:lastModifiedBy>
  <cp:revision>114</cp:revision>
  <dcterms:created xsi:type="dcterms:W3CDTF">2012-11-30T11:04:26Z</dcterms:created>
  <dcterms:modified xsi:type="dcterms:W3CDTF">2018-05-29T00:01:57Z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0x010100279EC8792B1CBA46B9E794D43214911B</vt:lpwstr>
  </property>
</Properties>
</file>