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713" r:id="rId2"/>
    <p:sldId id="714" r:id="rId3"/>
    <p:sldId id="715" r:id="rId4"/>
    <p:sldId id="716" r:id="rId5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3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yamoto" initials="m" lastIdx="1" clrIdx="0">
    <p:extLst>
      <p:ext uri="{19B8F6BF-5375-455C-9EA6-DF929625EA0E}">
        <p15:presenceInfo xmlns:p15="http://schemas.microsoft.com/office/powerpoint/2012/main" userId="miyamo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DA2B"/>
    <a:srgbClr val="0033CC"/>
    <a:srgbClr val="009900"/>
    <a:srgbClr val="23346C"/>
    <a:srgbClr val="CDE8EF"/>
    <a:srgbClr val="B7DEE8"/>
    <a:srgbClr val="FCD5B5"/>
    <a:srgbClr val="CCFFCC"/>
    <a:srgbClr val="8094D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6" autoAdjust="0"/>
    <p:restoredTop sz="91930" autoAdjust="0"/>
  </p:normalViewPr>
  <p:slideViewPr>
    <p:cSldViewPr>
      <p:cViewPr varScale="1">
        <p:scale>
          <a:sx n="85" d="100"/>
          <a:sy n="85" d="100"/>
        </p:scale>
        <p:origin x="361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 showGuides="1">
      <p:cViewPr varScale="1">
        <p:scale>
          <a:sx n="84" d="100"/>
          <a:sy n="84" d="100"/>
        </p:scale>
        <p:origin x="2574" y="96"/>
      </p:cViewPr>
      <p:guideLst>
        <p:guide orient="horz" pos="3128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5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8" y="5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2017/12/7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38" tIns="47768" rIns="95538" bIns="47768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1" y="4717415"/>
            <a:ext cx="5435600" cy="4469130"/>
          </a:xfrm>
          <a:prstGeom prst="rect">
            <a:avLst/>
          </a:prstGeom>
        </p:spPr>
        <p:txBody>
          <a:bodyPr vert="horz" lIns="95538" tIns="47768" rIns="95538" bIns="47768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11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8" y="9433111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346071" y="1412776"/>
            <a:ext cx="44518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sz="32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nd</a:t>
            </a:r>
            <a:r>
              <a:rPr kumimoji="1" lang="en-US" altLang="ja-JP" sz="3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Test MC Production</a:t>
            </a:r>
          </a:p>
          <a:p>
            <a:pPr algn="ctr"/>
            <a:endParaRPr kumimoji="1" lang="en-US" altLang="ja-JP" sz="3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3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Status and plan - </a:t>
            </a:r>
            <a:endParaRPr kumimoji="1" lang="ja-JP" altLang="en-US" sz="3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22777" y="4653136"/>
            <a:ext cx="3698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Miyamoto</a:t>
            </a:r>
          </a:p>
          <a:p>
            <a:pPr algn="ctr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 December 2017</a:t>
            </a:r>
          </a:p>
          <a:p>
            <a:pPr algn="ctr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 Software Conveners meeting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600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72" y="0"/>
            <a:ext cx="9025495" cy="6731337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 bwMode="auto">
          <a:xfrm>
            <a:off x="611560" y="2996952"/>
            <a:ext cx="3384376" cy="1296144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角丸四角形 3"/>
          <p:cNvSpPr/>
          <p:nvPr/>
        </p:nvSpPr>
        <p:spPr bwMode="auto">
          <a:xfrm>
            <a:off x="2248794" y="2069524"/>
            <a:ext cx="1819150" cy="423372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4314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925" y="188640"/>
            <a:ext cx="4739701" cy="83592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 bwMode="auto">
          <a:xfrm>
            <a:off x="2051720" y="606600"/>
            <a:ext cx="2736304" cy="41796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39552" y="1073188"/>
            <a:ext cx="610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GB" altLang="ja-JP" dirty="0" err="1">
                <a:solidFill>
                  <a:schemeClr val="accent2">
                    <a:lumMod val="75000"/>
                  </a:schemeClr>
                </a:solidFill>
              </a:rPr>
              <a:t>hsm</a:t>
            </a:r>
            <a:r>
              <a:rPr lang="en-GB" altLang="ja-JP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GB" altLang="ja-JP" dirty="0" err="1">
                <a:solidFill>
                  <a:schemeClr val="accent2">
                    <a:lumMod val="75000"/>
                  </a:schemeClr>
                </a:solidFill>
              </a:rPr>
              <a:t>ilc</a:t>
            </a:r>
            <a:r>
              <a:rPr lang="en-GB" altLang="ja-JP" dirty="0">
                <a:solidFill>
                  <a:schemeClr val="accent2">
                    <a:lumMod val="75000"/>
                  </a:schemeClr>
                </a:solidFill>
              </a:rPr>
              <a:t>/grid/storm/prod/</a:t>
            </a:r>
            <a:r>
              <a:rPr lang="en-GB" altLang="ja-JP" dirty="0" err="1">
                <a:solidFill>
                  <a:schemeClr val="accent2">
                    <a:lumMod val="75000"/>
                  </a:schemeClr>
                </a:solidFill>
              </a:rPr>
              <a:t>ilc</a:t>
            </a:r>
            <a:r>
              <a:rPr lang="en-GB" altLang="ja-JP" dirty="0">
                <a:solidFill>
                  <a:schemeClr val="accent2">
                    <a:lumMod val="75000"/>
                  </a:schemeClr>
                </a:solidFill>
              </a:rPr>
              <a:t>/mc-</a:t>
            </a:r>
            <a:r>
              <a:rPr lang="en-GB" altLang="ja-JP" dirty="0" err="1">
                <a:solidFill>
                  <a:schemeClr val="accent2">
                    <a:lumMod val="75000"/>
                  </a:schemeClr>
                </a:solidFill>
              </a:rPr>
              <a:t>opt.dsk</a:t>
            </a:r>
            <a:r>
              <a:rPr lang="en-GB" altLang="ja-JP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GB" altLang="ja-JP" dirty="0" err="1">
                <a:solidFill>
                  <a:schemeClr val="accent2">
                    <a:lumMod val="75000"/>
                  </a:schemeClr>
                </a:solidFill>
              </a:rPr>
              <a:t>ild</a:t>
            </a:r>
            <a:r>
              <a:rPr lang="en-GB" altLang="ja-JP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GB" altLang="ja-JP" dirty="0" err="1">
                <a:solidFill>
                  <a:schemeClr val="accent2">
                    <a:lumMod val="75000"/>
                  </a:schemeClr>
                </a:solidFill>
              </a:rPr>
              <a:t>dst</a:t>
            </a:r>
            <a:r>
              <a:rPr lang="en-GB" altLang="ja-JP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GB" altLang="ja-JP" dirty="0" err="1">
                <a:solidFill>
                  <a:schemeClr val="accent2">
                    <a:lumMod val="75000"/>
                  </a:schemeClr>
                </a:solidFill>
              </a:rPr>
              <a:t>calib</a:t>
            </a:r>
            <a:r>
              <a:rPr lang="en-GB" altLang="ja-JP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GB" altLang="ja-JP" dirty="0" err="1">
                <a:solidFill>
                  <a:schemeClr val="accent2">
                    <a:lumMod val="75000"/>
                  </a:schemeClr>
                </a:solidFill>
              </a:rPr>
              <a:t>uds</a:t>
            </a:r>
            <a:r>
              <a:rPr lang="en-GB" altLang="ja-JP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endParaRPr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1628800"/>
            <a:ext cx="78999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•</a:t>
            </a:r>
            <a:r>
              <a:rPr lang="en-GB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Y.Aoki</a:t>
            </a:r>
            <a:r>
              <a:rPr lang="en-GB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 gamma Z : 500 GeV, ISR photon reconstruction =&gt; </a:t>
            </a:r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also </a:t>
            </a:r>
            <a:r>
              <a:rPr lang="en-GB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check dedicated 5-14 degree sample for phi-dependent eﬀect found in </a:t>
            </a:r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GB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ECal</a:t>
            </a:r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GB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endcap-plug transition in </a:t>
            </a:r>
            <a:r>
              <a:rPr lang="en-GB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GB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by Moritz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07504" y="2567005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1200" dirty="0"/>
              <a:t>/</a:t>
            </a:r>
            <a:r>
              <a:rPr lang="en-GB" altLang="ja-JP" sz="1200" dirty="0" err="1" smtClean="0"/>
              <a:t>hsm</a:t>
            </a:r>
            <a:r>
              <a:rPr lang="en-GB" altLang="ja-JP" sz="1200" dirty="0" smtClean="0"/>
              <a:t>/</a:t>
            </a:r>
            <a:r>
              <a:rPr lang="en-GB" altLang="ja-JP" sz="1200" dirty="0" err="1" smtClean="0"/>
              <a:t>ilc</a:t>
            </a:r>
            <a:r>
              <a:rPr lang="en-GB" altLang="ja-JP" sz="1200" dirty="0" smtClean="0"/>
              <a:t>/grid/storm/prod/</a:t>
            </a:r>
            <a:r>
              <a:rPr lang="en-GB" altLang="ja-JP" sz="1200" dirty="0" err="1" smtClean="0"/>
              <a:t>ilc</a:t>
            </a:r>
            <a:r>
              <a:rPr lang="en-GB" altLang="ja-JP" sz="1200" dirty="0" smtClean="0"/>
              <a:t>/mc-</a:t>
            </a:r>
            <a:r>
              <a:rPr lang="en-GB" altLang="ja-JP" sz="1200" dirty="0" err="1" smtClean="0"/>
              <a:t>opt.dsk</a:t>
            </a:r>
            <a:r>
              <a:rPr lang="en-GB" altLang="ja-JP" sz="1200" dirty="0" smtClean="0"/>
              <a:t>/</a:t>
            </a:r>
            <a:r>
              <a:rPr lang="en-GB" altLang="ja-JP" sz="1200" dirty="0" err="1" smtClean="0"/>
              <a:t>ild</a:t>
            </a:r>
            <a:r>
              <a:rPr lang="en-GB" altLang="ja-JP" sz="1200" dirty="0" smtClean="0"/>
              <a:t>/</a:t>
            </a:r>
            <a:r>
              <a:rPr lang="en-GB" altLang="ja-JP" sz="1200" dirty="0" err="1" smtClean="0"/>
              <a:t>dst</a:t>
            </a:r>
            <a:r>
              <a:rPr lang="en-GB" altLang="ja-JP" sz="1200" dirty="0" smtClean="0"/>
              <a:t>/</a:t>
            </a:r>
            <a:r>
              <a:rPr lang="en-GB" altLang="ja-JP" sz="1200" dirty="0" err="1" smtClean="0"/>
              <a:t>calib</a:t>
            </a:r>
            <a:r>
              <a:rPr lang="en-GB" altLang="ja-JP" sz="1200" dirty="0" smtClean="0"/>
              <a:t>/single_PDG22/</a:t>
            </a:r>
            <a:r>
              <a:rPr lang="en-GB" altLang="ja-JP" sz="1200" dirty="0" smtClean="0">
                <a:solidFill>
                  <a:schemeClr val="accent2">
                    <a:lumMod val="75000"/>
                  </a:schemeClr>
                </a:solidFill>
              </a:rPr>
              <a:t>ILD_l5_o1_v02_nobg</a:t>
            </a:r>
            <a:r>
              <a:rPr lang="en-GB" altLang="ja-JP" sz="1200" dirty="0" smtClean="0"/>
              <a:t>/v01-19-05-p01/u036</a:t>
            </a:r>
          </a:p>
          <a:p>
            <a:endParaRPr lang="en-GB" altLang="ja-JP" sz="1200" dirty="0"/>
          </a:p>
          <a:p>
            <a:r>
              <a:rPr lang="en-GB" altLang="ja-JP" sz="1200" dirty="0" smtClean="0"/>
              <a:t>rv01-19-05-p01.sv01-19-05.mILD_l5_o1_v02_nobg.Pmcparticles_PDG22_MOM010GeV_TH5to14.n001_1.d_dst_u036.slcio</a:t>
            </a:r>
            <a:endParaRPr lang="en-GB" altLang="ja-JP" sz="1200" dirty="0"/>
          </a:p>
          <a:p>
            <a:r>
              <a:rPr lang="en-GB" altLang="ja-JP" sz="1200" dirty="0"/>
              <a:t>rv01-19-05-p01.sv01-19-05.mILD_l5_o1_v02_nobg.Pmcparticles_PDG22_MOM010GeV_TH5to14.n003_1.d_dst_u036.slcio</a:t>
            </a:r>
          </a:p>
          <a:p>
            <a:r>
              <a:rPr lang="en-GB" altLang="ja-JP" sz="1200" dirty="0"/>
              <a:t>rv01-19-05-p01.sv01-19-05.mILD_l5_o1_v02_nobg.Pmcparticles_PDG22_MOM010GeV_TH5to14.n004_1.d_dst_u036.slcio</a:t>
            </a:r>
          </a:p>
          <a:p>
            <a:r>
              <a:rPr lang="en-GB" altLang="ja-JP" sz="1200" dirty="0"/>
              <a:t>rv01-19-05-p01.sv01-19-05.mILD_l5_o1_v02_nobg.Pmcparticles_PDG22_MOM010GeV_TH5to14.n005_1.d_dst_u036.slcio</a:t>
            </a:r>
          </a:p>
          <a:p>
            <a:r>
              <a:rPr lang="en-GB" altLang="ja-JP" sz="1200" dirty="0"/>
              <a:t>rv01-19-05-p01.sv01-19-05.mILD_l5_o1_v02_nobg.Pmcparticles_PDG22_MOM010GeV_TH5to14.n006_1.d_dst_u036.slcio</a:t>
            </a:r>
          </a:p>
          <a:p>
            <a:r>
              <a:rPr lang="en-GB" altLang="ja-JP" sz="1200" dirty="0"/>
              <a:t>rv01-19-05-p01.sv01-19-05.mILD_l5_o1_v02_nobg.Pmcparticles_PDG22_MOM010GeV_TH5to14.n008_1.d_dst_u036.slcio</a:t>
            </a:r>
          </a:p>
          <a:p>
            <a:r>
              <a:rPr lang="en-GB" altLang="ja-JP" sz="1200" dirty="0"/>
              <a:t>rv01-19-05-p01.sv01-19-05.mILD_l5_o1_v02_nobg.Pmcparticles_PDG22_MOM010GeV_TH5to14.n009_1.d_dst_u036.slcio</a:t>
            </a:r>
          </a:p>
          <a:p>
            <a:r>
              <a:rPr lang="en-GB" altLang="ja-JP" sz="1200" dirty="0"/>
              <a:t>rv01-19-05-p01.sv01-19-05.mILD_l5_o1_v02_nobg.Pmcparticles_PDG22_MOM010GeV_TH5to14.n010_1.d_dst_u036.slcio</a:t>
            </a:r>
          </a:p>
        </p:txBody>
      </p:sp>
    </p:spTree>
    <p:extLst>
      <p:ext uri="{BB962C8B-B14F-4D97-AF65-F5344CB8AC3E}">
        <p14:creationId xmlns:p14="http://schemas.microsoft.com/office/powerpoint/2010/main" val="856357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051720" y="1268760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データ解析システム停止　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10</a:t>
            </a:r>
            <a:r>
              <a:rPr lang="ja-JP" altLang="en-US" dirty="0"/>
              <a:t>日</a:t>
            </a:r>
            <a:r>
              <a:rPr lang="en-US" altLang="ja-JP" dirty="0"/>
              <a:t>(</a:t>
            </a:r>
            <a:r>
              <a:rPr lang="ja-JP" altLang="en-US" dirty="0"/>
              <a:t>水</a:t>
            </a:r>
            <a:r>
              <a:rPr lang="en-US" altLang="ja-JP" dirty="0"/>
              <a:t>)</a:t>
            </a:r>
            <a:r>
              <a:rPr lang="ja-JP" altLang="en-US" dirty="0"/>
              <a:t>　</a:t>
            </a:r>
            <a:r>
              <a:rPr lang="en-US" altLang="ja-JP" dirty="0"/>
              <a:t>12:00</a:t>
            </a:r>
          </a:p>
          <a:p>
            <a:r>
              <a:rPr lang="ja-JP" altLang="en-US" dirty="0"/>
              <a:t>データ解析システム復旧　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11</a:t>
            </a:r>
            <a:r>
              <a:rPr lang="ja-JP" altLang="en-US" dirty="0"/>
              <a:t>日</a:t>
            </a:r>
            <a:r>
              <a:rPr lang="en-US" altLang="ja-JP" dirty="0"/>
              <a:t>(</a:t>
            </a:r>
            <a:r>
              <a:rPr lang="ja-JP" altLang="en-US" dirty="0"/>
              <a:t>木</a:t>
            </a:r>
            <a:r>
              <a:rPr lang="en-US" altLang="ja-JP" dirty="0"/>
              <a:t>)</a:t>
            </a:r>
            <a:r>
              <a:rPr lang="ja-JP" altLang="en-US" dirty="0"/>
              <a:t>　</a:t>
            </a:r>
            <a:r>
              <a:rPr lang="en-US" altLang="ja-JP" dirty="0"/>
              <a:t>17:00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8175952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4019</TotalTime>
  <Words>48</Words>
  <Application>Microsoft Office PowerPoint</Application>
  <PresentationFormat>画面に合わせる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日米分散計算処理体制による ＩＬＣ測定器の最適化と物理研究の推進  Acceleration of ILC detector optimization and physics studies by a distributed computing between US and Japan</dc:title>
  <dc:creator>miyamoto</dc:creator>
  <cp:lastModifiedBy>miyamoto</cp:lastModifiedBy>
  <cp:revision>343</cp:revision>
  <cp:lastPrinted>2017-02-22T06:37:07Z</cp:lastPrinted>
  <dcterms:created xsi:type="dcterms:W3CDTF">2015-01-22T06:48:33Z</dcterms:created>
  <dcterms:modified xsi:type="dcterms:W3CDTF">2017-12-07T07:50:46Z</dcterms:modified>
</cp:coreProperties>
</file>