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367" r:id="rId3"/>
    <p:sldId id="366" r:id="rId4"/>
    <p:sldId id="368" r:id="rId5"/>
    <p:sldId id="369" r:id="rId6"/>
    <p:sldId id="314" r:id="rId7"/>
    <p:sldId id="288" r:id="rId8"/>
    <p:sldId id="351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7" r:id="rId22"/>
    <p:sldId id="360" r:id="rId23"/>
    <p:sldId id="361" r:id="rId24"/>
    <p:sldId id="362" r:id="rId25"/>
    <p:sldId id="371" r:id="rId2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8"/>
    <p:restoredTop sz="99645" autoAdjust="0"/>
  </p:normalViewPr>
  <p:slideViewPr>
    <p:cSldViewPr snapToGrid="0" snapToObjects="1">
      <p:cViewPr varScale="1">
        <p:scale>
          <a:sx n="83" d="100"/>
          <a:sy n="83" d="100"/>
        </p:scale>
        <p:origin x="13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E4371-0903-B84D-A39A-E9C1BE36A20C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87342-6E6D-E847-88A6-46CF36F91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277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323DF-886C-D84B-A895-545BC5F2D8F5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E0CCF-0DA4-2E4C-8044-1787715E5E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769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E34C-29AC-0E44-89D4-FC4940A58C26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2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D2D7-3BA7-1B47-9F3D-8DA5623EE65C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C286-4DBD-2148-AFD1-28B4CE8DA1AA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28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EDD8-CE14-014D-A1EE-BA6157C31ED3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71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312-3BF0-F842-B706-075D71F493E0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3A00-0345-D14E-8B20-996026573A38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19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61AD3-F8F9-6C45-B507-D269D0B8D5A1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082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9C68D-6567-714E-AA9E-D5DA18004255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9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AA2E-08B0-5847-A9CA-A3465A2EBBA1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1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E014D-637A-8D4D-9453-091451E3F582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86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DE2B3-F80A-FB4C-9847-1E3DB8C63826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3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D5DFD-E9D5-6543-AA35-124E01378A36}" type="datetime1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7FD7-2637-F34D-AB0B-46BA212CF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13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0"/>
            <a:ext cx="9144000" cy="4743450"/>
          </a:xfrm>
          <a:prstGeom prst="rect">
            <a:avLst/>
          </a:prstGeom>
        </p:spPr>
      </p:pic>
      <p:pic>
        <p:nvPicPr>
          <p:cNvPr id="5" name="図 4" descr="ILD_all_1108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773" y="1390111"/>
            <a:ext cx="1691640" cy="119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5671" y="2130425"/>
            <a:ext cx="7772400" cy="1470025"/>
          </a:xfrm>
        </p:spPr>
        <p:txBody>
          <a:bodyPr/>
          <a:lstStyle/>
          <a:p>
            <a:r>
              <a:rPr lang="en-US" altLang="ja-JP" dirty="0">
                <a:solidFill>
                  <a:srgbClr val="FFFF00"/>
                </a:solidFill>
              </a:rPr>
              <a:t>ILD status and plans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7128" y="4885247"/>
            <a:ext cx="6919993" cy="175260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Annual ILC physics and detector meeting</a:t>
            </a:r>
          </a:p>
          <a:p>
            <a:r>
              <a:rPr lang="en-US" altLang="ja-JP" dirty="0"/>
              <a:t>2018.03.19-20</a:t>
            </a:r>
          </a:p>
          <a:p>
            <a:r>
              <a:rPr kumimoji="1" lang="en-US" altLang="ja-JP" dirty="0"/>
              <a:t>K. Kawagoe (Kyushu)</a:t>
            </a:r>
            <a:endParaRPr kumimoji="1" lang="ja-JP" altLang="en-US" dirty="0"/>
          </a:p>
        </p:txBody>
      </p:sp>
      <p:pic>
        <p:nvPicPr>
          <p:cNvPr id="7" name="図 6" descr="RCAPP01-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24" y="5873486"/>
            <a:ext cx="1692275" cy="651858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41" y="5527482"/>
            <a:ext cx="1152128" cy="121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A82E-8351-C841-A4E1-B69222FA43D0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xmlns="" id="{7BE7AECD-F527-3A42-85A6-A5702902D4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270" y="1494410"/>
            <a:ext cx="1544304" cy="98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49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Science Case 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10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1043608" y="2492896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/>
              <a:t>Short summary of the ILC physics case, at the different center of mass energies. This is based on the recent papers published by the LCC physics group.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DCF6F3FB-3C9F-7247-84A3-B15B453C1C4B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2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environment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11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719517" y="2023641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Overall ILC constraints</a:t>
            </a:r>
            <a:r>
              <a:rPr lang="de-DE"/>
              <a:t/>
            </a:r>
            <a:br>
              <a:rPr lang="de-DE"/>
            </a:br>
            <a:r>
              <a:rPr lang="en-US" i="1"/>
              <a:t>Could be adapted from LoI intro 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Updated beam conditions since DBD: new L*, backgrounds, energy profile …</a:t>
            </a:r>
            <a:r>
              <a:rPr lang="de-DE"/>
              <a:t/>
            </a:r>
            <a:br>
              <a:rPr lang="de-DE"/>
            </a:br>
            <a:r>
              <a:rPr lang="en-US" i="1"/>
              <a:t>plots from machine study group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Initial focus on 250 GeV with future upgrades to higher energies</a:t>
            </a:r>
            <a:r>
              <a:rPr lang="de-DE"/>
              <a:t/>
            </a:r>
            <a:br>
              <a:rPr lang="de-DE"/>
            </a:br>
            <a:r>
              <a:rPr lang="en-US" i="1"/>
              <a:t>250 GeV specific machine performance, 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/>
              <a:t>Performance aspects to be anticipated for higher energies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9DCDAFFE-1E07-A44E-ACBB-B5353A57BF03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4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ILD Concept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12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866313" y="2276873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ILD overall concept: low tracker material, high granularity, particle flow, triggerless …</a:t>
            </a:r>
            <a:endParaRPr lang="de-DE"/>
          </a:p>
          <a:p>
            <a:r>
              <a:rPr lang="en-US"/>
              <a:t>	</a:t>
            </a:r>
            <a:r>
              <a:rPr lang="en-US" i="1"/>
              <a:t>main arguments from the LoI reference for sizes, B, depth, etc… </a:t>
            </a:r>
            <a:br>
              <a:rPr lang="en-US" i="1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Further optimization: the 2 global size options and their rationale</a:t>
            </a:r>
            <a:r>
              <a:rPr lang="de-DE"/>
              <a:t/>
            </a:r>
            <a:br>
              <a:rPr lang="de-DE"/>
            </a:br>
            <a:r>
              <a:rPr lang="en-US" i="1"/>
              <a:t>1 DBD-like as reference and 1 smaller radius/same length</a:t>
            </a:r>
            <a:r>
              <a:rPr lang="de-DE"/>
              <a:t/>
            </a:r>
            <a:br>
              <a:rPr lang="de-DE"/>
            </a:br>
            <a:r>
              <a:rPr lang="en-US" i="1"/>
              <a:t>Michael’s aspect/ratio performance plot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7288CA9C-DAF9-4947-8080-92F8A2283A9D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834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ILD Subdetector Technologies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13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971600" y="2132856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Overall detector structure </a:t>
            </a:r>
            <a:r>
              <a:rPr lang="de-DE"/>
              <a:t/>
            </a:r>
            <a:br>
              <a:rPr lang="de-DE"/>
            </a:br>
            <a:r>
              <a:rPr lang="en-US" i="1"/>
              <a:t>Subdetector layouts including updates (VFS, calo layers, silicon trackers…)</a:t>
            </a:r>
            <a:r>
              <a:rPr lang="de-DE"/>
              <a:t/>
            </a:r>
            <a:br>
              <a:rPr lang="de-DE"/>
            </a:br>
            <a:r>
              <a:rPr lang="en-US" i="1"/>
              <a:t>Open options for non-resolved issues: TESLA/Videau, anti-DID, calo and vertex sensors, TPC readout technology</a:t>
            </a:r>
            <a:br>
              <a:rPr lang="en-US" i="1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Subdetector prototypes and beam test results</a:t>
            </a:r>
            <a:r>
              <a:rPr lang="de-DE"/>
              <a:t/>
            </a:r>
            <a:br>
              <a:rPr lang="de-DE"/>
            </a:br>
            <a:r>
              <a:rPr lang="en-US" i="1"/>
              <a:t>Structure of latest technological prototypes, performance plots from beam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Possible future options</a:t>
            </a:r>
            <a:r>
              <a:rPr lang="en-US" i="1"/>
              <a:t>: where do we see major new opportunities, </a:t>
            </a:r>
            <a:br>
              <a:rPr lang="en-US" i="1"/>
            </a:br>
            <a:r>
              <a:rPr lang="en-US" i="1"/>
              <a:t>or developments, for an ILD detector on 5 / 10 years timescale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98F1582A-60E3-6B4B-850B-412393008431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50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ILD Global Integration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14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611560" y="184482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Internal integration: </a:t>
            </a:r>
            <a:r>
              <a:rPr lang="de-DE"/>
              <a:t/>
            </a:r>
            <a:br>
              <a:rPr lang="de-DE"/>
            </a:br>
            <a:r>
              <a:rPr lang="en-US" i="1"/>
              <a:t>Subdetector interfaces (based on interface documents) and integration scheme incl. Services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External integration: </a:t>
            </a:r>
            <a:r>
              <a:rPr lang="de-DE"/>
              <a:t/>
            </a:r>
            <a:br>
              <a:rPr lang="de-DE"/>
            </a:br>
            <a:r>
              <a:rPr lang="en-US" i="1"/>
              <a:t>Ancillary services in the cavern and on surface </a:t>
            </a:r>
            <a:r>
              <a:rPr lang="de-DE"/>
              <a:t/>
            </a:r>
            <a:br>
              <a:rPr lang="de-DE"/>
            </a:br>
            <a:r>
              <a:rPr lang="en-US" i="1"/>
              <a:t>Expected data throughput per subdetector and DAQ farm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Mechanical structure studies: </a:t>
            </a:r>
            <a:br>
              <a:rPr lang="en-US" b="1"/>
            </a:br>
            <a:r>
              <a:rPr lang="en-US"/>
              <a:t>deformations, stability, calo integration issues …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Coil studies: </a:t>
            </a:r>
            <a:br>
              <a:rPr lang="en-US" b="1"/>
            </a:br>
            <a:r>
              <a:rPr lang="en-US"/>
              <a:t>updated field maps, technological options for anti-DID 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Beam background studies: </a:t>
            </a:r>
            <a:r>
              <a:rPr lang="en-US"/>
              <a:t>beam-beam w and w/o anti-DID, backscattered neutrons …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Alignment/calibration procedures</a:t>
            </a:r>
            <a:r>
              <a:rPr lang="de-DE"/>
              <a:t/>
            </a:r>
            <a:br>
              <a:rPr lang="de-DE"/>
            </a:br>
            <a:r>
              <a:rPr lang="en-US" i="1"/>
              <a:t>Could be adapted from LoI/DBD, but would profit from additional work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3A1FF502-1275-364A-8404-7D94C47F3CCA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149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Detector Modelling for Optimization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15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1259632" y="2492897"/>
            <a:ext cx="58143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New DD4HEP framework</a:t>
            </a:r>
            <a:br>
              <a:rPr lang="en-US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GEANT4 level of details </a:t>
            </a:r>
            <a:br>
              <a:rPr lang="en-US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hybrid options for calorimeters </a:t>
            </a:r>
            <a:br>
              <a:rPr lang="en-US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Digitisation implementation</a:t>
            </a:r>
            <a:br>
              <a:rPr lang="en-US"/>
            </a:b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Method for BG overlap and anti-DID inclusion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Validation of the detector models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F0F813A6-9EA7-2C49-992D-4A0B0D03DE10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61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Detector Performance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16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1043608" y="2348881"/>
            <a:ext cx="6030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Updated reconstruction and analysis methods</a:t>
            </a:r>
            <a:endParaRPr lang="de-DE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Response to individual particles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Global tracking and vertexing performance</a:t>
            </a:r>
            <a:endParaRPr lang="de-DE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Global response including particle flow</a:t>
            </a:r>
            <a:r>
              <a:rPr lang="de-DE"/>
              <a:t/>
            </a:r>
            <a:br>
              <a:rPr lang="de-DE"/>
            </a:br>
            <a:r>
              <a:rPr lang="en-US" i="1"/>
              <a:t>ideally using both Pandora and Arbor for mutual cross-checks</a:t>
            </a:r>
            <a:endParaRPr lang="de-DE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Performance on a few physics benchmarks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0CAC60E8-33DE-DA48-B2AA-34FB8BBAFC6D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ILD Cost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17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331640" y="2492896"/>
            <a:ext cx="48906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Costing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Cost model for each subdetector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Work Breakdown Tables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Scaling of Costs with main detector parameters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B2A267B6-588C-A349-BCD5-271F79657284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60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Science with ILD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18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971600" y="2348880"/>
            <a:ext cx="77637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Ideally: report on the </a:t>
            </a:r>
            <a:r>
              <a:rPr lang="en-US" dirty="0" err="1"/>
              <a:t>braod</a:t>
            </a:r>
            <a:r>
              <a:rPr lang="en-US" dirty="0"/>
              <a:t> set of physics channels which have been studied </a:t>
            </a:r>
            <a:br>
              <a:rPr lang="en-US" dirty="0"/>
            </a:br>
            <a:r>
              <a:rPr lang="en-US" dirty="0"/>
              <a:t>within ILD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should be the ultimate place to find how ILD does on a particular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Challenge: consistency, as we will not have a full set of analyses ready</a:t>
            </a:r>
            <a:br>
              <a:rPr lang="en-US" dirty="0"/>
            </a:br>
            <a:r>
              <a:rPr lang="en-US" dirty="0"/>
              <a:t>in the new framework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9E0E3BCE-D497-2640-AA40-B34A8E5860B1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3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Science with ILD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19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99593" y="2204865"/>
            <a:ext cx="285449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Higgs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Higgs mass, width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Branching Ratios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CP properties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ttH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Higgs Self Coupling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Top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Standard Model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BSM at different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Rare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5292080" y="3140969"/>
            <a:ext cx="3561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 rather complete list of results</a:t>
            </a:r>
            <a:br>
              <a:rPr lang="en-US"/>
            </a:br>
            <a:r>
              <a:rPr lang="en-US"/>
              <a:t>would be highly desirable, even </a:t>
            </a:r>
            <a:br>
              <a:rPr lang="en-US"/>
            </a:br>
            <a:r>
              <a:rPr lang="en-US"/>
              <a:t>if they are not all obtianed with the </a:t>
            </a:r>
            <a:br>
              <a:rPr lang="en-US"/>
            </a:br>
            <a:r>
              <a:rPr lang="en-US"/>
              <a:t>exact same detector. 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48667765-E3CA-D942-BDF7-FE8123597A66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7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EC9AB509-8FAF-004D-9C87-6AF95140C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C538F3F7-509C-374B-B51C-6E498D2DB0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8977"/>
            <a:ext cx="9144000" cy="571355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556A987A-1416-4B4E-95F1-78A4A56D1350}"/>
              </a:ext>
            </a:extLst>
          </p:cNvPr>
          <p:cNvSpPr txBox="1"/>
          <p:nvPr/>
        </p:nvSpPr>
        <p:spPr>
          <a:xfrm>
            <a:off x="3362970" y="5891524"/>
            <a:ext cx="228428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Behnke@LCWS2017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BF9629DF-AE4C-764E-BFD6-50A5FA807BCC}"/>
              </a:ext>
            </a:extLst>
          </p:cNvPr>
          <p:cNvSpPr txBox="1"/>
          <p:nvPr/>
        </p:nvSpPr>
        <p:spPr>
          <a:xfrm>
            <a:off x="5435593" y="1634004"/>
            <a:ext cx="32943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Now 72 groups including Iwate-U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98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ILD as an organisation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20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827585" y="2708920"/>
            <a:ext cx="37442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ILD rules and by-laws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ILD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Statistics on ILD: where, what, etc. </a:t>
            </a:r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8FE8F6CC-7EBE-FC45-8C79-A5B6F4C95C71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81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Reminder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7/12/2016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4D26-A5F0-41FE-AE9C-CADD86C1DC1D}" type="slidenum">
              <a:rPr lang="de-DE" smtClean="0"/>
              <a:t>21</a:t>
            </a:fld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916832"/>
            <a:ext cx="56324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19" y="1772816"/>
            <a:ext cx="24657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Have converged on </a:t>
            </a:r>
            <a:br>
              <a:rPr lang="en-US" dirty="0"/>
            </a:br>
            <a:r>
              <a:rPr lang="en-US" dirty="0"/>
              <a:t>two geometric ILD </a:t>
            </a:r>
            <a:br>
              <a:rPr lang="en-US" dirty="0"/>
            </a:br>
            <a:r>
              <a:rPr lang="en-US" dirty="0"/>
              <a:t>models (ILD-S and ILD-L)</a:t>
            </a:r>
            <a:br>
              <a:rPr lang="en-US" dirty="0"/>
            </a:br>
            <a:r>
              <a:rPr lang="en-US" dirty="0"/>
              <a:t>as “boundaries” for the </a:t>
            </a:r>
            <a:br>
              <a:rPr lang="en-US" dirty="0"/>
            </a:br>
            <a:r>
              <a:rPr lang="en-US" dirty="0"/>
              <a:t>optimization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251519" y="3429001"/>
            <a:ext cx="22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models now are </a:t>
            </a:r>
            <a:br>
              <a:rPr lang="en-US" dirty="0"/>
            </a:br>
            <a:r>
              <a:rPr lang="en-US" dirty="0"/>
              <a:t>available </a:t>
            </a:r>
            <a:r>
              <a:rPr lang="en-US"/>
              <a:t>in simulation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33625" y="4287604"/>
            <a:ext cx="26661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ILD-S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length as ILD-L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Size similar to CLIC for </a:t>
            </a:r>
            <a:br>
              <a:rPr lang="en-US" dirty="0"/>
            </a:br>
            <a:r>
              <a:rPr lang="en-US" dirty="0"/>
              <a:t>maximum synergies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Concept same as ILD-L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155679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ILD_L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7164289" y="158815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ILD_S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3" y="5764932"/>
            <a:ext cx="422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Decided on ILD meeting in Santander, 2016</a:t>
            </a:r>
            <a:endParaRPr lang="de-DE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C215D8B1-6BBF-B34D-AE6A-CCA590FDFC97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61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Optimize the ILD detector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ILD: Introduction and Charge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7" y="1772817"/>
            <a:ext cx="485498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/>
              <a:t>Single particle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Response studies focussed on one sub-detector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“easy”, low resource needs, fast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r>
              <a:rPr lang="en-US" sz="1600" b="1"/>
              <a:t>High Level performance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Tracking, vertexing, particle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Based on dedicated, maybe even unphysical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Based on multiple subdetectors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r>
              <a:rPr lang="en-US" sz="1600" b="1"/>
              <a:t>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Selected physics channels to study performance for </a:t>
            </a:r>
            <a:br>
              <a:rPr lang="en-US" sz="1600"/>
            </a:br>
            <a:r>
              <a:rPr lang="en-US" sz="1600"/>
              <a:t>key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Need full samples, including backgrounds</a:t>
            </a:r>
            <a:endParaRPr lang="de-DE" sz="1600"/>
          </a:p>
        </p:txBody>
      </p:sp>
      <p:sp>
        <p:nvSpPr>
          <p:cNvPr id="6" name="Down Arrow 5"/>
          <p:cNvSpPr/>
          <p:nvPr/>
        </p:nvSpPr>
        <p:spPr>
          <a:xfrm>
            <a:off x="6156176" y="2060848"/>
            <a:ext cx="576064" cy="2808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 rot="16200000">
            <a:off x="5856362" y="3255080"/>
            <a:ext cx="2830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Increasing complexity</a:t>
            </a:r>
            <a:br>
              <a:rPr lang="en-US" sz="1600"/>
            </a:br>
            <a:r>
              <a:rPr lang="en-US" sz="1600"/>
              <a:t>Increasing demands on samples</a:t>
            </a:r>
            <a:endParaRPr lang="de-DE" sz="160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20.02.2018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22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1019525" y="5301208"/>
            <a:ext cx="6544292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Do the optimization with a clear view on the physics we want to do!</a:t>
            </a:r>
            <a:endParaRPr lang="de-DE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F3014C23-EE18-3048-AB98-E00131D98F19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83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Benchmarks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2039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64A37180-18BB-EB40-92A8-5E50E1D93E1C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720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 Schedule (tbc)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24</a:t>
            </a:fld>
            <a:endParaRPr lang="de-DE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39553" y="2060848"/>
          <a:ext cx="8064895" cy="385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7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ILD workshop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3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Determine</a:t>
                      </a:r>
                      <a:r>
                        <a:rPr lang="en-US" sz="1400" baseline="0"/>
                        <a:t> editors for ILDD</a:t>
                      </a:r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4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Start Production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Setup</a:t>
                      </a:r>
                      <a:r>
                        <a:rPr lang="en-US" sz="1400" baseline="0"/>
                        <a:t> infrastructure for contribution</a:t>
                      </a:r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5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Fukuoka WS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7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End Production ???</a:t>
                      </a:r>
                    </a:p>
                  </a:txBody>
                  <a:tcPr marL="36000" marR="36000"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First versions available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9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First draft ESUP</a:t>
                      </a:r>
                      <a:r>
                        <a:rPr lang="en-US" sz="1400" baseline="0"/>
                        <a:t> ready</a:t>
                      </a:r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10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Arlington</a:t>
                      </a:r>
                      <a:r>
                        <a:rPr lang="en-US" sz="1400" baseline="0"/>
                        <a:t> WS</a:t>
                      </a:r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11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Final version ESUP</a:t>
                      </a:r>
                    </a:p>
                  </a:txBody>
                  <a:tcPr marL="36000" marR="36000"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First complete version ILDD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r>
                        <a:rPr lang="en-US" sz="1400"/>
                        <a:t>12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  <a:p>
                      <a:endParaRPr 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ESUP delivery: 18.12.2018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5C5B3330-1409-1C4A-85FE-705D323876E3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57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099EFDD9-6E09-8747-935D-4D58008F2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Discussion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0D8BF0DE-1177-BA48-92D7-D709875B6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 resource is limited.</a:t>
            </a:r>
          </a:p>
          <a:p>
            <a:r>
              <a:rPr kumimoji="1" lang="en-US" altLang="ja-JP" dirty="0" smtClean="0"/>
              <a:t>Short term: How </a:t>
            </a:r>
            <a:r>
              <a:rPr kumimoji="1" lang="en-US" altLang="ja-JP" dirty="0"/>
              <a:t>can we efficiently contribute to the ILD group, especially </a:t>
            </a:r>
            <a:r>
              <a:rPr kumimoji="1" lang="en-US" altLang="ja-JP" dirty="0" smtClean="0"/>
              <a:t>to </a:t>
            </a:r>
            <a:r>
              <a:rPr kumimoji="1" lang="en-US" altLang="ja-JP" dirty="0"/>
              <a:t>the ILD document </a:t>
            </a:r>
            <a:r>
              <a:rPr kumimoji="1" lang="en-US" altLang="ja-JP" dirty="0" smtClean="0"/>
              <a:t>?</a:t>
            </a:r>
          </a:p>
          <a:p>
            <a:r>
              <a:rPr lang="en-US" altLang="ja-JP" dirty="0" smtClean="0"/>
              <a:t>Long term: How can we increase our resources, especially in case of “Green signal”.</a:t>
            </a:r>
          </a:p>
          <a:p>
            <a:pPr lvl="1"/>
            <a:r>
              <a:rPr kumimoji="1" lang="en-US" altLang="ja-JP" dirty="0" smtClean="0"/>
              <a:t>Man power</a:t>
            </a:r>
          </a:p>
          <a:p>
            <a:pPr lvl="1"/>
            <a:r>
              <a:rPr lang="en-US" altLang="ja-JP" dirty="0" smtClean="0"/>
              <a:t>Funding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0B1B414F-D2C1-4F4E-AD05-F2D0409B3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99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225386"/>
            <a:ext cx="6120680" cy="482943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8F4F31CB-4E03-9E40-8C78-7E12902BC94A}"/>
              </a:ext>
            </a:extLst>
          </p:cNvPr>
          <p:cNvSpPr txBox="1"/>
          <p:nvPr/>
        </p:nvSpPr>
        <p:spPr>
          <a:xfrm>
            <a:off x="1375863" y="358087"/>
            <a:ext cx="6411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ILD is very active.</a:t>
            </a:r>
          </a:p>
          <a:p>
            <a:r>
              <a:rPr lang="en-US" altLang="ja-JP" dirty="0"/>
              <a:t>We had 64 participants at the ILD meeting in </a:t>
            </a:r>
            <a:r>
              <a:rPr lang="en-US" altLang="ja-JP" dirty="0" err="1"/>
              <a:t>Ichinoseki</a:t>
            </a:r>
            <a:r>
              <a:rPr lang="en-US" altLang="ja-JP" dirty="0"/>
              <a:t> (Feb 2018).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59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05F0D62D-C3A2-2E45-8AA7-ADDD66AD0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88ADE147-2262-EA46-8696-A0E1CB6AFD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969"/>
            <a:ext cx="9144000" cy="571355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FEB50CE9-F23C-E54D-BCB3-62ABF8EDB291}"/>
              </a:ext>
            </a:extLst>
          </p:cNvPr>
          <p:cNvSpPr txBox="1"/>
          <p:nvPr/>
        </p:nvSpPr>
        <p:spPr>
          <a:xfrm>
            <a:off x="3177532" y="6287976"/>
            <a:ext cx="228428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Behnke@LCWS2017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2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C26725C2-C337-254E-A113-9BD66CA0A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B8466C62-CCE9-B147-8ED9-643B105EEF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2224"/>
            <a:ext cx="9144000" cy="571355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70E05F31-9271-724A-B4DB-B80C1275B122}"/>
              </a:ext>
            </a:extLst>
          </p:cNvPr>
          <p:cNvSpPr txBox="1"/>
          <p:nvPr/>
        </p:nvSpPr>
        <p:spPr>
          <a:xfrm>
            <a:off x="3446096" y="5885130"/>
            <a:ext cx="228428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Behnke@LCWS2017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55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Deliverable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739592" y="2127149"/>
            <a:ext cx="49610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Document ILD in a comprehensive way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Describe the ILD 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Describe ILD subdetectors and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Describe the ILD optimization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/>
              <a:t>This document should replace the LOI and the DBD</a:t>
            </a:r>
            <a:br>
              <a:rPr lang="en-US"/>
            </a:br>
            <a:r>
              <a:rPr lang="en-US"/>
              <a:t>by a new, “complete” document.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380312" y="2865813"/>
            <a:ext cx="1154162" cy="1814716"/>
          </a:xfrm>
          <a:prstGeom prst="roundRect">
            <a:avLst>
              <a:gd name="adj" fmla="val 11443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Box 3"/>
          <p:cNvSpPr txBox="1"/>
          <p:nvPr/>
        </p:nvSpPr>
        <p:spPr>
          <a:xfrm>
            <a:off x="7495568" y="3096063"/>
            <a:ext cx="92365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I</a:t>
            </a:r>
            <a:r>
              <a:rPr lang="en-US"/>
              <a:t>LD</a:t>
            </a:r>
            <a:br>
              <a:rPr lang="en-US"/>
            </a:br>
            <a:r>
              <a:rPr lang="en-US" sz="3200"/>
              <a:t>R</a:t>
            </a:r>
            <a:r>
              <a:rPr lang="en-US"/>
              <a:t>eport</a:t>
            </a:r>
          </a:p>
          <a:p>
            <a:r>
              <a:rPr lang="en-US"/>
              <a:t>(tbd)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6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739593" y="5085185"/>
            <a:ext cx="5759205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End 2018: a short version as input to the European Strategy</a:t>
            </a:r>
          </a:p>
          <a:p>
            <a:r>
              <a:rPr lang="en-US"/>
              <a:t>Early 2019: the full report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A7754ED2-BE5F-044E-A2A1-804954AD06C3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65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D47DF8FF-545E-0D4A-B6A6-8AECC74EA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D7-2637-F34D-AB0B-46BA212CF2CF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1045E667-38E0-EC4C-9207-038E982CE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222"/>
            <a:ext cx="9144000" cy="645755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A5AA88A8-D551-E141-8B9E-3B27B2165AE0}"/>
              </a:ext>
            </a:extLst>
          </p:cNvPr>
          <p:cNvSpPr txBox="1"/>
          <p:nvPr/>
        </p:nvSpPr>
        <p:spPr>
          <a:xfrm>
            <a:off x="5835112" y="6286609"/>
            <a:ext cx="198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Halina </a:t>
            </a:r>
            <a:r>
              <a:rPr kumimoji="1" lang="en-US" altLang="ja-JP" dirty="0" err="1"/>
              <a:t>Abramowicz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83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EPPSU and ILC/ ILD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20.02.2018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ILD: Introduction and Charge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8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827584" y="2132857"/>
            <a:ext cx="698858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Physics/ detector group will provide a general document to make the </a:t>
            </a:r>
            <a:br>
              <a:rPr lang="en-US"/>
            </a:br>
            <a:r>
              <a:rPr lang="en-US"/>
              <a:t>case for the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Physics, at different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Accelerator: LCC will provide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ILD: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Strongest role will be to demonstrate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Affirm the science case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Strongly point to the R&amp;D done for ILD/ ILC</a:t>
            </a:r>
            <a:endParaRPr lang="de-DE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21371ED6-9377-CF41-8969-9F41CD86A20C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78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Tentative structure of the document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Document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9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539553" y="2420888"/>
            <a:ext cx="606871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/>
              <a:t>The science case for the ILC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ILC environment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The ILD concept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ILD subdetector technologies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ILC global integration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Detector modelling for optimization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Detector performance on various levels for the two models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Updated cost model 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Science with ILD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The ILD organisation</a:t>
            </a:r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22.02.2018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FA7704EB-B9BC-DA49-8FA5-720DADFB992D}"/>
              </a:ext>
            </a:extLst>
          </p:cNvPr>
          <p:cNvSpPr txBox="1"/>
          <p:nvPr/>
        </p:nvSpPr>
        <p:spPr>
          <a:xfrm>
            <a:off x="3446096" y="6217618"/>
            <a:ext cx="2223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Behnke@Ichinoseki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8500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インク瓶.thmx</Template>
  <TotalTime>2756</TotalTime>
  <Words>709</Words>
  <Application>Microsoft Macintosh PowerPoint</Application>
  <PresentationFormat>画面に合わせる (4:3)</PresentationFormat>
  <Paragraphs>251</Paragraphs>
  <Slides>25</Slides>
  <Notes>0</Notes>
  <HiddenSlides>11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9" baseType="lpstr">
      <vt:lpstr>Calibri</vt:lpstr>
      <vt:lpstr>ＭＳ Ｐゴシック</vt:lpstr>
      <vt:lpstr>Arial</vt:lpstr>
      <vt:lpstr>ホワイト</vt:lpstr>
      <vt:lpstr>ILD status and plans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The Deliverable</vt:lpstr>
      <vt:lpstr>PowerPoint プレゼンテーション</vt:lpstr>
      <vt:lpstr>EPPSU and ILC/ ILD</vt:lpstr>
      <vt:lpstr>Tentative structure of the document</vt:lpstr>
      <vt:lpstr>The Science Case </vt:lpstr>
      <vt:lpstr>ILC environment</vt:lpstr>
      <vt:lpstr>The ILD Concept</vt:lpstr>
      <vt:lpstr>ILD Subdetector Technologies</vt:lpstr>
      <vt:lpstr>ILD Global Integration</vt:lpstr>
      <vt:lpstr>Detector Modelling for Optimization</vt:lpstr>
      <vt:lpstr>Detector Performance</vt:lpstr>
      <vt:lpstr>ILD Cost</vt:lpstr>
      <vt:lpstr>Science with ILD</vt:lpstr>
      <vt:lpstr>Science with ILD</vt:lpstr>
      <vt:lpstr>ILD as an organisation</vt:lpstr>
      <vt:lpstr>A Reminder</vt:lpstr>
      <vt:lpstr>Optimize the ILD detector</vt:lpstr>
      <vt:lpstr>Benchmarks</vt:lpstr>
      <vt:lpstr>Time Schedule (tbc)</vt:lpstr>
      <vt:lpstr>Discussion</vt:lpstr>
    </vt:vector>
  </TitlesOfParts>
  <Manager/>
  <Company>神戸大学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Competitive research funding</dc:title>
  <dc:subject/>
  <dc:creator>川越 清以</dc:creator>
  <cp:keywords/>
  <dc:description/>
  <cp:lastModifiedBy>Kiyotomo Kawagoe</cp:lastModifiedBy>
  <cp:revision>75</cp:revision>
  <cp:lastPrinted>2018-03-16T03:02:14Z</cp:lastPrinted>
  <dcterms:created xsi:type="dcterms:W3CDTF">2016-09-26T23:30:46Z</dcterms:created>
  <dcterms:modified xsi:type="dcterms:W3CDTF">2018-03-19T05:22:27Z</dcterms:modified>
  <cp:category/>
</cp:coreProperties>
</file>