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7" r:id="rId3"/>
    <p:sldId id="268" r:id="rId4"/>
    <p:sldId id="263" r:id="rId5"/>
    <p:sldId id="260" r:id="rId6"/>
    <p:sldId id="258" r:id="rId7"/>
    <p:sldId id="259" r:id="rId8"/>
    <p:sldId id="270" r:id="rId9"/>
    <p:sldId id="265" r:id="rId10"/>
    <p:sldId id="266" r:id="rId11"/>
    <p:sldId id="288" r:id="rId12"/>
    <p:sldId id="271" r:id="rId13"/>
    <p:sldId id="275" r:id="rId14"/>
    <p:sldId id="282" r:id="rId15"/>
    <p:sldId id="276" r:id="rId16"/>
    <p:sldId id="283" r:id="rId17"/>
    <p:sldId id="277" r:id="rId18"/>
    <p:sldId id="284" r:id="rId19"/>
    <p:sldId id="274" r:id="rId20"/>
    <p:sldId id="272" r:id="rId21"/>
    <p:sldId id="273" r:id="rId22"/>
    <p:sldId id="281" r:id="rId23"/>
    <p:sldId id="280" r:id="rId24"/>
    <p:sldId id="278" r:id="rId25"/>
    <p:sldId id="279" r:id="rId26"/>
    <p:sldId id="285" r:id="rId27"/>
    <p:sldId id="286" r:id="rId28"/>
    <p:sldId id="287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D583"/>
    <a:srgbClr val="8345E8"/>
    <a:srgbClr val="FF9900"/>
    <a:srgbClr val="FFFFFF"/>
    <a:srgbClr val="3A3AFF"/>
    <a:srgbClr val="DA37DA"/>
    <a:srgbClr val="15AA15"/>
    <a:srgbClr val="FF03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74BC-67AE-4B78-AC4F-E0241DDD17ED}" type="datetimeFigureOut">
              <a:rPr lang="en-GB" smtClean="0"/>
              <a:t>18/12/2017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F6808-8E37-4E7C-AF1F-6BE2DC27DF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1184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74BC-67AE-4B78-AC4F-E0241DDD17ED}" type="datetimeFigureOut">
              <a:rPr lang="en-GB" smtClean="0"/>
              <a:t>18/12/2017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F6808-8E37-4E7C-AF1F-6BE2DC27DF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384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74BC-67AE-4B78-AC4F-E0241DDD17ED}" type="datetimeFigureOut">
              <a:rPr lang="en-GB" smtClean="0"/>
              <a:t>18/12/2017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F6808-8E37-4E7C-AF1F-6BE2DC27DF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0913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74BC-67AE-4B78-AC4F-E0241DDD17ED}" type="datetimeFigureOut">
              <a:rPr lang="en-GB" smtClean="0"/>
              <a:t>18/12/2017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F6808-8E37-4E7C-AF1F-6BE2DC27DF7A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lowchart: Document 9"/>
          <p:cNvSpPr/>
          <p:nvPr/>
        </p:nvSpPr>
        <p:spPr>
          <a:xfrm flipH="1">
            <a:off x="-1" y="122011"/>
            <a:ext cx="12191999" cy="1156022"/>
          </a:xfrm>
          <a:prstGeom prst="flowChartDocumen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50000">
                <a:srgbClr val="CCCCFF"/>
              </a:gs>
              <a:gs pos="100000">
                <a:schemeClr val="bg1">
                  <a:lumMod val="75000"/>
                </a:schemeClr>
              </a:gs>
            </a:gsLst>
            <a:lin ang="13500000" scaled="1"/>
          </a:gra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2" name="Flowchart: Document 11"/>
          <p:cNvSpPr/>
          <p:nvPr/>
        </p:nvSpPr>
        <p:spPr>
          <a:xfrm>
            <a:off x="-4" y="103656"/>
            <a:ext cx="12192002" cy="1096915"/>
          </a:xfrm>
          <a:prstGeom prst="flowChartDocument">
            <a:avLst/>
          </a:prstGeom>
          <a:gradFill>
            <a:gsLst>
              <a:gs pos="0">
                <a:srgbClr val="8A00D6"/>
              </a:gs>
              <a:gs pos="50000">
                <a:srgbClr val="460046"/>
              </a:gs>
              <a:gs pos="100000">
                <a:srgbClr val="9900CC"/>
              </a:gs>
            </a:gsLst>
            <a:lin ang="13500000" scaled="1"/>
          </a:gra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0692882" y="0"/>
            <a:ext cx="748844" cy="147523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50000">
                <a:schemeClr val="accent1">
                  <a:lumMod val="75000"/>
                </a:schemeClr>
              </a:gs>
              <a:gs pos="100000">
                <a:srgbClr val="CCCCFF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463063" y="108152"/>
            <a:ext cx="10515600" cy="1061729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 smtClean="0"/>
              <a:t>Template Title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684" y="792527"/>
            <a:ext cx="971013" cy="971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2433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74BC-67AE-4B78-AC4F-E0241DDD17ED}" type="datetimeFigureOut">
              <a:rPr lang="en-GB" smtClean="0"/>
              <a:t>18/12/2017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F6808-8E37-4E7C-AF1F-6BE2DC27DF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219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74BC-67AE-4B78-AC4F-E0241DDD17ED}" type="datetimeFigureOut">
              <a:rPr lang="en-GB" smtClean="0"/>
              <a:t>18/12/2017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F6808-8E37-4E7C-AF1F-6BE2DC27DF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5885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74BC-67AE-4B78-AC4F-E0241DDD17ED}" type="datetimeFigureOut">
              <a:rPr lang="en-GB" smtClean="0"/>
              <a:t>18/12/2017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F6808-8E37-4E7C-AF1F-6BE2DC27DF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6684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74BC-67AE-4B78-AC4F-E0241DDD17ED}" type="datetimeFigureOut">
              <a:rPr lang="en-GB" smtClean="0"/>
              <a:t>18/12/2017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F6808-8E37-4E7C-AF1F-6BE2DC27DF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56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74BC-67AE-4B78-AC4F-E0241DDD17ED}" type="datetimeFigureOut">
              <a:rPr lang="en-GB" smtClean="0"/>
              <a:t>18/12/2017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F6808-8E37-4E7C-AF1F-6BE2DC27DF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629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74BC-67AE-4B78-AC4F-E0241DDD17ED}" type="datetimeFigureOut">
              <a:rPr lang="en-GB" smtClean="0"/>
              <a:t>18/12/2017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F6808-8E37-4E7C-AF1F-6BE2DC27DF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373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74BC-67AE-4B78-AC4F-E0241DDD17ED}" type="datetimeFigureOut">
              <a:rPr lang="en-GB" smtClean="0"/>
              <a:t>18/12/2017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F6808-8E37-4E7C-AF1F-6BE2DC27DF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191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D74BC-67AE-4B78-AC4F-E0241DDD17ED}" type="datetimeFigureOut">
              <a:rPr lang="en-GB" smtClean="0"/>
              <a:t>18/12/2017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F6808-8E37-4E7C-AF1F-6BE2DC27DF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00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28575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86331" y="1117909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rgbClr val="480048"/>
                </a:solidFill>
              </a:rPr>
              <a:t>ATF2 December Shifts</a:t>
            </a:r>
            <a:endParaRPr lang="en-GB" sz="4000" dirty="0">
              <a:solidFill>
                <a:srgbClr val="480048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524000" y="4110659"/>
            <a:ext cx="9144000" cy="1655762"/>
          </a:xfrm>
        </p:spPr>
        <p:txBody>
          <a:bodyPr>
            <a:normAutofit/>
          </a:bodyPr>
          <a:lstStyle/>
          <a:p>
            <a:r>
              <a:rPr lang="en-US" altLang="en-US" kern="0" dirty="0">
                <a:latin typeface="Calibri" panose="020F0502020204030204" pitchFamily="34" charset="0"/>
                <a:cs typeface="Calibri"/>
              </a:rPr>
              <a:t>R. </a:t>
            </a:r>
            <a:r>
              <a:rPr lang="en-US" altLang="en-US" kern="0" dirty="0" smtClean="0">
                <a:latin typeface="Calibri" panose="020F0502020204030204" pitchFamily="34" charset="0"/>
                <a:cs typeface="Calibri"/>
              </a:rPr>
              <a:t>Ramjiawan, D. Bett</a:t>
            </a:r>
          </a:p>
          <a:p>
            <a:r>
              <a:rPr lang="en-GB" sz="2000" i="1" dirty="0" smtClean="0">
                <a:latin typeface="+mn-lt"/>
              </a:rPr>
              <a:t>Monday, 18</a:t>
            </a:r>
            <a:r>
              <a:rPr lang="en-GB" sz="2000" i="1" baseline="30000" dirty="0" smtClean="0">
                <a:latin typeface="+mn-lt"/>
              </a:rPr>
              <a:t>th</a:t>
            </a:r>
            <a:r>
              <a:rPr lang="en-GB" sz="2000" i="1" dirty="0" smtClean="0">
                <a:latin typeface="+mn-lt"/>
              </a:rPr>
              <a:t> December 2017</a:t>
            </a:r>
            <a:endParaRPr lang="en-GB" sz="2000" i="1" dirty="0"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7273" y="70028"/>
            <a:ext cx="1157007" cy="13532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5875" y="70028"/>
            <a:ext cx="1353273" cy="1353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72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68177"/>
            <a:ext cx="6639515" cy="376306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Feedback Performance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4063" y="2468177"/>
            <a:ext cx="6639515" cy="376306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38036" y="1566868"/>
            <a:ext cx="529243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solidFill>
                  <a:srgbClr val="8345E8"/>
                </a:solidFill>
              </a:rPr>
              <a:t>Correlation</a:t>
            </a:r>
            <a:r>
              <a:rPr lang="en-GB" sz="2200" dirty="0" smtClean="0"/>
              <a:t> feedback on: </a:t>
            </a:r>
            <a:r>
              <a:rPr lang="en-GB" sz="2200" b="1" dirty="0" smtClean="0"/>
              <a:t>-26%</a:t>
            </a:r>
          </a:p>
          <a:p>
            <a:r>
              <a:rPr lang="en-GB" sz="2200" dirty="0">
                <a:solidFill>
                  <a:srgbClr val="00D583"/>
                </a:solidFill>
              </a:rPr>
              <a:t>Correlation</a:t>
            </a:r>
            <a:r>
              <a:rPr lang="en-GB" sz="2200" dirty="0"/>
              <a:t> feedback off: </a:t>
            </a:r>
            <a:r>
              <a:rPr lang="en-GB" sz="2200" b="1" dirty="0"/>
              <a:t>84%</a:t>
            </a:r>
          </a:p>
          <a:p>
            <a:endParaRPr lang="en-GB" sz="2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130473" y="1570182"/>
            <a:ext cx="33989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solidFill>
                  <a:srgbClr val="8345E8"/>
                </a:solidFill>
              </a:rPr>
              <a:t>Purple: </a:t>
            </a:r>
            <a:r>
              <a:rPr lang="en-GB" sz="2200" dirty="0" smtClean="0"/>
              <a:t>FB on</a:t>
            </a:r>
          </a:p>
          <a:p>
            <a:r>
              <a:rPr lang="en-GB" sz="2200" dirty="0" smtClean="0">
                <a:solidFill>
                  <a:srgbClr val="00D583"/>
                </a:solidFill>
              </a:rPr>
              <a:t>Green: </a:t>
            </a:r>
            <a:r>
              <a:rPr lang="en-GB" sz="2200" dirty="0" smtClean="0"/>
              <a:t>FB off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176239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Noise Floor Removal (Channel Offset)</a:t>
            </a:r>
            <a:endParaRPr lang="en-GB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9263"/>
            <a:ext cx="9342857" cy="529523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244748" y="1900945"/>
            <a:ext cx="2827179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8345E8"/>
                </a:solidFill>
              </a:rPr>
              <a:t>Purple: </a:t>
            </a:r>
            <a:r>
              <a:rPr lang="en-GB" sz="2000" dirty="0" smtClean="0"/>
              <a:t>feedback performed </a:t>
            </a:r>
            <a:r>
              <a:rPr lang="en-GB" sz="2000" dirty="0" smtClean="0">
                <a:solidFill>
                  <a:srgbClr val="8345E8"/>
                </a:solidFill>
              </a:rPr>
              <a:t>with noise floor removal.</a:t>
            </a:r>
          </a:p>
          <a:p>
            <a:r>
              <a:rPr lang="en-GB" sz="2000" b="1" dirty="0" smtClean="0">
                <a:solidFill>
                  <a:srgbClr val="00D583"/>
                </a:solidFill>
              </a:rPr>
              <a:t>Green: </a:t>
            </a:r>
            <a:r>
              <a:rPr lang="en-GB" sz="2000" dirty="0" smtClean="0"/>
              <a:t>feedback performed </a:t>
            </a:r>
            <a:r>
              <a:rPr lang="en-GB" sz="2000" dirty="0" smtClean="0">
                <a:solidFill>
                  <a:srgbClr val="00D583"/>
                </a:solidFill>
              </a:rPr>
              <a:t>without noise floor removal.</a:t>
            </a:r>
          </a:p>
          <a:p>
            <a:endParaRPr lang="en-GB" sz="2000" dirty="0"/>
          </a:p>
          <a:p>
            <a:r>
              <a:rPr lang="en-GB" sz="2000" b="1" dirty="0" smtClean="0"/>
              <a:t>Filled</a:t>
            </a:r>
            <a:r>
              <a:rPr lang="en-GB" sz="2000" dirty="0" smtClean="0"/>
              <a:t> data points: feedback on.</a:t>
            </a:r>
          </a:p>
          <a:p>
            <a:r>
              <a:rPr lang="en-GB" sz="2000" b="1" dirty="0" smtClean="0"/>
              <a:t>Unfilled</a:t>
            </a:r>
            <a:r>
              <a:rPr lang="en-GB" sz="2000" dirty="0" smtClean="0"/>
              <a:t> data points:</a:t>
            </a:r>
          </a:p>
          <a:p>
            <a:r>
              <a:rPr lang="en-GB" sz="2000" dirty="0" smtClean="0"/>
              <a:t>feedback off. </a:t>
            </a:r>
          </a:p>
          <a:p>
            <a:endParaRPr lang="en-GB" sz="2000" dirty="0"/>
          </a:p>
          <a:p>
            <a:r>
              <a:rPr lang="en-GB" dirty="0" smtClean="0"/>
              <a:t>Position correlations shown as data labels.</a:t>
            </a:r>
          </a:p>
          <a:p>
            <a:r>
              <a:rPr lang="en-GB" dirty="0" smtClean="0"/>
              <a:t>(Data sets  ipfbRun24:28)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969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19050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86331" y="1108673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rgbClr val="480048"/>
                </a:solidFill>
              </a:rPr>
              <a:t>2-BPM Feedback</a:t>
            </a:r>
            <a:endParaRPr lang="en-GB" sz="4000" dirty="0">
              <a:solidFill>
                <a:srgbClr val="480048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86331" y="2581874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rgbClr val="FF9900"/>
                </a:solidFill>
              </a:rPr>
              <a:t>gainScan2_10dB_0.8</a:t>
            </a:r>
          </a:p>
          <a:p>
            <a:r>
              <a:rPr lang="en-GB" sz="3000" dirty="0" smtClean="0">
                <a:solidFill>
                  <a:srgbClr val="FF9900"/>
                </a:solidFill>
              </a:rPr>
              <a:t>Calibration file: AQD0FFyScan7</a:t>
            </a:r>
            <a:endParaRPr lang="en-GB" sz="3000" dirty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66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316" y="1451785"/>
            <a:ext cx="10697399" cy="5244577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IPA Waveforms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335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IPA Calibration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3387"/>
            <a:ext cx="11387805" cy="51333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295466" y="2616201"/>
            <a:ext cx="18965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k=0.15706,</a:t>
            </a:r>
          </a:p>
          <a:p>
            <a:r>
              <a:rPr lang="en-GB" sz="2000" dirty="0" smtClean="0"/>
              <a:t>Theta=0.369</a:t>
            </a:r>
          </a:p>
          <a:p>
            <a:r>
              <a:rPr lang="en-GB" sz="2000" dirty="0" smtClean="0"/>
              <a:t>Samples 36:40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37032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IPB Waveforms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598" y="1288424"/>
            <a:ext cx="10394904" cy="542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45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IPB Calibration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108" y="1351436"/>
            <a:ext cx="9897408" cy="53818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295466" y="2616201"/>
            <a:ext cx="18965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k=0.15794,</a:t>
            </a:r>
            <a:endParaRPr lang="en-GB" sz="2000" dirty="0" smtClean="0"/>
          </a:p>
          <a:p>
            <a:r>
              <a:rPr lang="en-GB" sz="2000" dirty="0" smtClean="0"/>
              <a:t>Theta=0.289</a:t>
            </a:r>
          </a:p>
          <a:p>
            <a:r>
              <a:rPr lang="en-GB" sz="2000" dirty="0" smtClean="0"/>
              <a:t>Samples 36:40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43821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IPC Waveforms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458" y="1286162"/>
            <a:ext cx="10103566" cy="5474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62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IPC Calibration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191" y="1327192"/>
            <a:ext cx="10133609" cy="533222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0103379" y="3032667"/>
            <a:ext cx="170110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/>
              <a:t>k=-0.086695,</a:t>
            </a:r>
          </a:p>
          <a:p>
            <a:r>
              <a:rPr lang="en-GB" sz="2000" dirty="0" smtClean="0"/>
              <a:t>Theta=0.2239</a:t>
            </a:r>
          </a:p>
          <a:p>
            <a:r>
              <a:rPr lang="en-GB" sz="2000" dirty="0" smtClean="0"/>
              <a:t>Samples 36:40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420666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 beta optics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0729" y="3187284"/>
            <a:ext cx="6629141" cy="2925239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64" y="3187284"/>
            <a:ext cx="6396667" cy="2881183"/>
          </a:xfrm>
        </p:spPr>
      </p:pic>
      <p:sp>
        <p:nvSpPr>
          <p:cNvPr id="6" name="TextBox 5"/>
          <p:cNvSpPr txBox="1"/>
          <p:nvPr/>
        </p:nvSpPr>
        <p:spPr>
          <a:xfrm>
            <a:off x="1881763" y="2958562"/>
            <a:ext cx="285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Bunch One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893097" y="2958562"/>
            <a:ext cx="285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Bunch Two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26533" y="1730357"/>
            <a:ext cx="86931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Bunch trajectory interpolated between IPA and IPC</a:t>
            </a:r>
            <a:r>
              <a:rPr lang="en-GB" sz="2000" dirty="0" smtClean="0"/>
              <a:t>.</a:t>
            </a:r>
          </a:p>
          <a:p>
            <a:r>
              <a:rPr lang="en-GB" sz="2000" dirty="0" smtClean="0"/>
              <a:t>Feedback off bunch jitters shown as data labels. </a:t>
            </a:r>
            <a:endParaRPr lang="en-GB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983380" y="3143228"/>
            <a:ext cx="960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270 nm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876655" y="3935555"/>
            <a:ext cx="937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120 nm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892779" y="4064000"/>
            <a:ext cx="1036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360 nm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761728" y="3704770"/>
            <a:ext cx="125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220 nm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8460509" y="3861663"/>
            <a:ext cx="960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110 nm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0746413" y="3786657"/>
            <a:ext cx="1256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290nm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771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latin typeface="Calibri" panose="020F0502020204030204" pitchFamily="34" charset="0"/>
              </a:rPr>
              <a:t>1-BPM feedback (Tuesday owl)</a:t>
            </a:r>
          </a:p>
          <a:p>
            <a:pPr lvl="1"/>
            <a:r>
              <a:rPr lang="en-GB" dirty="0" smtClean="0">
                <a:latin typeface="Calibri" panose="020F0502020204030204" pitchFamily="34" charset="0"/>
              </a:rPr>
              <a:t>Nominal </a:t>
            </a:r>
            <a:r>
              <a:rPr lang="en-GB" dirty="0" smtClean="0">
                <a:latin typeface="Calibri" panose="020F0502020204030204" pitchFamily="34" charset="0"/>
              </a:rPr>
              <a:t>optics</a:t>
            </a:r>
            <a:endParaRPr lang="en-GB" dirty="0">
              <a:latin typeface="Calibri" panose="020F0502020204030204" pitchFamily="34" charset="0"/>
            </a:endParaRPr>
          </a:p>
          <a:p>
            <a:pPr lvl="1"/>
            <a:r>
              <a:rPr lang="en-GB" dirty="0" smtClean="0">
                <a:latin typeface="Calibri" panose="020F0502020204030204" pitchFamily="34" charset="0"/>
              </a:rPr>
              <a:t>0dB,</a:t>
            </a:r>
            <a:endParaRPr lang="en-GB" dirty="0">
              <a:latin typeface="Calibri" panose="020F0502020204030204" pitchFamily="34" charset="0"/>
            </a:endParaRPr>
          </a:p>
          <a:p>
            <a:pPr lvl="1"/>
            <a:r>
              <a:rPr lang="en-GB" dirty="0">
                <a:latin typeface="Calibri" panose="020F0502020204030204" pitchFamily="34" charset="0"/>
              </a:rPr>
              <a:t>1-BPM feedback </a:t>
            </a:r>
            <a:r>
              <a:rPr lang="en-GB" dirty="0" smtClean="0">
                <a:latin typeface="Calibri" panose="020F0502020204030204" pitchFamily="34" charset="0"/>
              </a:rPr>
              <a:t>stabilising at IPC,</a:t>
            </a:r>
            <a:endParaRPr lang="en-GB" dirty="0">
              <a:latin typeface="Calibri" panose="020F0502020204030204" pitchFamily="34" charset="0"/>
            </a:endParaRPr>
          </a:p>
          <a:p>
            <a:pPr lvl="1"/>
            <a:r>
              <a:rPr lang="en-GB" dirty="0">
                <a:latin typeface="Calibri" panose="020F0502020204030204" pitchFamily="34" charset="0"/>
              </a:rPr>
              <a:t>C-band BPFs in </a:t>
            </a:r>
            <a:r>
              <a:rPr lang="en-GB" dirty="0" smtClean="0">
                <a:latin typeface="Calibri" panose="020F0502020204030204" pitchFamily="34" charset="0"/>
              </a:rPr>
              <a:t>place</a:t>
            </a:r>
            <a:r>
              <a:rPr lang="en-GB" dirty="0">
                <a:latin typeface="Calibri" panose="020F0502020204030204" pitchFamily="34" charset="0"/>
              </a:rPr>
              <a:t>,</a:t>
            </a:r>
            <a:endParaRPr lang="en-GB" dirty="0" smtClean="0">
              <a:latin typeface="Calibri" panose="020F0502020204030204" pitchFamily="34" charset="0"/>
            </a:endParaRPr>
          </a:p>
          <a:p>
            <a:pPr lvl="1"/>
            <a:r>
              <a:rPr lang="en-GB" dirty="0" smtClean="0">
                <a:latin typeface="Calibri" panose="020F0502020204030204" pitchFamily="34" charset="0"/>
              </a:rPr>
              <a:t>Noise floor removal.</a:t>
            </a:r>
            <a:endParaRPr lang="en-GB" dirty="0">
              <a:latin typeface="Calibri" panose="020F0502020204030204" pitchFamily="34" charset="0"/>
            </a:endParaRPr>
          </a:p>
          <a:p>
            <a:r>
              <a:rPr lang="en-GB" dirty="0" smtClean="0">
                <a:latin typeface="Calibri" panose="020F0502020204030204" pitchFamily="34" charset="0"/>
              </a:rPr>
              <a:t>2-BPM feedback (Friday day and swing)</a:t>
            </a:r>
          </a:p>
          <a:p>
            <a:pPr lvl="1"/>
            <a:r>
              <a:rPr lang="en-GB" dirty="0" smtClean="0">
                <a:latin typeface="Calibri" panose="020F0502020204030204" pitchFamily="34" charset="0"/>
              </a:rPr>
              <a:t>High beta </a:t>
            </a:r>
            <a:r>
              <a:rPr lang="en-GB" dirty="0" smtClean="0">
                <a:latin typeface="Calibri" panose="020F0502020204030204" pitchFamily="34" charset="0"/>
              </a:rPr>
              <a:t>optics,</a:t>
            </a:r>
            <a:endParaRPr lang="en-GB" dirty="0" smtClean="0">
              <a:latin typeface="Calibri" panose="020F0502020204030204" pitchFamily="34" charset="0"/>
            </a:endParaRPr>
          </a:p>
          <a:p>
            <a:pPr lvl="1"/>
            <a:r>
              <a:rPr lang="en-GB" dirty="0" smtClean="0">
                <a:latin typeface="Calibri" panose="020F0502020204030204" pitchFamily="34" charset="0"/>
              </a:rPr>
              <a:t>10dB,</a:t>
            </a:r>
            <a:endParaRPr lang="en-GB" dirty="0" smtClean="0">
              <a:latin typeface="Calibri" panose="020F0502020204030204" pitchFamily="34" charset="0"/>
            </a:endParaRPr>
          </a:p>
          <a:p>
            <a:pPr lvl="1"/>
            <a:r>
              <a:rPr lang="en-GB" dirty="0" smtClean="0">
                <a:latin typeface="Calibri" panose="020F0502020204030204" pitchFamily="34" charset="0"/>
              </a:rPr>
              <a:t>2-BPM feedback at </a:t>
            </a:r>
            <a:r>
              <a:rPr lang="en-GB" dirty="0" smtClean="0">
                <a:latin typeface="Calibri" panose="020F0502020204030204" pitchFamily="34" charset="0"/>
              </a:rPr>
              <a:t>IPB,</a:t>
            </a:r>
            <a:endParaRPr lang="en-GB" dirty="0" smtClean="0">
              <a:latin typeface="Calibri" panose="020F0502020204030204" pitchFamily="34" charset="0"/>
            </a:endParaRPr>
          </a:p>
          <a:p>
            <a:pPr lvl="1"/>
            <a:r>
              <a:rPr lang="en-GB" dirty="0" smtClean="0">
                <a:latin typeface="Calibri" panose="020F0502020204030204" pitchFamily="34" charset="0"/>
              </a:rPr>
              <a:t>Noise floor removal.</a:t>
            </a:r>
          </a:p>
          <a:p>
            <a:pPr lvl="1"/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Shift Outline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888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IPB Single Sample Correlation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5067300" y="2133600"/>
            <a:ext cx="0" cy="3829050"/>
          </a:xfrm>
          <a:prstGeom prst="line">
            <a:avLst/>
          </a:prstGeom>
          <a:ln w="19050">
            <a:solidFill>
              <a:srgbClr val="FF99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013450" y="2133600"/>
            <a:ext cx="0" cy="3829050"/>
          </a:xfrm>
          <a:prstGeom prst="line">
            <a:avLst/>
          </a:prstGeom>
          <a:ln w="19050">
            <a:solidFill>
              <a:srgbClr val="FF99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7636" y="1659467"/>
            <a:ext cx="13003054" cy="4963006"/>
          </a:xfrm>
        </p:spPr>
      </p:pic>
      <p:sp>
        <p:nvSpPr>
          <p:cNvPr id="11" name="TextBox 10"/>
          <p:cNvSpPr txBox="1"/>
          <p:nvPr/>
        </p:nvSpPr>
        <p:spPr>
          <a:xfrm>
            <a:off x="4711700" y="4491894"/>
            <a:ext cx="1685176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9900"/>
                </a:solidFill>
              </a:rPr>
              <a:t>Sample range used for feedback</a:t>
            </a:r>
            <a:endParaRPr lang="en-GB" dirty="0">
              <a:solidFill>
                <a:srgbClr val="FF99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4797458" y="5464331"/>
            <a:ext cx="269842" cy="0"/>
          </a:xfrm>
          <a:prstGeom prst="straightConnector1">
            <a:avLst/>
          </a:prstGeom>
          <a:ln w="28575"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6013450" y="5455864"/>
            <a:ext cx="269842" cy="0"/>
          </a:xfrm>
          <a:prstGeom prst="straightConnector1">
            <a:avLst/>
          </a:prstGeom>
          <a:ln w="28575"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794933" y="1574800"/>
            <a:ext cx="253153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Highest single sample interpolated IPB correlation: </a:t>
            </a:r>
            <a:r>
              <a:rPr lang="en-GB" sz="2000" b="1" dirty="0" smtClean="0">
                <a:solidFill>
                  <a:srgbClr val="8345E8"/>
                </a:solidFill>
              </a:rPr>
              <a:t>93.3%.</a:t>
            </a:r>
          </a:p>
          <a:p>
            <a:r>
              <a:rPr lang="en-GB" sz="2000" dirty="0" smtClean="0"/>
              <a:t>Highest IPB correlation: </a:t>
            </a:r>
            <a:r>
              <a:rPr lang="en-GB" sz="2000" b="1" dirty="0" smtClean="0">
                <a:solidFill>
                  <a:srgbClr val="00D583"/>
                </a:solidFill>
              </a:rPr>
              <a:t>85.2%.</a:t>
            </a:r>
            <a:endParaRPr lang="en-GB" sz="2000" b="1" dirty="0">
              <a:solidFill>
                <a:srgbClr val="00D58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01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782" y="1555498"/>
            <a:ext cx="8139618" cy="500616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IPB Integrated Sample Correlation 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3134360" y="1855892"/>
            <a:ext cx="386080" cy="568960"/>
          </a:xfrm>
          <a:prstGeom prst="straightConnector1">
            <a:avLst/>
          </a:prstGeom>
          <a:ln w="28575"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43913" y="1374946"/>
            <a:ext cx="2783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9900"/>
                </a:solidFill>
              </a:rPr>
              <a:t>Sample range used for feedback</a:t>
            </a:r>
            <a:endParaRPr lang="en-GB" sz="2000" dirty="0">
              <a:solidFill>
                <a:srgbClr val="FF99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66199" y="2362200"/>
            <a:ext cx="2607733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Highest single sample interpolated IPB correlation: </a:t>
            </a:r>
            <a:r>
              <a:rPr lang="en-GB" sz="2000" b="1" dirty="0" smtClean="0">
                <a:solidFill>
                  <a:srgbClr val="8345E8"/>
                </a:solidFill>
              </a:rPr>
              <a:t>96.1</a:t>
            </a:r>
            <a:r>
              <a:rPr lang="en-GB" sz="2000" b="1" dirty="0">
                <a:solidFill>
                  <a:srgbClr val="8345E8"/>
                </a:solidFill>
              </a:rPr>
              <a:t>%.</a:t>
            </a:r>
          </a:p>
          <a:p>
            <a:r>
              <a:rPr lang="en-GB" sz="2000" dirty="0" smtClean="0"/>
              <a:t>Highest IPB correlation: </a:t>
            </a:r>
            <a:r>
              <a:rPr lang="en-GB" sz="2000" b="1" dirty="0" smtClean="0">
                <a:solidFill>
                  <a:srgbClr val="00D583"/>
                </a:solidFill>
              </a:rPr>
              <a:t>91.6</a:t>
            </a:r>
            <a:r>
              <a:rPr lang="en-GB" sz="2000" b="1" dirty="0">
                <a:solidFill>
                  <a:srgbClr val="00D583"/>
                </a:solidFill>
              </a:rPr>
              <a:t>%.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283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05800" y="1947333"/>
            <a:ext cx="3048000" cy="4170364"/>
          </a:xfrm>
        </p:spPr>
        <p:txBody>
          <a:bodyPr>
            <a:normAutofit/>
          </a:bodyPr>
          <a:lstStyle/>
          <a:p>
            <a:r>
              <a:rPr lang="en-GB" sz="2000" dirty="0" smtClean="0">
                <a:latin typeface="Calibri" panose="020F0502020204030204" pitchFamily="34" charset="0"/>
              </a:rPr>
              <a:t>Interpolated kicker scan.</a:t>
            </a:r>
          </a:p>
          <a:p>
            <a:r>
              <a:rPr lang="en-GB" sz="2000" dirty="0" smtClean="0">
                <a:latin typeface="Calibri" panose="020F0502020204030204" pitchFamily="34" charset="0"/>
              </a:rPr>
              <a:t>Gradient </a:t>
            </a:r>
            <a:r>
              <a:rPr lang="en-GB" sz="2000" b="1" dirty="0" smtClean="0">
                <a:solidFill>
                  <a:srgbClr val="FF9900"/>
                </a:solidFill>
                <a:latin typeface="Calibri" panose="020F0502020204030204" pitchFamily="34" charset="0"/>
              </a:rPr>
              <a:t>= -0.00048 </a:t>
            </a:r>
            <a:r>
              <a:rPr lang="en-GB" sz="2000" dirty="0" smtClean="0">
                <a:latin typeface="Calibri" panose="020F0502020204030204" pitchFamily="34" charset="0"/>
              </a:rPr>
              <a:t>(um/DAC).</a:t>
            </a:r>
          </a:p>
          <a:p>
            <a:r>
              <a:rPr lang="en-GB" sz="2000" dirty="0" smtClean="0">
                <a:latin typeface="Calibri" panose="020F0502020204030204" pitchFamily="34" charset="0"/>
              </a:rPr>
              <a:t>R</a:t>
            </a:r>
            <a:r>
              <a:rPr lang="en-GB" sz="2000" baseline="30000" dirty="0" smtClean="0">
                <a:latin typeface="Calibri" panose="020F0502020204030204" pitchFamily="34" charset="0"/>
              </a:rPr>
              <a:t>2</a:t>
            </a:r>
            <a:r>
              <a:rPr lang="en-GB" sz="2000" dirty="0" smtClean="0">
                <a:latin typeface="Calibri" panose="020F0502020204030204" pitchFamily="34" charset="0"/>
              </a:rPr>
              <a:t> value = 0.99206.</a:t>
            </a:r>
          </a:p>
          <a:p>
            <a:r>
              <a:rPr lang="en-GB" sz="2000" dirty="0" smtClean="0">
                <a:latin typeface="Calibri" panose="020F0502020204030204" pitchFamily="34" charset="0"/>
              </a:rPr>
              <a:t>Propagated standard errors given.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Kicker Calibration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96" y="1367211"/>
            <a:ext cx="7518438" cy="4877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00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Filename: gainScan2_10dB_0.8</a:t>
            </a:r>
            <a:endParaRPr lang="en-GB" sz="32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936" y="1571625"/>
            <a:ext cx="10756670" cy="5067400"/>
          </a:xfrm>
        </p:spPr>
      </p:pic>
      <p:sp>
        <p:nvSpPr>
          <p:cNvPr id="7" name="TextBox 6"/>
          <p:cNvSpPr txBox="1"/>
          <p:nvPr/>
        </p:nvSpPr>
        <p:spPr>
          <a:xfrm>
            <a:off x="9787466" y="2197110"/>
            <a:ext cx="240453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solidFill>
                  <a:srgbClr val="8345E8"/>
                </a:solidFill>
              </a:rPr>
              <a:t>Purple: </a:t>
            </a:r>
            <a:r>
              <a:rPr lang="en-GB" sz="2200" dirty="0" smtClean="0"/>
              <a:t>FB on</a:t>
            </a:r>
          </a:p>
          <a:p>
            <a:r>
              <a:rPr lang="en-GB" sz="2200" dirty="0" smtClean="0">
                <a:solidFill>
                  <a:srgbClr val="00D583"/>
                </a:solidFill>
              </a:rPr>
              <a:t>Green:</a:t>
            </a:r>
            <a:r>
              <a:rPr lang="en-GB" sz="2200" dirty="0" smtClean="0"/>
              <a:t> FB off</a:t>
            </a:r>
          </a:p>
          <a:p>
            <a:endParaRPr lang="en-GB" sz="2200" dirty="0"/>
          </a:p>
          <a:p>
            <a:r>
              <a:rPr lang="en-GB" sz="2200" dirty="0" smtClean="0"/>
              <a:t>Bunch </a:t>
            </a:r>
            <a:r>
              <a:rPr lang="en-GB" sz="2200" dirty="0" smtClean="0"/>
              <a:t>One:</a:t>
            </a:r>
          </a:p>
          <a:p>
            <a:r>
              <a:rPr lang="en-GB" sz="2200" dirty="0" smtClean="0"/>
              <a:t>FB Off: </a:t>
            </a:r>
            <a:r>
              <a:rPr lang="en-GB" sz="2200" b="1" dirty="0" smtClean="0"/>
              <a:t>115.1</a:t>
            </a:r>
            <a:r>
              <a:rPr lang="en-GB" sz="2200" dirty="0" smtClean="0"/>
              <a:t> nm</a:t>
            </a:r>
          </a:p>
          <a:p>
            <a:r>
              <a:rPr lang="en-GB" sz="2200" dirty="0" smtClean="0"/>
              <a:t>FB On: </a:t>
            </a:r>
            <a:r>
              <a:rPr lang="en-GB" sz="2200" b="1" dirty="0" smtClean="0"/>
              <a:t>104.5 </a:t>
            </a:r>
            <a:r>
              <a:rPr lang="en-GB" sz="2200" dirty="0" smtClean="0"/>
              <a:t>nm</a:t>
            </a:r>
          </a:p>
          <a:p>
            <a:endParaRPr lang="en-GB" sz="2200" dirty="0"/>
          </a:p>
          <a:p>
            <a:r>
              <a:rPr lang="en-GB" sz="2200" dirty="0" smtClean="0"/>
              <a:t>Bunch Two:</a:t>
            </a:r>
          </a:p>
          <a:p>
            <a:r>
              <a:rPr lang="en-GB" sz="2200" dirty="0" smtClean="0"/>
              <a:t>FB Off: </a:t>
            </a:r>
            <a:r>
              <a:rPr lang="en-GB" sz="2200" b="1" dirty="0" smtClean="0"/>
              <a:t>107.9</a:t>
            </a:r>
            <a:r>
              <a:rPr lang="en-GB" sz="2200" dirty="0" smtClean="0"/>
              <a:t> nm</a:t>
            </a:r>
          </a:p>
          <a:p>
            <a:r>
              <a:rPr lang="en-GB" sz="2200" dirty="0"/>
              <a:t>FB On</a:t>
            </a:r>
            <a:r>
              <a:rPr lang="en-GB" sz="2200" dirty="0" smtClean="0"/>
              <a:t>: </a:t>
            </a:r>
            <a:r>
              <a:rPr lang="en-GB" sz="2200" b="1" dirty="0" smtClean="0">
                <a:solidFill>
                  <a:srgbClr val="8345E8"/>
                </a:solidFill>
              </a:rPr>
              <a:t>40.9</a:t>
            </a:r>
            <a:r>
              <a:rPr lang="en-GB" sz="2200" dirty="0" smtClean="0"/>
              <a:t> nm</a:t>
            </a:r>
          </a:p>
          <a:p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141189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Resolution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2048935"/>
            <a:ext cx="8077200" cy="3834629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4172" y="2048936"/>
            <a:ext cx="5952935" cy="383462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403277" y="6077529"/>
            <a:ext cx="1339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8345E8"/>
                </a:solidFill>
              </a:rPr>
              <a:t>21.8 nm</a:t>
            </a:r>
            <a:endParaRPr lang="en-GB" sz="2400" b="1" dirty="0">
              <a:solidFill>
                <a:srgbClr val="8345E8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07385" y="6077529"/>
            <a:ext cx="1339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8345E8"/>
                </a:solidFill>
              </a:rPr>
              <a:t>21.2 nm</a:t>
            </a:r>
            <a:endParaRPr lang="en-GB" sz="2400" b="1" dirty="0">
              <a:solidFill>
                <a:srgbClr val="8345E8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02257" y="6072911"/>
            <a:ext cx="1339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8345E8"/>
                </a:solidFill>
              </a:rPr>
              <a:t>17.2 nm</a:t>
            </a:r>
            <a:endParaRPr lang="en-GB" sz="2400" b="1" dirty="0">
              <a:solidFill>
                <a:srgbClr val="8345E8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3345" y="6068293"/>
            <a:ext cx="1339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D583"/>
                </a:solidFill>
              </a:rPr>
              <a:t>22.7 nm</a:t>
            </a:r>
            <a:endParaRPr lang="en-GB" sz="2400" b="1" dirty="0">
              <a:solidFill>
                <a:srgbClr val="00D583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2582" y="1501027"/>
            <a:ext cx="83496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Resolution results for 41 nm feedback run (gainScan2_10dB)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86273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7915"/>
            <a:ext cx="11946465" cy="523439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Single </a:t>
            </a:r>
            <a:r>
              <a:rPr lang="en-GB" sz="3200" dirty="0" smtClean="0"/>
              <a:t>Sample </a:t>
            </a:r>
            <a:r>
              <a:rPr lang="en-GB" sz="3200" dirty="0" smtClean="0"/>
              <a:t>vs.</a:t>
            </a:r>
            <a:r>
              <a:rPr lang="en-GB" sz="3200" dirty="0" smtClean="0"/>
              <a:t> </a:t>
            </a:r>
            <a:r>
              <a:rPr lang="en-GB" sz="3200" dirty="0" smtClean="0"/>
              <a:t>Integrated Resolution</a:t>
            </a:r>
            <a:endParaRPr lang="en-GB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833534" y="1879600"/>
            <a:ext cx="5080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Solid line: single sample </a:t>
            </a:r>
          </a:p>
          <a:p>
            <a:r>
              <a:rPr lang="en-GB" sz="2000" dirty="0" smtClean="0"/>
              <a:t>Dashed line: integrated sample (36:40)</a:t>
            </a:r>
          </a:p>
          <a:p>
            <a:r>
              <a:rPr lang="en-GB" sz="2000" dirty="0" smtClean="0">
                <a:solidFill>
                  <a:srgbClr val="FF0303"/>
                </a:solidFill>
              </a:rPr>
              <a:t>Geometric resolution</a:t>
            </a:r>
          </a:p>
          <a:p>
            <a:r>
              <a:rPr lang="en-GB" sz="2000" dirty="0" smtClean="0">
                <a:solidFill>
                  <a:srgbClr val="15AA15"/>
                </a:solidFill>
              </a:rPr>
              <a:t>IPA fitting resolution</a:t>
            </a:r>
          </a:p>
          <a:p>
            <a:r>
              <a:rPr lang="en-GB" sz="2000" dirty="0" smtClean="0">
                <a:solidFill>
                  <a:srgbClr val="DA37DA"/>
                </a:solidFill>
              </a:rPr>
              <a:t>IPB fitting resolution</a:t>
            </a:r>
          </a:p>
          <a:p>
            <a:r>
              <a:rPr lang="en-GB" sz="2000" dirty="0" smtClean="0">
                <a:solidFill>
                  <a:srgbClr val="3A3AFF"/>
                </a:solidFill>
              </a:rPr>
              <a:t>IPC fitting resolution  </a:t>
            </a:r>
            <a:endParaRPr lang="en-GB" sz="2000" dirty="0">
              <a:solidFill>
                <a:srgbClr val="3A3AFF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139267" y="2074337"/>
            <a:ext cx="6858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156197" y="2379143"/>
            <a:ext cx="685800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872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5" y="2226732"/>
            <a:ext cx="6310607" cy="4094163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Gain Scan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3325" y="2226732"/>
            <a:ext cx="6310608" cy="40941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0400" y="1518846"/>
            <a:ext cx="98213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gainScan4_10dB: scaling magnitude of all four gains.</a:t>
            </a:r>
          </a:p>
          <a:p>
            <a:r>
              <a:rPr lang="en-GB" sz="2000" dirty="0" smtClean="0"/>
              <a:t>Gain scans of ratio of pairs of gains still to be analysed.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70973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96" y="1537759"/>
            <a:ext cx="8721372" cy="4736041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Latency Scan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720667" y="2285999"/>
            <a:ext cx="281093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We should have gone to earlier sample numbers.</a:t>
            </a:r>
          </a:p>
          <a:p>
            <a:endParaRPr lang="en-GB" sz="2000" dirty="0" smtClean="0"/>
          </a:p>
          <a:p>
            <a:r>
              <a:rPr lang="en-GB" sz="2000" dirty="0" smtClean="0"/>
              <a:t>Feedback has 22 samples latency, excluding the kicker rise time.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12086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latin typeface="Calibri" panose="020F0502020204030204" pitchFamily="34" charset="0"/>
              </a:rPr>
              <a:t>1-BPM feedback (Tuesday owl)</a:t>
            </a:r>
          </a:p>
          <a:p>
            <a:pPr lvl="1"/>
            <a:r>
              <a:rPr lang="en-GB" dirty="0" smtClean="0">
                <a:latin typeface="Calibri" panose="020F0502020204030204" pitchFamily="34" charset="0"/>
              </a:rPr>
              <a:t>50 nm stabilisation at IPC.</a:t>
            </a:r>
          </a:p>
          <a:p>
            <a:pPr lvl="1"/>
            <a:r>
              <a:rPr lang="en-GB" dirty="0" smtClean="0">
                <a:latin typeface="Calibri" panose="020F0502020204030204" pitchFamily="34" charset="0"/>
              </a:rPr>
              <a:t>21 nm resolution</a:t>
            </a:r>
            <a:r>
              <a:rPr lang="en-GB" dirty="0" smtClean="0">
                <a:latin typeface="Calibri" panose="020F0502020204030204" pitchFamily="34" charset="0"/>
              </a:rPr>
              <a:t>.</a:t>
            </a:r>
          </a:p>
          <a:p>
            <a:pPr lvl="1"/>
            <a:r>
              <a:rPr lang="en-GB" dirty="0" smtClean="0">
                <a:latin typeface="Calibri" panose="020F0502020204030204" pitchFamily="34" charset="0"/>
              </a:rPr>
              <a:t>Noise floor removal appears to offer some improvement to feedback performance.</a:t>
            </a:r>
            <a:endParaRPr lang="en-GB" dirty="0">
              <a:latin typeface="Calibri" panose="020F0502020204030204" pitchFamily="34" charset="0"/>
            </a:endParaRPr>
          </a:p>
          <a:p>
            <a:r>
              <a:rPr lang="en-GB" dirty="0" smtClean="0">
                <a:latin typeface="Calibri" panose="020F0502020204030204" pitchFamily="34" charset="0"/>
              </a:rPr>
              <a:t>2-BPM feedback (Friday day and swing)</a:t>
            </a:r>
          </a:p>
          <a:p>
            <a:pPr lvl="1"/>
            <a:r>
              <a:rPr lang="en-GB" dirty="0" smtClean="0">
                <a:latin typeface="Calibri" panose="020F0502020204030204" pitchFamily="34" charset="0"/>
              </a:rPr>
              <a:t>41 nm stabilisation at IPB.</a:t>
            </a:r>
          </a:p>
          <a:p>
            <a:pPr lvl="1"/>
            <a:r>
              <a:rPr lang="en-GB" dirty="0" smtClean="0">
                <a:latin typeface="Calibri" panose="020F0502020204030204" pitchFamily="34" charset="0"/>
              </a:rPr>
              <a:t>Better resolution through integration.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Shift Outline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624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378821"/>
            <a:ext cx="12192000" cy="145160"/>
          </a:xfrm>
          <a:prstGeom prst="rect">
            <a:avLst/>
          </a:prstGeom>
          <a:solidFill>
            <a:srgbClr val="480048"/>
          </a:solidFill>
          <a:ln w="19050">
            <a:solidFill>
              <a:srgbClr val="2CA5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86331" y="1108673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rgbClr val="480048"/>
                </a:solidFill>
              </a:rPr>
              <a:t>1-BPM Feedback</a:t>
            </a:r>
            <a:endParaRPr lang="en-GB" sz="4000" dirty="0">
              <a:solidFill>
                <a:srgbClr val="480048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86331" y="2831260"/>
            <a:ext cx="11804074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rgbClr val="FF9900"/>
                </a:solidFill>
              </a:rPr>
              <a:t>ipfbRun18</a:t>
            </a:r>
          </a:p>
          <a:p>
            <a:r>
              <a:rPr lang="en-GB" sz="3000" dirty="0" smtClean="0">
                <a:solidFill>
                  <a:srgbClr val="FF9900"/>
                </a:solidFill>
              </a:rPr>
              <a:t>Calibration </a:t>
            </a:r>
            <a:r>
              <a:rPr lang="en-GB" sz="3000" dirty="0">
                <a:solidFill>
                  <a:srgbClr val="FF9900"/>
                </a:solidFill>
              </a:rPr>
              <a:t>file: </a:t>
            </a:r>
            <a:r>
              <a:rPr lang="en-GB" sz="3000" dirty="0" smtClean="0">
                <a:solidFill>
                  <a:srgbClr val="FF9900"/>
                </a:solidFill>
              </a:rPr>
              <a:t>AQD0FFyScan1</a:t>
            </a:r>
            <a:endParaRPr lang="en-GB" sz="3000" dirty="0">
              <a:solidFill>
                <a:srgbClr val="FF9900"/>
              </a:solidFill>
            </a:endParaRPr>
          </a:p>
          <a:p>
            <a:endParaRPr lang="en-GB" sz="3000" dirty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59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23" y="1647824"/>
            <a:ext cx="10552340" cy="477172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800" dirty="0" smtClean="0"/>
              <a:t>Waveforms</a:t>
            </a:r>
            <a:endParaRPr lang="en-GB" sz="3800" dirty="0"/>
          </a:p>
        </p:txBody>
      </p:sp>
      <p:cxnSp>
        <p:nvCxnSpPr>
          <p:cNvPr id="5" name="Straight Arrow Connector 4"/>
          <p:cNvCxnSpPr>
            <a:stCxn id="6" idx="1"/>
          </p:cNvCxnSpPr>
          <p:nvPr/>
        </p:nvCxnSpPr>
        <p:spPr>
          <a:xfrm flipH="1">
            <a:off x="1422400" y="1892068"/>
            <a:ext cx="558801" cy="1452265"/>
          </a:xfrm>
          <a:prstGeom prst="straightConnector1">
            <a:avLst/>
          </a:prstGeom>
          <a:ln w="38100"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981201" y="1430403"/>
            <a:ext cx="18118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9900"/>
                </a:solidFill>
              </a:rPr>
              <a:t>Effect of noise floor removal channel offset</a:t>
            </a:r>
            <a:endParaRPr lang="en-GB" dirty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35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9226"/>
            <a:ext cx="10680469" cy="503150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Calibration IPC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9779000" y="2904067"/>
            <a:ext cx="2082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Scaled calibration constant:</a:t>
            </a:r>
          </a:p>
          <a:p>
            <a:r>
              <a:rPr lang="en-GB" dirty="0" smtClean="0"/>
              <a:t>k=-0.237</a:t>
            </a:r>
          </a:p>
          <a:p>
            <a:endParaRPr lang="en-GB" dirty="0"/>
          </a:p>
          <a:p>
            <a:r>
              <a:rPr lang="en-GB" dirty="0" smtClean="0"/>
              <a:t>We tried to reduce Q’ to reduce the effect of the phase jitter on the position measurement.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5985933" y="4114800"/>
            <a:ext cx="338666" cy="59266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155266" y="4707466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9900"/>
                </a:solidFill>
              </a:rPr>
              <a:t>Phase jitter </a:t>
            </a:r>
            <a:endParaRPr lang="en-GB" dirty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43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IPC Single Sample Correlation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4344785" y="1699491"/>
            <a:ext cx="0" cy="4230254"/>
          </a:xfrm>
          <a:prstGeom prst="line">
            <a:avLst/>
          </a:prstGeom>
          <a:ln w="28575">
            <a:solidFill>
              <a:srgbClr val="00D583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5990705" y="1699491"/>
            <a:ext cx="0" cy="4230254"/>
          </a:xfrm>
          <a:prstGeom prst="line">
            <a:avLst/>
          </a:prstGeom>
          <a:ln w="28575">
            <a:solidFill>
              <a:srgbClr val="00D583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9345"/>
            <a:ext cx="11763410" cy="5190838"/>
          </a:xfrm>
        </p:spPr>
      </p:pic>
      <p:sp>
        <p:nvSpPr>
          <p:cNvPr id="10" name="TextBox 9"/>
          <p:cNvSpPr txBox="1"/>
          <p:nvPr/>
        </p:nvSpPr>
        <p:spPr>
          <a:xfrm>
            <a:off x="4344785" y="1410027"/>
            <a:ext cx="1685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D583"/>
                </a:solidFill>
              </a:rPr>
              <a:t>Sample range used for feedback</a:t>
            </a:r>
            <a:endParaRPr lang="en-GB" dirty="0">
              <a:solidFill>
                <a:srgbClr val="00D583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5720863" y="1869440"/>
            <a:ext cx="269842" cy="0"/>
          </a:xfrm>
          <a:prstGeom prst="straightConnector1">
            <a:avLst/>
          </a:prstGeom>
          <a:ln w="28575">
            <a:solidFill>
              <a:srgbClr val="00D58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4359423" y="1869440"/>
            <a:ext cx="269842" cy="0"/>
          </a:xfrm>
          <a:prstGeom prst="straightConnector1">
            <a:avLst/>
          </a:prstGeom>
          <a:ln w="28575">
            <a:solidFill>
              <a:srgbClr val="00D58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5304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1137" y="1369750"/>
            <a:ext cx="11683999" cy="5155797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Integrated Sample Correlation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7223760" y="1788160"/>
            <a:ext cx="386080" cy="568960"/>
          </a:xfrm>
          <a:prstGeom prst="straightConnector1">
            <a:avLst/>
          </a:prstGeom>
          <a:ln w="28575">
            <a:solidFill>
              <a:srgbClr val="00D58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609840" y="1369750"/>
            <a:ext cx="2783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D583"/>
                </a:solidFill>
              </a:rPr>
              <a:t>Sample range used for feedback</a:t>
            </a:r>
            <a:endParaRPr lang="en-GB" sz="2000" dirty="0">
              <a:solidFill>
                <a:srgbClr val="00D58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93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Kicker Calibration IPC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423" y="1269061"/>
            <a:ext cx="8161905" cy="529523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067039" y="2540000"/>
            <a:ext cx="363015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/>
              <a:t>Gradient </a:t>
            </a:r>
            <a:r>
              <a:rPr lang="en-GB" sz="2200" b="1" dirty="0" smtClean="0">
                <a:solidFill>
                  <a:srgbClr val="00D583"/>
                </a:solidFill>
              </a:rPr>
              <a:t>-0.0038 </a:t>
            </a:r>
            <a:r>
              <a:rPr lang="en-GB" sz="2200" dirty="0" smtClean="0"/>
              <a:t>(um/DACs)</a:t>
            </a:r>
          </a:p>
          <a:p>
            <a:r>
              <a:rPr lang="en-GB" sz="2200" dirty="0" smtClean="0"/>
              <a:t>R</a:t>
            </a:r>
            <a:r>
              <a:rPr lang="en-GB" sz="2200" baseline="30000" dirty="0" smtClean="0"/>
              <a:t>2</a:t>
            </a:r>
            <a:r>
              <a:rPr lang="en-GB" sz="2200" dirty="0" smtClean="0"/>
              <a:t>=0.99968</a:t>
            </a:r>
          </a:p>
          <a:p>
            <a:r>
              <a:rPr lang="en-GB" sz="2200" dirty="0" smtClean="0"/>
              <a:t>Standard errors given.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266479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9939" y="1754909"/>
            <a:ext cx="11468602" cy="465512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1-BPM Feedback Performance 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0178473" y="2253673"/>
            <a:ext cx="169949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Feedback integration window: 28:37</a:t>
            </a:r>
          </a:p>
          <a:p>
            <a:endParaRPr lang="en-GB" dirty="0"/>
          </a:p>
          <a:p>
            <a:r>
              <a:rPr lang="en-GB" dirty="0" smtClean="0"/>
              <a:t>Analysis integration window: 28:37</a:t>
            </a:r>
          </a:p>
          <a:p>
            <a:endParaRPr lang="en-GB" dirty="0"/>
          </a:p>
          <a:p>
            <a:r>
              <a:rPr lang="en-GB" dirty="0"/>
              <a:t>T</a:t>
            </a:r>
            <a:r>
              <a:rPr lang="en-GB" dirty="0" smtClean="0"/>
              <a:t>riggers cut:</a:t>
            </a:r>
          </a:p>
          <a:p>
            <a:r>
              <a:rPr lang="en-GB" dirty="0"/>
              <a:t>290 </a:t>
            </a:r>
            <a:r>
              <a:rPr lang="en-GB" dirty="0" smtClean="0"/>
              <a:t>372</a:t>
            </a:r>
          </a:p>
          <a:p>
            <a:endParaRPr lang="en-GB" dirty="0"/>
          </a:p>
          <a:p>
            <a:r>
              <a:rPr lang="en-GB" dirty="0" smtClean="0"/>
              <a:t>Feedback on jitter: </a:t>
            </a:r>
            <a:r>
              <a:rPr lang="en-GB" b="1" dirty="0" smtClean="0">
                <a:solidFill>
                  <a:srgbClr val="8345E8"/>
                </a:solidFill>
              </a:rPr>
              <a:t>49.7 nm</a:t>
            </a:r>
            <a:endParaRPr lang="en-GB" b="1" dirty="0">
              <a:solidFill>
                <a:srgbClr val="8345E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91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urpleFONT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urpleFONTTheme" id="{05D09BFF-E074-4E6C-98BA-4749B8434592}" vid="{56FDDDC0-EBBA-450C-8777-CA6B208E8DB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PurpleFONTTheme.thmx</Template>
  <TotalTime>2725</TotalTime>
  <Words>563</Words>
  <Application>Microsoft Office PowerPoint</Application>
  <PresentationFormat>Widescreen</PresentationFormat>
  <Paragraphs>139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Century Gothic</vt:lpstr>
      <vt:lpstr>PurpleFONTTheme</vt:lpstr>
      <vt:lpstr>PowerPoint Presentation</vt:lpstr>
      <vt:lpstr>Shift Outline</vt:lpstr>
      <vt:lpstr>PowerPoint Presentation</vt:lpstr>
      <vt:lpstr>Waveforms</vt:lpstr>
      <vt:lpstr>Calibration IPC</vt:lpstr>
      <vt:lpstr>IPC Single Sample Correlation</vt:lpstr>
      <vt:lpstr>Integrated Sample Correlation</vt:lpstr>
      <vt:lpstr>Kicker Calibration IPC</vt:lpstr>
      <vt:lpstr>1-BPM Feedback Performance </vt:lpstr>
      <vt:lpstr>Feedback Performance</vt:lpstr>
      <vt:lpstr>Noise Floor Removal (Channel Offset)</vt:lpstr>
      <vt:lpstr>PowerPoint Presentation</vt:lpstr>
      <vt:lpstr>IPA Waveforms</vt:lpstr>
      <vt:lpstr>IPA Calibration</vt:lpstr>
      <vt:lpstr>IPB Waveforms</vt:lpstr>
      <vt:lpstr>IPB Calibration</vt:lpstr>
      <vt:lpstr>IPC Waveforms</vt:lpstr>
      <vt:lpstr>IPC Calibration</vt:lpstr>
      <vt:lpstr>High beta optics</vt:lpstr>
      <vt:lpstr>IPB Single Sample Correlation</vt:lpstr>
      <vt:lpstr>IPB Integrated Sample Correlation </vt:lpstr>
      <vt:lpstr>Kicker Calibration </vt:lpstr>
      <vt:lpstr>Filename: gainScan2_10dB_0.8</vt:lpstr>
      <vt:lpstr>Resolution</vt:lpstr>
      <vt:lpstr>Single Sample vs. Integrated Resolution</vt:lpstr>
      <vt:lpstr>Gain Scan</vt:lpstr>
      <vt:lpstr>Latency Scan</vt:lpstr>
      <vt:lpstr>Shift Outline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Ramjiawan</dc:creator>
  <cp:lastModifiedBy>Rebecca Ramjiawan</cp:lastModifiedBy>
  <cp:revision>178</cp:revision>
  <dcterms:created xsi:type="dcterms:W3CDTF">2017-12-12T22:34:29Z</dcterms:created>
  <dcterms:modified xsi:type="dcterms:W3CDTF">2017-12-18T09:59:08Z</dcterms:modified>
</cp:coreProperties>
</file>