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109" d="100"/>
          <a:sy n="109" d="100"/>
        </p:scale>
        <p:origin x="95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07950" y="6467475"/>
            <a:ext cx="2231802" cy="2746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67475"/>
            <a:ext cx="1871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Mon 16 Dec 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Meeting: Douglas BETT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808"/>
            <a:ext cx="7772400" cy="50432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 smtClean="0"/>
              <a:t>Fri</a:t>
            </a:r>
            <a:r>
              <a:rPr lang="en-US" sz="3200" i="1" dirty="0" smtClean="0"/>
              <a:t>day 12</a:t>
            </a:r>
            <a:r>
              <a:rPr lang="en-US" sz="3200" i="1" baseline="30000" dirty="0" smtClean="0"/>
              <a:t>th</a:t>
            </a:r>
            <a:r>
              <a:rPr lang="en-US" sz="3200" i="1" dirty="0" smtClean="0"/>
              <a:t> </a:t>
            </a:r>
            <a:r>
              <a:rPr lang="en-US" sz="3200" i="1" dirty="0" smtClean="0"/>
              <a:t>December 2017</a:t>
            </a:r>
            <a:endParaRPr lang="en-US" sz="3200" b="1" i="1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8032" y="270892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kern="0" dirty="0" smtClean="0"/>
              <a:t>Wais</a:t>
            </a:r>
            <a:r>
              <a:rPr lang="en-US" b="1" kern="0" dirty="0" smtClean="0"/>
              <a:t>t scan and IQ rotation</a:t>
            </a:r>
            <a:endParaRPr lang="en-US" b="1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Waist scan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4"/>
          <a:stretch/>
        </p:blipFill>
        <p:spPr>
          <a:xfrm>
            <a:off x="268465" y="1700808"/>
            <a:ext cx="4735583" cy="3816424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" t="5273" r="5700"/>
          <a:stretch/>
        </p:blipFill>
        <p:spPr>
          <a:xfrm>
            <a:off x="5076056" y="2119133"/>
            <a:ext cx="3839344" cy="30380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144" y="1749801"/>
            <a:ext cx="24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Fit minimum = 122.95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06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Waist scan 2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2"/>
          <a:stretch/>
        </p:blipFill>
        <p:spPr>
          <a:xfrm>
            <a:off x="252135" y="1839978"/>
            <a:ext cx="4679905" cy="367725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" t="5273" r="4705"/>
          <a:stretch/>
        </p:blipFill>
        <p:spPr>
          <a:xfrm>
            <a:off x="4996663" y="2272026"/>
            <a:ext cx="3966362" cy="30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17865" y="1268760"/>
            <a:ext cx="2108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AQF1FF at -10 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1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Bonus: DAC issues revisited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3849746" cy="28808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9952" y="2214085"/>
            <a:ext cx="960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Beam</a:t>
            </a:r>
            <a:br>
              <a:rPr lang="en-GB" sz="1400" dirty="0" smtClean="0"/>
            </a:br>
            <a:r>
              <a:rPr lang="en-GB" sz="1400" dirty="0" smtClean="0"/>
              <a:t>extraction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149390" y="2277209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– 0 – 1 – 0 – 1 – 0 – 1 – 0 – 1 – 0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49390" y="2771973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 – 0 – 1 – 1 – 0 – 0 – 1 – 1 – 0 – 0 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139952" y="2815944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Feedback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5149390" y="2277209"/>
            <a:ext cx="311121" cy="864096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532519" y="2277209"/>
            <a:ext cx="311121" cy="864096"/>
          </a:xfrm>
          <a:prstGeom prst="rect">
            <a:avLst/>
          </a:prstGeom>
          <a:solidFill>
            <a:schemeClr val="accent1">
              <a:lumMod val="9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915102" y="2277209"/>
            <a:ext cx="311121" cy="86409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301518" y="2277209"/>
            <a:ext cx="311121" cy="864096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684647" y="2277209"/>
            <a:ext cx="311121" cy="864096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067776" y="2277209"/>
            <a:ext cx="311121" cy="864096"/>
          </a:xfrm>
          <a:prstGeom prst="rect">
            <a:avLst/>
          </a:prstGeom>
          <a:solidFill>
            <a:schemeClr val="accent1">
              <a:lumMod val="9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7450359" y="2277209"/>
            <a:ext cx="311121" cy="86409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836775" y="2277209"/>
            <a:ext cx="311121" cy="864096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8196815" y="2277209"/>
            <a:ext cx="311121" cy="864096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579944" y="2277209"/>
            <a:ext cx="311121" cy="864096"/>
          </a:xfrm>
          <a:prstGeom prst="rect">
            <a:avLst/>
          </a:prstGeom>
          <a:solidFill>
            <a:schemeClr val="accent1">
              <a:lumMod val="9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499992" y="1528402"/>
            <a:ext cx="1656184" cy="523220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Bunches present, feedback off 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860032" y="3333640"/>
            <a:ext cx="1613848" cy="52322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Bunches absent, feedback off 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818932" y="1525631"/>
            <a:ext cx="1569492" cy="523220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Bunches present, feedback on 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233665" y="3333640"/>
            <a:ext cx="1586807" cy="523220"/>
          </a:xfrm>
          <a:prstGeom prst="rect">
            <a:avLst/>
          </a:prstGeom>
          <a:solidFill>
            <a:srgbClr val="0070C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Bunches absent, feedback on </a:t>
            </a:r>
            <a:endParaRPr lang="en-GB" sz="1400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4860032" y="3333640"/>
            <a:ext cx="1613848" cy="52322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860032" y="3333640"/>
            <a:ext cx="1613848" cy="52322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499992" y="1525632"/>
            <a:ext cx="1656184" cy="53521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499992" y="1537628"/>
            <a:ext cx="1656184" cy="52322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80087" y="4725144"/>
            <a:ext cx="852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– 0 – 1 – 0 – 1 – 0 – 1 – 0 – 1 – 0 – 1 – 0 – 1 – 0 – 1 – 0 – 1 – 0 – 1 – 0 – 1 – 0  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380087" y="5219908"/>
            <a:ext cx="8584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 – 0 – 1 – 1 – 0 – 0 – 1 – 1 – 0 – 0 – 1 – 1 – 1 – 0 – 0 – 1 – 1 – 0 – 0 – 1 – 1 – 0  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1145799" y="4725144"/>
            <a:ext cx="311121" cy="86409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532215" y="4725144"/>
            <a:ext cx="311121" cy="864096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681056" y="4725144"/>
            <a:ext cx="311121" cy="86409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3067472" y="4725144"/>
            <a:ext cx="311121" cy="864096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4211960" y="4653136"/>
            <a:ext cx="288032" cy="1008112"/>
          </a:xfrm>
          <a:prstGeom prst="ellipse">
            <a:avLst/>
          </a:prstGeom>
          <a:solidFill>
            <a:schemeClr val="bg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4579094" y="4725144"/>
            <a:ext cx="311121" cy="86409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4965510" y="4725144"/>
            <a:ext cx="311121" cy="864096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6091262" y="4725144"/>
            <a:ext cx="311121" cy="86409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6477678" y="4725144"/>
            <a:ext cx="311121" cy="864096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7622685" y="4725144"/>
            <a:ext cx="311121" cy="86409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8009101" y="4725144"/>
            <a:ext cx="311121" cy="864096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3923928" y="4005064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missed</a:t>
            </a:r>
          </a:p>
          <a:p>
            <a:pPr algn="ctr"/>
            <a:r>
              <a:rPr lang="en-GB" dirty="0" smtClean="0"/>
              <a:t>trigger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395536" y="5724545"/>
            <a:ext cx="8306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NB – the fact that the feedback on/off pattern looks normal suggests that the trigger was missed by the board itself rather than being dropped by the network or the DAQ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7366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bonus: Gain optimization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29225" y="1196752"/>
            <a:ext cx="707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(clarification of the “gain optimization” method presented last week)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251520" y="1700808"/>
                <a:ext cx="8568952" cy="4919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̈"/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400" dirty="0" smtClean="0"/>
                  <a:t>		measured position of second bunch at IPB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1400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1400" dirty="0" smtClean="0"/>
                  <a:t> 	measured I and Q of first bunch for BPMs A and C (charge-normalized)</a:t>
                </a:r>
              </a:p>
              <a:p>
                <a:endParaRPr lang="en-GB" sz="1400" dirty="0"/>
              </a:p>
              <a:p>
                <a:r>
                  <a:rPr lang="en-GB" sz="1400" dirty="0" smtClean="0"/>
                  <a:t>The gain optimization finds the linear least-squares</a:t>
                </a:r>
                <a:br>
                  <a:rPr lang="en-GB" sz="1400" dirty="0" smtClean="0"/>
                </a:br>
                <a:r>
                  <a:rPr lang="en-GB" sz="1400" dirty="0" smtClean="0"/>
                  <a:t>solution to the expression:</a:t>
                </a:r>
              </a:p>
              <a:p>
                <a:pPr/>
                <a:endParaRPr lang="en-GB" sz="1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̈"/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acc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acc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GB" sz="1400" dirty="0"/>
              </a:p>
              <a:p>
                <a:endParaRPr lang="en-GB" sz="1400" dirty="0" smtClean="0"/>
              </a:p>
              <a:p>
                <a:r>
                  <a:rPr lang="en-GB" sz="1400" dirty="0" smtClean="0"/>
                  <a:t>The operation of the feedback algorithm is such that </a:t>
                </a:r>
                <a:br>
                  <a:rPr lang="en-GB" sz="1400" dirty="0" smtClean="0"/>
                </a:br>
                <a:r>
                  <a:rPr lang="en-GB" sz="1400" dirty="0" smtClean="0"/>
                  <a:t>the kick provided </a:t>
                </a:r>
                <a:r>
                  <a:rPr lang="en-GB" sz="1400" dirty="0"/>
                  <a:t>to the second </a:t>
                </a:r>
                <a:r>
                  <a:rPr lang="en-GB" sz="1400" dirty="0" smtClean="0"/>
                  <a:t>bunch is</a:t>
                </a:r>
                <a:endParaRPr lang="en-GB" sz="1400" dirty="0"/>
              </a:p>
              <a:p>
                <a:endParaRPr lang="en-GB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acc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acc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GB" sz="1400" dirty="0" smtClean="0"/>
              </a:p>
              <a:p>
                <a:pPr/>
                <a:endParaRPr lang="en-GB" sz="1400" dirty="0" smtClean="0"/>
              </a:p>
              <a:p>
                <a:pPr/>
                <a:r>
                  <a:rPr lang="en-GB" sz="1400" dirty="0" smtClean="0"/>
                  <a:t>The theoretical optimized position is</a:t>
                </a:r>
              </a:p>
              <a:p>
                <a:pPr/>
                <a:endParaRPr lang="en-GB" sz="14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̈"/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̈"/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𝐻𝑣</m:t>
                    </m:r>
                  </m:oMath>
                </a14:m>
                <a:r>
                  <a:rPr lang="en-GB" sz="1400" dirty="0" smtClean="0"/>
                  <a:t>	where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sz="1400" dirty="0" smtClean="0"/>
                  <a:t> is the kicker calibration constant in um/count </a:t>
                </a:r>
              </a:p>
              <a:p>
                <a:pPr/>
                <a:endParaRPr lang="en-GB" sz="1400" dirty="0"/>
              </a:p>
              <a:p>
                <a:pPr/>
                <a:r>
                  <a:rPr lang="en-GB" sz="1400" dirty="0" smtClean="0"/>
                  <a:t>And the optimized gains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GB" sz="1400" dirty="0" smtClean="0"/>
                  <a:t> are therefore given by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sz="1400" dirty="0" smtClean="0"/>
              </a:p>
              <a:p>
                <a:pPr/>
                <a:endParaRPr lang="en-GB" sz="1400" dirty="0"/>
              </a:p>
              <a:p>
                <a:pPr/>
                <a:r>
                  <a:rPr lang="en-GB" sz="1400" dirty="0" smtClean="0"/>
                  <a:t>The standard deviation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̈"/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400" dirty="0" smtClean="0"/>
                  <a:t> gives the optimized jitter of the second bunch and can be compared with the jitter obtained by using the measured gains instead of the fitted ones.</a:t>
                </a:r>
                <a:endParaRPr lang="en-GB" sz="1400" dirty="0"/>
              </a:p>
              <a:p>
                <a:pPr/>
                <a:endParaRPr lang="en-GB" sz="1400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700808"/>
                <a:ext cx="8568952" cy="4919808"/>
              </a:xfrm>
              <a:prstGeom prst="rect">
                <a:avLst/>
              </a:prstGeom>
              <a:blipFill>
                <a:blip r:embed="rId2"/>
                <a:stretch>
                  <a:fillRect l="-213" t="-2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" t="5273" r="7669"/>
          <a:stretch/>
        </p:blipFill>
        <p:spPr>
          <a:xfrm>
            <a:off x="4499992" y="2316660"/>
            <a:ext cx="3316720" cy="262450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60032" y="4365104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Bunch 2, IPB, feedback off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894927" y="2401143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ipfbRun6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33876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IQ rotation may be more reliable method of determining when the waist is on the BPM than the jitter</a:t>
            </a:r>
          </a:p>
          <a:p>
            <a:r>
              <a:rPr lang="en-GB" sz="2400" dirty="0"/>
              <a:t>I</a:t>
            </a:r>
            <a:r>
              <a:rPr lang="en-GB" sz="2400" dirty="0" smtClean="0"/>
              <a:t>ssue with DAC values brought up last week found to be due to missing trigger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350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275</Words>
  <Application>Microsoft Office PowerPoint</Application>
  <PresentationFormat>On-screen Show (4:3)</PresentationFormat>
  <Paragraphs>52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Cambria Math</vt:lpstr>
      <vt:lpstr>Default Design</vt:lpstr>
      <vt:lpstr>FONT Meeting Friday 12th December 2017</vt:lpstr>
      <vt:lpstr>Waist scan 1</vt:lpstr>
      <vt:lpstr>Waist scan 2</vt:lpstr>
      <vt:lpstr>Bonus: DAC issues revisited</vt:lpstr>
      <vt:lpstr>Extra bonus: Gain optimization</vt:lpstr>
      <vt:lpstr>Summary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88</cp:revision>
  <dcterms:created xsi:type="dcterms:W3CDTF">2009-05-21T13:39:04Z</dcterms:created>
  <dcterms:modified xsi:type="dcterms:W3CDTF">2018-01-11T17:14:24Z</dcterms:modified>
</cp:coreProperties>
</file>