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(null)" ContentType="image/x-em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9" r:id="rId2"/>
    <p:sldId id="269" r:id="rId3"/>
    <p:sldId id="270" r:id="rId4"/>
    <p:sldId id="271" r:id="rId5"/>
    <p:sldId id="258" r:id="rId6"/>
    <p:sldId id="261" r:id="rId7"/>
    <p:sldId id="263" r:id="rId8"/>
    <p:sldId id="273" r:id="rId9"/>
    <p:sldId id="274" r:id="rId10"/>
    <p:sldId id="27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4643"/>
  </p:normalViewPr>
  <p:slideViewPr>
    <p:cSldViewPr snapToGrid="0" snapToObjects="1">
      <p:cViewPr>
        <p:scale>
          <a:sx n="121" d="100"/>
          <a:sy n="121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クリックしてマスター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6855-FABB-FB45-80D4-14104FEDB0B2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6BA93-0842-4746-A953-347039C29C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3;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6855-FABB-FB45-80D4-14104FEDB0B2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6BA93-0842-4746-A953-347039C29C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6855-FABB-FB45-80D4-14104FEDB0B2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6BA93-0842-4746-A953-347039C29C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6855-FABB-FB45-80D4-14104FEDB0B2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6BA93-0842-4746-A953-347039C29C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6855-FABB-FB45-80D4-14104FEDB0B2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6BA93-0842-4746-A953-347039C29C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6855-FABB-FB45-80D4-14104FEDB0B2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6BA93-0842-4746-A953-347039C29C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6855-FABB-FB45-80D4-14104FEDB0B2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6BA93-0842-4746-A953-347039C29C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6855-FABB-FB45-80D4-14104FEDB0B2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6BA93-0842-4746-A953-347039C29C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6855-FABB-FB45-80D4-14104FEDB0B2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6BA93-0842-4746-A953-347039C29C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3;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6855-FABB-FB45-80D4-14104FEDB0B2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6BA93-0842-4746-A953-347039C29C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6855-FABB-FB45-80D4-14104FEDB0B2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6BA93-0842-4746-A953-347039C29C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C6855-FABB-FB45-80D4-14104FEDB0B2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6BA93-0842-4746-A953-347039C29C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6554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(null)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F8D9081-7F57-4745-8933-B53087DDF392}"/>
              </a:ext>
            </a:extLst>
          </p:cNvPr>
          <p:cNvSpPr txBox="1"/>
          <p:nvPr/>
        </p:nvSpPr>
        <p:spPr>
          <a:xfrm>
            <a:off x="693683" y="1650125"/>
            <a:ext cx="757795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b="1" dirty="0"/>
              <a:t>The 21th ATF2 Project Meeting and the ATF Technical Board meeting </a:t>
            </a:r>
            <a:r>
              <a:rPr kumimoji="1" lang="en-US" altLang="ja-JP" sz="4000" dirty="0"/>
              <a:t>s</a:t>
            </a:r>
            <a:r>
              <a:rPr lang="en-US" altLang="ja-JP" sz="3600" dirty="0"/>
              <a:t>upported by TYL-FJPPL program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0186B34-4D3C-7348-9590-8CB688B37546}"/>
              </a:ext>
            </a:extLst>
          </p:cNvPr>
          <p:cNvSpPr txBox="1"/>
          <p:nvPr/>
        </p:nvSpPr>
        <p:spPr>
          <a:xfrm>
            <a:off x="2867781" y="4487917"/>
            <a:ext cx="356405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dirty="0"/>
              <a:t>Welcome and status</a:t>
            </a:r>
          </a:p>
          <a:p>
            <a:pPr algn="ctr"/>
            <a:r>
              <a:rPr lang="en-US" altLang="ja-JP" sz="2400" dirty="0" err="1"/>
              <a:t>Nobuhiro</a:t>
            </a:r>
            <a:r>
              <a:rPr lang="en-US" altLang="ja-JP" sz="2400" dirty="0"/>
              <a:t> </a:t>
            </a:r>
            <a:r>
              <a:rPr lang="en-US" altLang="ja-JP" sz="2400" dirty="0" err="1"/>
              <a:t>Terunuma</a:t>
            </a:r>
            <a:r>
              <a:rPr lang="en-US" altLang="ja-JP" sz="2400" dirty="0"/>
              <a:t>, KEK</a:t>
            </a:r>
            <a:endParaRPr kumimoji="1" lang="ja-JP" altLang="en-US" sz="2400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288CF73-C9C2-0C48-941C-E099F1EAC647}"/>
              </a:ext>
            </a:extLst>
          </p:cNvPr>
          <p:cNvSpPr txBox="1"/>
          <p:nvPr/>
        </p:nvSpPr>
        <p:spPr>
          <a:xfrm>
            <a:off x="3282349" y="5971492"/>
            <a:ext cx="2734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March 21, 2018, LAL, </a:t>
            </a:r>
            <a:r>
              <a:rPr kumimoji="1" lang="en-US" altLang="ja-JP" dirty="0" err="1"/>
              <a:t>Orsay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119864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7393B2B-4A59-0B48-81B2-67AA8E455E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1297" y="307776"/>
            <a:ext cx="4998092" cy="332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3200" b="1" i="0" u="none" strike="noStrike" cap="none" normalizeH="0" baseline="0" dirty="0">
                <a:ln>
                  <a:noFill/>
                </a:ln>
                <a:effectLst/>
                <a:latin typeface="+mn-lt"/>
              </a:rPr>
              <a:t>Example of new IPBSM DAQ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b="1" i="0" u="none" strike="noStrike" cap="none" normalizeH="0" baseline="0" dirty="0">
              <a:ln>
                <a:noFill/>
              </a:ln>
              <a:effectLst/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n"/>
              <a:tabLst/>
            </a:pPr>
            <a:r>
              <a:rPr kumimoji="0" lang="ja-JP" altLang="ja-JP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+mn-lt"/>
              </a:rPr>
              <a:t>Apply the laser-arrival-timing cut</a:t>
            </a:r>
            <a:r>
              <a:rPr kumimoji="0" lang="en-US" altLang="ja-JP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+mn-lt"/>
              </a:rPr>
              <a:t> on Collision timing events</a:t>
            </a:r>
            <a:r>
              <a:rPr kumimoji="0" lang="ja-JP" altLang="ja-JP" sz="2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+mn-lt"/>
              </a:rPr>
              <a:t>. </a:t>
            </a:r>
            <a:endParaRPr kumimoji="0" lang="en-US" altLang="ja-JP" sz="2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+mn-lt"/>
            </a:endParaRPr>
          </a:p>
          <a:p>
            <a:pPr lvl="1"/>
            <a:r>
              <a:rPr kumimoji="0" lang="ja-JP" altLang="ja-JP" sz="2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+mn-lt"/>
              </a:rPr>
              <a:t>(</a:t>
            </a:r>
            <a:r>
              <a:rPr kumimoji="0" lang="en-US" altLang="ja-JP" sz="20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+mn-lt"/>
              </a:rPr>
              <a:t>unlimitted</a:t>
            </a:r>
            <a:r>
              <a:rPr kumimoji="0" lang="ja-JP" altLang="ja-JP" sz="2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+mn-lt"/>
              </a:rPr>
              <a:t> </a:t>
            </a:r>
            <a:r>
              <a:rPr kumimoji="0" lang="en-US" altLang="ja-JP" sz="2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+mn-lt"/>
                <a:sym typeface="Wingdings" pitchFamily="2" charset="2"/>
              </a:rPr>
              <a:t></a:t>
            </a:r>
            <a:r>
              <a:rPr kumimoji="0" lang="ja-JP" altLang="ja-JP" sz="2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+mn-lt"/>
              </a:rPr>
              <a:t> </a:t>
            </a:r>
            <a:r>
              <a:rPr kumimoji="0" lang="en-US" altLang="ja-JP" sz="2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+mn-lt"/>
              </a:rPr>
              <a:t>+/- </a:t>
            </a:r>
            <a:r>
              <a:rPr kumimoji="0" lang="en-US" altLang="ja-JP" sz="2000" b="1" dirty="0">
                <a:solidFill>
                  <a:srgbClr val="FF0000"/>
                </a:solidFill>
                <a:latin typeface="+mn-lt"/>
              </a:rPr>
              <a:t>3</a:t>
            </a:r>
            <a:r>
              <a:rPr kumimoji="0" lang="ja-JP" altLang="ja-JP" sz="2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+mn-lt"/>
              </a:rPr>
              <a:t>nsec)</a:t>
            </a:r>
            <a:endParaRPr kumimoji="0" lang="ja-JP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n"/>
              <a:tabLst/>
            </a:pPr>
            <a:r>
              <a:rPr kumimoji="0" lang="en-US" altLang="ja-JP" sz="2400" b="1" i="0" u="none" strike="noStrike" cap="none" normalizeH="0" baseline="0" dirty="0">
                <a:ln>
                  <a:noFill/>
                </a:ln>
                <a:solidFill>
                  <a:srgbClr val="0432FF"/>
                </a:solidFill>
                <a:effectLst/>
                <a:latin typeface="+mn-lt"/>
                <a:cs typeface="Arial" panose="020B0604020202020204" pitchFamily="34" charset="0"/>
              </a:rPr>
              <a:t>Reject off collision events</a:t>
            </a:r>
            <a:endParaRPr kumimoji="0" lang="en-US" altLang="ja-JP" sz="2400" b="1" dirty="0">
              <a:solidFill>
                <a:srgbClr val="0432FF"/>
              </a:solidFill>
              <a:latin typeface="+mn-lt"/>
              <a:cs typeface="Arial" panose="020B060402020202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rgbClr val="0432FF"/>
              </a:solidFill>
              <a:effectLst/>
              <a:latin typeface="+mn-lt"/>
              <a:cs typeface="Arial" panose="020B060402020202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n"/>
              <a:tabLst/>
            </a:pPr>
            <a:endParaRPr kumimoji="0" lang="en-US" altLang="ja-JP" sz="1200" dirty="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n"/>
              <a:tabLst/>
            </a:pPr>
            <a:endParaRPr kumimoji="0" lang="en-US" altLang="ja-JP" sz="1200" dirty="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ja-JP" altLang="ja-JP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anose="020B0604020202020204" pitchFamily="34" charset="0"/>
              </a:rPr>
              <a:t>The difference on a fringe scan is as follows.  </a:t>
            </a:r>
          </a:p>
        </p:txBody>
      </p:sp>
      <p:pic>
        <p:nvPicPr>
          <p:cNvPr id="1026" name="Picture 2" descr="fringe_180307_130836-0.png">
            <a:extLst>
              <a:ext uri="{FF2B5EF4-FFF2-40B4-BE49-F238E27FC236}">
                <a16:creationId xmlns:a16="http://schemas.microsoft.com/office/drawing/2014/main" id="{23DAB522-2236-9D4A-A188-08159EF3B4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296" y="3920358"/>
            <a:ext cx="3664602" cy="2748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ringe_180307_130836.png">
            <a:extLst>
              <a:ext uri="{FF2B5EF4-FFF2-40B4-BE49-F238E27FC236}">
                <a16:creationId xmlns:a16="http://schemas.microsoft.com/office/drawing/2014/main" id="{4941E769-CF33-E147-9775-6360B03400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5435" y="3920358"/>
            <a:ext cx="3664603" cy="2748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0DE945C1-B0FD-BC4F-A597-603BCF9B31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9388" y="274996"/>
            <a:ext cx="6149882" cy="294117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349E81A-47ED-004B-A18F-12A9B441D4F7}"/>
              </a:ext>
            </a:extLst>
          </p:cNvPr>
          <p:cNvSpPr txBox="1"/>
          <p:nvPr/>
        </p:nvSpPr>
        <p:spPr>
          <a:xfrm>
            <a:off x="7986288" y="1046440"/>
            <a:ext cx="1045479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C00000"/>
                </a:solidFill>
              </a:rPr>
              <a:t>Collision </a:t>
            </a:r>
          </a:p>
          <a:p>
            <a:r>
              <a:rPr kumimoji="1" lang="en-US" altLang="ja-JP" b="1" dirty="0">
                <a:solidFill>
                  <a:srgbClr val="C00000"/>
                </a:solidFill>
              </a:rPr>
              <a:t>Timing</a:t>
            </a:r>
          </a:p>
          <a:p>
            <a:r>
              <a:rPr lang="en-US" altLang="ja-JP" b="1" dirty="0">
                <a:solidFill>
                  <a:srgbClr val="C00000"/>
                </a:solidFill>
              </a:rPr>
              <a:t>events</a:t>
            </a:r>
            <a:endParaRPr kumimoji="1" lang="ja-JP" altLang="en-US" b="1" dirty="0">
              <a:solidFill>
                <a:srgbClr val="C00000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55834A4-CB4C-664D-9200-CA705415D8E4}"/>
              </a:ext>
            </a:extLst>
          </p:cNvPr>
          <p:cNvSpPr txBox="1"/>
          <p:nvPr/>
        </p:nvSpPr>
        <p:spPr>
          <a:xfrm>
            <a:off x="5432041" y="1008385"/>
            <a:ext cx="1548523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solidFill>
                  <a:srgbClr val="0432FF"/>
                </a:solidFill>
              </a:rPr>
              <a:t>Forced </a:t>
            </a:r>
            <a:r>
              <a:rPr lang="en-US" altLang="ja-JP" sz="1600" b="1" dirty="0">
                <a:solidFill>
                  <a:srgbClr val="0432FF"/>
                </a:solidFill>
              </a:rPr>
              <a:t>O</a:t>
            </a:r>
            <a:r>
              <a:rPr kumimoji="1" lang="en-US" altLang="ja-JP" sz="1600" b="1" dirty="0">
                <a:solidFill>
                  <a:srgbClr val="0432FF"/>
                </a:solidFill>
              </a:rPr>
              <a:t>ff-Collision Timing</a:t>
            </a:r>
          </a:p>
          <a:p>
            <a:r>
              <a:rPr lang="en-US" altLang="ja-JP" sz="1600" b="1" dirty="0">
                <a:solidFill>
                  <a:srgbClr val="0432FF"/>
                </a:solidFill>
              </a:rPr>
              <a:t>In Fringe scan</a:t>
            </a:r>
            <a:endParaRPr kumimoji="1" lang="ja-JP" altLang="en-US" sz="1600" b="1" dirty="0">
              <a:solidFill>
                <a:srgbClr val="0432FF"/>
              </a:solidFill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F945B66-CEB9-2F4F-82A2-0AA3D16E2778}"/>
              </a:ext>
            </a:extLst>
          </p:cNvPr>
          <p:cNvSpPr/>
          <p:nvPr/>
        </p:nvSpPr>
        <p:spPr>
          <a:xfrm>
            <a:off x="5432041" y="909879"/>
            <a:ext cx="2040814" cy="209608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C0738018-FBE5-4849-9332-4F228067B8D3}"/>
              </a:ext>
            </a:extLst>
          </p:cNvPr>
          <p:cNvSpPr/>
          <p:nvPr/>
        </p:nvSpPr>
        <p:spPr>
          <a:xfrm>
            <a:off x="7504386" y="909879"/>
            <a:ext cx="1527381" cy="209608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3617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A36C584-987E-3A4B-865E-549F281DAC2E}"/>
              </a:ext>
            </a:extLst>
          </p:cNvPr>
          <p:cNvSpPr txBox="1"/>
          <p:nvPr/>
        </p:nvSpPr>
        <p:spPr>
          <a:xfrm>
            <a:off x="451945" y="331075"/>
            <a:ext cx="827164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 dirty="0">
                <a:solidFill>
                  <a:srgbClr val="0432FF"/>
                </a:solidFill>
              </a:rPr>
              <a:t>Utilities</a:t>
            </a:r>
            <a:endParaRPr lang="en-US" altLang="ja-JP" sz="3200" b="1" dirty="0">
              <a:solidFill>
                <a:srgbClr val="0432FF"/>
              </a:solidFill>
            </a:endParaRPr>
          </a:p>
          <a:p>
            <a:pPr marL="457200" indent="-457200">
              <a:buFont typeface="Wingdings" pitchFamily="2" charset="2"/>
              <a:buChar char="n"/>
            </a:pPr>
            <a:r>
              <a:rPr lang="en-US" altLang="ja-JP" sz="2800" b="1" dirty="0"/>
              <a:t>Power station for DR main dipoles/quads </a:t>
            </a:r>
          </a:p>
          <a:p>
            <a:pPr lvl="1"/>
            <a:r>
              <a:rPr kumimoji="1" lang="en-US" altLang="ja-JP" sz="2400" dirty="0"/>
              <a:t>The 20-years aged vacuum breakers were lost their function after the KEK summer maintenance of power. </a:t>
            </a:r>
          </a:p>
          <a:p>
            <a:pPr lvl="1"/>
            <a:r>
              <a:rPr lang="en-US" altLang="ja-JP" sz="2400" dirty="0"/>
              <a:t>Recovery took 2 months (mostly delivering them) by October so </a:t>
            </a:r>
            <a:r>
              <a:rPr lang="en-US" altLang="ja-JP" sz="2400" b="1" dirty="0">
                <a:solidFill>
                  <a:srgbClr val="0432FF"/>
                </a:solidFill>
              </a:rPr>
              <a:t>we had no delay on beam schedule.</a:t>
            </a:r>
            <a:r>
              <a:rPr kumimoji="1" lang="en-US" altLang="ja-JP" sz="2400" b="1" dirty="0">
                <a:solidFill>
                  <a:srgbClr val="0432FF"/>
                </a:solidFill>
              </a:rPr>
              <a:t> 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6846A41E-290E-8241-8FE8-0CD1AF8EBF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110" y="3170136"/>
            <a:ext cx="4068717" cy="305485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1290BD13-0D11-CE44-B274-21CB1A0CD0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7601" y="3170136"/>
            <a:ext cx="4068717" cy="305485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661272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A36C584-987E-3A4B-865E-549F281DAC2E}"/>
              </a:ext>
            </a:extLst>
          </p:cNvPr>
          <p:cNvSpPr txBox="1"/>
          <p:nvPr/>
        </p:nvSpPr>
        <p:spPr>
          <a:xfrm>
            <a:off x="451945" y="331075"/>
            <a:ext cx="827164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b="1" dirty="0"/>
              <a:t>Utilities</a:t>
            </a:r>
          </a:p>
          <a:p>
            <a:pPr marL="457200" indent="-457200">
              <a:buFont typeface="Wingdings" pitchFamily="2" charset="2"/>
              <a:buChar char="n"/>
            </a:pPr>
            <a:r>
              <a:rPr lang="en-US" altLang="ja-JP" sz="2800" b="1" dirty="0"/>
              <a:t>LINAC cooling water system</a:t>
            </a:r>
          </a:p>
          <a:p>
            <a:pPr lvl="1"/>
            <a:r>
              <a:rPr kumimoji="1" lang="en-US" altLang="ja-JP" sz="2400" b="1" dirty="0">
                <a:solidFill>
                  <a:srgbClr val="C00000"/>
                </a:solidFill>
              </a:rPr>
              <a:t>A lot of </a:t>
            </a:r>
            <a:r>
              <a:rPr lang="en-US" altLang="ja-JP" sz="2400" b="1" dirty="0">
                <a:solidFill>
                  <a:srgbClr val="C00000"/>
                </a:solidFill>
              </a:rPr>
              <a:t>repairs were done on the cooling facility.</a:t>
            </a:r>
          </a:p>
          <a:p>
            <a:pPr lvl="1"/>
            <a:r>
              <a:rPr kumimoji="1" lang="en-US" altLang="ja-JP" sz="2400" dirty="0"/>
              <a:t>Repairs were schedule</a:t>
            </a:r>
            <a:r>
              <a:rPr lang="en-US" altLang="ja-JP" sz="2400" dirty="0"/>
              <a:t>d in the maintenance weeks.</a:t>
            </a:r>
          </a:p>
          <a:p>
            <a:pPr lvl="1"/>
            <a:r>
              <a:rPr kumimoji="1" lang="en-US" altLang="ja-JP" sz="2400" b="1" dirty="0">
                <a:solidFill>
                  <a:srgbClr val="0432FF"/>
                </a:solidFill>
              </a:rPr>
              <a:t>No severe beam-stop was done in FY2017, fortunately. </a:t>
            </a:r>
          </a:p>
          <a:p>
            <a:pPr lvl="1"/>
            <a:endParaRPr kumimoji="1" lang="en-US" altLang="ja-JP" sz="2400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7409C76-DCDC-D642-B3CA-FCBDE5A64A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945" y="3047999"/>
            <a:ext cx="4027689" cy="3020767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BBA0144B-F363-8D41-B821-026726F6ED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0706" y="3066606"/>
            <a:ext cx="4002880" cy="3002160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9639F04-A68E-C54D-9EA0-C73BEBD1B57A}"/>
              </a:ext>
            </a:extLst>
          </p:cNvPr>
          <p:cNvSpPr txBox="1"/>
          <p:nvPr/>
        </p:nvSpPr>
        <p:spPr>
          <a:xfrm>
            <a:off x="2175714" y="6139342"/>
            <a:ext cx="5089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Water leak on the cooling pump for LINAC; repaired.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771684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A36C584-987E-3A4B-865E-549F281DAC2E}"/>
              </a:ext>
            </a:extLst>
          </p:cNvPr>
          <p:cNvSpPr txBox="1"/>
          <p:nvPr/>
        </p:nvSpPr>
        <p:spPr>
          <a:xfrm>
            <a:off x="451945" y="331075"/>
            <a:ext cx="8271641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b="1" dirty="0"/>
              <a:t>Utilities</a:t>
            </a:r>
          </a:p>
          <a:p>
            <a:pPr marL="457200" indent="-457200">
              <a:buFont typeface="Wingdings" pitchFamily="2" charset="2"/>
              <a:buChar char="n"/>
            </a:pPr>
            <a:r>
              <a:rPr lang="en-US" altLang="ja-JP" sz="2800" b="1" dirty="0"/>
              <a:t>DR cooling water system</a:t>
            </a:r>
          </a:p>
          <a:p>
            <a:pPr marL="800100" lvl="2" indent="-342900">
              <a:buFont typeface="Wingdings" pitchFamily="2" charset="2"/>
              <a:buChar char="l"/>
              <a:defRPr/>
            </a:pPr>
            <a:r>
              <a:rPr lang="en-US" altLang="ja-JP" sz="2400" b="1" dirty="0">
                <a:solidFill>
                  <a:srgbClr val="C00000"/>
                </a:solidFill>
                <a:ea typeface="MS PGothic" charset="-128"/>
                <a:cs typeface="MS PGothic" charset="-128"/>
                <a:sym typeface="Wingdings"/>
              </a:rPr>
              <a:t>A heat exchanger of the auxiliary unit on the DR magnet cooling system was broken in January 2018. </a:t>
            </a:r>
          </a:p>
          <a:p>
            <a:pPr marL="800100" lvl="2" indent="-342900">
              <a:buFont typeface="Wingdings" pitchFamily="2" charset="2"/>
              <a:buChar char="l"/>
              <a:defRPr/>
            </a:pPr>
            <a:r>
              <a:rPr lang="en-US" altLang="ja-JP" sz="2400" b="1" dirty="0">
                <a:solidFill>
                  <a:srgbClr val="0432FF"/>
                </a:solidFill>
                <a:ea typeface="MS PGothic" charset="-128"/>
                <a:cs typeface="MS PGothic" charset="-128"/>
                <a:sym typeface="Wingdings"/>
              </a:rPr>
              <a:t>We had to bypass it then a water flow was down from 1400 L/min to </a:t>
            </a:r>
            <a:r>
              <a:rPr lang="en-US" altLang="ja-JP" sz="2400" b="1" dirty="0">
                <a:solidFill>
                  <a:srgbClr val="0432FF"/>
                </a:solidFill>
                <a:ea typeface="MS PGothic" charset="-128"/>
                <a:cs typeface="MS PGothic" charset="-128"/>
                <a:sym typeface="Wingdings" pitchFamily="2" charset="2"/>
              </a:rPr>
              <a:t>1330 L/min.</a:t>
            </a:r>
          </a:p>
          <a:p>
            <a:pPr marL="800100" lvl="2" indent="-342900">
              <a:buFont typeface="Wingdings" pitchFamily="2" charset="2"/>
              <a:buChar char="l"/>
              <a:defRPr/>
            </a:pPr>
            <a:r>
              <a:rPr lang="en-US" altLang="ja-JP" sz="2400" b="1" dirty="0">
                <a:ea typeface="MS PGothic" charset="-128"/>
                <a:cs typeface="MS PGothic" charset="-128"/>
                <a:sym typeface="Wingdings" pitchFamily="2" charset="2"/>
              </a:rPr>
              <a:t>Repair is not easy and very expensive. </a:t>
            </a:r>
          </a:p>
          <a:p>
            <a:pPr marL="800100" lvl="2" indent="-342900">
              <a:buFont typeface="Wingdings" pitchFamily="2" charset="2"/>
              <a:buChar char="l"/>
              <a:defRPr/>
            </a:pPr>
            <a:r>
              <a:rPr lang="en-US" altLang="ja-JP" sz="2400" b="1" dirty="0">
                <a:ea typeface="MS PGothic" charset="-128"/>
                <a:cs typeface="MS PGothic" charset="-128"/>
                <a:sym typeface="Wingdings" pitchFamily="2" charset="2"/>
              </a:rPr>
              <a:t>We decided to operate under this flow condition by changing a water temperature.</a:t>
            </a:r>
          </a:p>
          <a:p>
            <a:pPr marL="800100" lvl="2" indent="-342900">
              <a:buFont typeface="Wingdings" pitchFamily="2" charset="2"/>
              <a:buChar char="l"/>
              <a:defRPr/>
            </a:pPr>
            <a:endParaRPr lang="en-US" altLang="ja-JP" sz="2400" b="1" dirty="0">
              <a:ea typeface="MS PGothic" charset="-128"/>
              <a:cs typeface="MS PGothic" charset="-128"/>
              <a:sym typeface="Wingdings" pitchFamily="2" charset="2"/>
            </a:endParaRPr>
          </a:p>
          <a:p>
            <a:pPr marL="800100" lvl="2" indent="-342900">
              <a:buFont typeface="Wingdings" pitchFamily="2" charset="2"/>
              <a:buChar char="l"/>
              <a:defRPr/>
            </a:pPr>
            <a:r>
              <a:rPr lang="en-US" altLang="ja-JP" sz="3200" b="1" u="sng" dirty="0">
                <a:solidFill>
                  <a:srgbClr val="C00000"/>
                </a:solidFill>
                <a:ea typeface="MS PGothic" charset="-128"/>
                <a:cs typeface="MS PGothic" charset="-128"/>
                <a:sym typeface="Wingdings" pitchFamily="2" charset="2"/>
              </a:rPr>
              <a:t>We need to watch and retune the beam condition in DR especially for warmer seasons; i.e., May and June operation. 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C0FBE6A-35CE-D648-8164-6DA1C575BB2F}"/>
              </a:ext>
            </a:extLst>
          </p:cNvPr>
          <p:cNvSpPr txBox="1"/>
          <p:nvPr/>
        </p:nvSpPr>
        <p:spPr>
          <a:xfrm>
            <a:off x="3741682" y="6222125"/>
            <a:ext cx="1361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End of slides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24152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C11AE056-265E-7948-BE58-B20741F32F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99016"/>
            <a:ext cx="9144000" cy="3859967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51E5279-A5F2-CE47-A489-ACE5B9E651F9}"/>
              </a:ext>
            </a:extLst>
          </p:cNvPr>
          <p:cNvSpPr txBox="1"/>
          <p:nvPr/>
        </p:nvSpPr>
        <p:spPr>
          <a:xfrm>
            <a:off x="2105715" y="451945"/>
            <a:ext cx="49325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b="1" dirty="0">
                <a:latin typeface="+mj-lt"/>
              </a:rPr>
              <a:t>ATF2 Project Meetings</a:t>
            </a:r>
            <a:endParaRPr kumimoji="1" lang="ja-JP" altLang="en-US" sz="4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30002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2CED6715-59CF-074D-9072-35891E2893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93538"/>
            <a:ext cx="9144000" cy="5522565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F1B1EF7-6856-5849-87DC-4E8812770598}"/>
              </a:ext>
            </a:extLst>
          </p:cNvPr>
          <p:cNvSpPr txBox="1"/>
          <p:nvPr/>
        </p:nvSpPr>
        <p:spPr>
          <a:xfrm>
            <a:off x="1591750" y="177535"/>
            <a:ext cx="56746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dirty="0">
                <a:solidFill>
                  <a:srgbClr val="0432FF"/>
                </a:solidFill>
              </a:rPr>
              <a:t>FY2017 ATF Beam : 15 weeks</a:t>
            </a:r>
            <a:endParaRPr kumimoji="1" lang="ja-JP" altLang="en-US" sz="3600" b="1" dirty="0">
              <a:solidFill>
                <a:srgbClr val="043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287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5E3A588C-75ED-A047-B9D4-4B7B087D0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0950" y="120650"/>
            <a:ext cx="6642100" cy="6616700"/>
          </a:xfrm>
          <a:prstGeom prst="rect">
            <a:avLst/>
          </a:prstGeom>
        </p:spPr>
      </p:pic>
      <p:sp>
        <p:nvSpPr>
          <p:cNvPr id="5" name="円/楕円 4">
            <a:extLst>
              <a:ext uri="{FF2B5EF4-FFF2-40B4-BE49-F238E27FC236}">
                <a16:creationId xmlns:a16="http://schemas.microsoft.com/office/drawing/2014/main" id="{6AF67851-C729-5340-A54F-1A2F4619A012}"/>
              </a:ext>
            </a:extLst>
          </p:cNvPr>
          <p:cNvSpPr/>
          <p:nvPr/>
        </p:nvSpPr>
        <p:spPr>
          <a:xfrm>
            <a:off x="3438196" y="2295196"/>
            <a:ext cx="2267607" cy="226760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600" b="1" dirty="0">
                <a:solidFill>
                  <a:schemeClr val="tx1"/>
                </a:solidFill>
              </a:rPr>
              <a:t>FY2017</a:t>
            </a:r>
          </a:p>
          <a:p>
            <a:pPr algn="ctr"/>
            <a:r>
              <a:rPr lang="en-US" altLang="ja-JP" sz="2400" b="1" dirty="0">
                <a:solidFill>
                  <a:schemeClr val="tx1"/>
                </a:solidFill>
              </a:rPr>
              <a:t>15 weeks</a:t>
            </a:r>
          </a:p>
          <a:p>
            <a:pPr algn="ctr"/>
            <a:r>
              <a:rPr kumimoji="1" lang="en-US" altLang="ja-JP" sz="2400" b="1" dirty="0">
                <a:solidFill>
                  <a:schemeClr val="tx1"/>
                </a:solidFill>
              </a:rPr>
              <a:t>188 shifts</a:t>
            </a:r>
            <a:endParaRPr kumimoji="1" lang="ja-JP" alt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446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2AE3C0F-E10D-A745-819B-572FE669D756}"/>
              </a:ext>
            </a:extLst>
          </p:cNvPr>
          <p:cNvSpPr txBox="1"/>
          <p:nvPr/>
        </p:nvSpPr>
        <p:spPr>
          <a:xfrm>
            <a:off x="407337" y="147144"/>
            <a:ext cx="73189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dirty="0"/>
              <a:t> Maintenance status of ATF in FY2017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A36C584-987E-3A4B-865E-549F281DAC2E}"/>
              </a:ext>
            </a:extLst>
          </p:cNvPr>
          <p:cNvSpPr txBox="1"/>
          <p:nvPr/>
        </p:nvSpPr>
        <p:spPr>
          <a:xfrm>
            <a:off x="525517" y="993172"/>
            <a:ext cx="8135007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/>
              <a:t>We have a lot of maintenance works; repairs, exchanges, cleaning, etc.,…</a:t>
            </a:r>
            <a:endParaRPr lang="en-US" altLang="ja-JP" sz="2400" b="1" dirty="0"/>
          </a:p>
          <a:p>
            <a:r>
              <a:rPr kumimoji="1" lang="en-US" altLang="ja-JP" sz="2400" dirty="0"/>
              <a:t>Here, I would like to notice some of major status for beam studies.</a:t>
            </a:r>
          </a:p>
          <a:p>
            <a:endParaRPr lang="en-US" altLang="ja-JP" sz="1600" dirty="0"/>
          </a:p>
          <a:p>
            <a:r>
              <a:rPr kumimoji="1" lang="en-US" altLang="ja-JP" sz="3600" b="1" dirty="0">
                <a:solidFill>
                  <a:srgbClr val="0432FF"/>
                </a:solidFill>
              </a:rPr>
              <a:t>Accelerator and beam monitors</a:t>
            </a:r>
          </a:p>
          <a:p>
            <a:pPr marL="457200" indent="-457200">
              <a:buFont typeface="Wingdings" pitchFamily="2" charset="2"/>
              <a:buChar char="n"/>
            </a:pPr>
            <a:r>
              <a:rPr lang="en-US" altLang="ja-JP" sz="2800" b="1" dirty="0"/>
              <a:t>Electron source: RF Gun</a:t>
            </a:r>
          </a:p>
          <a:p>
            <a:pPr lvl="1"/>
            <a:r>
              <a:rPr kumimoji="1" lang="en-US" altLang="ja-JP" sz="2400" b="1" dirty="0">
                <a:solidFill>
                  <a:srgbClr val="C00000"/>
                </a:solidFill>
              </a:rPr>
              <a:t>Laser for photocathode</a:t>
            </a:r>
            <a:r>
              <a:rPr kumimoji="1" lang="en-US" altLang="ja-JP" sz="2400" dirty="0"/>
              <a:t>: One of the mirror control on the laser oscillator (178.5MHz) was lost in </a:t>
            </a:r>
            <a:r>
              <a:rPr lang="en-US" altLang="ja-JP" sz="2400" dirty="0"/>
              <a:t>November 2017.</a:t>
            </a:r>
          </a:p>
          <a:p>
            <a:pPr lvl="1"/>
            <a:r>
              <a:rPr kumimoji="1" lang="en-US" altLang="ja-JP" sz="2400" dirty="0"/>
              <a:t>Temporary replaced by an old laser system (357MHz) which had been used by 2010. This laser needs manual retuning in a few days to keep mode-locking.</a:t>
            </a:r>
          </a:p>
          <a:p>
            <a:pPr lvl="1"/>
            <a:r>
              <a:rPr kumimoji="1" lang="en-US" altLang="ja-JP" sz="2400" b="1" dirty="0">
                <a:solidFill>
                  <a:srgbClr val="0432FF"/>
                </a:solidFill>
              </a:rPr>
              <a:t>Now </a:t>
            </a:r>
            <a:r>
              <a:rPr lang="en-US" altLang="ja-JP" sz="2400" b="1" dirty="0">
                <a:solidFill>
                  <a:srgbClr val="0432FF"/>
                </a:solidFill>
              </a:rPr>
              <a:t>178.5MHz laser was repaired and will be back in operation in next week.</a:t>
            </a:r>
          </a:p>
        </p:txBody>
      </p:sp>
    </p:spTree>
    <p:extLst>
      <p:ext uri="{BB962C8B-B14F-4D97-AF65-F5344CB8AC3E}">
        <p14:creationId xmlns:p14="http://schemas.microsoft.com/office/powerpoint/2010/main" val="547713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A36C584-987E-3A4B-865E-549F281DAC2E}"/>
              </a:ext>
            </a:extLst>
          </p:cNvPr>
          <p:cNvSpPr txBox="1"/>
          <p:nvPr/>
        </p:nvSpPr>
        <p:spPr>
          <a:xfrm>
            <a:off x="474717" y="320565"/>
            <a:ext cx="8334703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n"/>
            </a:pPr>
            <a:r>
              <a:rPr lang="en-US" altLang="ja-JP" sz="2800" b="1" dirty="0"/>
              <a:t>Septum magnet</a:t>
            </a:r>
          </a:p>
          <a:p>
            <a:pPr lvl="1"/>
            <a:r>
              <a:rPr kumimoji="1" lang="en-US" altLang="ja-JP" sz="2400" b="1" dirty="0">
                <a:solidFill>
                  <a:srgbClr val="C00000"/>
                </a:solidFill>
              </a:rPr>
              <a:t>A pin-hole water leak </a:t>
            </a:r>
            <a:r>
              <a:rPr kumimoji="1" lang="en-US" altLang="ja-JP" sz="2400" dirty="0"/>
              <a:t>from a cooling </a:t>
            </a:r>
            <a:r>
              <a:rPr lang="en-US" altLang="ja-JP" sz="2400" dirty="0"/>
              <a:t>pipe for the EXT-B Septum magnet was happen just before starting the beam on January 2018. This trouble on Septum system was repeated by several years. </a:t>
            </a:r>
          </a:p>
          <a:p>
            <a:pPr lvl="1"/>
            <a:r>
              <a:rPr lang="en-US" altLang="ja-JP" sz="2400" b="1" dirty="0">
                <a:solidFill>
                  <a:srgbClr val="C00000"/>
                </a:solidFill>
              </a:rPr>
              <a:t>Repaired </a:t>
            </a:r>
            <a:r>
              <a:rPr lang="en-US" altLang="ja-JP" sz="2400" b="1" dirty="0"/>
              <a:t>but No fundamental redesigning is expected. </a:t>
            </a:r>
            <a:r>
              <a:rPr lang="en-US" altLang="ja-JP" sz="2400" b="1" dirty="0">
                <a:solidFill>
                  <a:srgbClr val="C00000"/>
                </a:solidFill>
              </a:rPr>
              <a:t>Repair it when happen.</a:t>
            </a:r>
            <a:endParaRPr kumimoji="1" lang="en-US" altLang="ja-JP" sz="2400" b="1" dirty="0">
              <a:solidFill>
                <a:srgbClr val="C00000"/>
              </a:solidFill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DB17E1AA-76BE-034C-8C28-A0F7AFCABB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154" y="3059776"/>
            <a:ext cx="8975828" cy="3414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2001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A36C584-987E-3A4B-865E-549F281DAC2E}"/>
              </a:ext>
            </a:extLst>
          </p:cNvPr>
          <p:cNvSpPr txBox="1"/>
          <p:nvPr/>
        </p:nvSpPr>
        <p:spPr>
          <a:xfrm>
            <a:off x="578069" y="331075"/>
            <a:ext cx="8145517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n"/>
            </a:pPr>
            <a:r>
              <a:rPr lang="en-US" altLang="ja-JP" sz="2800" b="1" dirty="0"/>
              <a:t>Multi-OTR at ATF2</a:t>
            </a:r>
          </a:p>
          <a:p>
            <a:pPr lvl="1"/>
            <a:r>
              <a:rPr kumimoji="1" lang="en-US" altLang="ja-JP" sz="2400" b="1" dirty="0">
                <a:solidFill>
                  <a:srgbClr val="C00000"/>
                </a:solidFill>
              </a:rPr>
              <a:t>Controller (box-PC)</a:t>
            </a:r>
            <a:r>
              <a:rPr kumimoji="1" lang="en-US" altLang="ja-JP" sz="2400" dirty="0"/>
              <a:t>: One of the mover controller was dead-locked sometimes, and frequently in spring runs </a:t>
            </a:r>
            <a:r>
              <a:rPr lang="en-US" altLang="ja-JP" sz="2400" dirty="0"/>
              <a:t>2018. It was caused by the malfunction of CPU board.</a:t>
            </a:r>
          </a:p>
          <a:p>
            <a:pPr lvl="1"/>
            <a:r>
              <a:rPr kumimoji="1" lang="en-US" altLang="ja-JP" sz="2400" b="1" dirty="0">
                <a:solidFill>
                  <a:srgbClr val="0432FF"/>
                </a:solidFill>
              </a:rPr>
              <a:t>New CPU board is delivered and will be set up by the next beam runs.</a:t>
            </a:r>
          </a:p>
          <a:p>
            <a:pPr lvl="1"/>
            <a:r>
              <a:rPr lang="en-US" altLang="ja-JP" sz="2400" b="1" dirty="0">
                <a:solidFill>
                  <a:srgbClr val="C00000"/>
                </a:solidFill>
              </a:rPr>
              <a:t>Camera</a:t>
            </a:r>
            <a:r>
              <a:rPr lang="en-US" altLang="ja-JP" sz="2400" dirty="0"/>
              <a:t>: one camera was replaced in January 2018.</a:t>
            </a:r>
            <a:endParaRPr kumimoji="1" lang="en-US" altLang="ja-JP" sz="2400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C5898D94-596E-B24A-90F2-6AC5196D9D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7173" y="3170136"/>
            <a:ext cx="4064000" cy="3048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E39571A3-9339-7442-B908-90C0FA7CA9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069" y="3170136"/>
            <a:ext cx="4064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3023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A36C584-987E-3A4B-865E-549F281DAC2E}"/>
              </a:ext>
            </a:extLst>
          </p:cNvPr>
          <p:cNvSpPr txBox="1"/>
          <p:nvPr/>
        </p:nvSpPr>
        <p:spPr>
          <a:xfrm>
            <a:off x="578069" y="331075"/>
            <a:ext cx="820857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n"/>
            </a:pPr>
            <a:r>
              <a:rPr lang="en-US" altLang="ja-JP" sz="2800" b="1" dirty="0"/>
              <a:t>Multi-OTR at ATF2 –continued -</a:t>
            </a:r>
          </a:p>
          <a:p>
            <a:pPr lvl="1"/>
            <a:r>
              <a:rPr lang="en-US" altLang="ja-JP" sz="2400" b="1" dirty="0">
                <a:solidFill>
                  <a:srgbClr val="C00000"/>
                </a:solidFill>
              </a:rPr>
              <a:t>The broken controller (XPS) was also control the mover for SD4FF and QD0FF which were used for a small beam tuning. </a:t>
            </a:r>
            <a:r>
              <a:rPr lang="en-US" altLang="ja-JP" sz="2400" b="1" dirty="0"/>
              <a:t>When the XPS was dead-locked, we had to reboot XPS and recover these magnet positions every time.</a:t>
            </a:r>
          </a:p>
          <a:p>
            <a:pPr lvl="1"/>
            <a:endParaRPr kumimoji="1" lang="en-US" altLang="ja-JP" sz="1200" dirty="0"/>
          </a:p>
          <a:p>
            <a:pPr lvl="1"/>
            <a:r>
              <a:rPr kumimoji="1" lang="en-US" altLang="ja-JP" sz="2400" dirty="0"/>
              <a:t>Investigation of the control c</a:t>
            </a:r>
            <a:r>
              <a:rPr lang="en-US" altLang="ja-JP" sz="2400" dirty="0"/>
              <a:t>ircuit and software was done then moved connections of SD4FF and QD0FF to another XPS.</a:t>
            </a:r>
          </a:p>
          <a:p>
            <a:pPr lvl="1"/>
            <a:r>
              <a:rPr kumimoji="1" lang="en-US" altLang="ja-JP" sz="2400" b="1" dirty="0">
                <a:solidFill>
                  <a:srgbClr val="0432FF"/>
                </a:solidFill>
              </a:rPr>
              <a:t>It worked successfully and small beam tuning was recovered by the end of March operation.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BF9F8123-8F19-AF46-9AB5-C116252D21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974" y="4024394"/>
            <a:ext cx="3478924" cy="2609193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0D6C4E0D-39CA-4F49-9A07-C307D4EC1B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3" y="4024394"/>
            <a:ext cx="3478924" cy="2609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89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A36C584-987E-3A4B-865E-549F281DAC2E}"/>
              </a:ext>
            </a:extLst>
          </p:cNvPr>
          <p:cNvSpPr txBox="1"/>
          <p:nvPr/>
        </p:nvSpPr>
        <p:spPr>
          <a:xfrm>
            <a:off x="409903" y="331075"/>
            <a:ext cx="837674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n"/>
            </a:pPr>
            <a:r>
              <a:rPr lang="en-US" altLang="ja-JP" sz="2800" b="1" dirty="0"/>
              <a:t>IPBSM laser</a:t>
            </a:r>
          </a:p>
          <a:p>
            <a:pPr lvl="1"/>
            <a:r>
              <a:rPr lang="en-US" altLang="ja-JP" sz="2400" dirty="0"/>
              <a:t>The IPBSM (</a:t>
            </a:r>
            <a:r>
              <a:rPr lang="en-US" altLang="ja-JP" sz="2400" dirty="0" err="1"/>
              <a:t>Shintake</a:t>
            </a:r>
            <a:r>
              <a:rPr lang="en-US" altLang="ja-JP" sz="2400" dirty="0"/>
              <a:t> monitor) uses a high power pulse laser based on the Q-switching YAG flash lamps.</a:t>
            </a:r>
          </a:p>
          <a:p>
            <a:pPr lvl="1"/>
            <a:r>
              <a:rPr lang="en-US" altLang="ja-JP" sz="2400" b="1" dirty="0">
                <a:solidFill>
                  <a:srgbClr val="C00000"/>
                </a:solidFill>
              </a:rPr>
              <a:t>The stability of positions and arrival timing at IP is an issue on the small beam measurement.</a:t>
            </a:r>
          </a:p>
          <a:p>
            <a:pPr lvl="1"/>
            <a:endParaRPr kumimoji="1" lang="en-US" altLang="ja-JP" sz="1200" dirty="0"/>
          </a:p>
          <a:p>
            <a:pPr lvl="1"/>
            <a:r>
              <a:rPr kumimoji="1" lang="en-US" altLang="ja-JP" sz="2400" b="1" dirty="0"/>
              <a:t>It is very sensitive to not only for the environment (air and cooling water) but also aging of the lamps. The drift caused by the transport </a:t>
            </a:r>
            <a:r>
              <a:rPr lang="en-US" altLang="ja-JP" sz="2400" b="1" dirty="0"/>
              <a:t>mirrors in the transport line is an additional difficulty. </a:t>
            </a:r>
            <a:endParaRPr lang="en-US" altLang="ja-JP" sz="2400" b="1" dirty="0">
              <a:solidFill>
                <a:srgbClr val="0432FF"/>
              </a:solidFill>
            </a:endParaRPr>
          </a:p>
          <a:p>
            <a:pPr lvl="1"/>
            <a:r>
              <a:rPr lang="en-US" altLang="ja-JP" sz="2400" b="1" dirty="0">
                <a:solidFill>
                  <a:srgbClr val="0432FF"/>
                </a:solidFill>
              </a:rPr>
              <a:t>M</a:t>
            </a:r>
            <a:r>
              <a:rPr kumimoji="1" lang="en-US" altLang="ja-JP" sz="2400" b="1" dirty="0">
                <a:solidFill>
                  <a:srgbClr val="0432FF"/>
                </a:solidFill>
              </a:rPr>
              <a:t>onitoring of the laser pulse at near IP was installed in DAQ. It can be effective to reject off timing collisions.  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5B3EF9D6-2317-D849-B8F1-5C2C232E44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089" y="4732280"/>
            <a:ext cx="8760372" cy="1867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594469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ホワイ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82B0D879-6170-A642-89B3-B6D1198C122B}" vid="{FDC0CF70-204F-8044-A14D-2AC38E2ECCD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ホワイト</Template>
  <TotalTime>373</TotalTime>
  <Words>689</Words>
  <Application>Microsoft Macintosh PowerPoint</Application>
  <PresentationFormat>画面に合わせる (4:3)</PresentationFormat>
  <Paragraphs>69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1" baseType="lpstr">
      <vt:lpstr>MS PGothic</vt:lpstr>
      <vt:lpstr>游ゴシック</vt:lpstr>
      <vt:lpstr>游ゴシック Light</vt:lpstr>
      <vt:lpstr>Arial</vt:lpstr>
      <vt:lpstr>Calibri</vt:lpstr>
      <vt:lpstr>Calibri Light</vt:lpstr>
      <vt:lpstr>Wingdings</vt:lpstr>
      <vt:lpstr>ホワイト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照沼信浩</dc:creator>
  <cp:lastModifiedBy>照沼信浩</cp:lastModifiedBy>
  <cp:revision>39</cp:revision>
  <dcterms:created xsi:type="dcterms:W3CDTF">2018-03-18T12:13:43Z</dcterms:created>
  <dcterms:modified xsi:type="dcterms:W3CDTF">2018-03-21T10:12:23Z</dcterms:modified>
</cp:coreProperties>
</file>