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256" r:id="rId2"/>
    <p:sldId id="331" r:id="rId3"/>
    <p:sldId id="413" r:id="rId4"/>
    <p:sldId id="471" r:id="rId5"/>
    <p:sldId id="407" r:id="rId6"/>
    <p:sldId id="419" r:id="rId7"/>
    <p:sldId id="414" r:id="rId8"/>
    <p:sldId id="429" r:id="rId9"/>
    <p:sldId id="430" r:id="rId10"/>
    <p:sldId id="431" r:id="rId11"/>
    <p:sldId id="432" r:id="rId12"/>
    <p:sldId id="478" r:id="rId13"/>
    <p:sldId id="480" r:id="rId14"/>
    <p:sldId id="434" r:id="rId15"/>
    <p:sldId id="483" r:id="rId16"/>
    <p:sldId id="485" r:id="rId17"/>
    <p:sldId id="486" r:id="rId18"/>
    <p:sldId id="326" r:id="rId19"/>
    <p:sldId id="474" r:id="rId20"/>
    <p:sldId id="476" r:id="rId21"/>
    <p:sldId id="435" r:id="rId22"/>
    <p:sldId id="473" r:id="rId23"/>
    <p:sldId id="426" r:id="rId24"/>
    <p:sldId id="468" r:id="rId25"/>
    <p:sldId id="425" r:id="rId26"/>
    <p:sldId id="418" r:id="rId27"/>
    <p:sldId id="420" r:id="rId28"/>
    <p:sldId id="393" r:id="rId29"/>
    <p:sldId id="422" r:id="rId30"/>
    <p:sldId id="416" r:id="rId31"/>
    <p:sldId id="417" r:id="rId32"/>
    <p:sldId id="436" r:id="rId33"/>
    <p:sldId id="437" r:id="rId34"/>
    <p:sldId id="392" r:id="rId35"/>
    <p:sldId id="327" r:id="rId36"/>
  </p:sldIdLst>
  <p:sldSz cx="9144000" cy="6858000" type="screen4x3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entury Gothic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781" autoAdjust="0"/>
    <p:restoredTop sz="94634" autoAdjust="0"/>
  </p:normalViewPr>
  <p:slideViewPr>
    <p:cSldViewPr snapToGrid="0">
      <p:cViewPr varScale="1">
        <p:scale>
          <a:sx n="83" d="100"/>
          <a:sy n="83" d="100"/>
        </p:scale>
        <p:origin x="116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628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image" Target="../media/image6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2.emf"/><Relationship Id="rId1" Type="http://schemas.openxmlformats.org/officeDocument/2006/relationships/image" Target="../media/image71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4.wmf"/><Relationship Id="rId1" Type="http://schemas.openxmlformats.org/officeDocument/2006/relationships/image" Target="../media/image7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6ECEDA-1F1D-E046-855D-E9D86B1DB7C6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17D1A9-83A6-2641-8812-7E85392B2DD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4353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C64059-89E1-BA44-859F-D6FA5C9F3A15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Click to edit Master text styles</a:t>
            </a:r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704435-46F8-A24C-8311-CDD952793A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018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0251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0292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291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78700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0502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0077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852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328288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5565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2934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48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75674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9934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8584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645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6583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61659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356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2906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94058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33069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704435-46F8-A24C-8311-CDD952793AC1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393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216" y="2099733"/>
            <a:ext cx="6619244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216" y="4777380"/>
            <a:ext cx="6619244" cy="861420"/>
          </a:xfrm>
        </p:spPr>
        <p:txBody>
          <a:bodyPr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443788" y="1830388"/>
            <a:ext cx="990600" cy="228600"/>
          </a:xfrm>
        </p:spPr>
        <p:txBody>
          <a:bodyPr/>
          <a:lstStyle>
            <a:lvl1pPr algn="l">
              <a:defRPr b="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70DD8B64-AA05-C149-922B-578EFDCC46C4}" type="datetime1">
              <a:rPr lang="en-US" smtClean="0"/>
              <a:t>3/22/2018</a:t>
            </a:fld>
            <a:endParaRPr lang="en-US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6238082" y="3264694"/>
            <a:ext cx="3859212" cy="228600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2875" y="292100"/>
            <a:ext cx="628650" cy="76835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F8E0C7E-C224-2A47-A0BE-E2A4D1CDD4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788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>
                <a:gd name="T0" fmla="*/ 0 w 7104"/>
                <a:gd name="T1" fmla="*/ 0 h 2856"/>
                <a:gd name="T2" fmla="*/ 0 w 7104"/>
                <a:gd name="T3" fmla="*/ 2147483647 h 2856"/>
                <a:gd name="T4" fmla="*/ 2147483647 w 7104"/>
                <a:gd name="T5" fmla="*/ 2147483647 h 2856"/>
                <a:gd name="T6" fmla="*/ 2147483647 w 7104"/>
                <a:gd name="T7" fmla="*/ 2520950 h 2856"/>
                <a:gd name="T8" fmla="*/ 2147483647 w 7104"/>
                <a:gd name="T9" fmla="*/ 2520950 h 2856"/>
                <a:gd name="T10" fmla="*/ 2147483647 w 7104"/>
                <a:gd name="T11" fmla="*/ 65524063 h 2856"/>
                <a:gd name="T12" fmla="*/ 2147483647 w 7104"/>
                <a:gd name="T13" fmla="*/ 126007813 h 2856"/>
                <a:gd name="T14" fmla="*/ 2147483647 w 7104"/>
                <a:gd name="T15" fmla="*/ 183972200 h 2856"/>
                <a:gd name="T16" fmla="*/ 2147483647 w 7104"/>
                <a:gd name="T17" fmla="*/ 234375325 h 2856"/>
                <a:gd name="T18" fmla="*/ 2147483647 w 7104"/>
                <a:gd name="T19" fmla="*/ 284778450 h 2856"/>
                <a:gd name="T20" fmla="*/ 2147483647 w 7104"/>
                <a:gd name="T21" fmla="*/ 332660625 h 2856"/>
                <a:gd name="T22" fmla="*/ 2147483647 w 7104"/>
                <a:gd name="T23" fmla="*/ 372983125 h 2856"/>
                <a:gd name="T24" fmla="*/ 2147483647 w 7104"/>
                <a:gd name="T25" fmla="*/ 410786263 h 2856"/>
                <a:gd name="T26" fmla="*/ 2147483647 w 7104"/>
                <a:gd name="T27" fmla="*/ 446068450 h 2856"/>
                <a:gd name="T28" fmla="*/ 2147483647 w 7104"/>
                <a:gd name="T29" fmla="*/ 476310325 h 2856"/>
                <a:gd name="T30" fmla="*/ 2147483647 w 7104"/>
                <a:gd name="T31" fmla="*/ 506552200 h 2856"/>
                <a:gd name="T32" fmla="*/ 2147483647 w 7104"/>
                <a:gd name="T33" fmla="*/ 531753763 h 2856"/>
                <a:gd name="T34" fmla="*/ 2147483647 w 7104"/>
                <a:gd name="T35" fmla="*/ 551915013 h 2856"/>
                <a:gd name="T36" fmla="*/ 2147483647 w 7104"/>
                <a:gd name="T37" fmla="*/ 572076263 h 2856"/>
                <a:gd name="T38" fmla="*/ 2147483647 w 7104"/>
                <a:gd name="T39" fmla="*/ 589716563 h 2856"/>
                <a:gd name="T40" fmla="*/ 2147483647 w 7104"/>
                <a:gd name="T41" fmla="*/ 602318138 h 2856"/>
                <a:gd name="T42" fmla="*/ 2147483647 w 7104"/>
                <a:gd name="T43" fmla="*/ 612398763 h 2856"/>
                <a:gd name="T44" fmla="*/ 2147483647 w 7104"/>
                <a:gd name="T45" fmla="*/ 622479388 h 2856"/>
                <a:gd name="T46" fmla="*/ 2147483647 w 7104"/>
                <a:gd name="T47" fmla="*/ 627519700 h 2856"/>
                <a:gd name="T48" fmla="*/ 2147483647 w 7104"/>
                <a:gd name="T49" fmla="*/ 632560013 h 2856"/>
                <a:gd name="T50" fmla="*/ 2147483647 w 7104"/>
                <a:gd name="T51" fmla="*/ 635079375 h 2856"/>
                <a:gd name="T52" fmla="*/ 2147483647 w 7104"/>
                <a:gd name="T53" fmla="*/ 632560013 h 2856"/>
                <a:gd name="T54" fmla="*/ 2147483647 w 7104"/>
                <a:gd name="T55" fmla="*/ 632560013 h 2856"/>
                <a:gd name="T56" fmla="*/ 2147483647 w 7104"/>
                <a:gd name="T57" fmla="*/ 627519700 h 2856"/>
                <a:gd name="T58" fmla="*/ 2147483647 w 7104"/>
                <a:gd name="T59" fmla="*/ 619958438 h 2856"/>
                <a:gd name="T60" fmla="*/ 2147483647 w 7104"/>
                <a:gd name="T61" fmla="*/ 612398763 h 2856"/>
                <a:gd name="T62" fmla="*/ 2147483647 w 7104"/>
                <a:gd name="T63" fmla="*/ 604837500 h 2856"/>
                <a:gd name="T64" fmla="*/ 2147483647 w 7104"/>
                <a:gd name="T65" fmla="*/ 592237513 h 2856"/>
                <a:gd name="T66" fmla="*/ 2147483647 w 7104"/>
                <a:gd name="T67" fmla="*/ 579635938 h 2856"/>
                <a:gd name="T68" fmla="*/ 2147483647 w 7104"/>
                <a:gd name="T69" fmla="*/ 567035950 h 2856"/>
                <a:gd name="T70" fmla="*/ 2147483647 w 7104"/>
                <a:gd name="T71" fmla="*/ 534273125 h 2856"/>
                <a:gd name="T72" fmla="*/ 2147483647 w 7104"/>
                <a:gd name="T73" fmla="*/ 498990938 h 2856"/>
                <a:gd name="T74" fmla="*/ 2147483647 w 7104"/>
                <a:gd name="T75" fmla="*/ 461189388 h 2856"/>
                <a:gd name="T76" fmla="*/ 2147483647 w 7104"/>
                <a:gd name="T77" fmla="*/ 420866888 h 2856"/>
                <a:gd name="T78" fmla="*/ 2147483647 w 7104"/>
                <a:gd name="T79" fmla="*/ 378023438 h 2856"/>
                <a:gd name="T80" fmla="*/ 2147483647 w 7104"/>
                <a:gd name="T81" fmla="*/ 332660625 h 2856"/>
                <a:gd name="T82" fmla="*/ 2147483647 w 7104"/>
                <a:gd name="T83" fmla="*/ 287297813 h 2856"/>
                <a:gd name="T84" fmla="*/ 1978323450 w 7104"/>
                <a:gd name="T85" fmla="*/ 241935000 h 2856"/>
                <a:gd name="T86" fmla="*/ 1580138763 w 7104"/>
                <a:gd name="T87" fmla="*/ 199093138 h 2856"/>
                <a:gd name="T88" fmla="*/ 1227316888 w 7104"/>
                <a:gd name="T89" fmla="*/ 158770638 h 2856"/>
                <a:gd name="T90" fmla="*/ 909777200 w 7104"/>
                <a:gd name="T91" fmla="*/ 120967500 h 2856"/>
                <a:gd name="T92" fmla="*/ 640119688 w 7104"/>
                <a:gd name="T93" fmla="*/ 88206263 h 2856"/>
                <a:gd name="T94" fmla="*/ 415826575 w 7104"/>
                <a:gd name="T95" fmla="*/ 57964388 h 2856"/>
                <a:gd name="T96" fmla="*/ 105846563 w 7104"/>
                <a:gd name="T97" fmla="*/ 15120938 h 2856"/>
                <a:gd name="T98" fmla="*/ 0 w 7104"/>
                <a:gd name="T99" fmla="*/ 0 h 2856"/>
                <a:gd name="T100" fmla="*/ 0 w 7104"/>
                <a:gd name="T101" fmla="*/ 0 h 285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7" y="4966674"/>
            <a:ext cx="6619243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216" y="685800"/>
            <a:ext cx="661924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217" y="5536665"/>
            <a:ext cx="6619242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CDBA073-3640-504C-918F-00A53DFF4BCA}" type="datetime1">
              <a:rPr lang="en-US" smtClean="0"/>
              <a:t>3/22/2018</a:t>
            </a:fld>
            <a:endParaRPr lang="en-US"/>
          </a:p>
        </p:txBody>
      </p:sp>
      <p:sp>
        <p:nvSpPr>
          <p:cNvPr id="1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84678A2-4B13-C644-8EE9-F9A96FDFAF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281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-589932">
              <a:off x="8490951" y="2714874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>
                <a:gd name="T0" fmla="*/ 0 w 10000"/>
                <a:gd name="T1" fmla="*/ 0 h 7946"/>
                <a:gd name="T2" fmla="*/ 0 w 10000"/>
                <a:gd name="T3" fmla="*/ 1633194231 h 7946"/>
                <a:gd name="T4" fmla="*/ 2147483647 w 10000"/>
                <a:gd name="T5" fmla="*/ 1633399617 h 7946"/>
                <a:gd name="T6" fmla="*/ 2147483647 w 10000"/>
                <a:gd name="T7" fmla="*/ 822449 h 7946"/>
                <a:gd name="T8" fmla="*/ 2147483647 w 10000"/>
                <a:gd name="T9" fmla="*/ 822449 h 7946"/>
                <a:gd name="T10" fmla="*/ 2147483647 w 10000"/>
                <a:gd name="T11" fmla="*/ 18705965 h 7946"/>
                <a:gd name="T12" fmla="*/ 2147483647 w 10000"/>
                <a:gd name="T13" fmla="*/ 35973323 h 7946"/>
                <a:gd name="T14" fmla="*/ 2147483647 w 10000"/>
                <a:gd name="T15" fmla="*/ 52624071 h 7946"/>
                <a:gd name="T16" fmla="*/ 2147483647 w 10000"/>
                <a:gd name="T17" fmla="*/ 67013310 h 7946"/>
                <a:gd name="T18" fmla="*/ 2147483647 w 10000"/>
                <a:gd name="T19" fmla="*/ 81402549 h 7946"/>
                <a:gd name="T20" fmla="*/ 2147483647 w 10000"/>
                <a:gd name="T21" fmla="*/ 94969791 h 7946"/>
                <a:gd name="T22" fmla="*/ 2147483647 w 10000"/>
                <a:gd name="T23" fmla="*/ 106481364 h 7946"/>
                <a:gd name="T24" fmla="*/ 2147483647 w 10000"/>
                <a:gd name="T25" fmla="*/ 117376325 h 7946"/>
                <a:gd name="T26" fmla="*/ 2147483647 w 10000"/>
                <a:gd name="T27" fmla="*/ 127448838 h 7946"/>
                <a:gd name="T28" fmla="*/ 2147483647 w 10000"/>
                <a:gd name="T29" fmla="*/ 136082290 h 7946"/>
                <a:gd name="T30" fmla="*/ 2147483647 w 10000"/>
                <a:gd name="T31" fmla="*/ 144716196 h 7946"/>
                <a:gd name="T32" fmla="*/ 2147483647 w 10000"/>
                <a:gd name="T33" fmla="*/ 151910589 h 7946"/>
                <a:gd name="T34" fmla="*/ 2147483647 w 10000"/>
                <a:gd name="T35" fmla="*/ 157666375 h 7946"/>
                <a:gd name="T36" fmla="*/ 2147483647 w 10000"/>
                <a:gd name="T37" fmla="*/ 163422161 h 7946"/>
                <a:gd name="T38" fmla="*/ 2147483647 w 10000"/>
                <a:gd name="T39" fmla="*/ 168355498 h 7946"/>
                <a:gd name="T40" fmla="*/ 2147483647 w 10000"/>
                <a:gd name="T41" fmla="*/ 172055614 h 7946"/>
                <a:gd name="T42" fmla="*/ 2147483647 w 10000"/>
                <a:gd name="T43" fmla="*/ 174933734 h 7946"/>
                <a:gd name="T44" fmla="*/ 2147483647 w 10000"/>
                <a:gd name="T45" fmla="*/ 177811400 h 7946"/>
                <a:gd name="T46" fmla="*/ 2147483647 w 10000"/>
                <a:gd name="T47" fmla="*/ 179250460 h 7946"/>
                <a:gd name="T48" fmla="*/ 2147483647 w 10000"/>
                <a:gd name="T49" fmla="*/ 180689520 h 7946"/>
                <a:gd name="T50" fmla="*/ 2147483647 w 10000"/>
                <a:gd name="T51" fmla="*/ 181306130 h 7946"/>
                <a:gd name="T52" fmla="*/ 2147483647 w 10000"/>
                <a:gd name="T53" fmla="*/ 180689520 h 7946"/>
                <a:gd name="T54" fmla="*/ 2147483647 w 10000"/>
                <a:gd name="T55" fmla="*/ 180689520 h 7946"/>
                <a:gd name="T56" fmla="*/ 2147483647 w 10000"/>
                <a:gd name="T57" fmla="*/ 179250460 h 7946"/>
                <a:gd name="T58" fmla="*/ 2147483647 w 10000"/>
                <a:gd name="T59" fmla="*/ 176989404 h 7946"/>
                <a:gd name="T60" fmla="*/ 2147483647 w 10000"/>
                <a:gd name="T61" fmla="*/ 174933734 h 7946"/>
                <a:gd name="T62" fmla="*/ 2147483647 w 10000"/>
                <a:gd name="T63" fmla="*/ 172672678 h 7946"/>
                <a:gd name="T64" fmla="*/ 2147483647 w 10000"/>
                <a:gd name="T65" fmla="*/ 169177947 h 7946"/>
                <a:gd name="T66" fmla="*/ 2147483647 w 10000"/>
                <a:gd name="T67" fmla="*/ 165477832 h 7946"/>
                <a:gd name="T68" fmla="*/ 2147483647 w 10000"/>
                <a:gd name="T69" fmla="*/ 161983101 h 7946"/>
                <a:gd name="T70" fmla="*/ 2147483647 w 10000"/>
                <a:gd name="T71" fmla="*/ 152527199 h 7946"/>
                <a:gd name="T72" fmla="*/ 2147483647 w 10000"/>
                <a:gd name="T73" fmla="*/ 142454687 h 7946"/>
                <a:gd name="T74" fmla="*/ 2147483647 w 10000"/>
                <a:gd name="T75" fmla="*/ 131765564 h 7946"/>
                <a:gd name="T76" fmla="*/ 2147483647 w 10000"/>
                <a:gd name="T77" fmla="*/ 120253992 h 7946"/>
                <a:gd name="T78" fmla="*/ 2147483647 w 10000"/>
                <a:gd name="T79" fmla="*/ 107920423 h 7946"/>
                <a:gd name="T80" fmla="*/ 2047667065 w 10000"/>
                <a:gd name="T81" fmla="*/ 94969791 h 7946"/>
                <a:gd name="T82" fmla="*/ 1713172322 w 10000"/>
                <a:gd name="T83" fmla="*/ 82019613 h 7946"/>
                <a:gd name="T84" fmla="*/ 1405386318 w 10000"/>
                <a:gd name="T85" fmla="*/ 69068980 h 7946"/>
                <a:gd name="T86" fmla="*/ 1123036941 w 10000"/>
                <a:gd name="T87" fmla="*/ 56940798 h 7946"/>
                <a:gd name="T88" fmla="*/ 872483630 w 10000"/>
                <a:gd name="T89" fmla="*/ 45429225 h 7946"/>
                <a:gd name="T90" fmla="*/ 646095960 w 10000"/>
                <a:gd name="T91" fmla="*/ 34534717 h 7946"/>
                <a:gd name="T92" fmla="*/ 455319567 w 10000"/>
                <a:gd name="T93" fmla="*/ 25284201 h 7946"/>
                <a:gd name="T94" fmla="*/ 295067126 w 10000"/>
                <a:gd name="T95" fmla="*/ 16650748 h 7946"/>
                <a:gd name="T96" fmla="*/ 75038895 w 10000"/>
                <a:gd name="T97" fmla="*/ 4316726 h 7946"/>
                <a:gd name="T98" fmla="*/ 0 w 10000"/>
                <a:gd name="T99" fmla="*/ 0 h 7946"/>
                <a:gd name="T100" fmla="*/ 0 w 10000"/>
                <a:gd name="T101" fmla="*/ 0 h 794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1063416"/>
            <a:ext cx="6619244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3543300"/>
            <a:ext cx="6619244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F9CB26BD-14C6-6540-BF35-AB5CF559CE65}" type="datetime1">
              <a:rPr lang="en-US" smtClean="0"/>
              <a:t>3/22/2018</a:t>
            </a:fld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1255524-2B5A-064E-913B-FA0E1EA4EC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7039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-589932">
              <a:off x="8490951" y="4185117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/>
            </p:cNvSpPr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680229833 h 8000"/>
                <a:gd name="T4" fmla="*/ 2147483647 w 10000"/>
                <a:gd name="T5" fmla="*/ 682790192 h 8000"/>
                <a:gd name="T6" fmla="*/ 2147483647 w 10000"/>
                <a:gd name="T7" fmla="*/ 597437 h 8000"/>
                <a:gd name="T8" fmla="*/ 2147483647 w 10000"/>
                <a:gd name="T9" fmla="*/ 597437 h 8000"/>
                <a:gd name="T10" fmla="*/ 2147483647 w 10000"/>
                <a:gd name="T11" fmla="*/ 13314514 h 8000"/>
                <a:gd name="T12" fmla="*/ 2147483647 w 10000"/>
                <a:gd name="T13" fmla="*/ 25433862 h 8000"/>
                <a:gd name="T14" fmla="*/ 2147483647 w 10000"/>
                <a:gd name="T15" fmla="*/ 37297292 h 8000"/>
                <a:gd name="T16" fmla="*/ 2147483647 w 10000"/>
                <a:gd name="T17" fmla="*/ 47454009 h 8000"/>
                <a:gd name="T18" fmla="*/ 2147483647 w 10000"/>
                <a:gd name="T19" fmla="*/ 57695741 h 8000"/>
                <a:gd name="T20" fmla="*/ 2147483647 w 10000"/>
                <a:gd name="T21" fmla="*/ 67254729 h 8000"/>
                <a:gd name="T22" fmla="*/ 2147483647 w 10000"/>
                <a:gd name="T23" fmla="*/ 75448231 h 8000"/>
                <a:gd name="T24" fmla="*/ 2147483647 w 10000"/>
                <a:gd name="T25" fmla="*/ 83214910 h 8000"/>
                <a:gd name="T26" fmla="*/ 2147483647 w 10000"/>
                <a:gd name="T27" fmla="*/ 90299137 h 8000"/>
                <a:gd name="T28" fmla="*/ 2147483647 w 10000"/>
                <a:gd name="T29" fmla="*/ 96444117 h 8000"/>
                <a:gd name="T30" fmla="*/ 2147483647 w 10000"/>
                <a:gd name="T31" fmla="*/ 102589098 h 8000"/>
                <a:gd name="T32" fmla="*/ 2147483647 w 10000"/>
                <a:gd name="T33" fmla="*/ 107710110 h 8000"/>
                <a:gd name="T34" fmla="*/ 2147483647 w 10000"/>
                <a:gd name="T35" fmla="*/ 111721554 h 8000"/>
                <a:gd name="T36" fmla="*/ 2147483647 w 10000"/>
                <a:gd name="T37" fmla="*/ 115903612 h 8000"/>
                <a:gd name="T38" fmla="*/ 2147483647 w 10000"/>
                <a:gd name="T39" fmla="*/ 119402926 h 8000"/>
                <a:gd name="T40" fmla="*/ 2147483647 w 10000"/>
                <a:gd name="T41" fmla="*/ 121877980 h 8000"/>
                <a:gd name="T42" fmla="*/ 2147483647 w 10000"/>
                <a:gd name="T43" fmla="*/ 124011808 h 8000"/>
                <a:gd name="T44" fmla="*/ 2147483647 w 10000"/>
                <a:gd name="T45" fmla="*/ 126060037 h 8000"/>
                <a:gd name="T46" fmla="*/ 2147483647 w 10000"/>
                <a:gd name="T47" fmla="*/ 126998992 h 8000"/>
                <a:gd name="T48" fmla="*/ 2147483647 w 10000"/>
                <a:gd name="T49" fmla="*/ 128023252 h 8000"/>
                <a:gd name="T50" fmla="*/ 2147483647 w 10000"/>
                <a:gd name="T51" fmla="*/ 128535383 h 8000"/>
                <a:gd name="T52" fmla="*/ 2147483647 w 10000"/>
                <a:gd name="T53" fmla="*/ 128023252 h 8000"/>
                <a:gd name="T54" fmla="*/ 2147483647 w 10000"/>
                <a:gd name="T55" fmla="*/ 128023252 h 8000"/>
                <a:gd name="T56" fmla="*/ 2147483647 w 10000"/>
                <a:gd name="T57" fmla="*/ 126998992 h 8000"/>
                <a:gd name="T58" fmla="*/ 2147483647 w 10000"/>
                <a:gd name="T59" fmla="*/ 125462600 h 8000"/>
                <a:gd name="T60" fmla="*/ 2147483647 w 10000"/>
                <a:gd name="T61" fmla="*/ 124011808 h 8000"/>
                <a:gd name="T62" fmla="*/ 2147483647 w 10000"/>
                <a:gd name="T63" fmla="*/ 122390110 h 8000"/>
                <a:gd name="T64" fmla="*/ 2147483647 w 10000"/>
                <a:gd name="T65" fmla="*/ 119915057 h 8000"/>
                <a:gd name="T66" fmla="*/ 2147483647 w 10000"/>
                <a:gd name="T67" fmla="*/ 117269098 h 8000"/>
                <a:gd name="T68" fmla="*/ 2147483647 w 10000"/>
                <a:gd name="T69" fmla="*/ 114879351 h 8000"/>
                <a:gd name="T70" fmla="*/ 2147483647 w 10000"/>
                <a:gd name="T71" fmla="*/ 108136934 h 8000"/>
                <a:gd name="T72" fmla="*/ 2147483647 w 10000"/>
                <a:gd name="T73" fmla="*/ 100967692 h 8000"/>
                <a:gd name="T74" fmla="*/ 2147483647 w 10000"/>
                <a:gd name="T75" fmla="*/ 93456933 h 8000"/>
                <a:gd name="T76" fmla="*/ 2147483647 w 10000"/>
                <a:gd name="T77" fmla="*/ 85178125 h 8000"/>
                <a:gd name="T78" fmla="*/ 2147483647 w 10000"/>
                <a:gd name="T79" fmla="*/ 76557799 h 8000"/>
                <a:gd name="T80" fmla="*/ 2047667065 w 10000"/>
                <a:gd name="T81" fmla="*/ 67254729 h 8000"/>
                <a:gd name="T82" fmla="*/ 1713172322 w 10000"/>
                <a:gd name="T83" fmla="*/ 58122565 h 8000"/>
                <a:gd name="T84" fmla="*/ 1405386318 w 10000"/>
                <a:gd name="T85" fmla="*/ 48990108 h 8000"/>
                <a:gd name="T86" fmla="*/ 1123036941 w 10000"/>
                <a:gd name="T87" fmla="*/ 40370074 h 8000"/>
                <a:gd name="T88" fmla="*/ 872483630 w 10000"/>
                <a:gd name="T89" fmla="*/ 32176572 h 8000"/>
                <a:gd name="T90" fmla="*/ 646095960 w 10000"/>
                <a:gd name="T91" fmla="*/ 24409894 h 8000"/>
                <a:gd name="T92" fmla="*/ 455319567 w 10000"/>
                <a:gd name="T93" fmla="*/ 17923103 h 8000"/>
                <a:gd name="T94" fmla="*/ 295067126 w 10000"/>
                <a:gd name="T95" fmla="*/ 11778123 h 8000"/>
                <a:gd name="T96" fmla="*/ 75038895 w 10000"/>
                <a:gd name="T97" fmla="*/ 29871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289007" y="2632075"/>
            <a:ext cx="602456" cy="157003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9600" smtClean="0">
                <a:solidFill>
                  <a:schemeClr val="accent1"/>
                </a:solidFill>
                <a:latin typeface="Arial" charset="0"/>
                <a:cs typeface="Arial" charset="0"/>
              </a:rPr>
              <a:t>”</a:t>
            </a:r>
            <a:endParaRPr lang="en-US" sz="9600" smtClean="0">
              <a:solidFill>
                <a:schemeClr val="accent1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73894" y="590550"/>
            <a:ext cx="601266" cy="157003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r>
              <a:rPr lang="ja-JP" altLang="en-US" sz="9600" smtClean="0">
                <a:solidFill>
                  <a:schemeClr val="accent1"/>
                </a:solidFill>
                <a:latin typeface="Arial" charset="0"/>
                <a:cs typeface="Arial" charset="0"/>
              </a:rPr>
              <a:t>“</a:t>
            </a:r>
            <a:endParaRPr lang="en-US" sz="9600" smtClean="0">
              <a:solidFill>
                <a:schemeClr val="accent1"/>
              </a:solidFill>
              <a:latin typeface="Arial" charset="0"/>
              <a:cs typeface="Arial" charset="0"/>
            </a:endParaRPr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6408" y="980518"/>
            <a:ext cx="6340430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459459" y="3678766"/>
            <a:ext cx="5794329" cy="342174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216" y="4350657"/>
            <a:ext cx="6619244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7209AAE-5DD7-424C-977E-EC7D0B2DEAEE}" type="datetime1">
              <a:rPr lang="en-US" smtClean="0"/>
              <a:t>3/22/2018</a:t>
            </a:fld>
            <a:endParaRPr lang="en-US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008204A-3A7C-9343-A211-C1990EE2FCC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3965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-589932">
              <a:off x="8490951" y="4193583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680229833 h 8000"/>
                <a:gd name="T4" fmla="*/ 2147483647 w 10000"/>
                <a:gd name="T5" fmla="*/ 682790192 h 8000"/>
                <a:gd name="T6" fmla="*/ 2147483647 w 10000"/>
                <a:gd name="T7" fmla="*/ 597437 h 8000"/>
                <a:gd name="T8" fmla="*/ 2147483647 w 10000"/>
                <a:gd name="T9" fmla="*/ 597437 h 8000"/>
                <a:gd name="T10" fmla="*/ 2147483647 w 10000"/>
                <a:gd name="T11" fmla="*/ 13314514 h 8000"/>
                <a:gd name="T12" fmla="*/ 2147483647 w 10000"/>
                <a:gd name="T13" fmla="*/ 25433862 h 8000"/>
                <a:gd name="T14" fmla="*/ 2147483647 w 10000"/>
                <a:gd name="T15" fmla="*/ 37297292 h 8000"/>
                <a:gd name="T16" fmla="*/ 2147483647 w 10000"/>
                <a:gd name="T17" fmla="*/ 47454009 h 8000"/>
                <a:gd name="T18" fmla="*/ 2147483647 w 10000"/>
                <a:gd name="T19" fmla="*/ 57695741 h 8000"/>
                <a:gd name="T20" fmla="*/ 2147483647 w 10000"/>
                <a:gd name="T21" fmla="*/ 67254729 h 8000"/>
                <a:gd name="T22" fmla="*/ 2147483647 w 10000"/>
                <a:gd name="T23" fmla="*/ 75448231 h 8000"/>
                <a:gd name="T24" fmla="*/ 2147483647 w 10000"/>
                <a:gd name="T25" fmla="*/ 83214910 h 8000"/>
                <a:gd name="T26" fmla="*/ 2147483647 w 10000"/>
                <a:gd name="T27" fmla="*/ 90299137 h 8000"/>
                <a:gd name="T28" fmla="*/ 2147483647 w 10000"/>
                <a:gd name="T29" fmla="*/ 96444117 h 8000"/>
                <a:gd name="T30" fmla="*/ 2147483647 w 10000"/>
                <a:gd name="T31" fmla="*/ 102589098 h 8000"/>
                <a:gd name="T32" fmla="*/ 2147483647 w 10000"/>
                <a:gd name="T33" fmla="*/ 107710110 h 8000"/>
                <a:gd name="T34" fmla="*/ 2147483647 w 10000"/>
                <a:gd name="T35" fmla="*/ 111721554 h 8000"/>
                <a:gd name="T36" fmla="*/ 2147483647 w 10000"/>
                <a:gd name="T37" fmla="*/ 115903612 h 8000"/>
                <a:gd name="T38" fmla="*/ 2147483647 w 10000"/>
                <a:gd name="T39" fmla="*/ 119402926 h 8000"/>
                <a:gd name="T40" fmla="*/ 2147483647 w 10000"/>
                <a:gd name="T41" fmla="*/ 121877980 h 8000"/>
                <a:gd name="T42" fmla="*/ 2147483647 w 10000"/>
                <a:gd name="T43" fmla="*/ 124011808 h 8000"/>
                <a:gd name="T44" fmla="*/ 2147483647 w 10000"/>
                <a:gd name="T45" fmla="*/ 126060037 h 8000"/>
                <a:gd name="T46" fmla="*/ 2147483647 w 10000"/>
                <a:gd name="T47" fmla="*/ 126998992 h 8000"/>
                <a:gd name="T48" fmla="*/ 2147483647 w 10000"/>
                <a:gd name="T49" fmla="*/ 128023252 h 8000"/>
                <a:gd name="T50" fmla="*/ 2147483647 w 10000"/>
                <a:gd name="T51" fmla="*/ 128535383 h 8000"/>
                <a:gd name="T52" fmla="*/ 2147483647 w 10000"/>
                <a:gd name="T53" fmla="*/ 128023252 h 8000"/>
                <a:gd name="T54" fmla="*/ 2147483647 w 10000"/>
                <a:gd name="T55" fmla="*/ 128023252 h 8000"/>
                <a:gd name="T56" fmla="*/ 2147483647 w 10000"/>
                <a:gd name="T57" fmla="*/ 126998992 h 8000"/>
                <a:gd name="T58" fmla="*/ 2147483647 w 10000"/>
                <a:gd name="T59" fmla="*/ 125462600 h 8000"/>
                <a:gd name="T60" fmla="*/ 2147483647 w 10000"/>
                <a:gd name="T61" fmla="*/ 124011808 h 8000"/>
                <a:gd name="T62" fmla="*/ 2147483647 w 10000"/>
                <a:gd name="T63" fmla="*/ 122390110 h 8000"/>
                <a:gd name="T64" fmla="*/ 2147483647 w 10000"/>
                <a:gd name="T65" fmla="*/ 119915057 h 8000"/>
                <a:gd name="T66" fmla="*/ 2147483647 w 10000"/>
                <a:gd name="T67" fmla="*/ 117269098 h 8000"/>
                <a:gd name="T68" fmla="*/ 2147483647 w 10000"/>
                <a:gd name="T69" fmla="*/ 114879351 h 8000"/>
                <a:gd name="T70" fmla="*/ 2147483647 w 10000"/>
                <a:gd name="T71" fmla="*/ 108136934 h 8000"/>
                <a:gd name="T72" fmla="*/ 2147483647 w 10000"/>
                <a:gd name="T73" fmla="*/ 100967692 h 8000"/>
                <a:gd name="T74" fmla="*/ 2147483647 w 10000"/>
                <a:gd name="T75" fmla="*/ 93456933 h 8000"/>
                <a:gd name="T76" fmla="*/ 2147483647 w 10000"/>
                <a:gd name="T77" fmla="*/ 85178125 h 8000"/>
                <a:gd name="T78" fmla="*/ 2147483647 w 10000"/>
                <a:gd name="T79" fmla="*/ 76557799 h 8000"/>
                <a:gd name="T80" fmla="*/ 2047667065 w 10000"/>
                <a:gd name="T81" fmla="*/ 67254729 h 8000"/>
                <a:gd name="T82" fmla="*/ 1713172322 w 10000"/>
                <a:gd name="T83" fmla="*/ 58122565 h 8000"/>
                <a:gd name="T84" fmla="*/ 1405386318 w 10000"/>
                <a:gd name="T85" fmla="*/ 48990108 h 8000"/>
                <a:gd name="T86" fmla="*/ 1123036941 w 10000"/>
                <a:gd name="T87" fmla="*/ 40370074 h 8000"/>
                <a:gd name="T88" fmla="*/ 872483630 w 10000"/>
                <a:gd name="T89" fmla="*/ 32176572 h 8000"/>
                <a:gd name="T90" fmla="*/ 646095960 w 10000"/>
                <a:gd name="T91" fmla="*/ 24409894 h 8000"/>
                <a:gd name="T92" fmla="*/ 455319567 w 10000"/>
                <a:gd name="T93" fmla="*/ 17923103 h 8000"/>
                <a:gd name="T94" fmla="*/ 295067126 w 10000"/>
                <a:gd name="T95" fmla="*/ 11778123 h 8000"/>
                <a:gd name="T96" fmla="*/ 75038895 w 10000"/>
                <a:gd name="T97" fmla="*/ 29871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2370667"/>
            <a:ext cx="6619245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5033068"/>
            <a:ext cx="6619244" cy="860400"/>
          </a:xfrm>
        </p:spPr>
        <p:txBody>
          <a:bodyPr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07E0241-5EB3-F24A-A625-8C0E3D0F7AFB}" type="datetime1">
              <a:rPr lang="en-US" smtClean="0"/>
              <a:t>3/22/2018</a:t>
            </a:fld>
            <a:endParaRPr lang="en-US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A43A9E7-8BFB-224C-BECF-DC8B2B8B0D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929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3302794" y="2570163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829300" y="2570163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2617299"/>
            <a:ext cx="234687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216" y="3193561"/>
            <a:ext cx="2346876" cy="283349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4541" y="2603502"/>
            <a:ext cx="235903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4541" y="3193562"/>
            <a:ext cx="2359035" cy="2833495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15025" y="2617300"/>
            <a:ext cx="2370772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15026" y="3193562"/>
            <a:ext cx="2373539" cy="2833493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6"/>
          <p:cNvSpPr>
            <a:spLocks noGrp="1"/>
          </p:cNvSpPr>
          <p:nvPr>
            <p:ph type="dt" sz="half" idx="18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AA061AF-47FB-684A-8ADC-B025FE62DA10}" type="datetime1">
              <a:rPr lang="en-US" smtClean="0"/>
              <a:t>3/22/2018</a:t>
            </a:fld>
            <a:endParaRPr lang="en-US"/>
          </a:p>
        </p:txBody>
      </p:sp>
      <p:sp>
        <p:nvSpPr>
          <p:cNvPr id="12" name="Footer Placeholder 7"/>
          <p:cNvSpPr>
            <a:spLocks noGrp="1"/>
          </p:cNvSpPr>
          <p:nvPr>
            <p:ph type="ftr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8"/>
          <p:cNvSpPr>
            <a:spLocks noGrp="1"/>
          </p:cNvSpPr>
          <p:nvPr>
            <p:ph type="sldNum" sz="quarter" idx="2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CF137331-88D3-EA4D-A570-F30215C0CB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1582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3290888" y="2603500"/>
            <a:ext cx="0" cy="35179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851922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5" y="4532845"/>
            <a:ext cx="228782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00914" y="2603500"/>
            <a:ext cx="201843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866215" y="5109108"/>
            <a:ext cx="2287828" cy="9179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29403" y="4532846"/>
            <a:ext cx="2285075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561348" y="2603500"/>
            <a:ext cx="201843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26649" y="5184002"/>
            <a:ext cx="2287829" cy="843056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7575" y="4532847"/>
            <a:ext cx="2287829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22273" y="2603500"/>
            <a:ext cx="201843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87576" y="5184001"/>
            <a:ext cx="2287828" cy="843054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6"/>
          <p:cNvSpPr>
            <a:spLocks noGrp="1"/>
          </p:cNvSpPr>
          <p:nvPr>
            <p:ph type="dt" sz="half" idx="23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57C4B4B-2161-C748-93F0-7CA53B2EB1F5}" type="datetime1">
              <a:rPr lang="en-US" smtClean="0"/>
              <a:t>3/22/2018</a:t>
            </a:fld>
            <a:endParaRPr lang="en-US"/>
          </a:p>
        </p:txBody>
      </p:sp>
      <p:sp>
        <p:nvSpPr>
          <p:cNvPr id="16" name="Footer Placeholder 7"/>
          <p:cNvSpPr>
            <a:spLocks noGrp="1"/>
          </p:cNvSpPr>
          <p:nvPr>
            <p:ph type="ftr" sz="quarter" idx="2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8"/>
          <p:cNvSpPr>
            <a:spLocks noGrp="1"/>
          </p:cNvSpPr>
          <p:nvPr>
            <p:ph type="sldNum" sz="quarter" idx="25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FB5A21-E720-714C-9CA5-DC6EDBDCB5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3303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5" y="973668"/>
            <a:ext cx="6619245" cy="70696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8C98B-BF8F-8348-8175-9E5E805C20BE}" type="datetime1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C84F99-EB57-BC4C-BBC9-1C7F331846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320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>
              <a:spLocks/>
            </p:cNvSpPr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14338" y="402504"/>
              <a:ext cx="6511925" cy="60540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196001635 h 8000"/>
                <a:gd name="T4" fmla="*/ 2147483647 w 10000"/>
                <a:gd name="T5" fmla="*/ 196739472 h 8000"/>
                <a:gd name="T6" fmla="*/ 2147483647 w 10000"/>
                <a:gd name="T7" fmla="*/ 172188 h 8000"/>
                <a:gd name="T8" fmla="*/ 2147483647 w 10000"/>
                <a:gd name="T9" fmla="*/ 172188 h 8000"/>
                <a:gd name="T10" fmla="*/ 2147483647 w 10000"/>
                <a:gd name="T11" fmla="*/ 3836438 h 8000"/>
                <a:gd name="T12" fmla="*/ 2147483647 w 10000"/>
                <a:gd name="T13" fmla="*/ 7328501 h 8000"/>
                <a:gd name="T14" fmla="*/ 2147483647 w 10000"/>
                <a:gd name="T15" fmla="*/ 10746857 h 8000"/>
                <a:gd name="T16" fmla="*/ 2147483647 w 10000"/>
                <a:gd name="T17" fmla="*/ 13673428 h 8000"/>
                <a:gd name="T18" fmla="*/ 2147483647 w 10000"/>
                <a:gd name="T19" fmla="*/ 16624462 h 8000"/>
                <a:gd name="T20" fmla="*/ 2147483647 w 10000"/>
                <a:gd name="T21" fmla="*/ 19378844 h 8000"/>
                <a:gd name="T22" fmla="*/ 2147483647 w 10000"/>
                <a:gd name="T23" fmla="*/ 21739765 h 8000"/>
                <a:gd name="T24" fmla="*/ 2147483647 w 10000"/>
                <a:gd name="T25" fmla="*/ 23977583 h 8000"/>
                <a:gd name="T26" fmla="*/ 2147483647 w 10000"/>
                <a:gd name="T27" fmla="*/ 26018749 h 8000"/>
                <a:gd name="T28" fmla="*/ 2147483647 w 10000"/>
                <a:gd name="T29" fmla="*/ 27789401 h 8000"/>
                <a:gd name="T30" fmla="*/ 2147483647 w 10000"/>
                <a:gd name="T31" fmla="*/ 29560052 h 8000"/>
                <a:gd name="T32" fmla="*/ 2147483647 w 10000"/>
                <a:gd name="T33" fmla="*/ 31035726 h 8000"/>
                <a:gd name="T34" fmla="*/ 2147483647 w 10000"/>
                <a:gd name="T35" fmla="*/ 32191488 h 8000"/>
                <a:gd name="T36" fmla="*/ 2147483647 w 10000"/>
                <a:gd name="T37" fmla="*/ 33396491 h 8000"/>
                <a:gd name="T38" fmla="*/ 2147483647 w 10000"/>
                <a:gd name="T39" fmla="*/ 34404842 h 8000"/>
                <a:gd name="T40" fmla="*/ 2147483647 w 10000"/>
                <a:gd name="T41" fmla="*/ 35118058 h 8000"/>
                <a:gd name="T42" fmla="*/ 2147483647 w 10000"/>
                <a:gd name="T43" fmla="*/ 35732791 h 8000"/>
                <a:gd name="T44" fmla="*/ 2147483647 w 10000"/>
                <a:gd name="T45" fmla="*/ 36323061 h 8000"/>
                <a:gd name="T46" fmla="*/ 2109030222 w 10000"/>
                <a:gd name="T47" fmla="*/ 36593575 h 8000"/>
                <a:gd name="T48" fmla="*/ 2030972384 w 10000"/>
                <a:gd name="T49" fmla="*/ 36888710 h 8000"/>
                <a:gd name="T50" fmla="*/ 1954013894 w 10000"/>
                <a:gd name="T51" fmla="*/ 37036277 h 8000"/>
                <a:gd name="T52" fmla="*/ 1877788503 w 10000"/>
                <a:gd name="T53" fmla="*/ 36888710 h 8000"/>
                <a:gd name="T54" fmla="*/ 1802295606 w 10000"/>
                <a:gd name="T55" fmla="*/ 36888710 h 8000"/>
                <a:gd name="T56" fmla="*/ 1727535808 w 10000"/>
                <a:gd name="T57" fmla="*/ 36593575 h 8000"/>
                <a:gd name="T58" fmla="*/ 1654242209 w 10000"/>
                <a:gd name="T59" fmla="*/ 36150873 h 8000"/>
                <a:gd name="T60" fmla="*/ 1581681104 w 10000"/>
                <a:gd name="T61" fmla="*/ 35732791 h 8000"/>
                <a:gd name="T62" fmla="*/ 1510586199 w 10000"/>
                <a:gd name="T63" fmla="*/ 35265625 h 8000"/>
                <a:gd name="T64" fmla="*/ 1439857540 w 10000"/>
                <a:gd name="T65" fmla="*/ 34552409 h 8000"/>
                <a:gd name="T66" fmla="*/ 1370228227 w 10000"/>
                <a:gd name="T67" fmla="*/ 33789952 h 8000"/>
                <a:gd name="T68" fmla="*/ 1302065114 w 10000"/>
                <a:gd name="T69" fmla="*/ 33101356 h 8000"/>
                <a:gd name="T70" fmla="*/ 1169036926 w 10000"/>
                <a:gd name="T71" fmla="*/ 31158673 h 8000"/>
                <a:gd name="T72" fmla="*/ 1041505471 w 10000"/>
                <a:gd name="T73" fmla="*/ 29092886 h 8000"/>
                <a:gd name="T74" fmla="*/ 919104501 w 10000"/>
                <a:gd name="T75" fmla="*/ 26928774 h 8000"/>
                <a:gd name="T76" fmla="*/ 803300216 w 10000"/>
                <a:gd name="T77" fmla="*/ 24543232 h 8000"/>
                <a:gd name="T78" fmla="*/ 692627021 w 10000"/>
                <a:gd name="T79" fmla="*/ 22059364 h 8000"/>
                <a:gd name="T80" fmla="*/ 590015498 w 10000"/>
                <a:gd name="T81" fmla="*/ 19378844 h 8000"/>
                <a:gd name="T82" fmla="*/ 493633807 w 10000"/>
                <a:gd name="T83" fmla="*/ 16747408 h 8000"/>
                <a:gd name="T84" fmla="*/ 404948753 w 10000"/>
                <a:gd name="T85" fmla="*/ 14116130 h 8000"/>
                <a:gd name="T86" fmla="*/ 323592271 w 10000"/>
                <a:gd name="T87" fmla="*/ 11632262 h 8000"/>
                <a:gd name="T88" fmla="*/ 251398018 w 10000"/>
                <a:gd name="T89" fmla="*/ 9271340 h 8000"/>
                <a:gd name="T90" fmla="*/ 186166092 w 10000"/>
                <a:gd name="T91" fmla="*/ 7033366 h 8000"/>
                <a:gd name="T92" fmla="*/ 131195742 w 10000"/>
                <a:gd name="T93" fmla="*/ 5164388 h 8000"/>
                <a:gd name="T94" fmla="*/ 85020768 w 10000"/>
                <a:gd name="T95" fmla="*/ 3393736 h 8000"/>
                <a:gd name="T96" fmla="*/ 21621893 w 10000"/>
                <a:gd name="T97" fmla="*/ 8607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32567" y="1278468"/>
            <a:ext cx="1060450" cy="4748589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215" y="1278468"/>
            <a:ext cx="4685660" cy="474859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23FCEE9B-1B30-F64E-9778-048CC8E9833A}" type="datetime1">
              <a:rPr lang="en-US" smtClean="0"/>
              <a:t>3/22/2018</a:t>
            </a:fld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AC3EEA3-52B9-E04A-843A-B78333D21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43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349B1-F051-9E42-838B-16DD5B2F2515}" type="datetime1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AAF74-2E20-E041-8021-52145EF685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106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5" name="Rectangle 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6" name="Oval 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>
            <a:xfrm>
              <a:off x="7289800" y="402504"/>
              <a:ext cx="4478338" cy="60540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>
              <a:spLocks/>
            </p:cNvSpPr>
            <p:nvPr/>
          </p:nvSpPr>
          <p:spPr bwMode="gray">
            <a:xfrm rot="-5677511">
              <a:off x="4698352" y="1826078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-5400000">
              <a:off x="3787244" y="2801721"/>
              <a:ext cx="6053670" cy="1254558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196001635 h 8000"/>
                <a:gd name="T4" fmla="*/ 2147483647 w 10000"/>
                <a:gd name="T5" fmla="*/ 196739472 h 8000"/>
                <a:gd name="T6" fmla="*/ 2147483647 w 10000"/>
                <a:gd name="T7" fmla="*/ 172188 h 8000"/>
                <a:gd name="T8" fmla="*/ 2147483647 w 10000"/>
                <a:gd name="T9" fmla="*/ 172188 h 8000"/>
                <a:gd name="T10" fmla="*/ 2147483647 w 10000"/>
                <a:gd name="T11" fmla="*/ 3836438 h 8000"/>
                <a:gd name="T12" fmla="*/ 2147483647 w 10000"/>
                <a:gd name="T13" fmla="*/ 7328501 h 8000"/>
                <a:gd name="T14" fmla="*/ 2147483647 w 10000"/>
                <a:gd name="T15" fmla="*/ 10746857 h 8000"/>
                <a:gd name="T16" fmla="*/ 2147483647 w 10000"/>
                <a:gd name="T17" fmla="*/ 13673428 h 8000"/>
                <a:gd name="T18" fmla="*/ 2147483647 w 10000"/>
                <a:gd name="T19" fmla="*/ 16624462 h 8000"/>
                <a:gd name="T20" fmla="*/ 2147483647 w 10000"/>
                <a:gd name="T21" fmla="*/ 19378844 h 8000"/>
                <a:gd name="T22" fmla="*/ 2147483647 w 10000"/>
                <a:gd name="T23" fmla="*/ 21739765 h 8000"/>
                <a:gd name="T24" fmla="*/ 2147483647 w 10000"/>
                <a:gd name="T25" fmla="*/ 23977583 h 8000"/>
                <a:gd name="T26" fmla="*/ 2147483647 w 10000"/>
                <a:gd name="T27" fmla="*/ 26018749 h 8000"/>
                <a:gd name="T28" fmla="*/ 2147483647 w 10000"/>
                <a:gd name="T29" fmla="*/ 27789401 h 8000"/>
                <a:gd name="T30" fmla="*/ 2147483647 w 10000"/>
                <a:gd name="T31" fmla="*/ 29560052 h 8000"/>
                <a:gd name="T32" fmla="*/ 2147483647 w 10000"/>
                <a:gd name="T33" fmla="*/ 31035726 h 8000"/>
                <a:gd name="T34" fmla="*/ 2147483647 w 10000"/>
                <a:gd name="T35" fmla="*/ 32191488 h 8000"/>
                <a:gd name="T36" fmla="*/ 2147483647 w 10000"/>
                <a:gd name="T37" fmla="*/ 33396491 h 8000"/>
                <a:gd name="T38" fmla="*/ 2147483647 w 10000"/>
                <a:gd name="T39" fmla="*/ 34404842 h 8000"/>
                <a:gd name="T40" fmla="*/ 2147483647 w 10000"/>
                <a:gd name="T41" fmla="*/ 35118058 h 8000"/>
                <a:gd name="T42" fmla="*/ 2147483647 w 10000"/>
                <a:gd name="T43" fmla="*/ 35732791 h 8000"/>
                <a:gd name="T44" fmla="*/ 2147483647 w 10000"/>
                <a:gd name="T45" fmla="*/ 36323061 h 8000"/>
                <a:gd name="T46" fmla="*/ 2109030222 w 10000"/>
                <a:gd name="T47" fmla="*/ 36593575 h 8000"/>
                <a:gd name="T48" fmla="*/ 2030972384 w 10000"/>
                <a:gd name="T49" fmla="*/ 36888710 h 8000"/>
                <a:gd name="T50" fmla="*/ 1954013894 w 10000"/>
                <a:gd name="T51" fmla="*/ 37036277 h 8000"/>
                <a:gd name="T52" fmla="*/ 1877788503 w 10000"/>
                <a:gd name="T53" fmla="*/ 36888710 h 8000"/>
                <a:gd name="T54" fmla="*/ 1802295606 w 10000"/>
                <a:gd name="T55" fmla="*/ 36888710 h 8000"/>
                <a:gd name="T56" fmla="*/ 1727535808 w 10000"/>
                <a:gd name="T57" fmla="*/ 36593575 h 8000"/>
                <a:gd name="T58" fmla="*/ 1654242209 w 10000"/>
                <a:gd name="T59" fmla="*/ 36150873 h 8000"/>
                <a:gd name="T60" fmla="*/ 1581681104 w 10000"/>
                <a:gd name="T61" fmla="*/ 35732791 h 8000"/>
                <a:gd name="T62" fmla="*/ 1510586199 w 10000"/>
                <a:gd name="T63" fmla="*/ 35265625 h 8000"/>
                <a:gd name="T64" fmla="*/ 1439857540 w 10000"/>
                <a:gd name="T65" fmla="*/ 34552409 h 8000"/>
                <a:gd name="T66" fmla="*/ 1370228227 w 10000"/>
                <a:gd name="T67" fmla="*/ 33789952 h 8000"/>
                <a:gd name="T68" fmla="*/ 1302065114 w 10000"/>
                <a:gd name="T69" fmla="*/ 33101356 h 8000"/>
                <a:gd name="T70" fmla="*/ 1169036926 w 10000"/>
                <a:gd name="T71" fmla="*/ 31158673 h 8000"/>
                <a:gd name="T72" fmla="*/ 1041505471 w 10000"/>
                <a:gd name="T73" fmla="*/ 29092886 h 8000"/>
                <a:gd name="T74" fmla="*/ 919104501 w 10000"/>
                <a:gd name="T75" fmla="*/ 26928774 h 8000"/>
                <a:gd name="T76" fmla="*/ 803300216 w 10000"/>
                <a:gd name="T77" fmla="*/ 24543232 h 8000"/>
                <a:gd name="T78" fmla="*/ 692627021 w 10000"/>
                <a:gd name="T79" fmla="*/ 22059364 h 8000"/>
                <a:gd name="T80" fmla="*/ 590015498 w 10000"/>
                <a:gd name="T81" fmla="*/ 19378844 h 8000"/>
                <a:gd name="T82" fmla="*/ 493633807 w 10000"/>
                <a:gd name="T83" fmla="*/ 16747408 h 8000"/>
                <a:gd name="T84" fmla="*/ 404948753 w 10000"/>
                <a:gd name="T85" fmla="*/ 14116130 h 8000"/>
                <a:gd name="T86" fmla="*/ 323592271 w 10000"/>
                <a:gd name="T87" fmla="*/ 11632262 h 8000"/>
                <a:gd name="T88" fmla="*/ 251398018 w 10000"/>
                <a:gd name="T89" fmla="*/ 9271340 h 8000"/>
                <a:gd name="T90" fmla="*/ 186166092 w 10000"/>
                <a:gd name="T91" fmla="*/ 7033366 h 8000"/>
                <a:gd name="T92" fmla="*/ 131195742 w 10000"/>
                <a:gd name="T93" fmla="*/ 5164388 h 8000"/>
                <a:gd name="T94" fmla="*/ 85020768 w 10000"/>
                <a:gd name="T95" fmla="*/ 3393736 h 8000"/>
                <a:gd name="T96" fmla="*/ 21621893 w 10000"/>
                <a:gd name="T97" fmla="*/ 8607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8" y="2677645"/>
            <a:ext cx="3263267" cy="2283824"/>
          </a:xfrm>
        </p:spPr>
        <p:txBody>
          <a:bodyPr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71669" y="2677645"/>
            <a:ext cx="2816534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D3C0204-6E7A-0546-9683-C8966E6814E5}" type="datetime1">
              <a:rPr lang="en-US" smtClean="0"/>
              <a:t>3/22/2018</a:t>
            </a:fld>
            <a:endParaRPr lang="en-US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9AA7C4E-B63F-9D42-A6E9-E0606FA0D6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269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215" y="2603501"/>
            <a:ext cx="3618869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6535" y="2603500"/>
            <a:ext cx="3618869" cy="34163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AB1C9A-5EA5-7D48-8C00-29FE90D0E130}" type="datetime1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00678A-8B09-3443-AAE4-DF27EBE7F0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6468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216" y="2603500"/>
            <a:ext cx="36188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215" y="3179763"/>
            <a:ext cx="3618869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6535" y="2603500"/>
            <a:ext cx="361886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6533" y="3179763"/>
            <a:ext cx="3618869" cy="2840039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1B6D17-D34F-3842-8854-E5FE2C84947A}" type="datetime1">
              <a:rPr lang="en-US" smtClean="0"/>
              <a:t>3/22/2018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7FC03C-AAB2-F547-86A9-DFF062F103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833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5E21B-44FD-EF4A-9053-818D079FB94E}" type="datetime1">
              <a:rPr lang="en-US" smtClean="0"/>
              <a:t>3/22/2018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5CA83-F2B1-9A4E-AD30-67FBEC3D7B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548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CD7FB9D-2A57-F749-B3A7-93C3DB47C1B7}" type="datetime1">
              <a:rPr lang="en-US" smtClean="0"/>
              <a:t>3/22/2018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BEDB279-A4A4-814E-BF3E-2F6866B080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349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5713413" y="402504"/>
              <a:ext cx="6054725" cy="60540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-5677511">
              <a:off x="3140485" y="1826078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gray">
            <a:xfrm rot="-5400000">
              <a:off x="2229377" y="2801721"/>
              <a:ext cx="6053670" cy="1254558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196001635 h 8000"/>
                <a:gd name="T4" fmla="*/ 2147483647 w 10000"/>
                <a:gd name="T5" fmla="*/ 196739472 h 8000"/>
                <a:gd name="T6" fmla="*/ 2147483647 w 10000"/>
                <a:gd name="T7" fmla="*/ 172188 h 8000"/>
                <a:gd name="T8" fmla="*/ 2147483647 w 10000"/>
                <a:gd name="T9" fmla="*/ 172188 h 8000"/>
                <a:gd name="T10" fmla="*/ 2147483647 w 10000"/>
                <a:gd name="T11" fmla="*/ 3836438 h 8000"/>
                <a:gd name="T12" fmla="*/ 2147483647 w 10000"/>
                <a:gd name="T13" fmla="*/ 7328501 h 8000"/>
                <a:gd name="T14" fmla="*/ 2147483647 w 10000"/>
                <a:gd name="T15" fmla="*/ 10746857 h 8000"/>
                <a:gd name="T16" fmla="*/ 2147483647 w 10000"/>
                <a:gd name="T17" fmla="*/ 13673428 h 8000"/>
                <a:gd name="T18" fmla="*/ 2147483647 w 10000"/>
                <a:gd name="T19" fmla="*/ 16624462 h 8000"/>
                <a:gd name="T20" fmla="*/ 2147483647 w 10000"/>
                <a:gd name="T21" fmla="*/ 19378844 h 8000"/>
                <a:gd name="T22" fmla="*/ 2147483647 w 10000"/>
                <a:gd name="T23" fmla="*/ 21739765 h 8000"/>
                <a:gd name="T24" fmla="*/ 2147483647 w 10000"/>
                <a:gd name="T25" fmla="*/ 23977583 h 8000"/>
                <a:gd name="T26" fmla="*/ 2147483647 w 10000"/>
                <a:gd name="T27" fmla="*/ 26018749 h 8000"/>
                <a:gd name="T28" fmla="*/ 2147483647 w 10000"/>
                <a:gd name="T29" fmla="*/ 27789401 h 8000"/>
                <a:gd name="T30" fmla="*/ 2147483647 w 10000"/>
                <a:gd name="T31" fmla="*/ 29560052 h 8000"/>
                <a:gd name="T32" fmla="*/ 2147483647 w 10000"/>
                <a:gd name="T33" fmla="*/ 31035726 h 8000"/>
                <a:gd name="T34" fmla="*/ 2147483647 w 10000"/>
                <a:gd name="T35" fmla="*/ 32191488 h 8000"/>
                <a:gd name="T36" fmla="*/ 2147483647 w 10000"/>
                <a:gd name="T37" fmla="*/ 33396491 h 8000"/>
                <a:gd name="T38" fmla="*/ 2147483647 w 10000"/>
                <a:gd name="T39" fmla="*/ 34404842 h 8000"/>
                <a:gd name="T40" fmla="*/ 2147483647 w 10000"/>
                <a:gd name="T41" fmla="*/ 35118058 h 8000"/>
                <a:gd name="T42" fmla="*/ 2147483647 w 10000"/>
                <a:gd name="T43" fmla="*/ 35732791 h 8000"/>
                <a:gd name="T44" fmla="*/ 2147483647 w 10000"/>
                <a:gd name="T45" fmla="*/ 36323061 h 8000"/>
                <a:gd name="T46" fmla="*/ 2109030222 w 10000"/>
                <a:gd name="T47" fmla="*/ 36593575 h 8000"/>
                <a:gd name="T48" fmla="*/ 2030972384 w 10000"/>
                <a:gd name="T49" fmla="*/ 36888710 h 8000"/>
                <a:gd name="T50" fmla="*/ 1954013894 w 10000"/>
                <a:gd name="T51" fmla="*/ 37036277 h 8000"/>
                <a:gd name="T52" fmla="*/ 1877788503 w 10000"/>
                <a:gd name="T53" fmla="*/ 36888710 h 8000"/>
                <a:gd name="T54" fmla="*/ 1802295606 w 10000"/>
                <a:gd name="T55" fmla="*/ 36888710 h 8000"/>
                <a:gd name="T56" fmla="*/ 1727535808 w 10000"/>
                <a:gd name="T57" fmla="*/ 36593575 h 8000"/>
                <a:gd name="T58" fmla="*/ 1654242209 w 10000"/>
                <a:gd name="T59" fmla="*/ 36150873 h 8000"/>
                <a:gd name="T60" fmla="*/ 1581681104 w 10000"/>
                <a:gd name="T61" fmla="*/ 35732791 h 8000"/>
                <a:gd name="T62" fmla="*/ 1510586199 w 10000"/>
                <a:gd name="T63" fmla="*/ 35265625 h 8000"/>
                <a:gd name="T64" fmla="*/ 1439857540 w 10000"/>
                <a:gd name="T65" fmla="*/ 34552409 h 8000"/>
                <a:gd name="T66" fmla="*/ 1370228227 w 10000"/>
                <a:gd name="T67" fmla="*/ 33789952 h 8000"/>
                <a:gd name="T68" fmla="*/ 1302065114 w 10000"/>
                <a:gd name="T69" fmla="*/ 33101356 h 8000"/>
                <a:gd name="T70" fmla="*/ 1169036926 w 10000"/>
                <a:gd name="T71" fmla="*/ 31158673 h 8000"/>
                <a:gd name="T72" fmla="*/ 1041505471 w 10000"/>
                <a:gd name="T73" fmla="*/ 29092886 h 8000"/>
                <a:gd name="T74" fmla="*/ 919104501 w 10000"/>
                <a:gd name="T75" fmla="*/ 26928774 h 8000"/>
                <a:gd name="T76" fmla="*/ 803300216 w 10000"/>
                <a:gd name="T77" fmla="*/ 24543232 h 8000"/>
                <a:gd name="T78" fmla="*/ 692627021 w 10000"/>
                <a:gd name="T79" fmla="*/ 22059364 h 8000"/>
                <a:gd name="T80" fmla="*/ 590015498 w 10000"/>
                <a:gd name="T81" fmla="*/ 19378844 h 8000"/>
                <a:gd name="T82" fmla="*/ 493633807 w 10000"/>
                <a:gd name="T83" fmla="*/ 16747408 h 8000"/>
                <a:gd name="T84" fmla="*/ 404948753 w 10000"/>
                <a:gd name="T85" fmla="*/ 14116130 h 8000"/>
                <a:gd name="T86" fmla="*/ 323592271 w 10000"/>
                <a:gd name="T87" fmla="*/ 11632262 h 8000"/>
                <a:gd name="T88" fmla="*/ 251398018 w 10000"/>
                <a:gd name="T89" fmla="*/ 9271340 h 8000"/>
                <a:gd name="T90" fmla="*/ 186166092 w 10000"/>
                <a:gd name="T91" fmla="*/ 7033366 h 8000"/>
                <a:gd name="T92" fmla="*/ 131195742 w 10000"/>
                <a:gd name="T93" fmla="*/ 5164388 h 8000"/>
                <a:gd name="T94" fmla="*/ 85020768 w 10000"/>
                <a:gd name="T95" fmla="*/ 3393736 h 8000"/>
                <a:gd name="T96" fmla="*/ 21621893 w 10000"/>
                <a:gd name="T97" fmla="*/ 8607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216" y="1295400"/>
            <a:ext cx="209486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35860" y="1447800"/>
            <a:ext cx="3892549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216" y="2895601"/>
            <a:ext cx="2094869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55EC964F-212F-1749-91FE-8EDCB7FA90C9}" type="datetime1">
              <a:rPr lang="en-US" smtClean="0"/>
              <a:t>3/22/2018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1A4356D-66E3-D543-89D7-2F22E1B7BC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2272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3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6" name="Rectangle 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Oval 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Oval 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Rectangle 11"/>
            <p:cNvSpPr/>
            <p:nvPr/>
          </p:nvSpPr>
          <p:spPr>
            <a:xfrm>
              <a:off x="6172200" y="402504"/>
              <a:ext cx="5595938" cy="605409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>
              <a:spLocks/>
            </p:cNvSpPr>
            <p:nvPr/>
          </p:nvSpPr>
          <p:spPr bwMode="gray">
            <a:xfrm rot="-5400000">
              <a:off x="3295432" y="2801721"/>
              <a:ext cx="6053670" cy="1254558"/>
            </a:xfrm>
            <a:custGeom>
              <a:avLst/>
              <a:gdLst>
                <a:gd name="T0" fmla="*/ 0 w 10000"/>
                <a:gd name="T1" fmla="*/ 0 h 8000"/>
                <a:gd name="T2" fmla="*/ 0 w 10000"/>
                <a:gd name="T3" fmla="*/ 196001635 h 8000"/>
                <a:gd name="T4" fmla="*/ 2147483647 w 10000"/>
                <a:gd name="T5" fmla="*/ 196739472 h 8000"/>
                <a:gd name="T6" fmla="*/ 2147483647 w 10000"/>
                <a:gd name="T7" fmla="*/ 172188 h 8000"/>
                <a:gd name="T8" fmla="*/ 2147483647 w 10000"/>
                <a:gd name="T9" fmla="*/ 172188 h 8000"/>
                <a:gd name="T10" fmla="*/ 2147483647 w 10000"/>
                <a:gd name="T11" fmla="*/ 3836438 h 8000"/>
                <a:gd name="T12" fmla="*/ 2147483647 w 10000"/>
                <a:gd name="T13" fmla="*/ 7328501 h 8000"/>
                <a:gd name="T14" fmla="*/ 2147483647 w 10000"/>
                <a:gd name="T15" fmla="*/ 10746857 h 8000"/>
                <a:gd name="T16" fmla="*/ 2147483647 w 10000"/>
                <a:gd name="T17" fmla="*/ 13673428 h 8000"/>
                <a:gd name="T18" fmla="*/ 2147483647 w 10000"/>
                <a:gd name="T19" fmla="*/ 16624462 h 8000"/>
                <a:gd name="T20" fmla="*/ 2147483647 w 10000"/>
                <a:gd name="T21" fmla="*/ 19378844 h 8000"/>
                <a:gd name="T22" fmla="*/ 2147483647 w 10000"/>
                <a:gd name="T23" fmla="*/ 21739765 h 8000"/>
                <a:gd name="T24" fmla="*/ 2147483647 w 10000"/>
                <a:gd name="T25" fmla="*/ 23977583 h 8000"/>
                <a:gd name="T26" fmla="*/ 2147483647 w 10000"/>
                <a:gd name="T27" fmla="*/ 26018749 h 8000"/>
                <a:gd name="T28" fmla="*/ 2147483647 w 10000"/>
                <a:gd name="T29" fmla="*/ 27789401 h 8000"/>
                <a:gd name="T30" fmla="*/ 2147483647 w 10000"/>
                <a:gd name="T31" fmla="*/ 29560052 h 8000"/>
                <a:gd name="T32" fmla="*/ 2147483647 w 10000"/>
                <a:gd name="T33" fmla="*/ 31035726 h 8000"/>
                <a:gd name="T34" fmla="*/ 2147483647 w 10000"/>
                <a:gd name="T35" fmla="*/ 32191488 h 8000"/>
                <a:gd name="T36" fmla="*/ 2147483647 w 10000"/>
                <a:gd name="T37" fmla="*/ 33396491 h 8000"/>
                <a:gd name="T38" fmla="*/ 2147483647 w 10000"/>
                <a:gd name="T39" fmla="*/ 34404842 h 8000"/>
                <a:gd name="T40" fmla="*/ 2147483647 w 10000"/>
                <a:gd name="T41" fmla="*/ 35118058 h 8000"/>
                <a:gd name="T42" fmla="*/ 2147483647 w 10000"/>
                <a:gd name="T43" fmla="*/ 35732791 h 8000"/>
                <a:gd name="T44" fmla="*/ 2147483647 w 10000"/>
                <a:gd name="T45" fmla="*/ 36323061 h 8000"/>
                <a:gd name="T46" fmla="*/ 2109030222 w 10000"/>
                <a:gd name="T47" fmla="*/ 36593575 h 8000"/>
                <a:gd name="T48" fmla="*/ 2030972384 w 10000"/>
                <a:gd name="T49" fmla="*/ 36888710 h 8000"/>
                <a:gd name="T50" fmla="*/ 1954013894 w 10000"/>
                <a:gd name="T51" fmla="*/ 37036277 h 8000"/>
                <a:gd name="T52" fmla="*/ 1877788503 w 10000"/>
                <a:gd name="T53" fmla="*/ 36888710 h 8000"/>
                <a:gd name="T54" fmla="*/ 1802295606 w 10000"/>
                <a:gd name="T55" fmla="*/ 36888710 h 8000"/>
                <a:gd name="T56" fmla="*/ 1727535808 w 10000"/>
                <a:gd name="T57" fmla="*/ 36593575 h 8000"/>
                <a:gd name="T58" fmla="*/ 1654242209 w 10000"/>
                <a:gd name="T59" fmla="*/ 36150873 h 8000"/>
                <a:gd name="T60" fmla="*/ 1581681104 w 10000"/>
                <a:gd name="T61" fmla="*/ 35732791 h 8000"/>
                <a:gd name="T62" fmla="*/ 1510586199 w 10000"/>
                <a:gd name="T63" fmla="*/ 35265625 h 8000"/>
                <a:gd name="T64" fmla="*/ 1439857540 w 10000"/>
                <a:gd name="T65" fmla="*/ 34552409 h 8000"/>
                <a:gd name="T66" fmla="*/ 1370228227 w 10000"/>
                <a:gd name="T67" fmla="*/ 33789952 h 8000"/>
                <a:gd name="T68" fmla="*/ 1302065114 w 10000"/>
                <a:gd name="T69" fmla="*/ 33101356 h 8000"/>
                <a:gd name="T70" fmla="*/ 1169036926 w 10000"/>
                <a:gd name="T71" fmla="*/ 31158673 h 8000"/>
                <a:gd name="T72" fmla="*/ 1041505471 w 10000"/>
                <a:gd name="T73" fmla="*/ 29092886 h 8000"/>
                <a:gd name="T74" fmla="*/ 919104501 w 10000"/>
                <a:gd name="T75" fmla="*/ 26928774 h 8000"/>
                <a:gd name="T76" fmla="*/ 803300216 w 10000"/>
                <a:gd name="T77" fmla="*/ 24543232 h 8000"/>
                <a:gd name="T78" fmla="*/ 692627021 w 10000"/>
                <a:gd name="T79" fmla="*/ 22059364 h 8000"/>
                <a:gd name="T80" fmla="*/ 590015498 w 10000"/>
                <a:gd name="T81" fmla="*/ 19378844 h 8000"/>
                <a:gd name="T82" fmla="*/ 493633807 w 10000"/>
                <a:gd name="T83" fmla="*/ 16747408 h 8000"/>
                <a:gd name="T84" fmla="*/ 404948753 w 10000"/>
                <a:gd name="T85" fmla="*/ 14116130 h 8000"/>
                <a:gd name="T86" fmla="*/ 323592271 w 10000"/>
                <a:gd name="T87" fmla="*/ 11632262 h 8000"/>
                <a:gd name="T88" fmla="*/ 251398018 w 10000"/>
                <a:gd name="T89" fmla="*/ 9271340 h 8000"/>
                <a:gd name="T90" fmla="*/ 186166092 w 10000"/>
                <a:gd name="T91" fmla="*/ 7033366 h 8000"/>
                <a:gd name="T92" fmla="*/ 131195742 w 10000"/>
                <a:gd name="T93" fmla="*/ 5164388 h 8000"/>
                <a:gd name="T94" fmla="*/ 85020768 w 10000"/>
                <a:gd name="T95" fmla="*/ 3393736 h 8000"/>
                <a:gd name="T96" fmla="*/ 21621893 w 10000"/>
                <a:gd name="T97" fmla="*/ 860784 h 8000"/>
                <a:gd name="T98" fmla="*/ 0 w 10000"/>
                <a:gd name="T99" fmla="*/ 0 h 8000"/>
                <a:gd name="T100" fmla="*/ 0 w 10000"/>
                <a:gd name="T101" fmla="*/ 0 h 80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Freeform 5"/>
            <p:cNvSpPr>
              <a:spLocks/>
            </p:cNvSpPr>
            <p:nvPr/>
          </p:nvSpPr>
          <p:spPr bwMode="gray">
            <a:xfrm rot="-5677511">
              <a:off x="4203594" y="1826078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6" name="Rectangle 15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430" y="1693332"/>
            <a:ext cx="2895195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10903" y="1143000"/>
            <a:ext cx="242039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rtlCol="0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216" y="3657600"/>
            <a:ext cx="2894409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8AA0B2D-F998-6C46-8150-9EF249DACA8C}" type="datetime1">
              <a:rPr lang="en-US" smtClean="0"/>
              <a:t>3/22/2018</a:t>
            </a:fld>
            <a:endParaRPr lang="en-US"/>
          </a:p>
        </p:txBody>
      </p:sp>
      <p:sp>
        <p:nvSpPr>
          <p:cNvPr id="1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65E8FD3-5192-F048-B64C-C6141F1901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165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8"/>
          <p:cNvGrpSpPr>
            <a:grpSpLocks/>
          </p:cNvGrpSpPr>
          <p:nvPr/>
        </p:nvGrpSpPr>
        <p:grpSpPr bwMode="auto">
          <a:xfrm>
            <a:off x="0" y="-1588"/>
            <a:ext cx="9144000" cy="6865938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51" name="Freeform 5"/>
            <p:cNvSpPr>
              <a:spLocks/>
            </p:cNvSpPr>
            <p:nvPr/>
          </p:nvSpPr>
          <p:spPr bwMode="gray">
            <a:xfrm rot="-589932">
              <a:off x="8490951" y="1797517"/>
              <a:ext cx="3299407" cy="440924"/>
            </a:xfrm>
            <a:custGeom>
              <a:avLst/>
              <a:gdLst>
                <a:gd name="T0" fmla="*/ 9253187 w 10000"/>
                <a:gd name="T1" fmla="*/ 17583959 h 5291"/>
                <a:gd name="T2" fmla="*/ 1084036337 w 10000"/>
                <a:gd name="T3" fmla="*/ 36744278 h 5291"/>
                <a:gd name="T4" fmla="*/ 1088608655 w 10000"/>
                <a:gd name="T5" fmla="*/ 0 h 5291"/>
                <a:gd name="T6" fmla="*/ 1088608655 w 10000"/>
                <a:gd name="T7" fmla="*/ 0 h 5291"/>
                <a:gd name="T8" fmla="*/ 1052358070 w 10000"/>
                <a:gd name="T9" fmla="*/ 1416690 h 5291"/>
                <a:gd name="T10" fmla="*/ 1016107156 w 10000"/>
                <a:gd name="T11" fmla="*/ 2777880 h 5291"/>
                <a:gd name="T12" fmla="*/ 979856571 w 10000"/>
                <a:gd name="T13" fmla="*/ 4097318 h 5291"/>
                <a:gd name="T14" fmla="*/ 943497106 w 10000"/>
                <a:gd name="T15" fmla="*/ 5229337 h 5291"/>
                <a:gd name="T16" fmla="*/ 907137641 w 10000"/>
                <a:gd name="T17" fmla="*/ 6368273 h 5291"/>
                <a:gd name="T18" fmla="*/ 870778176 w 10000"/>
                <a:gd name="T19" fmla="*/ 7437707 h 5291"/>
                <a:gd name="T20" fmla="*/ 834853902 w 10000"/>
                <a:gd name="T21" fmla="*/ 8347472 h 5291"/>
                <a:gd name="T22" fmla="*/ 798276676 w 10000"/>
                <a:gd name="T23" fmla="*/ 9201736 h 5291"/>
                <a:gd name="T24" fmla="*/ 762026092 w 10000"/>
                <a:gd name="T25" fmla="*/ 10000333 h 5291"/>
                <a:gd name="T26" fmla="*/ 726428460 w 10000"/>
                <a:gd name="T27" fmla="*/ 10680928 h 5291"/>
                <a:gd name="T28" fmla="*/ 690177875 w 10000"/>
                <a:gd name="T29" fmla="*/ 11361522 h 5291"/>
                <a:gd name="T30" fmla="*/ 654580243 w 10000"/>
                <a:gd name="T31" fmla="*/ 11937865 h 5291"/>
                <a:gd name="T32" fmla="*/ 618982941 w 10000"/>
                <a:gd name="T33" fmla="*/ 12389289 h 5291"/>
                <a:gd name="T34" fmla="*/ 583385309 w 10000"/>
                <a:gd name="T35" fmla="*/ 12847630 h 5291"/>
                <a:gd name="T36" fmla="*/ 548223198 w 10000"/>
                <a:gd name="T37" fmla="*/ 13236553 h 5291"/>
                <a:gd name="T38" fmla="*/ 513496610 w 10000"/>
                <a:gd name="T39" fmla="*/ 13528225 h 5291"/>
                <a:gd name="T40" fmla="*/ 478552260 w 10000"/>
                <a:gd name="T41" fmla="*/ 13750479 h 5291"/>
                <a:gd name="T42" fmla="*/ 444043432 w 10000"/>
                <a:gd name="T43" fmla="*/ 13979649 h 5291"/>
                <a:gd name="T44" fmla="*/ 409970126 w 10000"/>
                <a:gd name="T45" fmla="*/ 14090734 h 5291"/>
                <a:gd name="T46" fmla="*/ 376005371 w 10000"/>
                <a:gd name="T47" fmla="*/ 14208820 h 5291"/>
                <a:gd name="T48" fmla="*/ 342367587 w 10000"/>
                <a:gd name="T49" fmla="*/ 14257404 h 5291"/>
                <a:gd name="T50" fmla="*/ 309056114 w 10000"/>
                <a:gd name="T51" fmla="*/ 14208820 h 5291"/>
                <a:gd name="T52" fmla="*/ 276180162 w 10000"/>
                <a:gd name="T53" fmla="*/ 14208820 h 5291"/>
                <a:gd name="T54" fmla="*/ 243630522 w 10000"/>
                <a:gd name="T55" fmla="*/ 14090734 h 5291"/>
                <a:gd name="T56" fmla="*/ 211516734 w 10000"/>
                <a:gd name="T57" fmla="*/ 13917148 h 5291"/>
                <a:gd name="T58" fmla="*/ 179947018 w 10000"/>
                <a:gd name="T59" fmla="*/ 13750479 h 5291"/>
                <a:gd name="T60" fmla="*/ 148921704 w 10000"/>
                <a:gd name="T61" fmla="*/ 13576809 h 5291"/>
                <a:gd name="T62" fmla="*/ 118114151 w 10000"/>
                <a:gd name="T63" fmla="*/ 13299055 h 5291"/>
                <a:gd name="T64" fmla="*/ 87741790 w 10000"/>
                <a:gd name="T65" fmla="*/ 13007383 h 5291"/>
                <a:gd name="T66" fmla="*/ 58022712 w 10000"/>
                <a:gd name="T67" fmla="*/ 12729628 h 5291"/>
                <a:gd name="T68" fmla="*/ 0 w 10000"/>
                <a:gd name="T69" fmla="*/ 11986533 h 5291"/>
                <a:gd name="T70" fmla="*/ 9253187 w 10000"/>
                <a:gd name="T71" fmla="*/ 17583959 h 529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2" name="Freeform 5"/>
            <p:cNvSpPr>
              <a:spLocks/>
            </p:cNvSpPr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>
                <a:gd name="T0" fmla="*/ 0 w 7104"/>
                <a:gd name="T1" fmla="*/ 0 h 2856"/>
                <a:gd name="T2" fmla="*/ 0 w 7104"/>
                <a:gd name="T3" fmla="*/ 2147483647 h 2856"/>
                <a:gd name="T4" fmla="*/ 2147483647 w 7104"/>
                <a:gd name="T5" fmla="*/ 2147483647 h 2856"/>
                <a:gd name="T6" fmla="*/ 2147483647 w 7104"/>
                <a:gd name="T7" fmla="*/ 2520950 h 2856"/>
                <a:gd name="T8" fmla="*/ 2147483647 w 7104"/>
                <a:gd name="T9" fmla="*/ 2520950 h 2856"/>
                <a:gd name="T10" fmla="*/ 2147483647 w 7104"/>
                <a:gd name="T11" fmla="*/ 65524063 h 2856"/>
                <a:gd name="T12" fmla="*/ 2147483647 w 7104"/>
                <a:gd name="T13" fmla="*/ 126007813 h 2856"/>
                <a:gd name="T14" fmla="*/ 2147483647 w 7104"/>
                <a:gd name="T15" fmla="*/ 183972200 h 2856"/>
                <a:gd name="T16" fmla="*/ 2147483647 w 7104"/>
                <a:gd name="T17" fmla="*/ 234375325 h 2856"/>
                <a:gd name="T18" fmla="*/ 2147483647 w 7104"/>
                <a:gd name="T19" fmla="*/ 284778450 h 2856"/>
                <a:gd name="T20" fmla="*/ 2147483647 w 7104"/>
                <a:gd name="T21" fmla="*/ 332660625 h 2856"/>
                <a:gd name="T22" fmla="*/ 2147483647 w 7104"/>
                <a:gd name="T23" fmla="*/ 372983125 h 2856"/>
                <a:gd name="T24" fmla="*/ 2147483647 w 7104"/>
                <a:gd name="T25" fmla="*/ 410786263 h 2856"/>
                <a:gd name="T26" fmla="*/ 2147483647 w 7104"/>
                <a:gd name="T27" fmla="*/ 446068450 h 2856"/>
                <a:gd name="T28" fmla="*/ 2147483647 w 7104"/>
                <a:gd name="T29" fmla="*/ 476310325 h 2856"/>
                <a:gd name="T30" fmla="*/ 2147483647 w 7104"/>
                <a:gd name="T31" fmla="*/ 506552200 h 2856"/>
                <a:gd name="T32" fmla="*/ 2147483647 w 7104"/>
                <a:gd name="T33" fmla="*/ 531753763 h 2856"/>
                <a:gd name="T34" fmla="*/ 2147483647 w 7104"/>
                <a:gd name="T35" fmla="*/ 551915013 h 2856"/>
                <a:gd name="T36" fmla="*/ 2147483647 w 7104"/>
                <a:gd name="T37" fmla="*/ 572076263 h 2856"/>
                <a:gd name="T38" fmla="*/ 2147483647 w 7104"/>
                <a:gd name="T39" fmla="*/ 589716563 h 2856"/>
                <a:gd name="T40" fmla="*/ 2147483647 w 7104"/>
                <a:gd name="T41" fmla="*/ 602318138 h 2856"/>
                <a:gd name="T42" fmla="*/ 2147483647 w 7104"/>
                <a:gd name="T43" fmla="*/ 612398763 h 2856"/>
                <a:gd name="T44" fmla="*/ 2147483647 w 7104"/>
                <a:gd name="T45" fmla="*/ 622479388 h 2856"/>
                <a:gd name="T46" fmla="*/ 2147483647 w 7104"/>
                <a:gd name="T47" fmla="*/ 627519700 h 2856"/>
                <a:gd name="T48" fmla="*/ 2147483647 w 7104"/>
                <a:gd name="T49" fmla="*/ 632560013 h 2856"/>
                <a:gd name="T50" fmla="*/ 2147483647 w 7104"/>
                <a:gd name="T51" fmla="*/ 635079375 h 2856"/>
                <a:gd name="T52" fmla="*/ 2147483647 w 7104"/>
                <a:gd name="T53" fmla="*/ 632560013 h 2856"/>
                <a:gd name="T54" fmla="*/ 2147483647 w 7104"/>
                <a:gd name="T55" fmla="*/ 632560013 h 2856"/>
                <a:gd name="T56" fmla="*/ 2147483647 w 7104"/>
                <a:gd name="T57" fmla="*/ 627519700 h 2856"/>
                <a:gd name="T58" fmla="*/ 2147483647 w 7104"/>
                <a:gd name="T59" fmla="*/ 619958438 h 2856"/>
                <a:gd name="T60" fmla="*/ 2147483647 w 7104"/>
                <a:gd name="T61" fmla="*/ 612398763 h 2856"/>
                <a:gd name="T62" fmla="*/ 2147483647 w 7104"/>
                <a:gd name="T63" fmla="*/ 604837500 h 2856"/>
                <a:gd name="T64" fmla="*/ 2147483647 w 7104"/>
                <a:gd name="T65" fmla="*/ 592237513 h 2856"/>
                <a:gd name="T66" fmla="*/ 2147483647 w 7104"/>
                <a:gd name="T67" fmla="*/ 579635938 h 2856"/>
                <a:gd name="T68" fmla="*/ 2147483647 w 7104"/>
                <a:gd name="T69" fmla="*/ 567035950 h 2856"/>
                <a:gd name="T70" fmla="*/ 2147483647 w 7104"/>
                <a:gd name="T71" fmla="*/ 534273125 h 2856"/>
                <a:gd name="T72" fmla="*/ 2147483647 w 7104"/>
                <a:gd name="T73" fmla="*/ 498990938 h 2856"/>
                <a:gd name="T74" fmla="*/ 2147483647 w 7104"/>
                <a:gd name="T75" fmla="*/ 461189388 h 2856"/>
                <a:gd name="T76" fmla="*/ 2147483647 w 7104"/>
                <a:gd name="T77" fmla="*/ 420866888 h 2856"/>
                <a:gd name="T78" fmla="*/ 2147483647 w 7104"/>
                <a:gd name="T79" fmla="*/ 378023438 h 2856"/>
                <a:gd name="T80" fmla="*/ 2147483647 w 7104"/>
                <a:gd name="T81" fmla="*/ 332660625 h 2856"/>
                <a:gd name="T82" fmla="*/ 2147483647 w 7104"/>
                <a:gd name="T83" fmla="*/ 287297813 h 2856"/>
                <a:gd name="T84" fmla="*/ 1978323450 w 7104"/>
                <a:gd name="T85" fmla="*/ 241935000 h 2856"/>
                <a:gd name="T86" fmla="*/ 1580138763 w 7104"/>
                <a:gd name="T87" fmla="*/ 199093138 h 2856"/>
                <a:gd name="T88" fmla="*/ 1227316888 w 7104"/>
                <a:gd name="T89" fmla="*/ 158770638 h 2856"/>
                <a:gd name="T90" fmla="*/ 909777200 w 7104"/>
                <a:gd name="T91" fmla="*/ 120967500 h 2856"/>
                <a:gd name="T92" fmla="*/ 640119688 w 7104"/>
                <a:gd name="T93" fmla="*/ 88206263 h 2856"/>
                <a:gd name="T94" fmla="*/ 415826575 w 7104"/>
                <a:gd name="T95" fmla="*/ 57964388 h 2856"/>
                <a:gd name="T96" fmla="*/ 105846563 w 7104"/>
                <a:gd name="T97" fmla="*/ 15120938 h 2856"/>
                <a:gd name="T98" fmla="*/ 0 w 7104"/>
                <a:gd name="T99" fmla="*/ 0 h 2856"/>
                <a:gd name="T100" fmla="*/ 0 w 7104"/>
                <a:gd name="T101" fmla="*/ 0 h 285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5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>
                <a:gd name="T0" fmla="*/ 0 w 15356"/>
                <a:gd name="T1" fmla="*/ 0 h 8638"/>
                <a:gd name="T2" fmla="*/ 0 w 15356"/>
                <a:gd name="T3" fmla="*/ 2147483647 h 8638"/>
                <a:gd name="T4" fmla="*/ 2147483647 w 15356"/>
                <a:gd name="T5" fmla="*/ 2147483647 h 8638"/>
                <a:gd name="T6" fmla="*/ 2147483647 w 15356"/>
                <a:gd name="T7" fmla="*/ 0 h 8638"/>
                <a:gd name="T8" fmla="*/ 0 w 15356"/>
                <a:gd name="T9" fmla="*/ 0 h 8638"/>
                <a:gd name="T10" fmla="*/ 2147483647 w 15356"/>
                <a:gd name="T11" fmla="*/ 2147483647 h 8638"/>
                <a:gd name="T12" fmla="*/ 378220357 w 15356"/>
                <a:gd name="T13" fmla="*/ 2147483647 h 8638"/>
                <a:gd name="T14" fmla="*/ 378220357 w 15356"/>
                <a:gd name="T15" fmla="*/ 372983152 h 8638"/>
                <a:gd name="T16" fmla="*/ 2147483647 w 15356"/>
                <a:gd name="T17" fmla="*/ 372983152 h 8638"/>
                <a:gd name="T18" fmla="*/ 2147483647 w 15356"/>
                <a:gd name="T19" fmla="*/ 2147483647 h 8638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gray">
          <a:xfrm>
            <a:off x="866775" y="973139"/>
            <a:ext cx="6571060" cy="708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66775" y="2603500"/>
            <a:ext cx="6571060" cy="3416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87904" y="6394450"/>
            <a:ext cx="742950" cy="30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 b="1" smtClean="0">
                <a:solidFill>
                  <a:schemeClr val="accent1"/>
                </a:solidFill>
                <a:cs typeface="+mn-cs"/>
              </a:defRPr>
            </a:lvl1pPr>
          </a:lstStyle>
          <a:p>
            <a:pPr>
              <a:defRPr/>
            </a:pPr>
            <a:fld id="{AE221A2E-730A-E544-A56B-A5A9381321D0}" type="datetime1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6479" y="6391275"/>
            <a:ext cx="2894409" cy="3048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b="1" i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7828360" y="0"/>
            <a:ext cx="514350" cy="1143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38100" dist="26940" dir="5400000" rotWithShape="0">
              <a:srgbClr val="000000">
                <a:alpha val="45000"/>
              </a:srgbClr>
            </a:outerShdw>
          </a:effectLst>
          <a:extLst>
            <a:ext uri="{91240B29-F687-4f45-9708-019B960494DF}">
              <a14:hiddenLine xmlns="" xmlns:a14="http://schemas.microsoft.com/office/drawing/2010/main" w="9525" cap="rnd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defRPr/>
            </a:pPr>
            <a:endParaRPr lang="en-US"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64066" y="295275"/>
            <a:ext cx="628650" cy="76835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2800" smtClean="0">
                <a:solidFill>
                  <a:schemeClr val="bg1"/>
                </a:solidFill>
                <a:cs typeface="+mn-cs"/>
              </a:defRPr>
            </a:lvl1pPr>
          </a:lstStyle>
          <a:p>
            <a:pPr>
              <a:defRPr/>
            </a:pPr>
            <a:fld id="{2BF447C5-E4F2-D84D-B474-2096C93ADA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1" r:id="rId2"/>
    <p:sldLayoutId id="2147483747" r:id="rId3"/>
    <p:sldLayoutId id="2147483742" r:id="rId4"/>
    <p:sldLayoutId id="2147483743" r:id="rId5"/>
    <p:sldLayoutId id="2147483744" r:id="rId6"/>
    <p:sldLayoutId id="2147483748" r:id="rId7"/>
    <p:sldLayoutId id="2147483749" r:id="rId8"/>
    <p:sldLayoutId id="2147483750" r:id="rId9"/>
    <p:sldLayoutId id="2147483751" r:id="rId10"/>
    <p:sldLayoutId id="2147483752" r:id="rId11"/>
    <p:sldLayoutId id="2147483753" r:id="rId12"/>
    <p:sldLayoutId id="2147483754" r:id="rId13"/>
    <p:sldLayoutId id="2147483755" r:id="rId14"/>
    <p:sldLayoutId id="2147483756" r:id="rId15"/>
    <p:sldLayoutId id="2147483745" r:id="rId16"/>
    <p:sldLayoutId id="2147483757" r:id="rId17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chemeClr val="bg2"/>
          </a:solidFill>
          <a:latin typeface="+mj-lt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Century Gothic" panose="020B0502020202020204" pitchFamily="34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Century Gothic" panose="020B0502020202020204" pitchFamily="34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Century Gothic" panose="020B0502020202020204" pitchFamily="34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600">
          <a:solidFill>
            <a:schemeClr val="bg2"/>
          </a:solidFill>
          <a:latin typeface="Century Gothic" panose="020B0502020202020204" pitchFamily="34" charset="0"/>
          <a:ea typeface="ＭＳ Ｐゴシック" charset="0"/>
          <a:cs typeface="ＭＳ Ｐゴシック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0"/>
        <a:buChar char=""/>
        <a:defRPr kern="1200">
          <a:solidFill>
            <a:srgbClr val="404040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0"/>
        <a:buChar char=""/>
        <a:defRPr sz="1600" kern="1200">
          <a:solidFill>
            <a:srgbClr val="404040"/>
          </a:solidFill>
          <a:latin typeface="+mn-lt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0"/>
        <a:buChar char=""/>
        <a:defRPr sz="1400" kern="1200">
          <a:solidFill>
            <a:srgbClr val="404040"/>
          </a:solidFill>
          <a:latin typeface="+mn-lt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0"/>
        <a:buChar char=""/>
        <a:defRPr sz="1200" kern="1200">
          <a:solidFill>
            <a:srgbClr val="404040"/>
          </a:solidFill>
          <a:latin typeface="+mn-lt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ts val="1000"/>
        </a:spcBef>
        <a:spcAft>
          <a:spcPct val="0"/>
        </a:spcAft>
        <a:buClr>
          <a:schemeClr val="accent1"/>
        </a:buClr>
        <a:buSzPct val="80000"/>
        <a:buFont typeface="Wingdings 3" charset="0"/>
        <a:buChar char=""/>
        <a:defRPr sz="1200" kern="1200">
          <a:solidFill>
            <a:srgbClr val="404040"/>
          </a:solidFill>
          <a:latin typeface="+mn-lt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5.png"/><Relationship Id="rId7" Type="http://schemas.microsoft.com/office/2007/relationships/hdphoto" Target="../media/hdphoto2.wdp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18.png"/><Relationship Id="rId10" Type="http://schemas.microsoft.com/office/2007/relationships/hdphoto" Target="../media/hdphoto1.wdp"/><Relationship Id="rId4" Type="http://schemas.openxmlformats.org/officeDocument/2006/relationships/image" Target="../media/image17.png"/><Relationship Id="rId9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microsoft.com/office/2007/relationships/hdphoto" Target="../media/hdphoto3.wdp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emf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46.JPG"/><Relationship Id="rId4" Type="http://schemas.openxmlformats.org/officeDocument/2006/relationships/image" Target="../media/image45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46.JPG"/><Relationship Id="rId4" Type="http://schemas.openxmlformats.org/officeDocument/2006/relationships/image" Target="../media/image45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microsoft.com/office/2007/relationships/hdphoto" Target="../media/hdphoto1.wdp"/><Relationship Id="rId4" Type="http://schemas.openxmlformats.org/officeDocument/2006/relationships/image" Target="../media/image1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jpeg"/><Relationship Id="rId4" Type="http://schemas.openxmlformats.org/officeDocument/2006/relationships/image" Target="../media/image5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jp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jpg"/><Relationship Id="rId3" Type="http://schemas.openxmlformats.org/officeDocument/2006/relationships/image" Target="../media/image58.png"/><Relationship Id="rId7" Type="http://schemas.openxmlformats.org/officeDocument/2006/relationships/image" Target="../media/image6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oleObject" Target="../embeddings/oleObject1.bin"/><Relationship Id="rId7" Type="http://schemas.openxmlformats.org/officeDocument/2006/relationships/image" Target="../media/image6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5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64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jpeg"/><Relationship Id="rId5" Type="http://schemas.openxmlformats.org/officeDocument/2006/relationships/image" Target="../media/image69.png"/><Relationship Id="rId4" Type="http://schemas.openxmlformats.org/officeDocument/2006/relationships/image" Target="../media/image68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2.emf"/><Relationship Id="rId5" Type="http://schemas.openxmlformats.org/officeDocument/2006/relationships/oleObject" Target="../embeddings/oleObject4.bin"/><Relationship Id="rId4" Type="http://schemas.openxmlformats.org/officeDocument/2006/relationships/image" Target="../media/image71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74.wmf"/><Relationship Id="rId5" Type="http://schemas.openxmlformats.org/officeDocument/2006/relationships/oleObject" Target="../embeddings/oleObject6.bin"/><Relationship Id="rId4" Type="http://schemas.openxmlformats.org/officeDocument/2006/relationships/image" Target="../media/image73.w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ctrTitle"/>
          </p:nvPr>
        </p:nvSpPr>
        <p:spPr>
          <a:xfrm>
            <a:off x="550069" y="1917701"/>
            <a:ext cx="7959329" cy="2678113"/>
          </a:xfrm>
        </p:spPr>
        <p:txBody>
          <a:bodyPr/>
          <a:lstStyle/>
          <a:p>
            <a:pPr eaLnBrk="1" hangingPunct="1"/>
            <a:r>
              <a:rPr lang="en-GB" sz="3200" dirty="0" smtClean="0"/>
              <a:t>Cherenkov </a:t>
            </a:r>
            <a:r>
              <a:rPr lang="en-GB" sz="3200" dirty="0"/>
              <a:t>Diffraction Radiation as a potential Beam size measurement technique</a:t>
            </a:r>
            <a:endParaRPr lang="en-GB" sz="3200" dirty="0">
              <a:solidFill>
                <a:srgbClr val="FF0000"/>
              </a:solidFill>
              <a:latin typeface="Century Gothic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F8E0C7E-C224-2A47-A0BE-E2A4D1CDD4CD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6" name="Text Placeholder 5"/>
          <p:cNvSpPr txBox="1">
            <a:spLocks/>
          </p:cNvSpPr>
          <p:nvPr/>
        </p:nvSpPr>
        <p:spPr>
          <a:xfrm>
            <a:off x="550069" y="4875215"/>
            <a:ext cx="7841456" cy="129698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en-US"/>
            </a:defPPr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000" b="0" kern="1200" smtClean="0">
                <a:solidFill>
                  <a:schemeClr val="bg1"/>
                </a:solidFill>
                <a:latin typeface="Century Gothic" charset="0"/>
                <a:ea typeface="ＭＳ Ｐゴシック" charset="0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 smtClean="0"/>
              <a:t>M. Bergamaschi</a:t>
            </a:r>
            <a:r>
              <a:rPr lang="en-US" baseline="30000" dirty="0" smtClean="0"/>
              <a:t>1</a:t>
            </a:r>
            <a:r>
              <a:rPr lang="en-US" dirty="0" smtClean="0"/>
              <a:t>, V.V. Bleko</a:t>
            </a:r>
            <a:r>
              <a:rPr lang="en-US" baseline="30000" dirty="0" smtClean="0"/>
              <a:t>2</a:t>
            </a:r>
            <a:r>
              <a:rPr lang="en-US" dirty="0" smtClean="0"/>
              <a:t>, M. Billing</a:t>
            </a:r>
            <a:r>
              <a:rPr lang="en-US" baseline="30000" dirty="0" smtClean="0"/>
              <a:t>3</a:t>
            </a:r>
            <a:r>
              <a:rPr lang="en-US" dirty="0" smtClean="0"/>
              <a:t>, L. Bobb</a:t>
            </a:r>
            <a:r>
              <a:rPr lang="en-US" baseline="30000" dirty="0" smtClean="0"/>
              <a:t>4</a:t>
            </a:r>
            <a:r>
              <a:rPr lang="en-US" dirty="0" smtClean="0"/>
              <a:t>, J. Conway</a:t>
            </a:r>
            <a:r>
              <a:rPr lang="en-US" baseline="30000" dirty="0" smtClean="0"/>
              <a:t>3</a:t>
            </a:r>
            <a:r>
              <a:rPr lang="en-US" dirty="0" smtClean="0"/>
              <a:t>, R</a:t>
            </a:r>
            <a:r>
              <a:rPr lang="en-US" dirty="0"/>
              <a:t>. </a:t>
            </a:r>
            <a:r>
              <a:rPr lang="en-US" dirty="0" smtClean="0"/>
              <a:t>Kieffer</a:t>
            </a:r>
            <a:r>
              <a:rPr lang="en-US" baseline="30000" dirty="0" smtClean="0"/>
              <a:t>1</a:t>
            </a:r>
            <a:r>
              <a:rPr lang="en-US" dirty="0" smtClean="0"/>
              <a:t>,</a:t>
            </a:r>
            <a:r>
              <a:rPr lang="en-US" baseline="30000" dirty="0" smtClean="0"/>
              <a:t> </a:t>
            </a:r>
            <a:r>
              <a:rPr lang="en-US" dirty="0" smtClean="0"/>
              <a:t>A.S. Konkov</a:t>
            </a:r>
            <a:r>
              <a:rPr lang="en-US" baseline="30000" dirty="0" smtClean="0"/>
              <a:t>2</a:t>
            </a:r>
            <a:r>
              <a:rPr lang="en-US" dirty="0" smtClean="0"/>
              <a:t> P. Karataev</a:t>
            </a:r>
            <a:r>
              <a:rPr lang="en-US" baseline="30000" dirty="0" smtClean="0"/>
              <a:t>5</a:t>
            </a:r>
            <a:r>
              <a:rPr lang="en-US" dirty="0" smtClean="0"/>
              <a:t>, R.O. Jones</a:t>
            </a:r>
            <a:r>
              <a:rPr lang="en-US" baseline="30000" dirty="0" smtClean="0"/>
              <a:t>1</a:t>
            </a:r>
            <a:r>
              <a:rPr lang="en-US" dirty="0" smtClean="0"/>
              <a:t>, </a:t>
            </a:r>
            <a:r>
              <a:rPr lang="en-US" b="1" dirty="0" smtClean="0"/>
              <a:t>T. Lefevre</a:t>
            </a:r>
            <a:r>
              <a:rPr lang="en-US" b="1" baseline="30000" dirty="0" smtClean="0"/>
              <a:t>1</a:t>
            </a:r>
            <a:r>
              <a:rPr lang="en-US" dirty="0" smtClean="0"/>
              <a:t>, J.S. Markova</a:t>
            </a:r>
            <a:r>
              <a:rPr lang="en-US" baseline="30000" dirty="0" smtClean="0"/>
              <a:t>2</a:t>
            </a:r>
            <a:r>
              <a:rPr lang="en-US" dirty="0" smtClean="0"/>
              <a:t>, S. Mazzoni</a:t>
            </a:r>
            <a:r>
              <a:rPr lang="en-US" baseline="30000" dirty="0" smtClean="0"/>
              <a:t>1</a:t>
            </a:r>
            <a:r>
              <a:rPr lang="en-US" dirty="0" smtClean="0"/>
              <a:t>, Y. Padilla Fuentes</a:t>
            </a:r>
            <a:r>
              <a:rPr lang="en-US" baseline="30000" dirty="0"/>
              <a:t>3</a:t>
            </a:r>
            <a:r>
              <a:rPr lang="en-US" dirty="0" smtClean="0"/>
              <a:t>, A.P. Potylitsyn</a:t>
            </a:r>
            <a:r>
              <a:rPr lang="en-US" baseline="30000" dirty="0" smtClean="0"/>
              <a:t>2</a:t>
            </a:r>
            <a:r>
              <a:rPr lang="en-US" dirty="0" smtClean="0"/>
              <a:t>, J. Shanks</a:t>
            </a:r>
            <a:r>
              <a:rPr lang="en-US" baseline="30000" dirty="0" smtClean="0"/>
              <a:t>3</a:t>
            </a:r>
            <a:r>
              <a:rPr lang="en-US" dirty="0" smtClean="0"/>
              <a:t> </a:t>
            </a:r>
          </a:p>
          <a:p>
            <a:r>
              <a:rPr lang="en-US" dirty="0" smtClean="0"/>
              <a:t>1. CERN, Geneva, Switzerland</a:t>
            </a:r>
            <a:br>
              <a:rPr lang="en-US" dirty="0" smtClean="0"/>
            </a:br>
            <a:r>
              <a:rPr lang="en-US" dirty="0" smtClean="0"/>
              <a:t>2. Tomsk Polytechnic University, Tomsk, Russia</a:t>
            </a:r>
            <a:br>
              <a:rPr lang="en-US" dirty="0" smtClean="0"/>
            </a:br>
            <a:r>
              <a:rPr lang="en-US" dirty="0" smtClean="0"/>
              <a:t>3. Cornell University, Ithaca, New York, USA</a:t>
            </a:r>
            <a:br>
              <a:rPr lang="en-US" dirty="0" smtClean="0"/>
            </a:br>
            <a:r>
              <a:rPr lang="en-US" dirty="0" smtClean="0"/>
              <a:t>4. Diamond Light Source, </a:t>
            </a:r>
            <a:r>
              <a:rPr lang="en-US" dirty="0" err="1" smtClean="0"/>
              <a:t>Oxfordshire</a:t>
            </a:r>
            <a:r>
              <a:rPr lang="en-US" dirty="0" smtClean="0"/>
              <a:t>, United Kingdom</a:t>
            </a:r>
            <a:br>
              <a:rPr lang="en-US" dirty="0" smtClean="0"/>
            </a:br>
            <a:r>
              <a:rPr lang="en-US" dirty="0" smtClean="0"/>
              <a:t>5. John Adams Institute at Royal Holloway, University of London, </a:t>
            </a:r>
            <a:r>
              <a:rPr lang="en-US" dirty="0" err="1" smtClean="0"/>
              <a:t>Egham</a:t>
            </a:r>
            <a:r>
              <a:rPr lang="en-US" dirty="0" smtClean="0"/>
              <a:t>, United Kingdom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34" b="18368"/>
          <a:stretch/>
        </p:blipFill>
        <p:spPr>
          <a:xfrm>
            <a:off x="3540650" y="1682932"/>
            <a:ext cx="1442617" cy="10083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00"/>
          <a:stretch/>
        </p:blipFill>
        <p:spPr>
          <a:xfrm>
            <a:off x="5421513" y="2275158"/>
            <a:ext cx="1504232" cy="437772"/>
          </a:xfrm>
          <a:prstGeom prst="rect">
            <a:avLst/>
          </a:prstGeom>
        </p:spPr>
      </p:pic>
      <p:pic>
        <p:nvPicPr>
          <p:cNvPr id="9" name="Picture 8" descr="Diamon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109" y="1530648"/>
            <a:ext cx="1496636" cy="592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388" y="1682932"/>
            <a:ext cx="1009874" cy="10098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52" y="1709457"/>
            <a:ext cx="1031522" cy="1009252"/>
          </a:xfrm>
          <a:prstGeom prst="rect">
            <a:avLst/>
          </a:prstGeom>
        </p:spPr>
      </p:pic>
      <p:pic>
        <p:nvPicPr>
          <p:cNvPr id="12" name="Picture 2" descr="ésultat de recherche d'images pour &quot;tomsk polytechnic university logo&quot;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1681" y="1557106"/>
            <a:ext cx="1302713" cy="130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Experimental data : Measuring counter-propagating beams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10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40903" y="2322159"/>
            <a:ext cx="8415866" cy="3416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smtClean="0">
                <a:latin typeface="Century Gothic" charset="0"/>
              </a:rPr>
              <a:t>Measuring counter-propagating beams using </a:t>
            </a:r>
            <a:r>
              <a:rPr lang="en-US" dirty="0" smtClean="0">
                <a:latin typeface="Century Gothic" charset="0"/>
              </a:rPr>
              <a:t>the prismatic target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-1636792" y="1681165"/>
            <a:ext cx="5075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(a)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1091" y="2783711"/>
            <a:ext cx="5432385" cy="407428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64143" y="6611779"/>
            <a:ext cx="22044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TWEMLSF, ALBA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827211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Experimental data : Measuring counter-propagating beams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11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40903" y="2259136"/>
            <a:ext cx="8415866" cy="3416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Imaging both beams with the prismatic target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77" t="26993" r="14479" b="15937"/>
          <a:stretch/>
        </p:blipFill>
        <p:spPr>
          <a:xfrm>
            <a:off x="1191803" y="3030162"/>
            <a:ext cx="2094714" cy="113614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-1636792" y="1681165"/>
            <a:ext cx="5075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charset="0"/>
                <a:ea typeface="Times New Roman" charset="0"/>
                <a:cs typeface="Times New Roman" charset="0"/>
              </a:rPr>
              <a:t>(a)</a:t>
            </a:r>
            <a:endParaRPr lang="en-US" sz="20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405382" y="4021087"/>
            <a:ext cx="20745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Electron Beam</a:t>
            </a:r>
            <a:endParaRPr lang="en-US" sz="1400" dirty="0">
              <a:solidFill>
                <a:srgbClr val="0070C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656958" y="2732075"/>
            <a:ext cx="147291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2C7DBA"/>
                </a:solidFill>
                <a:latin typeface="Times New Roman" charset="0"/>
                <a:ea typeface="Times New Roman" charset="0"/>
                <a:cs typeface="Times New Roman" charset="0"/>
              </a:rPr>
              <a:t>Cherenkov</a:t>
            </a:r>
          </a:p>
          <a:p>
            <a:r>
              <a:rPr lang="en-US" sz="1400" dirty="0" smtClean="0">
                <a:solidFill>
                  <a:srgbClr val="2C7DBA"/>
                </a:solidFill>
                <a:latin typeface="Times New Roman" charset="0"/>
                <a:ea typeface="Times New Roman" charset="0"/>
                <a:cs typeface="Times New Roman" charset="0"/>
              </a:rPr>
              <a:t>Diffraction</a:t>
            </a:r>
          </a:p>
          <a:p>
            <a:r>
              <a:rPr lang="en-US" sz="1400" dirty="0" smtClean="0">
                <a:solidFill>
                  <a:srgbClr val="2C7DBA"/>
                </a:solidFill>
                <a:latin typeface="Times New Roman" charset="0"/>
                <a:ea typeface="Times New Roman" charset="0"/>
                <a:cs typeface="Times New Roman" charset="0"/>
              </a:rPr>
              <a:t>Radiation</a:t>
            </a:r>
            <a:endParaRPr lang="en-US" sz="1400" dirty="0">
              <a:solidFill>
                <a:srgbClr val="2C7DBA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032836" y="2621319"/>
            <a:ext cx="1351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smtClean="0">
                <a:solidFill>
                  <a:srgbClr val="0070C0"/>
                </a:solidFill>
                <a:latin typeface="Times New Roman" charset="0"/>
                <a:ea typeface="Times New Roman" charset="0"/>
                <a:cs typeface="Times New Roman" charset="0"/>
              </a:rPr>
              <a:t>Electron Beam</a:t>
            </a:r>
            <a:endParaRPr lang="en-US" sz="1400" dirty="0">
              <a:solidFill>
                <a:srgbClr val="0070C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356" y="605912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</a:t>
            </a:r>
            <a:r>
              <a:rPr lang="en-US" sz="1600" dirty="0" smtClean="0"/>
              <a:t>he photons produced by </a:t>
            </a:r>
            <a:r>
              <a:rPr lang="en-US" sz="1600" dirty="0" smtClean="0">
                <a:solidFill>
                  <a:srgbClr val="FF0000"/>
                </a:solidFill>
              </a:rPr>
              <a:t>electrons and positrons appear on a different part of the target </a:t>
            </a:r>
            <a:r>
              <a:rPr lang="en-US" sz="1600" dirty="0" smtClean="0"/>
              <a:t>and give the possibility to </a:t>
            </a:r>
            <a:r>
              <a:rPr lang="en-US" sz="1600" dirty="0" smtClean="0">
                <a:solidFill>
                  <a:srgbClr val="FF0000"/>
                </a:solidFill>
              </a:rPr>
              <a:t>high directivity beam measurements </a:t>
            </a:r>
            <a:r>
              <a:rPr lang="en-US" sz="1600" dirty="0" smtClean="0"/>
              <a:t>(measured more than </a:t>
            </a:r>
            <a:r>
              <a:rPr lang="en-US" sz="1600" dirty="0" smtClean="0">
                <a:solidFill>
                  <a:srgbClr val="FF0000"/>
                </a:solidFill>
              </a:rPr>
              <a:t>60dB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grpSp>
        <p:nvGrpSpPr>
          <p:cNvPr id="29" name="Group 28"/>
          <p:cNvGrpSpPr/>
          <p:nvPr/>
        </p:nvGrpSpPr>
        <p:grpSpPr>
          <a:xfrm>
            <a:off x="1342206" y="4278649"/>
            <a:ext cx="2838960" cy="1617003"/>
            <a:chOff x="681806" y="4418349"/>
            <a:chExt cx="2838960" cy="1617003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97" t="25034" r="31120" b="25017"/>
            <a:stretch/>
          </p:blipFill>
          <p:spPr>
            <a:xfrm>
              <a:off x="696947" y="4527204"/>
              <a:ext cx="1987405" cy="1295620"/>
            </a:xfrm>
            <a:prstGeom prst="rect">
              <a:avLst/>
            </a:prstGeom>
          </p:spPr>
        </p:pic>
        <p:sp>
          <p:nvSpPr>
            <p:cNvPr id="32" name="TextBox 31"/>
            <p:cNvSpPr txBox="1"/>
            <p:nvPr/>
          </p:nvSpPr>
          <p:spPr>
            <a:xfrm>
              <a:off x="681806" y="5727575"/>
              <a:ext cx="1245543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smtClean="0">
                  <a:solidFill>
                    <a:srgbClr val="FF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Positron Beam</a:t>
              </a:r>
              <a:endParaRPr lang="en-US" sz="14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999552" y="4418349"/>
              <a:ext cx="1521214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2C7DB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Cherenkov</a:t>
              </a:r>
            </a:p>
            <a:p>
              <a:r>
                <a:rPr lang="en-US" sz="1400" dirty="0" smtClean="0">
                  <a:solidFill>
                    <a:srgbClr val="2C7DB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Diffraction</a:t>
              </a:r>
            </a:p>
            <a:p>
              <a:r>
                <a:rPr lang="en-US" sz="1400" dirty="0" smtClean="0">
                  <a:solidFill>
                    <a:srgbClr val="2C7DB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Radiation</a:t>
              </a:r>
              <a:endParaRPr lang="en-US" sz="1400" dirty="0">
                <a:solidFill>
                  <a:srgbClr val="2C7DBA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  <p:sp>
        <p:nvSpPr>
          <p:cNvPr id="34" name="TextBox 33"/>
          <p:cNvSpPr txBox="1"/>
          <p:nvPr/>
        </p:nvSpPr>
        <p:spPr>
          <a:xfrm>
            <a:off x="5068176" y="5487069"/>
            <a:ext cx="1244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Positron Beam</a:t>
            </a:r>
            <a:endParaRPr lang="en-US" sz="1400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51" t="15592" r="36833" b="18070"/>
          <a:stretch/>
        </p:blipFill>
        <p:spPr>
          <a:xfrm>
            <a:off x="5274387" y="3108617"/>
            <a:ext cx="1582591" cy="245385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22539" b="64767" l="49497" r="6633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997" t="17242" r="35017" b="29749"/>
          <a:stretch/>
        </p:blipFill>
        <p:spPr>
          <a:xfrm rot="16039460" flipV="1">
            <a:off x="5617863" y="2892740"/>
            <a:ext cx="685767" cy="207557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8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23" t="22518" r="60197" b="67399"/>
          <a:stretch/>
        </p:blipFill>
        <p:spPr>
          <a:xfrm>
            <a:off x="5543078" y="2895431"/>
            <a:ext cx="341707" cy="383038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6856978" y="3544033"/>
            <a:ext cx="23623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rgbClr val="0070C0"/>
                </a:solidFill>
              </a:rPr>
              <a:t>Images from e</a:t>
            </a:r>
            <a:r>
              <a:rPr lang="en-US" sz="1400" i="1" baseline="30000" dirty="0" smtClean="0">
                <a:solidFill>
                  <a:srgbClr val="0070C0"/>
                </a:solidFill>
              </a:rPr>
              <a:t>-</a:t>
            </a:r>
            <a:r>
              <a:rPr lang="en-US" sz="1400" i="1" dirty="0" smtClean="0">
                <a:solidFill>
                  <a:srgbClr val="0070C0"/>
                </a:solidFill>
              </a:rPr>
              <a:t> is truncated due to the limited aperture of the </a:t>
            </a:r>
            <a:r>
              <a:rPr lang="en-US" sz="1400" i="1" smtClean="0">
                <a:solidFill>
                  <a:srgbClr val="0070C0"/>
                </a:solidFill>
              </a:rPr>
              <a:t>current detection system</a:t>
            </a:r>
            <a:endParaRPr lang="en-US" sz="1400" i="1" dirty="0">
              <a:solidFill>
                <a:srgbClr val="0070C0"/>
              </a:solidFill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 rotWithShape="1">
          <a:blip r:embed="rId9">
            <a:alphaModFix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24497" b="75261" l="23368" r="8032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248" t="18152" r="23157" b="18393"/>
          <a:stretch/>
        </p:blipFill>
        <p:spPr>
          <a:xfrm rot="16200000">
            <a:off x="5271363" y="3995963"/>
            <a:ext cx="1033964" cy="1087601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26670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Experimental data : </a:t>
            </a:r>
            <a:r>
              <a:rPr lang="en-GB" sz="2800" dirty="0">
                <a:latin typeface="Century Gothic" charset="0"/>
              </a:rPr>
              <a:t>E</a:t>
            </a:r>
            <a:r>
              <a:rPr lang="en-GB" sz="2800" dirty="0" smtClean="0">
                <a:latin typeface="Century Gothic" charset="0"/>
              </a:rPr>
              <a:t>lectron at 2.1GeV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12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97530" y="2226781"/>
            <a:ext cx="4453870" cy="113871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/>
              </a:buClr>
            </a:pPr>
            <a:r>
              <a:rPr lang="en-US" dirty="0">
                <a:solidFill>
                  <a:schemeClr val="tx1"/>
                </a:solidFill>
              </a:rPr>
              <a:t>Steering the beam </a:t>
            </a:r>
            <a:r>
              <a:rPr lang="en-US" dirty="0" smtClean="0">
                <a:solidFill>
                  <a:schemeClr val="tx1"/>
                </a:solidFill>
              </a:rPr>
              <a:t>vertically</a:t>
            </a:r>
          </a:p>
          <a:p>
            <a:pPr lvl="1">
              <a:buClr>
                <a:schemeClr val="tx2"/>
              </a:buClr>
            </a:pPr>
            <a:r>
              <a:rPr lang="en-US" dirty="0" smtClean="0">
                <a:solidFill>
                  <a:schemeClr val="tx1"/>
                </a:solidFill>
              </a:rPr>
              <a:t>No wavelength filter </a:t>
            </a:r>
            <a:r>
              <a:rPr lang="mr-IN" dirty="0" smtClean="0">
                <a:solidFill>
                  <a:schemeClr val="tx1"/>
                </a:solidFill>
              </a:rPr>
              <a:t>–</a:t>
            </a:r>
            <a:r>
              <a:rPr lang="en-US" dirty="0" smtClean="0">
                <a:solidFill>
                  <a:schemeClr val="tx1"/>
                </a:solidFill>
              </a:rPr>
              <a:t> no polarizer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" b="-1357"/>
          <a:stretch/>
        </p:blipFill>
        <p:spPr>
          <a:xfrm>
            <a:off x="72190" y="4071194"/>
            <a:ext cx="7075843" cy="278680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2190" y="3310114"/>
            <a:ext cx="47885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‘Cherenkov photons yield increasing strongly for smaller impact parameter’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11" name="Picture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855" y="2096007"/>
            <a:ext cx="3784356" cy="216365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843390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Summary of measurements 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13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272955" y="2322636"/>
            <a:ext cx="8502555" cy="453536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Incoherent </a:t>
            </a:r>
            <a:r>
              <a:rPr lang="en-US" dirty="0" err="1" smtClean="0">
                <a:solidFill>
                  <a:srgbClr val="FF0000"/>
                </a:solidFill>
                <a:latin typeface="Century Gothic" charset="0"/>
              </a:rPr>
              <a:t>ChDR</a:t>
            </a: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 </a:t>
            </a:r>
            <a:r>
              <a:rPr lang="en-US" dirty="0" smtClean="0">
                <a:latin typeface="Century Gothic" charset="0"/>
              </a:rPr>
              <a:t>has been studied in </a:t>
            </a: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IR and visible </a:t>
            </a:r>
            <a:r>
              <a:rPr lang="en-US" dirty="0" smtClean="0">
                <a:latin typeface="Century Gothic" charset="0"/>
              </a:rPr>
              <a:t>range for beams propagating at a distance of 1-3mm from the edge of the dielectric</a:t>
            </a:r>
            <a:endParaRPr lang="en-US" dirty="0"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sz="1000" dirty="0" smtClean="0"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The light is </a:t>
            </a: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polarized</a:t>
            </a:r>
            <a:r>
              <a:rPr lang="en-US" dirty="0">
                <a:latin typeface="Century Gothic" charset="0"/>
              </a:rPr>
              <a:t> </a:t>
            </a:r>
            <a:r>
              <a:rPr lang="en-US" dirty="0" smtClean="0">
                <a:latin typeface="Century Gothic" charset="0"/>
              </a:rPr>
              <a:t>and emitted in a </a:t>
            </a: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narrow cone angle</a:t>
            </a:r>
            <a:r>
              <a:rPr lang="en-US" dirty="0" smtClean="0">
                <a:latin typeface="Century Gothic" charset="0"/>
              </a:rPr>
              <a:t>, different from SR angle providing excellent S/N ratio </a:t>
            </a:r>
          </a:p>
          <a:p>
            <a:pPr eaLnBrk="1" hangingPunct="1">
              <a:buClr>
                <a:schemeClr val="tx2"/>
              </a:buClr>
            </a:pPr>
            <a:endParaRPr lang="en-US" sz="1000" dirty="0" smtClean="0"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r>
              <a:rPr lang="en-US" dirty="0">
                <a:latin typeface="Century Gothic" charset="0"/>
              </a:rPr>
              <a:t>T</a:t>
            </a:r>
            <a:r>
              <a:rPr lang="en-US" dirty="0" smtClean="0">
                <a:latin typeface="Century Gothic" charset="0"/>
              </a:rPr>
              <a:t>he </a:t>
            </a: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number of photons </a:t>
            </a:r>
            <a:r>
              <a:rPr lang="en-US" dirty="0" smtClean="0">
                <a:latin typeface="Century Gothic" charset="0"/>
              </a:rPr>
              <a:t>scales </a:t>
            </a: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linearly</a:t>
            </a:r>
            <a:r>
              <a:rPr lang="en-US" dirty="0" smtClean="0">
                <a:latin typeface="Century Gothic" charset="0"/>
              </a:rPr>
              <a:t> with the </a:t>
            </a: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length of the radiator </a:t>
            </a:r>
            <a:r>
              <a:rPr lang="en-US" dirty="0" smtClean="0">
                <a:latin typeface="Century Gothic" charset="0"/>
              </a:rPr>
              <a:t>and </a:t>
            </a: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exponentially</a:t>
            </a:r>
            <a:r>
              <a:rPr lang="en-US" dirty="0" smtClean="0">
                <a:latin typeface="Century Gothic" charset="0"/>
              </a:rPr>
              <a:t> with the </a:t>
            </a: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impact parameter</a:t>
            </a:r>
          </a:p>
          <a:p>
            <a:pPr lvl="1" eaLnBrk="1" hangingPunct="1">
              <a:buClr>
                <a:schemeClr val="tx2"/>
              </a:buClr>
            </a:pPr>
            <a:r>
              <a:rPr lang="en-US" dirty="0">
                <a:solidFill>
                  <a:srgbClr val="FF0000"/>
                </a:solidFill>
                <a:latin typeface="Century Gothic" charset="0"/>
              </a:rPr>
              <a:t>e</a:t>
            </a: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.g. for 5.3GeV and h=1.5mm, measured 10</a:t>
            </a:r>
            <a:r>
              <a:rPr lang="en-US" baseline="30000" dirty="0" smtClean="0">
                <a:solidFill>
                  <a:srgbClr val="FF0000"/>
                </a:solidFill>
                <a:latin typeface="Century Gothic" charset="0"/>
              </a:rPr>
              <a:t>-3 </a:t>
            </a: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photons/turn/particle</a:t>
            </a:r>
          </a:p>
          <a:p>
            <a:pPr marL="0" indent="0" eaLnBrk="1" hangingPunct="1">
              <a:buClr>
                <a:schemeClr val="tx2"/>
              </a:buClr>
              <a:buNone/>
            </a:pPr>
            <a:endParaRPr lang="en-US" sz="1000" dirty="0" smtClean="0"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Qualitative concept proved for mm beam size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2256886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Possible studies at ATF2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14</a:t>
            </a:fld>
            <a:endParaRPr lang="en-US" sz="280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Content Placeholder 2"/>
              <p:cNvSpPr txBox="1">
                <a:spLocks/>
              </p:cNvSpPr>
              <p:nvPr/>
            </p:nvSpPr>
            <p:spPr bwMode="auto">
              <a:xfrm>
                <a:off x="340903" y="2242155"/>
                <a:ext cx="8415866" cy="4306764"/>
              </a:xfrm>
              <a:prstGeom prst="rect">
                <a:avLst/>
              </a:prstGeom>
              <a:noFill/>
              <a:ln>
                <a:noFill/>
              </a:ln>
              <a:extLst>
                <a:ext uri="{FAA26D3D-D897-4be2-8F04-BA451C77F1D7}">
                  <ma14:placeholderFlag xmlns="" xmlns:ma14="http://schemas.microsoft.com/office/mac/drawingml/2011/main" val="1"/>
                </a:ex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charset="0"/>
                  <a:buChar char=""/>
                  <a:defRPr kern="1200">
                    <a:solidFill>
                      <a:srgbClr val="404040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1pPr>
                <a:lvl2pPr marL="742950" indent="-28575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charset="0"/>
                  <a:buChar char=""/>
                  <a:defRPr sz="1600" kern="1200">
                    <a:solidFill>
                      <a:srgbClr val="404040"/>
                    </a:solidFill>
                    <a:latin typeface="+mn-lt"/>
                    <a:ea typeface="ＭＳ Ｐゴシック" charset="0"/>
                    <a:cs typeface="+mn-cs"/>
                  </a:defRPr>
                </a:lvl2pPr>
                <a:lvl3pPr marL="11430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charset="0"/>
                  <a:buChar char=""/>
                  <a:defRPr sz="1400" kern="1200">
                    <a:solidFill>
                      <a:srgbClr val="404040"/>
                    </a:solidFill>
                    <a:latin typeface="+mn-lt"/>
                    <a:ea typeface="ＭＳ Ｐゴシック" charset="0"/>
                    <a:cs typeface="+mn-cs"/>
                  </a:defRPr>
                </a:lvl3pPr>
                <a:lvl4pPr marL="16002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charset="0"/>
                  <a:buChar char=""/>
                  <a:defRPr sz="1200" kern="1200">
                    <a:solidFill>
                      <a:srgbClr val="404040"/>
                    </a:solidFill>
                    <a:latin typeface="+mn-lt"/>
                    <a:ea typeface="ＭＳ Ｐゴシック" charset="0"/>
                    <a:cs typeface="+mn-cs"/>
                  </a:defRPr>
                </a:lvl4pPr>
                <a:lvl5pPr marL="20574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charset="0"/>
                  <a:buChar char=""/>
                  <a:defRPr sz="1200" kern="1200">
                    <a:solidFill>
                      <a:srgbClr val="404040"/>
                    </a:solidFill>
                    <a:latin typeface="+mn-lt"/>
                    <a:ea typeface="ＭＳ Ｐゴシック" charset="0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Clr>
                    <a:schemeClr val="tx2"/>
                  </a:buClr>
                </a:pPr>
                <a:r>
                  <a:rPr lang="en-US" dirty="0" smtClean="0">
                    <a:solidFill>
                      <a:srgbClr val="FF0000"/>
                    </a:solidFill>
                    <a:latin typeface="Century Gothic" charset="0"/>
                  </a:rPr>
                  <a:t>Imaging system for relativistic beam</a:t>
                </a:r>
              </a:p>
              <a:p>
                <a:pPr lvl="1" eaLnBrk="1" hangingPunct="1">
                  <a:buClr>
                    <a:schemeClr val="tx2"/>
                  </a:buClr>
                </a:pPr>
                <a:r>
                  <a:rPr lang="en-US" dirty="0">
                    <a:latin typeface="Century Gothic" charset="0"/>
                  </a:rPr>
                  <a:t>W</a:t>
                </a:r>
                <a:r>
                  <a:rPr lang="en-US" dirty="0" smtClean="0">
                    <a:latin typeface="Century Gothic" charset="0"/>
                  </a:rPr>
                  <a:t>hat is the the </a:t>
                </a:r>
                <a:r>
                  <a:rPr lang="en-US" dirty="0" smtClean="0">
                    <a:solidFill>
                      <a:srgbClr val="FF0000"/>
                    </a:solidFill>
                    <a:latin typeface="Century Gothic" charset="0"/>
                  </a:rPr>
                  <a:t>smallest beam size measurable </a:t>
                </a:r>
                <a:r>
                  <a:rPr lang="en-US" dirty="0" smtClean="0">
                    <a:latin typeface="Century Gothic" charset="0"/>
                  </a:rPr>
                  <a:t>?</a:t>
                </a:r>
              </a:p>
              <a:p>
                <a:pPr lvl="2" eaLnBrk="1" hangingPunct="1">
                  <a:buClr>
                    <a:schemeClr val="tx2"/>
                  </a:buClr>
                </a:pPr>
                <a:r>
                  <a:rPr lang="en-US" sz="1600" dirty="0" smtClean="0">
                    <a:latin typeface="Century Gothic" charset="0"/>
                  </a:rPr>
                  <a:t>The Cherenkov diffraction PSF should be smaller </a:t>
                </a:r>
                <a:endParaRPr lang="en-US" sz="1600" dirty="0">
                  <a:latin typeface="Century Gothic" charset="0"/>
                </a:endParaRPr>
              </a:p>
              <a:p>
                <a:pPr marL="914400" lvl="2" indent="0" eaLnBrk="1" hangingPunct="1">
                  <a:buClr>
                    <a:schemeClr val="tx2"/>
                  </a:buClr>
                  <a:buNone/>
                </a:pPr>
                <a:r>
                  <a:rPr lang="en-US" sz="1600" dirty="0">
                    <a:latin typeface="Century Gothic" charset="0"/>
                  </a:rPr>
                  <a:t>t</a:t>
                </a:r>
                <a:r>
                  <a:rPr lang="en-US" sz="1600" dirty="0" smtClean="0">
                    <a:latin typeface="Century Gothic" charset="0"/>
                  </a:rPr>
                  <a:t>han transition radiation PSF</a:t>
                </a:r>
              </a:p>
              <a:p>
                <a:pPr marL="514350" lvl="1" indent="0" eaLnBrk="1" hangingPunct="1">
                  <a:buClr>
                    <a:schemeClr val="tx2"/>
                  </a:buClr>
                  <a:buNone/>
                </a:pPr>
                <a:r>
                  <a:rPr lang="en-US" sz="1400" dirty="0">
                    <a:solidFill>
                      <a:srgbClr val="FF0000"/>
                    </a:solidFill>
                    <a:latin typeface="Century Gothic" charset="0"/>
                  </a:rPr>
                  <a:t>	</a:t>
                </a:r>
                <a:r>
                  <a:rPr lang="en-US" sz="1400" dirty="0" smtClean="0">
                    <a:solidFill>
                      <a:srgbClr val="FF0000"/>
                    </a:solidFill>
                    <a:latin typeface="Century Gothic" charset="0"/>
                    <a:sym typeface="Wingdings"/>
                  </a:rPr>
                  <a:t> </a:t>
                </a:r>
                <a:r>
                  <a:rPr lang="en-US" sz="1800" b="1" dirty="0" smtClean="0">
                    <a:solidFill>
                      <a:srgbClr val="FF0000"/>
                    </a:solidFill>
                    <a:latin typeface="Century Gothic" charset="0"/>
                  </a:rPr>
                  <a:t>possible tests with micro beam sizes on ATF2 </a:t>
                </a:r>
                <a:endParaRPr lang="en-US" sz="1800" b="1" dirty="0">
                  <a:solidFill>
                    <a:srgbClr val="FF0000"/>
                  </a:solidFill>
                  <a:latin typeface="Century Gothic" charset="0"/>
                </a:endParaRPr>
              </a:p>
              <a:p>
                <a:pPr marL="514350" lvl="1" indent="0" eaLnBrk="1" hangingPunct="1">
                  <a:buClr>
                    <a:schemeClr val="tx2"/>
                  </a:buClr>
                  <a:buNone/>
                </a:pPr>
                <a:endParaRPr lang="en-US" sz="1000" b="1" dirty="0" smtClean="0">
                  <a:latin typeface="Century Gothic" charset="0"/>
                </a:endParaRPr>
              </a:p>
              <a:p>
                <a:pPr eaLnBrk="1" hangingPunct="1">
                  <a:buClr>
                    <a:schemeClr val="tx2"/>
                  </a:buClr>
                </a:pPr>
                <a:r>
                  <a:rPr lang="en-US" dirty="0" smtClean="0">
                    <a:latin typeface="Century Gothic" charset="0"/>
                  </a:rPr>
                  <a:t>What is the smallest the </a:t>
                </a:r>
                <a:r>
                  <a:rPr lang="en-US" dirty="0" smtClean="0">
                    <a:solidFill>
                      <a:srgbClr val="FF0000"/>
                    </a:solidFill>
                    <a:latin typeface="Century Gothic" charset="0"/>
                  </a:rPr>
                  <a:t>beam tilt angle </a:t>
                </a:r>
                <a:r>
                  <a:rPr lang="en-US" dirty="0" smtClean="0">
                    <a:latin typeface="Century Gothic" charset="0"/>
                  </a:rPr>
                  <a:t>measurable ?</a:t>
                </a:r>
              </a:p>
              <a:p>
                <a:pPr lvl="1" eaLnBrk="1" hangingPunct="1">
                  <a:buClr>
                    <a:schemeClr val="tx2"/>
                  </a:buClr>
                </a:pPr>
                <a:r>
                  <a:rPr lang="en-US" dirty="0" smtClean="0">
                    <a:latin typeface="Century Gothic" charset="0"/>
                  </a:rPr>
                  <a:t>A non linear response depending on wavelength, beam energy and impact parameter</a:t>
                </a:r>
              </a:p>
              <a:p>
                <a:pPr marL="457200" lvl="1" indent="0" eaLnBrk="1" hangingPunct="1">
                  <a:buClr>
                    <a:schemeClr val="tx2"/>
                  </a:buClr>
                  <a:buNone/>
                </a:pPr>
                <a:r>
                  <a:rPr lang="en-US" dirty="0" smtClean="0">
                    <a:solidFill>
                      <a:srgbClr val="FF0000"/>
                    </a:solidFill>
                    <a:latin typeface="Century Gothic" charset="0"/>
                    <a:sym typeface="Wingdings"/>
                  </a:rPr>
                  <a:t></a:t>
                </a:r>
                <a:r>
                  <a:rPr lang="en-US" sz="1200" dirty="0" smtClean="0">
                    <a:solidFill>
                      <a:srgbClr val="FF0000"/>
                    </a:solidFill>
                    <a:latin typeface="Century Gothic" charset="0"/>
                    <a:sym typeface="Wingdings"/>
                  </a:rPr>
                  <a:t> </a:t>
                </a:r>
                <a:r>
                  <a:rPr lang="en-US" b="1" dirty="0" smtClean="0">
                    <a:solidFill>
                      <a:srgbClr val="FF0000"/>
                    </a:solidFill>
                    <a:latin typeface="Century Gothic" charset="0"/>
                  </a:rPr>
                  <a:t>test in visible range at ATF2 energy 1.3 GeV</a:t>
                </a:r>
              </a:p>
              <a:p>
                <a:pPr marL="457200" lvl="1" indent="0" eaLnBrk="1" hangingPunct="1">
                  <a:buClr>
                    <a:schemeClr val="tx2"/>
                  </a:buClr>
                  <a:buNone/>
                </a:pPr>
                <a:r>
                  <a:rPr lang="en-US" dirty="0" smtClean="0">
                    <a:solidFill>
                      <a:srgbClr val="FF0000"/>
                    </a:solidFill>
                    <a:latin typeface="Century Gothic" charset="0"/>
                    <a:sym typeface="Wingdings"/>
                  </a:rPr>
                  <a:t> </a:t>
                </a:r>
                <a:r>
                  <a:rPr lang="en-US" b="1" dirty="0" smtClean="0">
                    <a:solidFill>
                      <a:srgbClr val="FF0000"/>
                    </a:solidFill>
                    <a:latin typeface="Century Gothic" charset="0"/>
                    <a:sym typeface="Wingdings"/>
                  </a:rPr>
                  <a:t>test after Quadrupole QM14FF and QM15FF will allow to explore different beam size and impact parameter (depending 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b="1" dirty="0">
                            <a:solidFill>
                              <a:srgbClr val="FF0000"/>
                            </a:solidFill>
                            <a:latin typeface="Century Gothic" charset="0"/>
                            <a:sym typeface="Wingdings"/>
                          </a:rPr>
                          <m:t>σ</m:t>
                        </m:r>
                      </m:e>
                      <m:sub>
                        <m:r>
                          <a:rPr lang="en-GB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GB" b="1" dirty="0" smtClean="0">
                    <a:solidFill>
                      <a:srgbClr val="FF0000"/>
                    </a:solidFill>
                    <a:latin typeface="Century Gothic" charset="0"/>
                    <a:sym typeface="Wingdings"/>
                  </a:rPr>
                  <a:t> </a:t>
                </a:r>
                <a:r>
                  <a:rPr lang="en-GB" b="1" u="sng" dirty="0" smtClean="0">
                    <a:solidFill>
                      <a:srgbClr val="FF0000"/>
                    </a:solidFill>
                    <a:latin typeface="Century Gothic" charset="0"/>
                    <a:sym typeface="Wingdings"/>
                  </a:rPr>
                  <a:t>and</a:t>
                </a:r>
                <a:r>
                  <a:rPr lang="en-GB" b="1" dirty="0" smtClean="0">
                    <a:solidFill>
                      <a:srgbClr val="FF0000"/>
                    </a:solidFill>
                    <a:latin typeface="Century Gothic" charset="0"/>
                    <a:sym typeface="Wingdings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b="1" dirty="0">
                            <a:solidFill>
                              <a:srgbClr val="FF0000"/>
                            </a:solidFill>
                            <a:latin typeface="Century Gothic" charset="0"/>
                            <a:sym typeface="Wingdings"/>
                          </a:rPr>
                          <m:t>σ</m:t>
                        </m:r>
                      </m:e>
                      <m:sub>
                        <m:r>
                          <a:rPr lang="en-GB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b="1" dirty="0" smtClean="0">
                    <a:solidFill>
                      <a:srgbClr val="FF0000"/>
                    </a:solidFill>
                    <a:latin typeface="Century Gothic" charset="0"/>
                    <a:sym typeface="Wingdings"/>
                  </a:rPr>
                  <a:t>)</a:t>
                </a:r>
                <a:endParaRPr lang="en-US" b="1" dirty="0" smtClean="0">
                  <a:latin typeface="Century Gothic" charset="0"/>
                </a:endParaRPr>
              </a:p>
              <a:p>
                <a:pPr eaLnBrk="1" hangingPunct="1">
                  <a:buClr>
                    <a:schemeClr val="tx2"/>
                  </a:buClr>
                </a:pPr>
                <a:endParaRPr lang="en-US" dirty="0">
                  <a:latin typeface="Century Gothic" charset="0"/>
                </a:endParaRPr>
              </a:p>
            </p:txBody>
          </p:sp>
        </mc:Choice>
        <mc:Fallback xmlns="">
          <p:sp>
            <p:nvSpPr>
              <p:cNvPr id="25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0903" y="2242155"/>
                <a:ext cx="8415866" cy="4306764"/>
              </a:xfrm>
              <a:prstGeom prst="rect">
                <a:avLst/>
              </a:prstGeom>
              <a:blipFill>
                <a:blip r:embed="rId3"/>
                <a:stretch>
                  <a:fillRect l="-217" t="-850"/>
                </a:stretch>
              </a:blipFill>
              <a:ln>
                <a:noFill/>
              </a:ln>
              <a:extLst>
                <a:ext uri="{FAA26D3D-D897-4be2-8F04-BA451C77F1D7}">
                  <ma14:placeholderFlag xmlns:ma14="http://schemas.microsoft.com/office/mac/drawingml/2011/main" xmlns="" xmlns:a14="http://schemas.microsoft.com/office/drawing/2010/main" val="1"/>
                </a:ex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814652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Possible studies at ATF2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15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40903" y="2242155"/>
            <a:ext cx="8415866" cy="430676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Re-use of fused silica developed target for electron beam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77" t="26993" r="14479" b="15937"/>
          <a:stretch/>
        </p:blipFill>
        <p:spPr>
          <a:xfrm>
            <a:off x="340903" y="3333723"/>
            <a:ext cx="4034746" cy="21883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30146" y="3564540"/>
            <a:ext cx="17186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2C7DBA"/>
                </a:solidFill>
                <a:latin typeface="Times New Roman" charset="0"/>
                <a:ea typeface="Times New Roman" charset="0"/>
                <a:cs typeface="Times New Roman" charset="0"/>
              </a:rPr>
              <a:t>Cherenkov</a:t>
            </a:r>
          </a:p>
          <a:p>
            <a:r>
              <a:rPr lang="en-US" sz="1600" dirty="0" smtClean="0">
                <a:solidFill>
                  <a:srgbClr val="2C7DBA"/>
                </a:solidFill>
                <a:latin typeface="Times New Roman" charset="0"/>
                <a:ea typeface="Times New Roman" charset="0"/>
                <a:cs typeface="Times New Roman" charset="0"/>
              </a:rPr>
              <a:t>Diffraction</a:t>
            </a:r>
          </a:p>
          <a:p>
            <a:r>
              <a:rPr lang="en-US" sz="1600" dirty="0" smtClean="0">
                <a:solidFill>
                  <a:srgbClr val="2C7DBA"/>
                </a:solidFill>
                <a:latin typeface="Times New Roman" charset="0"/>
                <a:ea typeface="Times New Roman" charset="0"/>
                <a:cs typeface="Times New Roman" charset="0"/>
              </a:rPr>
              <a:t>Radiation</a:t>
            </a:r>
            <a:endParaRPr lang="en-US" sz="1600" dirty="0">
              <a:solidFill>
                <a:srgbClr val="2C7DBA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8836" y="2607001"/>
            <a:ext cx="4079345" cy="30595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392856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Possible studies at ATF2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16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40903" y="2242155"/>
            <a:ext cx="8415866" cy="77757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Simple integration in the present ODR tank: </a:t>
            </a:r>
            <a:r>
              <a:rPr lang="en-US" dirty="0" smtClean="0">
                <a:solidFill>
                  <a:schemeClr val="tx1"/>
                </a:solidFill>
                <a:latin typeface="Century Gothic" charset="0"/>
              </a:rPr>
              <a:t>replace old in-vacuum lens. </a:t>
            </a:r>
            <a:r>
              <a:rPr lang="en-US" dirty="0">
                <a:solidFill>
                  <a:schemeClr val="tx1"/>
                </a:solidFill>
                <a:latin typeface="Century Gothic" charset="0"/>
              </a:rPr>
              <a:t>I</a:t>
            </a:r>
            <a:r>
              <a:rPr lang="en-US" dirty="0" smtClean="0">
                <a:solidFill>
                  <a:schemeClr val="tx1"/>
                </a:solidFill>
                <a:latin typeface="Century Gothic" charset="0"/>
              </a:rPr>
              <a:t>nstallation in few days, support already prepared at CERN.</a:t>
            </a:r>
          </a:p>
          <a:p>
            <a:pPr marL="0" indent="0" eaLnBrk="1" hangingPunct="1">
              <a:buClr>
                <a:schemeClr val="tx2"/>
              </a:buClr>
              <a:buNone/>
            </a:pPr>
            <a:endParaRPr lang="en-US" dirty="0" smtClean="0">
              <a:solidFill>
                <a:srgbClr val="FF0000"/>
              </a:solidFill>
              <a:latin typeface="Century Gothic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237" y="3019731"/>
            <a:ext cx="2839480" cy="3560618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1080655" y="5541818"/>
            <a:ext cx="1209963" cy="117301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Content Placeholder 2"/>
          <p:cNvSpPr txBox="1">
            <a:spLocks/>
          </p:cNvSpPr>
          <p:nvPr/>
        </p:nvSpPr>
        <p:spPr bwMode="auto">
          <a:xfrm>
            <a:off x="3487013" y="3001619"/>
            <a:ext cx="5612460" cy="777576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Use in parallel OTR to monitor beam size and position</a:t>
            </a:r>
          </a:p>
          <a:p>
            <a:pPr marL="0" indent="0" eaLnBrk="1" hangingPunct="1">
              <a:buClr>
                <a:schemeClr val="tx2"/>
              </a:buClr>
              <a:buNone/>
            </a:pPr>
            <a:r>
              <a:rPr lang="en-US" b="1" dirty="0">
                <a:solidFill>
                  <a:srgbClr val="FF0000"/>
                </a:solidFill>
                <a:latin typeface="Century Gothic" charset="0"/>
              </a:rPr>
              <a:t>	</a:t>
            </a:r>
            <a:endParaRPr lang="en-US" dirty="0" smtClean="0">
              <a:solidFill>
                <a:srgbClr val="FF0000"/>
              </a:solidFill>
              <a:latin typeface="Century Gothic" charset="0"/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3140" y="3580722"/>
            <a:ext cx="4802909" cy="3133994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3719577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2"/>
              <p:cNvSpPr txBox="1">
                <a:spLocks/>
              </p:cNvSpPr>
              <p:nvPr/>
            </p:nvSpPr>
            <p:spPr bwMode="auto">
              <a:xfrm>
                <a:off x="272955" y="2322636"/>
                <a:ext cx="8502555" cy="4535364"/>
              </a:xfrm>
              <a:prstGeom prst="rect">
                <a:avLst/>
              </a:prstGeom>
              <a:noFill/>
              <a:ln>
                <a:noFill/>
              </a:ln>
              <a:extLst>
                <a:ext uri="{FAA26D3D-D897-4be2-8F04-BA451C77F1D7}">
                  <ma14:placeholderFlag xmlns="" xmlns:ma14="http://schemas.microsoft.com/office/mac/drawingml/2011/main" val="1"/>
                </a:ex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charset="0"/>
                  <a:buChar char=""/>
                  <a:defRPr kern="1200">
                    <a:solidFill>
                      <a:srgbClr val="404040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1pPr>
                <a:lvl2pPr marL="742950" indent="-28575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charset="0"/>
                  <a:buChar char=""/>
                  <a:defRPr sz="1600" kern="1200">
                    <a:solidFill>
                      <a:srgbClr val="404040"/>
                    </a:solidFill>
                    <a:latin typeface="+mn-lt"/>
                    <a:ea typeface="ＭＳ Ｐゴシック" charset="0"/>
                    <a:cs typeface="+mn-cs"/>
                  </a:defRPr>
                </a:lvl2pPr>
                <a:lvl3pPr marL="11430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charset="0"/>
                  <a:buChar char=""/>
                  <a:defRPr sz="1400" kern="1200">
                    <a:solidFill>
                      <a:srgbClr val="404040"/>
                    </a:solidFill>
                    <a:latin typeface="+mn-lt"/>
                    <a:ea typeface="ＭＳ Ｐゴシック" charset="0"/>
                    <a:cs typeface="+mn-cs"/>
                  </a:defRPr>
                </a:lvl3pPr>
                <a:lvl4pPr marL="16002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charset="0"/>
                  <a:buChar char=""/>
                  <a:defRPr sz="1200" kern="1200">
                    <a:solidFill>
                      <a:srgbClr val="404040"/>
                    </a:solidFill>
                    <a:latin typeface="+mn-lt"/>
                    <a:ea typeface="ＭＳ Ｐゴシック" charset="0"/>
                    <a:cs typeface="+mn-cs"/>
                  </a:defRPr>
                </a:lvl4pPr>
                <a:lvl5pPr marL="20574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charset="0"/>
                  <a:buChar char=""/>
                  <a:defRPr sz="1200" kern="1200">
                    <a:solidFill>
                      <a:srgbClr val="404040"/>
                    </a:solidFill>
                    <a:latin typeface="+mn-lt"/>
                    <a:ea typeface="ＭＳ Ｐゴシック" charset="0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buClr>
                    <a:schemeClr val="tx2"/>
                  </a:buClr>
                </a:pPr>
                <a:r>
                  <a:rPr lang="en-US" dirty="0" smtClean="0">
                    <a:solidFill>
                      <a:srgbClr val="FF0000"/>
                    </a:solidFill>
                    <a:latin typeface="Century Gothic" charset="0"/>
                  </a:rPr>
                  <a:t>Installation</a:t>
                </a:r>
                <a:r>
                  <a:rPr lang="en-US" dirty="0" smtClean="0">
                    <a:solidFill>
                      <a:schemeClr val="tx1"/>
                    </a:solidFill>
                    <a:latin typeface="Century Gothic" charset="0"/>
                  </a:rPr>
                  <a:t> could be foreseen </a:t>
                </a:r>
                <a:r>
                  <a:rPr lang="en-US" dirty="0">
                    <a:solidFill>
                      <a:srgbClr val="FF0000"/>
                    </a:solidFill>
                    <a:latin typeface="Century Gothic" charset="0"/>
                  </a:rPr>
                  <a:t>in the </a:t>
                </a:r>
                <a:r>
                  <a:rPr lang="en-US" dirty="0" smtClean="0">
                    <a:solidFill>
                      <a:srgbClr val="FF0000"/>
                    </a:solidFill>
                    <a:latin typeface="Century Gothic" charset="0"/>
                  </a:rPr>
                  <a:t>coming months </a:t>
                </a:r>
                <a:r>
                  <a:rPr lang="en-US" dirty="0" smtClean="0">
                    <a:solidFill>
                      <a:schemeClr val="tx1"/>
                    </a:solidFill>
                    <a:latin typeface="Century Gothic" charset="0"/>
                  </a:rPr>
                  <a:t>coordinating with beam operation schedule to have </a:t>
                </a:r>
                <a:r>
                  <a:rPr lang="en-US" dirty="0" smtClean="0">
                    <a:solidFill>
                      <a:srgbClr val="FF0000"/>
                    </a:solidFill>
                    <a:latin typeface="Century Gothic" charset="0"/>
                  </a:rPr>
                  <a:t>a couple of days when we can open the vacuum chamber</a:t>
                </a:r>
                <a:r>
                  <a:rPr lang="en-US" dirty="0" smtClean="0">
                    <a:solidFill>
                      <a:schemeClr val="tx1"/>
                    </a:solidFill>
                    <a:latin typeface="Century Gothic" charset="0"/>
                  </a:rPr>
                  <a:t> and then re-pump.</a:t>
                </a:r>
                <a:endParaRPr lang="en-US" dirty="0">
                  <a:solidFill>
                    <a:schemeClr val="tx1"/>
                  </a:solidFill>
                  <a:latin typeface="Century Gothic" charset="0"/>
                </a:endParaRPr>
              </a:p>
              <a:p>
                <a:pPr marL="0" indent="0" eaLnBrk="1" hangingPunct="1">
                  <a:buClr>
                    <a:schemeClr val="tx2"/>
                  </a:buClr>
                  <a:buNone/>
                </a:pPr>
                <a:endParaRPr lang="en-US" dirty="0" smtClean="0">
                  <a:solidFill>
                    <a:schemeClr val="tx1"/>
                  </a:solidFill>
                  <a:latin typeface="Century Gothic" charset="0"/>
                </a:endParaRPr>
              </a:p>
              <a:p>
                <a:pPr eaLnBrk="1" hangingPunct="1">
                  <a:buClr>
                    <a:schemeClr val="tx2"/>
                  </a:buClr>
                </a:pPr>
                <a:r>
                  <a:rPr lang="en-US" dirty="0" smtClean="0">
                    <a:solidFill>
                      <a:schemeClr val="tx1"/>
                    </a:solidFill>
                    <a:latin typeface="Century Gothic" charset="0"/>
                  </a:rPr>
                  <a:t>We would like to </a:t>
                </a:r>
                <a:r>
                  <a:rPr lang="en-US" dirty="0" smtClean="0">
                    <a:solidFill>
                      <a:srgbClr val="FF0000"/>
                    </a:solidFill>
                    <a:latin typeface="Century Gothic" charset="0"/>
                  </a:rPr>
                  <a:t>test the target with beam possibly in June</a:t>
                </a:r>
              </a:p>
              <a:p>
                <a:pPr eaLnBrk="1" hangingPunct="1">
                  <a:buClr>
                    <a:schemeClr val="tx2"/>
                  </a:buClr>
                </a:pPr>
                <a:endParaRPr lang="en-US" dirty="0" smtClean="0">
                  <a:solidFill>
                    <a:schemeClr val="tx1"/>
                  </a:solidFill>
                  <a:latin typeface="Century Gothic" charset="0"/>
                </a:endParaRPr>
              </a:p>
              <a:p>
                <a:pPr eaLnBrk="1" hangingPunct="1">
                  <a:buClr>
                    <a:schemeClr val="tx2"/>
                  </a:buClr>
                </a:pPr>
                <a:r>
                  <a:rPr lang="en-US" dirty="0" smtClean="0">
                    <a:solidFill>
                      <a:schemeClr val="tx1"/>
                    </a:solidFill>
                    <a:latin typeface="Century Gothic" charset="0"/>
                  </a:rPr>
                  <a:t>With current design, we plan to </a:t>
                </a:r>
                <a:r>
                  <a:rPr lang="en-US" dirty="0" smtClean="0">
                    <a:solidFill>
                      <a:srgbClr val="FF0000"/>
                    </a:solidFill>
                    <a:latin typeface="Century Gothic" charset="0"/>
                  </a:rPr>
                  <a:t>observe vertical beam profile</a:t>
                </a:r>
              </a:p>
              <a:p>
                <a:pPr eaLnBrk="1" hangingPunct="1">
                  <a:buClr>
                    <a:schemeClr val="tx2"/>
                  </a:buClr>
                </a:pPr>
                <a:endParaRPr lang="en-US" dirty="0">
                  <a:solidFill>
                    <a:schemeClr val="tx1"/>
                  </a:solidFill>
                  <a:latin typeface="Century Gothic" charset="0"/>
                </a:endParaRPr>
              </a:p>
              <a:p>
                <a:pPr eaLnBrk="1" hangingPunct="1">
                  <a:buClr>
                    <a:schemeClr val="tx2"/>
                  </a:buClr>
                </a:pPr>
                <a:r>
                  <a:rPr lang="en-US" dirty="0" smtClean="0">
                    <a:solidFill>
                      <a:schemeClr val="tx1"/>
                    </a:solidFill>
                    <a:latin typeface="Century Gothic" charset="0"/>
                  </a:rPr>
                  <a:t>To probe a wide range of the </a:t>
                </a:r>
                <a:r>
                  <a:rPr lang="en-US" dirty="0" smtClean="0">
                    <a:solidFill>
                      <a:srgbClr val="FF0000"/>
                    </a:solidFill>
                    <a:latin typeface="Century Gothic" charset="0"/>
                  </a:rPr>
                  <a:t>impact parameter </a:t>
                </a:r>
                <a:r>
                  <a:rPr lang="en-US" dirty="0" smtClean="0">
                    <a:solidFill>
                      <a:schemeClr val="tx1"/>
                    </a:solidFill>
                    <a:latin typeface="Century Gothic" charset="0"/>
                  </a:rPr>
                  <a:t>: </a:t>
                </a:r>
              </a:p>
              <a:p>
                <a:pPr lvl="1" eaLnBrk="1" hangingPunct="1">
                  <a:buClr>
                    <a:schemeClr val="tx2"/>
                  </a:buClr>
                </a:pPr>
                <a:r>
                  <a:rPr lang="en-US" dirty="0" smtClean="0">
                    <a:solidFill>
                      <a:schemeClr val="tx1"/>
                    </a:solidFill>
                    <a:latin typeface="Century Gothic" charset="0"/>
                  </a:rPr>
                  <a:t>ideally it would be better to use </a:t>
                </a:r>
                <a:r>
                  <a:rPr lang="en-US" dirty="0" smtClean="0">
                    <a:solidFill>
                      <a:srgbClr val="FF0000"/>
                    </a:solidFill>
                    <a:latin typeface="Century Gothic" charset="0"/>
                  </a:rPr>
                  <a:t>a beam with horizontal dimension smaller than vertica</a:t>
                </a:r>
                <a:r>
                  <a:rPr lang="en-US" dirty="0" smtClean="0">
                    <a:solidFill>
                      <a:schemeClr val="tx1"/>
                    </a:solidFill>
                    <a:latin typeface="Century Gothic" charset="0"/>
                  </a:rPr>
                  <a:t>l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b="1" dirty="0">
                            <a:solidFill>
                              <a:srgbClr val="FF0000"/>
                            </a:solidFill>
                            <a:latin typeface="Century Gothic" charset="0"/>
                            <a:sym typeface="Wingdings"/>
                          </a:rPr>
                          <m:t>σ</m:t>
                        </m:r>
                      </m:e>
                      <m:sub>
                        <m:r>
                          <a:rPr lang="en-GB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/>
                          </a:rPr>
                          <m:t>𝒙</m:t>
                        </m:r>
                      </m:sub>
                    </m:sSub>
                  </m:oMath>
                </a14:m>
                <a:r>
                  <a:rPr lang="en-GB" b="1" dirty="0">
                    <a:solidFill>
                      <a:srgbClr val="FF0000"/>
                    </a:solidFill>
                    <a:latin typeface="Century Gothic" charset="0"/>
                    <a:sym typeface="Wingdings"/>
                  </a:rPr>
                  <a:t> </a:t>
                </a:r>
                <a:r>
                  <a:rPr lang="en-GB" b="1" dirty="0" smtClean="0">
                    <a:solidFill>
                      <a:srgbClr val="FF0000"/>
                    </a:solidFill>
                    <a:latin typeface="Century Gothic" charset="0"/>
                    <a:sym typeface="Wingdings"/>
                  </a:rPr>
                  <a:t>&lt;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l-GR" b="1" dirty="0">
                            <a:solidFill>
                              <a:srgbClr val="FF0000"/>
                            </a:solidFill>
                            <a:latin typeface="Century Gothic" charset="0"/>
                            <a:sym typeface="Wingdings"/>
                          </a:rPr>
                          <m:t>σ</m:t>
                        </m:r>
                      </m:e>
                      <m:sub>
                        <m:r>
                          <a:rPr lang="en-GB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sym typeface="Wingdings"/>
                          </a:rPr>
                          <m:t>𝒚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  <a:latin typeface="Century Gothic" charset="0"/>
                  </a:rPr>
                  <a:t>), is it feasible at present ODR chamber location?</a:t>
                </a:r>
              </a:p>
              <a:p>
                <a:pPr lvl="1" eaLnBrk="1" hangingPunct="1">
                  <a:buClr>
                    <a:schemeClr val="tx2"/>
                  </a:buClr>
                </a:pPr>
                <a:r>
                  <a:rPr lang="en-US" dirty="0" smtClean="0">
                    <a:solidFill>
                      <a:schemeClr val="tx1"/>
                    </a:solidFill>
                    <a:latin typeface="Century Gothic" charset="0"/>
                  </a:rPr>
                  <a:t>Maybe </a:t>
                </a:r>
                <a:r>
                  <a:rPr lang="en-US" dirty="0" smtClean="0">
                    <a:solidFill>
                      <a:srgbClr val="FF0000"/>
                    </a:solidFill>
                    <a:latin typeface="Century Gothic" charset="0"/>
                  </a:rPr>
                  <a:t>round shape beam</a:t>
                </a:r>
                <a:r>
                  <a:rPr lang="en-US" dirty="0" smtClean="0">
                    <a:solidFill>
                      <a:schemeClr val="tx1"/>
                    </a:solidFill>
                    <a:latin typeface="Century Gothic" charset="0"/>
                  </a:rPr>
                  <a:t>, is it possible?</a:t>
                </a:r>
                <a:endParaRPr lang="en-US" dirty="0" smtClean="0">
                  <a:solidFill>
                    <a:schemeClr val="tx1"/>
                  </a:solidFill>
                  <a:latin typeface="Century Gothic" charset="0"/>
                </a:endParaRPr>
              </a:p>
              <a:p>
                <a:pPr marL="0" indent="0" eaLnBrk="1" hangingPunct="1">
                  <a:buClr>
                    <a:schemeClr val="tx2"/>
                  </a:buClr>
                  <a:buNone/>
                </a:pPr>
                <a:endParaRPr lang="en-US" dirty="0" smtClean="0">
                  <a:latin typeface="Century Gothic" charset="0"/>
                </a:endParaRPr>
              </a:p>
            </p:txBody>
          </p:sp>
        </mc:Choice>
        <mc:Fallback>
          <p:sp>
            <p:nvSpPr>
              <p:cNvPr id="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72955" y="2322636"/>
                <a:ext cx="8502555" cy="4535364"/>
              </a:xfrm>
              <a:prstGeom prst="rect">
                <a:avLst/>
              </a:prstGeom>
              <a:blipFill>
                <a:blip r:embed="rId2"/>
                <a:stretch>
                  <a:fillRect l="-215" t="-672"/>
                </a:stretch>
              </a:blipFill>
              <a:ln>
                <a:noFill/>
              </a:ln>
              <a:extLst>
                <a:ext uri="{FAA26D3D-D897-4be2-8F04-BA451C77F1D7}">
                  <ma14:placeholderFlag xmlns="" xmlns:ma14="http://schemas.microsoft.com/office/mac/drawingml/2011/main" val="1"/>
                </a:ex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45330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Century Gothic" charset="0"/>
              </a:rPr>
              <a:t>Thanks for your attention</a:t>
            </a:r>
            <a:endParaRPr lang="en-GB" dirty="0">
              <a:latin typeface="Century Gothic" charset="0"/>
            </a:endParaRPr>
          </a:p>
        </p:txBody>
      </p:sp>
      <p:sp>
        <p:nvSpPr>
          <p:cNvPr id="4403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8EE51BF6-6CF2-4A41-816F-D7E2EF64CEB8}" type="slidenum">
              <a:rPr lang="en-US" sz="2800">
                <a:solidFill>
                  <a:schemeClr val="bg1"/>
                </a:solidFill>
              </a:rPr>
              <a:pPr/>
              <a:t>18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5" name="Text Placeholder 5"/>
          <p:cNvSpPr txBox="1">
            <a:spLocks/>
          </p:cNvSpPr>
          <p:nvPr/>
        </p:nvSpPr>
        <p:spPr>
          <a:xfrm>
            <a:off x="759075" y="4465915"/>
            <a:ext cx="7841456" cy="186521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en-US"/>
            </a:defPPr>
            <a:lvl1pPr algn="l" defTabSz="457200" rtl="0" eaLnBrk="1" fontAlgn="base" hangingPunct="1">
              <a:spcBef>
                <a:spcPct val="0"/>
              </a:spcBef>
              <a:spcAft>
                <a:spcPct val="0"/>
              </a:spcAft>
              <a:defRPr sz="1000" b="0" kern="1200" smtClean="0">
                <a:solidFill>
                  <a:schemeClr val="bg1"/>
                </a:solidFill>
                <a:latin typeface="Century Gothic" charset="0"/>
                <a:ea typeface="ＭＳ Ｐゴシック" charset="0"/>
                <a:cs typeface="+mn-cs"/>
              </a:defRPr>
            </a:lvl1pPr>
            <a:lvl2pPr marL="4572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2pPr>
            <a:lvl3pPr marL="9144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3pPr>
            <a:lvl4pPr marL="13716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4pPr>
            <a:lvl5pPr marL="1828800"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kern="12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9pPr>
          </a:lstStyle>
          <a:p>
            <a:r>
              <a:rPr lang="en-US" dirty="0" smtClean="0">
                <a:solidFill>
                  <a:schemeClr val="tx1"/>
                </a:solidFill>
              </a:rPr>
              <a:t>M. Bergamaschi</a:t>
            </a:r>
            <a:r>
              <a:rPr lang="en-US" baseline="30000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, V.V. Bleko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, M. Billing</a:t>
            </a:r>
            <a:r>
              <a:rPr lang="en-US" baseline="30000" dirty="0" smtClean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, L. Bobb</a:t>
            </a:r>
            <a:r>
              <a:rPr lang="en-US" baseline="30000" dirty="0" smtClean="0">
                <a:solidFill>
                  <a:schemeClr val="tx1"/>
                </a:solidFill>
              </a:rPr>
              <a:t>4</a:t>
            </a:r>
            <a:r>
              <a:rPr lang="en-US" dirty="0" smtClean="0">
                <a:solidFill>
                  <a:schemeClr val="tx1"/>
                </a:solidFill>
              </a:rPr>
              <a:t>, J. Conway</a:t>
            </a:r>
            <a:r>
              <a:rPr lang="en-US" baseline="30000" dirty="0" smtClean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, R</a:t>
            </a:r>
            <a:r>
              <a:rPr lang="en-US" dirty="0">
                <a:solidFill>
                  <a:schemeClr val="tx1"/>
                </a:solidFill>
              </a:rPr>
              <a:t>. </a:t>
            </a:r>
            <a:r>
              <a:rPr lang="en-US" dirty="0" smtClean="0">
                <a:solidFill>
                  <a:schemeClr val="tx1"/>
                </a:solidFill>
              </a:rPr>
              <a:t>Kieffer</a:t>
            </a:r>
            <a:r>
              <a:rPr lang="en-US" baseline="30000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  <a:r>
              <a:rPr lang="en-US" baseline="30000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A.S. Konkov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 P. Karataev</a:t>
            </a:r>
            <a:r>
              <a:rPr lang="en-US" baseline="30000" dirty="0" smtClean="0">
                <a:solidFill>
                  <a:schemeClr val="tx1"/>
                </a:solidFill>
              </a:rPr>
              <a:t>5</a:t>
            </a:r>
            <a:r>
              <a:rPr lang="en-US" dirty="0" smtClean="0">
                <a:solidFill>
                  <a:schemeClr val="tx1"/>
                </a:solidFill>
              </a:rPr>
              <a:t>, R.O. Jones</a:t>
            </a:r>
            <a:r>
              <a:rPr lang="en-US" baseline="30000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, T. Lefevre</a:t>
            </a:r>
            <a:r>
              <a:rPr lang="en-US" baseline="30000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, J.S. Markova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, S. Mazzoni</a:t>
            </a:r>
            <a:r>
              <a:rPr lang="en-US" baseline="30000" dirty="0" smtClean="0">
                <a:solidFill>
                  <a:schemeClr val="tx1"/>
                </a:solidFill>
              </a:rPr>
              <a:t>1</a:t>
            </a:r>
            <a:r>
              <a:rPr lang="en-US" dirty="0" smtClean="0">
                <a:solidFill>
                  <a:schemeClr val="tx1"/>
                </a:solidFill>
              </a:rPr>
              <a:t>, Y. Padilla Fuentes</a:t>
            </a:r>
            <a:r>
              <a:rPr lang="en-US" baseline="30000" dirty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, A.P. Potylitsyn</a:t>
            </a:r>
            <a:r>
              <a:rPr lang="en-US" baseline="30000" dirty="0" smtClean="0">
                <a:solidFill>
                  <a:schemeClr val="tx1"/>
                </a:solidFill>
              </a:rPr>
              <a:t>2</a:t>
            </a:r>
            <a:r>
              <a:rPr lang="en-US" dirty="0" smtClean="0">
                <a:solidFill>
                  <a:schemeClr val="tx1"/>
                </a:solidFill>
              </a:rPr>
              <a:t>, J. Shanks</a:t>
            </a:r>
            <a:r>
              <a:rPr lang="en-US" baseline="30000" dirty="0" smtClean="0">
                <a:solidFill>
                  <a:schemeClr val="tx1"/>
                </a:solidFill>
              </a:rPr>
              <a:t>3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1. CERN, Geneva, Switzerland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2. Tomsk Polytechnic University, Tomsk, Russia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3. Cornell University, Ithaca, New York, USA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4. Diamond Light Source, </a:t>
            </a:r>
            <a:r>
              <a:rPr lang="en-US" dirty="0" err="1" smtClean="0">
                <a:solidFill>
                  <a:schemeClr val="tx1"/>
                </a:solidFill>
              </a:rPr>
              <a:t>Oxfordshire</a:t>
            </a:r>
            <a:r>
              <a:rPr lang="en-US" dirty="0" smtClean="0">
                <a:solidFill>
                  <a:schemeClr val="tx1"/>
                </a:solidFill>
              </a:rPr>
              <a:t>, United Kingdom</a:t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5. John Adams Institute at Royal Holloway, University of London, </a:t>
            </a:r>
            <a:r>
              <a:rPr lang="en-US" dirty="0" err="1" smtClean="0">
                <a:solidFill>
                  <a:schemeClr val="tx1"/>
                </a:solidFill>
              </a:rPr>
              <a:t>Egham</a:t>
            </a:r>
            <a:r>
              <a:rPr lang="en-US" dirty="0" smtClean="0">
                <a:solidFill>
                  <a:schemeClr val="tx1"/>
                </a:solidFill>
              </a:rPr>
              <a:t>, United Kingdom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34" b="18368"/>
          <a:stretch/>
        </p:blipFill>
        <p:spPr>
          <a:xfrm>
            <a:off x="3558067" y="2788922"/>
            <a:ext cx="1442617" cy="10083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00"/>
          <a:stretch/>
        </p:blipFill>
        <p:spPr>
          <a:xfrm>
            <a:off x="5438930" y="3381148"/>
            <a:ext cx="1504232" cy="437772"/>
          </a:xfrm>
          <a:prstGeom prst="rect">
            <a:avLst/>
          </a:prstGeom>
        </p:spPr>
      </p:pic>
      <p:pic>
        <p:nvPicPr>
          <p:cNvPr id="8" name="Picture 7" descr="Diamon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6526" y="2636638"/>
            <a:ext cx="1496636" cy="5925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805" y="2788922"/>
            <a:ext cx="1009874" cy="10098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369" y="2815447"/>
            <a:ext cx="1031522" cy="1009252"/>
          </a:xfrm>
          <a:prstGeom prst="rect">
            <a:avLst/>
          </a:prstGeom>
        </p:spPr>
      </p:pic>
      <p:pic>
        <p:nvPicPr>
          <p:cNvPr id="11" name="Picture 2" descr="ésultat de recherche d'images pour &quot;tomsk polytechnic university logo&quot;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9098" y="2663096"/>
            <a:ext cx="1302713" cy="130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Back-up slides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94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Outline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7152" y="2678733"/>
            <a:ext cx="7940029" cy="3551237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Development of non-invasive beam size monitor for CLIC</a:t>
            </a: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From the emission of Diffraction radiation in Slits to Cherenkov Diffraction Radiation in longer dielectric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  <a:ea typeface="+mn-ea"/>
            </a:endParaRP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sz="2000" dirty="0" smtClean="0">
              <a:solidFill>
                <a:schemeClr val="tx1">
                  <a:lumMod val="75000"/>
                  <a:lumOff val="25000"/>
                </a:schemeClr>
              </a:solidFill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Experimental set-up on CESR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sz="2000" dirty="0" smtClean="0">
              <a:solidFill>
                <a:schemeClr val="tx1">
                  <a:lumMod val="75000"/>
                  <a:lumOff val="25000"/>
                </a:schemeClr>
              </a:solidFill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Experimental results obtained in 2017</a:t>
            </a: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endParaRPr lang="en-GB" sz="2000" dirty="0" smtClean="0">
              <a:solidFill>
                <a:schemeClr val="tx1">
                  <a:lumMod val="75000"/>
                  <a:lumOff val="25000"/>
                </a:schemeClr>
              </a:solidFill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2000" dirty="0" smtClean="0">
                <a:solidFill>
                  <a:schemeClr val="tx1">
                    <a:lumMod val="75000"/>
                    <a:lumOff val="25000"/>
                  </a:schemeClr>
                </a:solidFill>
                <a:ea typeface="+mn-ea"/>
                <a:cs typeface="+mn-cs"/>
              </a:rPr>
              <a:t>Possible studies at ATF2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Experimental data : Positron at 5.3GeV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20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40903" y="2302981"/>
            <a:ext cx="8415866" cy="3416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Imaging the Flat radiator (diffusive coating to extract the photons out of the target)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87" t="10924" r="17725" b="14538"/>
          <a:stretch/>
        </p:blipFill>
        <p:spPr>
          <a:xfrm>
            <a:off x="4691514" y="3533556"/>
            <a:ext cx="3523439" cy="238667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alphaModFix amt="85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2661" b="78661" l="25207" r="7840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557" t="15661" r="14941" b="14339"/>
          <a:stretch/>
        </p:blipFill>
        <p:spPr>
          <a:xfrm rot="16470514">
            <a:off x="4894397" y="3730041"/>
            <a:ext cx="1503085" cy="13205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4" t="26345" r="20565" b="28193"/>
          <a:stretch/>
        </p:blipFill>
        <p:spPr>
          <a:xfrm>
            <a:off x="233347" y="3961284"/>
            <a:ext cx="3632226" cy="137238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93834" y="3305881"/>
            <a:ext cx="17085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2C7DBA"/>
                </a:solidFill>
                <a:latin typeface="+mn-lt"/>
                <a:ea typeface="Times New Roman" charset="0"/>
                <a:cs typeface="Times New Roman" charset="0"/>
              </a:rPr>
              <a:t>Cherenkov</a:t>
            </a:r>
          </a:p>
          <a:p>
            <a:r>
              <a:rPr lang="en-US" sz="1600" dirty="0" smtClean="0">
                <a:solidFill>
                  <a:srgbClr val="2C7DBA"/>
                </a:solidFill>
                <a:latin typeface="+mn-lt"/>
                <a:ea typeface="Times New Roman" charset="0"/>
                <a:cs typeface="Times New Roman" charset="0"/>
              </a:rPr>
              <a:t>Diffraction</a:t>
            </a:r>
          </a:p>
          <a:p>
            <a:r>
              <a:rPr lang="en-US" sz="1600" dirty="0" smtClean="0">
                <a:solidFill>
                  <a:srgbClr val="2C7DBA"/>
                </a:solidFill>
                <a:latin typeface="+mn-lt"/>
                <a:ea typeface="Times New Roman" charset="0"/>
                <a:cs typeface="Times New Roman" charset="0"/>
              </a:rPr>
              <a:t>Radiation</a:t>
            </a:r>
            <a:endParaRPr lang="en-US" sz="1600" dirty="0">
              <a:solidFill>
                <a:srgbClr val="2C7DBA"/>
              </a:solidFill>
              <a:latin typeface="+mn-lt"/>
              <a:ea typeface="Times New Roman" charset="0"/>
              <a:cs typeface="Times New Roman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7160" y="5089650"/>
            <a:ext cx="20253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+mn-lt"/>
                <a:ea typeface="Times New Roman" charset="0"/>
                <a:cs typeface="Times New Roman" charset="0"/>
              </a:rPr>
              <a:t>Positron </a:t>
            </a:r>
          </a:p>
          <a:p>
            <a:r>
              <a:rPr lang="en-US" sz="1600" dirty="0">
                <a:solidFill>
                  <a:srgbClr val="FF0000"/>
                </a:solidFill>
                <a:latin typeface="+mn-lt"/>
                <a:ea typeface="Times New Roman" charset="0"/>
                <a:cs typeface="Times New Roman" charset="0"/>
              </a:rPr>
              <a:t>B</a:t>
            </a:r>
            <a:r>
              <a:rPr lang="en-US" sz="1600" dirty="0" smtClean="0">
                <a:solidFill>
                  <a:srgbClr val="FF0000"/>
                </a:solidFill>
                <a:latin typeface="+mn-lt"/>
                <a:ea typeface="Times New Roman" charset="0"/>
                <a:cs typeface="Times New Roman" charset="0"/>
              </a:rPr>
              <a:t>eam</a:t>
            </a:r>
            <a:endParaRPr lang="en-US" sz="1600" dirty="0">
              <a:solidFill>
                <a:srgbClr val="FF0000"/>
              </a:solidFill>
              <a:latin typeface="+mn-lt"/>
              <a:ea typeface="Times New Roman" charset="0"/>
              <a:cs typeface="Times New Roman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14737" y="5255569"/>
            <a:ext cx="16502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+mn-lt"/>
                <a:ea typeface="Times New Roman" charset="0"/>
                <a:cs typeface="Times New Roman" charset="0"/>
              </a:rPr>
              <a:t>Positron </a:t>
            </a:r>
          </a:p>
          <a:p>
            <a:r>
              <a:rPr lang="en-US" sz="1600" dirty="0">
                <a:solidFill>
                  <a:srgbClr val="FF0000"/>
                </a:solidFill>
                <a:latin typeface="+mn-lt"/>
                <a:ea typeface="Times New Roman" charset="0"/>
                <a:cs typeface="Times New Roman" charset="0"/>
              </a:rPr>
              <a:t>B</a:t>
            </a:r>
            <a:r>
              <a:rPr lang="en-US" sz="1600" dirty="0" smtClean="0">
                <a:solidFill>
                  <a:srgbClr val="FF0000"/>
                </a:solidFill>
                <a:latin typeface="+mn-lt"/>
                <a:ea typeface="Times New Roman" charset="0"/>
                <a:cs typeface="Times New Roman" charset="0"/>
              </a:rPr>
              <a:t>eam</a:t>
            </a:r>
            <a:endParaRPr lang="en-US" sz="1600" dirty="0">
              <a:solidFill>
                <a:srgbClr val="FF0000"/>
              </a:solidFill>
              <a:latin typeface="+mn-lt"/>
              <a:ea typeface="Times New Roman" charset="0"/>
              <a:cs typeface="Times New Roman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53174" y="2989014"/>
            <a:ext cx="17085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2C7DBA"/>
                </a:solidFill>
                <a:latin typeface="+mn-lt"/>
                <a:ea typeface="Times New Roman" charset="0"/>
                <a:cs typeface="Times New Roman" charset="0"/>
              </a:rPr>
              <a:t>Cherenkov</a:t>
            </a:r>
          </a:p>
          <a:p>
            <a:r>
              <a:rPr lang="en-US" sz="1600" dirty="0" smtClean="0">
                <a:solidFill>
                  <a:srgbClr val="2C7DBA"/>
                </a:solidFill>
                <a:latin typeface="+mn-lt"/>
                <a:ea typeface="Times New Roman" charset="0"/>
                <a:cs typeface="Times New Roman" charset="0"/>
              </a:rPr>
              <a:t>Diffraction</a:t>
            </a:r>
          </a:p>
          <a:p>
            <a:r>
              <a:rPr lang="en-US" sz="1600" dirty="0" smtClean="0">
                <a:solidFill>
                  <a:srgbClr val="2C7DBA"/>
                </a:solidFill>
                <a:latin typeface="+mn-lt"/>
                <a:ea typeface="Times New Roman" charset="0"/>
                <a:cs typeface="Times New Roman" charset="0"/>
              </a:rPr>
              <a:t>Radiation</a:t>
            </a:r>
            <a:endParaRPr lang="en-US" sz="1600" dirty="0">
              <a:solidFill>
                <a:srgbClr val="2C7DBA"/>
              </a:solidFill>
              <a:latin typeface="+mn-lt"/>
              <a:ea typeface="Times New Roman" charset="0"/>
              <a:cs typeface="Times New Roman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82608" y="6014890"/>
            <a:ext cx="58817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solidFill>
                  <a:srgbClr val="FF0000"/>
                </a:solidFill>
              </a:rPr>
              <a:t>‘Cherenkov </a:t>
            </a:r>
            <a:r>
              <a:rPr lang="en-US" sz="1600" dirty="0" smtClean="0">
                <a:solidFill>
                  <a:srgbClr val="FF0000"/>
                </a:solidFill>
              </a:rPr>
              <a:t>photons emitted all along the </a:t>
            </a:r>
            <a:r>
              <a:rPr lang="en-US" sz="1600" smtClean="0">
                <a:solidFill>
                  <a:srgbClr val="FF0000"/>
                </a:solidFill>
              </a:rPr>
              <a:t>target surface’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291077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6742552" y="2205140"/>
            <a:ext cx="2401448" cy="1319443"/>
            <a:chOff x="6742552" y="2492526"/>
            <a:chExt cx="2401448" cy="1319443"/>
          </a:xfrm>
        </p:grpSpPr>
        <p:pic>
          <p:nvPicPr>
            <p:cNvPr id="9" name="Picture 8" descr="Cern request 26.07.2016.pdf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3889" t="71258" r="39358" b="10706"/>
            <a:stretch/>
          </p:blipFill>
          <p:spPr>
            <a:xfrm flipH="1">
              <a:off x="6873902" y="2742829"/>
              <a:ext cx="2270098" cy="1069140"/>
            </a:xfrm>
            <a:prstGeom prst="rect">
              <a:avLst/>
            </a:prstGeom>
            <a:solidFill>
              <a:schemeClr val="bg1"/>
            </a:solidFill>
          </p:spPr>
        </p:pic>
        <p:grpSp>
          <p:nvGrpSpPr>
            <p:cNvPr id="35" name="Group 34"/>
            <p:cNvGrpSpPr/>
            <p:nvPr/>
          </p:nvGrpSpPr>
          <p:grpSpPr>
            <a:xfrm>
              <a:off x="6742552" y="2492526"/>
              <a:ext cx="2401332" cy="853697"/>
              <a:chOff x="6742552" y="2492525"/>
              <a:chExt cx="2401332" cy="853697"/>
            </a:xfrm>
          </p:grpSpPr>
          <p:sp>
            <p:nvSpPr>
              <p:cNvPr id="14" name="TextBox 13"/>
              <p:cNvSpPr txBox="1"/>
              <p:nvPr/>
            </p:nvSpPr>
            <p:spPr>
              <a:xfrm flipH="1">
                <a:off x="7428847" y="2869937"/>
                <a:ext cx="829189" cy="307777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dirty="0" err="1" smtClean="0">
                    <a:solidFill>
                      <a:srgbClr val="0070C0"/>
                    </a:solidFill>
                    <a:latin typeface="+mn-lt"/>
                    <a:ea typeface=""/>
                    <a:cs typeface=""/>
                  </a:rPr>
                  <a:t>ChDR</a:t>
                </a:r>
                <a:endParaRPr lang="en-US" sz="1400" dirty="0">
                  <a:solidFill>
                    <a:srgbClr val="0070C0"/>
                  </a:solidFill>
                  <a:latin typeface="+mn-lt"/>
                  <a:ea typeface=""/>
                  <a:cs typeface=""/>
                </a:endParaRPr>
              </a:p>
            </p:txBody>
          </p:sp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6523" t="41651" r="12374" b="41764"/>
              <a:stretch/>
            </p:blipFill>
            <p:spPr>
              <a:xfrm>
                <a:off x="6742552" y="2492525"/>
                <a:ext cx="1756839" cy="384314"/>
              </a:xfrm>
              <a:prstGeom prst="rect">
                <a:avLst/>
              </a:prstGeom>
            </p:spPr>
          </p:pic>
          <p:sp>
            <p:nvSpPr>
              <p:cNvPr id="11" name="TextBox 10"/>
              <p:cNvSpPr txBox="1"/>
              <p:nvPr/>
            </p:nvSpPr>
            <p:spPr>
              <a:xfrm flipH="1">
                <a:off x="8410032" y="2885382"/>
                <a:ext cx="733852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400" smtClean="0">
                    <a:solidFill>
                      <a:srgbClr val="C00000"/>
                    </a:solidFill>
                    <a:latin typeface="+mn-lt"/>
                    <a:ea typeface=""/>
                    <a:cs typeface=""/>
                  </a:rPr>
                  <a:t>Beam</a:t>
                </a:r>
                <a:endParaRPr lang="en-US" sz="1400" dirty="0">
                  <a:solidFill>
                    <a:srgbClr val="C00000"/>
                  </a:solidFill>
                  <a:latin typeface="+mn-lt"/>
                  <a:ea typeface=""/>
                  <a:cs typeface=""/>
                </a:endParaRPr>
              </a:p>
            </p:txBody>
          </p:sp>
          <p:cxnSp>
            <p:nvCxnSpPr>
              <p:cNvPr id="12" name="Straight Arrow Connector 11"/>
              <p:cNvCxnSpPr/>
              <p:nvPr/>
            </p:nvCxnSpPr>
            <p:spPr>
              <a:xfrm flipH="1" flipV="1">
                <a:off x="6984619" y="3140068"/>
                <a:ext cx="2083892" cy="1436"/>
              </a:xfrm>
              <a:prstGeom prst="straightConnector1">
                <a:avLst/>
              </a:prstGeom>
              <a:ln w="19050">
                <a:solidFill>
                  <a:srgbClr val="C0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Arrow Connector 12"/>
              <p:cNvCxnSpPr/>
              <p:nvPr/>
            </p:nvCxnSpPr>
            <p:spPr>
              <a:xfrm flipH="1" flipV="1">
                <a:off x="7477831" y="2940175"/>
                <a:ext cx="6798" cy="400432"/>
              </a:xfrm>
              <a:prstGeom prst="straightConnector1">
                <a:avLst/>
              </a:prstGeom>
              <a:ln w="19050">
                <a:solidFill>
                  <a:srgbClr val="0070C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" name="Group 17"/>
              <p:cNvGrpSpPr/>
              <p:nvPr/>
            </p:nvGrpSpPr>
            <p:grpSpPr>
              <a:xfrm>
                <a:off x="7641817" y="3245029"/>
                <a:ext cx="1453128" cy="101193"/>
                <a:chOff x="6899318" y="6120725"/>
                <a:chExt cx="1716214" cy="197078"/>
              </a:xfrm>
            </p:grpSpPr>
            <p:cxnSp>
              <p:nvCxnSpPr>
                <p:cNvPr id="17" name="Straight Connector 16"/>
                <p:cNvCxnSpPr/>
                <p:nvPr/>
              </p:nvCxnSpPr>
              <p:spPr>
                <a:xfrm flipV="1">
                  <a:off x="7477831" y="6131859"/>
                  <a:ext cx="143140" cy="174812"/>
                </a:xfrm>
                <a:prstGeom prst="line">
                  <a:avLst/>
                </a:prstGeom>
                <a:ln w="19050">
                  <a:solidFill>
                    <a:srgbClr val="0070C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" name="Straight Connector 20"/>
                <p:cNvCxnSpPr/>
                <p:nvPr/>
              </p:nvCxnSpPr>
              <p:spPr>
                <a:xfrm flipH="1" flipV="1">
                  <a:off x="7625206" y="6126292"/>
                  <a:ext cx="143140" cy="174812"/>
                </a:xfrm>
                <a:prstGeom prst="line">
                  <a:avLst/>
                </a:prstGeom>
                <a:ln w="19050">
                  <a:solidFill>
                    <a:srgbClr val="0070C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" name="Straight Connector 23"/>
                <p:cNvCxnSpPr/>
                <p:nvPr/>
              </p:nvCxnSpPr>
              <p:spPr>
                <a:xfrm flipV="1">
                  <a:off x="7764157" y="6127243"/>
                  <a:ext cx="143140" cy="174812"/>
                </a:xfrm>
                <a:prstGeom prst="line">
                  <a:avLst/>
                </a:prstGeom>
                <a:ln w="19050">
                  <a:solidFill>
                    <a:srgbClr val="0070C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 flipH="1" flipV="1">
                  <a:off x="7906914" y="6126294"/>
                  <a:ext cx="143140" cy="174812"/>
                </a:xfrm>
                <a:prstGeom prst="line">
                  <a:avLst/>
                </a:prstGeom>
                <a:ln w="19050">
                  <a:solidFill>
                    <a:srgbClr val="0070C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flipV="1">
                  <a:off x="8043309" y="6126292"/>
                  <a:ext cx="143140" cy="174812"/>
                </a:xfrm>
                <a:prstGeom prst="line">
                  <a:avLst/>
                </a:prstGeom>
                <a:ln w="19050">
                  <a:solidFill>
                    <a:srgbClr val="0070C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 flipH="1" flipV="1">
                  <a:off x="8190684" y="6120725"/>
                  <a:ext cx="143140" cy="174812"/>
                </a:xfrm>
                <a:prstGeom prst="line">
                  <a:avLst/>
                </a:prstGeom>
                <a:ln w="19050">
                  <a:solidFill>
                    <a:srgbClr val="0070C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flipV="1">
                  <a:off x="8329635" y="6121676"/>
                  <a:ext cx="143140" cy="174812"/>
                </a:xfrm>
                <a:prstGeom prst="line">
                  <a:avLst/>
                </a:prstGeom>
                <a:ln w="19050">
                  <a:solidFill>
                    <a:srgbClr val="0070C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Straight Connector 29"/>
                <p:cNvCxnSpPr/>
                <p:nvPr/>
              </p:nvCxnSpPr>
              <p:spPr>
                <a:xfrm flipH="1" flipV="1">
                  <a:off x="8472392" y="6120727"/>
                  <a:ext cx="143140" cy="174812"/>
                </a:xfrm>
                <a:prstGeom prst="line">
                  <a:avLst/>
                </a:prstGeom>
                <a:ln w="19050">
                  <a:solidFill>
                    <a:srgbClr val="0070C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 flipV="1">
                  <a:off x="6899318" y="6142991"/>
                  <a:ext cx="143140" cy="174812"/>
                </a:xfrm>
                <a:prstGeom prst="line">
                  <a:avLst/>
                </a:prstGeom>
                <a:ln w="19050">
                  <a:solidFill>
                    <a:srgbClr val="0070C0"/>
                  </a:solidFill>
                  <a:headEnd type="arrow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 flipH="1" flipV="1">
                  <a:off x="7046693" y="6137424"/>
                  <a:ext cx="143140" cy="174812"/>
                </a:xfrm>
                <a:prstGeom prst="line">
                  <a:avLst/>
                </a:prstGeom>
                <a:ln w="19050">
                  <a:solidFill>
                    <a:srgbClr val="0070C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3" name="Straight Connector 32"/>
                <p:cNvCxnSpPr/>
                <p:nvPr/>
              </p:nvCxnSpPr>
              <p:spPr>
                <a:xfrm flipV="1">
                  <a:off x="7185644" y="6138375"/>
                  <a:ext cx="143140" cy="174812"/>
                </a:xfrm>
                <a:prstGeom prst="line">
                  <a:avLst/>
                </a:prstGeom>
                <a:ln w="19050">
                  <a:solidFill>
                    <a:srgbClr val="0070C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4" name="Straight Connector 33"/>
                <p:cNvCxnSpPr/>
                <p:nvPr/>
              </p:nvCxnSpPr>
              <p:spPr>
                <a:xfrm flipH="1" flipV="1">
                  <a:off x="7328401" y="6137426"/>
                  <a:ext cx="143140" cy="174812"/>
                </a:xfrm>
                <a:prstGeom prst="line">
                  <a:avLst/>
                </a:prstGeom>
                <a:ln w="19050">
                  <a:solidFill>
                    <a:srgbClr val="0070C0"/>
                  </a:solidFill>
                  <a:headEnd type="none" w="med" len="med"/>
                  <a:tailEnd type="none" w="med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Perspectives on radiator’s shapes and material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21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43916" y="2322636"/>
            <a:ext cx="8415866" cy="453536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Prismatic or flat targets ? Something else ?</a:t>
            </a:r>
          </a:p>
          <a:p>
            <a:pPr lvl="1"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BPM using flat target </a:t>
            </a:r>
            <a:r>
              <a:rPr lang="mr-IN" dirty="0" smtClean="0">
                <a:latin typeface="Century Gothic" charset="0"/>
              </a:rPr>
              <a:t>–</a:t>
            </a:r>
            <a:r>
              <a:rPr lang="en-US" dirty="0" smtClean="0">
                <a:latin typeface="Century Gothic" charset="0"/>
              </a:rPr>
              <a:t> possibly using long(</a:t>
            </a:r>
            <a:r>
              <a:rPr lang="en-US" dirty="0" err="1" smtClean="0">
                <a:latin typeface="Century Gothic" charset="0"/>
              </a:rPr>
              <a:t>er</a:t>
            </a:r>
            <a:r>
              <a:rPr lang="en-US" dirty="0" smtClean="0">
                <a:latin typeface="Century Gothic" charset="0"/>
              </a:rPr>
              <a:t>) target</a:t>
            </a:r>
          </a:p>
          <a:p>
            <a:pPr lvl="1"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Imaging system requiring to select the appropriate polarization </a:t>
            </a:r>
          </a:p>
          <a:p>
            <a:pPr eaLnBrk="1" hangingPunct="1">
              <a:buClr>
                <a:schemeClr val="tx2"/>
              </a:buClr>
            </a:pPr>
            <a:endParaRPr lang="en-US" sz="800" dirty="0" smtClean="0"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How thick should a target be ? </a:t>
            </a: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cm/mm/um</a:t>
            </a:r>
            <a:r>
              <a:rPr lang="en-US" dirty="0" smtClean="0">
                <a:latin typeface="Century Gothic" charset="0"/>
              </a:rPr>
              <a:t> ?</a:t>
            </a:r>
          </a:p>
          <a:p>
            <a:pPr lvl="1" eaLnBrk="1" hangingPunct="1">
              <a:buClr>
                <a:schemeClr val="tx2"/>
              </a:buClr>
            </a:pPr>
            <a:r>
              <a:rPr lang="en-US" dirty="0" err="1" smtClean="0">
                <a:latin typeface="Century Gothic" charset="0"/>
              </a:rPr>
              <a:t>ChDR</a:t>
            </a:r>
            <a:r>
              <a:rPr lang="en-US" dirty="0" smtClean="0">
                <a:latin typeface="Century Gothic" charset="0"/>
              </a:rPr>
              <a:t> is mainly emitted within the first atomic layer of the dielectric since the beam field decreases as it penetrates inside the material </a:t>
            </a:r>
            <a:endParaRPr lang="en-US" dirty="0"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endParaRPr lang="en-US" sz="800" dirty="0" smtClean="0">
              <a:latin typeface="Century Gothic" charset="0"/>
            </a:endParaRPr>
          </a:p>
          <a:p>
            <a:pPr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Testing </a:t>
            </a: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different materials </a:t>
            </a:r>
            <a:r>
              <a:rPr lang="en-US" dirty="0" smtClean="0">
                <a:latin typeface="Century Gothic" charset="0"/>
              </a:rPr>
              <a:t>for different applications / </a:t>
            </a: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wavelength </a:t>
            </a:r>
            <a:endParaRPr lang="en-US" dirty="0">
              <a:solidFill>
                <a:srgbClr val="FF0000"/>
              </a:solidFill>
              <a:latin typeface="Century Gothic" charset="0"/>
            </a:endParaRPr>
          </a:p>
        </p:txBody>
      </p:sp>
      <p:pic>
        <p:nvPicPr>
          <p:cNvPr id="5" name="Picture 2" descr="http://www.almazoptics.com/images/Si-2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06"/>
          <a:stretch>
            <a:fillRect/>
          </a:stretch>
        </p:blipFill>
        <p:spPr bwMode="auto">
          <a:xfrm>
            <a:off x="4387244" y="5340735"/>
            <a:ext cx="2493169" cy="1537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2493" y="5379924"/>
            <a:ext cx="1883569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2"/>
          <p:cNvSpPr txBox="1">
            <a:spLocks noChangeArrowheads="1"/>
          </p:cNvSpPr>
          <p:nvPr/>
        </p:nvSpPr>
        <p:spPr bwMode="auto">
          <a:xfrm>
            <a:off x="5514346" y="5511183"/>
            <a:ext cx="721672" cy="307777"/>
          </a:xfrm>
          <a:prstGeom prst="rect">
            <a:avLst/>
          </a:prstGeom>
          <a:solidFill>
            <a:schemeClr val="bg1">
              <a:alpha val="83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dirty="0">
                <a:solidFill>
                  <a:schemeClr val="tx1"/>
                </a:solidFill>
              </a:rPr>
              <a:t>Silicon</a:t>
            </a:r>
          </a:p>
        </p:txBody>
      </p:sp>
      <p:sp>
        <p:nvSpPr>
          <p:cNvPr id="8" name="TextBox 14"/>
          <p:cNvSpPr txBox="1">
            <a:spLocks noChangeArrowheads="1"/>
          </p:cNvSpPr>
          <p:nvPr/>
        </p:nvSpPr>
        <p:spPr bwMode="auto">
          <a:xfrm>
            <a:off x="2319444" y="5867452"/>
            <a:ext cx="994183" cy="307777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 sz="1400" dirty="0">
                <a:solidFill>
                  <a:schemeClr val="tx1"/>
                </a:solidFill>
              </a:rPr>
              <a:t>Diamond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14526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22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40903" y="2302981"/>
            <a:ext cx="8415866" cy="3416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Pictures of the radiators</a:t>
            </a:r>
          </a:p>
        </p:txBody>
      </p:sp>
      <p:pic>
        <p:nvPicPr>
          <p:cNvPr id="14" name="Picture 13" descr="IMG_049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80" t="5624" r="32975" b="3245"/>
          <a:stretch/>
        </p:blipFill>
        <p:spPr>
          <a:xfrm rot="10800000">
            <a:off x="991030" y="4011131"/>
            <a:ext cx="1055099" cy="2353206"/>
          </a:xfrm>
          <a:prstGeom prst="rect">
            <a:avLst/>
          </a:prstGeom>
        </p:spPr>
      </p:pic>
      <p:pic>
        <p:nvPicPr>
          <p:cNvPr id="15" name="Picture 14" descr="IMG_0490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35" r="32072" b="5332"/>
          <a:stretch/>
        </p:blipFill>
        <p:spPr>
          <a:xfrm rot="10800000">
            <a:off x="3168028" y="4011130"/>
            <a:ext cx="1060328" cy="2353207"/>
          </a:xfrm>
          <a:prstGeom prst="rect">
            <a:avLst/>
          </a:prstGeom>
        </p:spPr>
      </p:pic>
      <p:pic>
        <p:nvPicPr>
          <p:cNvPr id="16" name="Picture 15" descr="IMG_0487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9" t="5651" r="50344" b="1740"/>
          <a:stretch/>
        </p:blipFill>
        <p:spPr>
          <a:xfrm rot="10800000">
            <a:off x="5662359" y="4011128"/>
            <a:ext cx="988874" cy="235320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61731" y="3304181"/>
            <a:ext cx="2045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/>
              <a:t>Depolished</a:t>
            </a:r>
            <a:r>
              <a:rPr lang="en-US" sz="1600" dirty="0" smtClean="0"/>
              <a:t> </a:t>
            </a:r>
          </a:p>
          <a:p>
            <a:pPr algn="ctr"/>
            <a:r>
              <a:rPr lang="en-US" sz="1600" dirty="0" smtClean="0"/>
              <a:t> &amp; Coated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3289386" y="3187832"/>
            <a:ext cx="21033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/>
              <a:t>Depolished</a:t>
            </a:r>
            <a:r>
              <a:rPr lang="en-US" sz="1600" dirty="0" smtClean="0"/>
              <a:t> </a:t>
            </a:r>
          </a:p>
          <a:p>
            <a:pPr algn="ctr"/>
            <a:r>
              <a:rPr lang="en-US" sz="1600" dirty="0" smtClean="0"/>
              <a:t>Area - no coating</a:t>
            </a:r>
            <a:endParaRPr lang="en-US" sz="1600" dirty="0"/>
          </a:p>
        </p:txBody>
      </p:sp>
      <p:cxnSp>
        <p:nvCxnSpPr>
          <p:cNvPr id="19" name="Straight Arrow Connector 18"/>
          <p:cNvCxnSpPr>
            <a:stCxn id="17" idx="2"/>
          </p:cNvCxnSpPr>
          <p:nvPr/>
        </p:nvCxnSpPr>
        <p:spPr>
          <a:xfrm flipH="1">
            <a:off x="1377290" y="3888956"/>
            <a:ext cx="207115" cy="49548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5894915" y="3772607"/>
            <a:ext cx="321308" cy="10129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62358" y="3169311"/>
            <a:ext cx="16469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</a:t>
            </a:r>
            <a:r>
              <a:rPr lang="en-US" sz="1600" dirty="0" smtClean="0"/>
              <a:t>olished </a:t>
            </a:r>
          </a:p>
          <a:p>
            <a:r>
              <a:rPr lang="en-US" sz="1600" dirty="0" smtClean="0"/>
              <a:t>&amp; Coated</a:t>
            </a:r>
            <a:endParaRPr lang="en-US" sz="16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217920" y="3795579"/>
            <a:ext cx="65372" cy="9038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8" idx="2"/>
          </p:cNvCxnSpPr>
          <p:nvPr/>
        </p:nvCxnSpPr>
        <p:spPr>
          <a:xfrm flipH="1">
            <a:off x="3762127" y="3772607"/>
            <a:ext cx="578943" cy="68094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 descr="Screen Shot 2017-11-21 at 5.25.05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219" y="5064159"/>
            <a:ext cx="1866344" cy="1300178"/>
          </a:xfrm>
          <a:prstGeom prst="rect">
            <a:avLst/>
          </a:prstGeom>
        </p:spPr>
      </p:pic>
      <p:pic>
        <p:nvPicPr>
          <p:cNvPr id="30" name="Picture 29" descr="Screen Shot 2017-11-21 at 5.25.01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9547">
            <a:off x="7287044" y="2810200"/>
            <a:ext cx="1473200" cy="1718733"/>
          </a:xfrm>
          <a:prstGeom prst="rect">
            <a:avLst/>
          </a:prstGeom>
        </p:spPr>
      </p:pic>
      <p:sp>
        <p:nvSpPr>
          <p:cNvPr id="24" name="Title 1"/>
          <p:cNvSpPr txBox="1">
            <a:spLocks/>
          </p:cNvSpPr>
          <p:nvPr/>
        </p:nvSpPr>
        <p:spPr bwMode="gray">
          <a:xfrm>
            <a:off x="663838" y="973139"/>
            <a:ext cx="7129037" cy="708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bg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hangingPunct="1"/>
            <a:r>
              <a:rPr lang="en-GB" sz="2800" dirty="0" smtClean="0">
                <a:latin typeface="Century Gothic" charset="0"/>
              </a:rPr>
              <a:t>Cherenkov radiators (2/2)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284036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Experimental data : Positron at 5.3GeV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23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64052" y="2302980"/>
            <a:ext cx="8641051" cy="3416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Angular distributions with Prismatic radiator </a:t>
            </a:r>
            <a:r>
              <a:rPr lang="en-US" dirty="0">
                <a:latin typeface="Century Gothic" charset="0"/>
              </a:rPr>
              <a:t>: </a:t>
            </a:r>
            <a:r>
              <a:rPr lang="en-US" dirty="0" smtClean="0">
                <a:latin typeface="Century Gothic" charset="0"/>
              </a:rPr>
              <a:t>Comparison with simulations</a:t>
            </a:r>
            <a:endParaRPr lang="en-US" dirty="0">
              <a:latin typeface="Century Gothic" charset="0"/>
            </a:endParaRP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</a:t>
            </a:r>
          </a:p>
        </p:txBody>
      </p:sp>
      <p:pic>
        <p:nvPicPr>
          <p:cNvPr id="123908" name="Picture 4" descr="20171021_234141.271img422_Histo2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2926162"/>
            <a:ext cx="1852914" cy="1797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907" name="Picture 1" descr="20171021_195636.359img337_Histo2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812" y="2926162"/>
            <a:ext cx="1865733" cy="1810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0" y="62230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231234" y="3534550"/>
            <a:ext cx="16466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Measurements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6334127" y="5696663"/>
            <a:ext cx="1277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Simulations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1243678" y="2731187"/>
            <a:ext cx="20970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Horizontal polarization</a:t>
            </a:r>
            <a:endParaRPr lang="en-US" sz="14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4080351" y="2731187"/>
            <a:ext cx="19127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Vertical polarization</a:t>
            </a:r>
            <a:endParaRPr lang="en-US" sz="1400" i="1" dirty="0"/>
          </a:p>
        </p:txBody>
      </p:sp>
      <p:pic>
        <p:nvPicPr>
          <p:cNvPr id="15" name="Рисунок 4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3678" y="4958972"/>
            <a:ext cx="1742590" cy="1899028"/>
          </a:xfrm>
          <a:prstGeom prst="rect">
            <a:avLst/>
          </a:prstGeom>
          <a:noFill/>
        </p:spPr>
      </p:pic>
      <p:pic>
        <p:nvPicPr>
          <p:cNvPr id="19" name="Рисунок 6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2812" y="4920686"/>
            <a:ext cx="1764698" cy="1890507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93195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349" y="2787700"/>
            <a:ext cx="6674158" cy="3376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9" y="973139"/>
            <a:ext cx="6117962" cy="708025"/>
          </a:xfrm>
        </p:spPr>
        <p:txBody>
          <a:bodyPr/>
          <a:lstStyle/>
          <a:p>
            <a:pPr eaLnBrk="1" hangingPunct="1"/>
            <a:r>
              <a:rPr lang="en-GB" sz="2800" dirty="0">
                <a:latin typeface="Century Gothic" charset="0"/>
              </a:rPr>
              <a:t>Incoherent Diffraction </a:t>
            </a:r>
            <a:r>
              <a:rPr lang="en-GB" sz="2800" dirty="0" smtClean="0">
                <a:latin typeface="Century Gothic" charset="0"/>
              </a:rPr>
              <a:t>Radiation on CESR (4/6)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24</a:t>
            </a:fld>
            <a:endParaRPr lang="en-US" sz="280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80087" y="2972949"/>
            <a:ext cx="2244846" cy="1552837"/>
            <a:chOff x="5987351" y="625863"/>
            <a:chExt cx="2244846" cy="1552837"/>
          </a:xfrm>
        </p:grpSpPr>
        <p:sp>
          <p:nvSpPr>
            <p:cNvPr id="12" name="Parallelogram 11"/>
            <p:cNvSpPr/>
            <p:nvPr/>
          </p:nvSpPr>
          <p:spPr>
            <a:xfrm rot="16200000">
              <a:off x="6831451" y="531186"/>
              <a:ext cx="639234" cy="828588"/>
            </a:xfrm>
            <a:prstGeom prst="parallelogram">
              <a:avLst/>
            </a:prstGeom>
            <a:solidFill>
              <a:srgbClr val="4D4D4D">
                <a:lumMod val="60000"/>
                <a:lumOff val="4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white"/>
                </a:solidFill>
                <a:latin typeface="Arial"/>
                <a:ea typeface=""/>
                <a:cs typeface=""/>
              </a:endParaRPr>
            </a:p>
          </p:txBody>
        </p:sp>
        <p:sp>
          <p:nvSpPr>
            <p:cNvPr id="13" name="Parallelogram 12"/>
            <p:cNvSpPr/>
            <p:nvPr/>
          </p:nvSpPr>
          <p:spPr>
            <a:xfrm rot="16200000">
              <a:off x="6844285" y="1446393"/>
              <a:ext cx="627421" cy="828588"/>
            </a:xfrm>
            <a:prstGeom prst="parallelogram">
              <a:avLst/>
            </a:prstGeom>
            <a:solidFill>
              <a:srgbClr val="4D4D4D">
                <a:lumMod val="60000"/>
                <a:lumOff val="40000"/>
              </a:srgbClr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white"/>
                </a:solidFill>
                <a:latin typeface="Arial"/>
                <a:ea typeface=""/>
                <a:cs typeface=""/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V="1">
              <a:off x="7565362" y="625863"/>
              <a:ext cx="419671" cy="302779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tailEnd type="stealth" w="lg" len="lg"/>
            </a:ln>
            <a:effectLst/>
          </p:spPr>
        </p:cxnSp>
        <p:cxnSp>
          <p:nvCxnSpPr>
            <p:cNvPr id="15" name="Straight Arrow Connector 14"/>
            <p:cNvCxnSpPr/>
            <p:nvPr/>
          </p:nvCxnSpPr>
          <p:spPr>
            <a:xfrm flipV="1">
              <a:off x="7170997" y="1289050"/>
              <a:ext cx="0" cy="150571"/>
            </a:xfrm>
            <a:prstGeom prst="straightConnector1">
              <a:avLst/>
            </a:prstGeom>
            <a:noFill/>
            <a:ln w="12700" cap="flat" cmpd="sng" algn="ctr">
              <a:solidFill>
                <a:srgbClr val="4D4D4D">
                  <a:lumMod val="50000"/>
                </a:srgbClr>
              </a:solidFill>
              <a:prstDash val="solid"/>
              <a:headEnd type="none" w="med" len="sm"/>
              <a:tailEnd type="triangle" w="sm" len="sm"/>
            </a:ln>
            <a:effectLst/>
          </p:spPr>
        </p:cxnSp>
        <p:grpSp>
          <p:nvGrpSpPr>
            <p:cNvPr id="16" name="Group 15"/>
            <p:cNvGrpSpPr/>
            <p:nvPr/>
          </p:nvGrpSpPr>
          <p:grpSpPr>
            <a:xfrm>
              <a:off x="5987351" y="1486068"/>
              <a:ext cx="604558" cy="665157"/>
              <a:chOff x="2037197" y="4675309"/>
              <a:chExt cx="1597454" cy="1583267"/>
            </a:xfrm>
          </p:grpSpPr>
          <p:cxnSp>
            <p:nvCxnSpPr>
              <p:cNvPr id="24" name="Straight Connector 23"/>
              <p:cNvCxnSpPr/>
              <p:nvPr/>
            </p:nvCxnSpPr>
            <p:spPr>
              <a:xfrm flipH="1" flipV="1">
                <a:off x="2456296" y="4788639"/>
                <a:ext cx="758826" cy="137257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2835924" y="4675309"/>
                <a:ext cx="0" cy="1583267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6" name="Straight Connector 25"/>
              <p:cNvCxnSpPr/>
              <p:nvPr/>
            </p:nvCxnSpPr>
            <p:spPr>
              <a:xfrm flipH="1" flipV="1">
                <a:off x="2271139" y="4907172"/>
                <a:ext cx="1129569" cy="1119539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2037197" y="5466943"/>
                <a:ext cx="1597454" cy="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8" name="Straight Connector 27"/>
              <p:cNvCxnSpPr/>
              <p:nvPr/>
            </p:nvCxnSpPr>
            <p:spPr>
              <a:xfrm flipH="1" flipV="1">
                <a:off x="2129271" y="5083826"/>
                <a:ext cx="1406525" cy="76200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29" name="Straight Connector 28"/>
              <p:cNvCxnSpPr/>
              <p:nvPr/>
            </p:nvCxnSpPr>
            <p:spPr>
              <a:xfrm flipH="1">
                <a:off x="2156759" y="5058426"/>
                <a:ext cx="1363162" cy="809625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30" name="Straight Connector 29"/>
              <p:cNvCxnSpPr/>
              <p:nvPr/>
            </p:nvCxnSpPr>
            <p:spPr>
              <a:xfrm flipH="1">
                <a:off x="2062597" y="5242576"/>
                <a:ext cx="1546224" cy="43180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31" name="Straight Connector 30"/>
              <p:cNvCxnSpPr/>
              <p:nvPr/>
            </p:nvCxnSpPr>
            <p:spPr>
              <a:xfrm flipH="1">
                <a:off x="2271139" y="4907172"/>
                <a:ext cx="1129569" cy="1119539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32" name="Straight Connector 31"/>
              <p:cNvCxnSpPr/>
              <p:nvPr/>
            </p:nvCxnSpPr>
            <p:spPr>
              <a:xfrm flipV="1">
                <a:off x="2621396" y="4713985"/>
                <a:ext cx="431800" cy="1509666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33" name="Straight Connector 32"/>
              <p:cNvCxnSpPr/>
              <p:nvPr/>
            </p:nvCxnSpPr>
            <p:spPr>
              <a:xfrm flipH="1" flipV="1">
                <a:off x="2653146" y="4713985"/>
                <a:ext cx="375806" cy="1509666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34" name="Straight Connector 33"/>
              <p:cNvCxnSpPr/>
              <p:nvPr/>
            </p:nvCxnSpPr>
            <p:spPr>
              <a:xfrm flipV="1">
                <a:off x="2421371" y="4788639"/>
                <a:ext cx="823481" cy="1372570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2039942" y="5266918"/>
                <a:ext cx="1568879" cy="407458"/>
              </a:xfrm>
              <a:prstGeom prst="line">
                <a:avLst/>
              </a:prstGeom>
              <a:noFill/>
              <a:ln w="19050" cap="flat" cmpd="sng" algn="ctr">
                <a:solidFill>
                  <a:srgbClr val="4D4D4D">
                    <a:lumMod val="50000"/>
                  </a:srgbClr>
                </a:solidFill>
                <a:prstDash val="solid"/>
                <a:headEnd type="stealth" w="sm" len="med"/>
                <a:tailEnd type="stealth" w="sm" len="med"/>
              </a:ln>
              <a:effectLst/>
            </p:spPr>
          </p:cxnSp>
          <p:sp>
            <p:nvSpPr>
              <p:cNvPr id="36" name="Oval 35"/>
              <p:cNvSpPr/>
              <p:nvPr/>
            </p:nvSpPr>
            <p:spPr>
              <a:xfrm>
                <a:off x="2731473" y="5347087"/>
                <a:ext cx="225743" cy="239712"/>
              </a:xfrm>
              <a:prstGeom prst="ellipse">
                <a:avLst/>
              </a:prstGeom>
              <a:solidFill>
                <a:srgbClr val="0000FF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 kern="0" smtClean="0">
                  <a:solidFill>
                    <a:prstClr val="white"/>
                  </a:solidFill>
                  <a:latin typeface="Arial"/>
                  <a:ea typeface=""/>
                  <a:cs typeface=""/>
                </a:endParaRPr>
              </a:p>
            </p:txBody>
          </p:sp>
        </p:grpSp>
        <p:sp>
          <p:nvSpPr>
            <p:cNvPr id="17" name="Rectangle 16"/>
            <p:cNvSpPr/>
            <p:nvPr/>
          </p:nvSpPr>
          <p:spPr>
            <a:xfrm>
              <a:off x="6736775" y="804837"/>
              <a:ext cx="835516" cy="1031836"/>
            </a:xfrm>
            <a:prstGeom prst="rect">
              <a:avLst/>
            </a:prstGeom>
            <a:gradFill flip="none" rotWithShape="1">
              <a:gsLst>
                <a:gs pos="13000">
                  <a:srgbClr val="0000FF"/>
                </a:gs>
                <a:gs pos="74000">
                  <a:srgbClr val="FFFFFF">
                    <a:alpha val="0"/>
                  </a:srgbClr>
                </a:gs>
              </a:gsLst>
              <a:path path="circle">
                <a:fillToRect l="50000" t="50000" r="50000" b="50000"/>
              </a:path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white"/>
                </a:solidFill>
                <a:latin typeface="Arial"/>
                <a:ea typeface=""/>
                <a:cs typeface=""/>
              </a:endParaRPr>
            </a:p>
          </p:txBody>
        </p:sp>
        <p:sp>
          <p:nvSpPr>
            <p:cNvPr id="18" name="Parallelogram 17"/>
            <p:cNvSpPr/>
            <p:nvPr/>
          </p:nvSpPr>
          <p:spPr>
            <a:xfrm rot="16200000">
              <a:off x="6840082" y="993903"/>
              <a:ext cx="632376" cy="828589"/>
            </a:xfrm>
            <a:prstGeom prst="parallelogram">
              <a:avLst/>
            </a:prstGeom>
            <a:solidFill>
              <a:sysClr val="window" lastClr="FFFFFF"/>
            </a:solidFill>
            <a:ln w="952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 smtClean="0">
                <a:solidFill>
                  <a:prstClr val="white"/>
                </a:solidFill>
                <a:latin typeface="Arial"/>
                <a:ea typeface=""/>
                <a:cs typeface="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flipV="1">
              <a:off x="6166850" y="1238250"/>
              <a:ext cx="1272175" cy="940450"/>
            </a:xfrm>
            <a:prstGeom prst="straightConnector1">
              <a:avLst/>
            </a:prstGeom>
            <a:noFill/>
            <a:ln w="9525" cap="flat" cmpd="sng" algn="ctr">
              <a:solidFill>
                <a:srgbClr val="4D4D4D">
                  <a:lumMod val="50000"/>
                </a:srgbClr>
              </a:solidFill>
              <a:prstDash val="lgDash"/>
              <a:tailEnd type="none" w="lg" len="lg"/>
            </a:ln>
            <a:effectLst/>
          </p:spPr>
        </p:cxnSp>
        <p:cxnSp>
          <p:nvCxnSpPr>
            <p:cNvPr id="20" name="Straight Arrow Connector 19"/>
            <p:cNvCxnSpPr/>
            <p:nvPr/>
          </p:nvCxnSpPr>
          <p:spPr>
            <a:xfrm flipV="1">
              <a:off x="7565362" y="765565"/>
              <a:ext cx="518684" cy="379729"/>
            </a:xfrm>
            <a:prstGeom prst="straightConnector1">
              <a:avLst/>
            </a:prstGeom>
            <a:noFill/>
            <a:ln w="9525" cap="flat" cmpd="sng" algn="ctr">
              <a:solidFill>
                <a:srgbClr val="4D4D4D">
                  <a:lumMod val="50000"/>
                </a:srgbClr>
              </a:solidFill>
              <a:prstDash val="lgDash"/>
              <a:tailEnd type="none" w="lg" len="lg"/>
            </a:ln>
            <a:effectLst/>
          </p:spPr>
        </p:cxnSp>
        <p:cxnSp>
          <p:nvCxnSpPr>
            <p:cNvPr id="21" name="Straight Arrow Connector 20"/>
            <p:cNvCxnSpPr/>
            <p:nvPr/>
          </p:nvCxnSpPr>
          <p:spPr>
            <a:xfrm flipV="1">
              <a:off x="6274768" y="1173935"/>
              <a:ext cx="930365" cy="674892"/>
            </a:xfrm>
            <a:prstGeom prst="straightConnector1">
              <a:avLst/>
            </a:prstGeom>
            <a:noFill/>
            <a:ln w="19050" cap="flat" cmpd="sng" algn="ctr">
              <a:solidFill>
                <a:srgbClr val="0000FF"/>
              </a:solidFill>
              <a:prstDash val="solid"/>
              <a:tailEnd type="none" w="lg" len="lg"/>
            </a:ln>
            <a:effectLst/>
          </p:spPr>
        </p:cxnSp>
        <p:cxnSp>
          <p:nvCxnSpPr>
            <p:cNvPr id="22" name="Straight Arrow Connector 21"/>
            <p:cNvCxnSpPr/>
            <p:nvPr/>
          </p:nvCxnSpPr>
          <p:spPr>
            <a:xfrm flipV="1">
              <a:off x="7117203" y="1243767"/>
              <a:ext cx="970" cy="217132"/>
            </a:xfrm>
            <a:prstGeom prst="straightConnector1">
              <a:avLst/>
            </a:prstGeom>
            <a:noFill/>
            <a:ln w="12700" cap="flat" cmpd="sng" algn="ctr">
              <a:solidFill>
                <a:srgbClr val="4D4D4D">
                  <a:lumMod val="50000"/>
                </a:srgbClr>
              </a:solidFill>
              <a:prstDash val="solid"/>
              <a:headEnd type="stealth" w="med" len="sm"/>
              <a:tailEnd type="stealth" w="med" len="sm"/>
            </a:ln>
            <a:effectLst/>
          </p:spPr>
        </p:cxnSp>
        <p:sp>
          <p:nvSpPr>
            <p:cNvPr id="23" name="TextBox 22"/>
            <p:cNvSpPr txBox="1"/>
            <p:nvPr/>
          </p:nvSpPr>
          <p:spPr>
            <a:xfrm>
              <a:off x="7170997" y="1348936"/>
              <a:ext cx="10612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200" kern="0" dirty="0" smtClean="0">
                  <a:solidFill>
                    <a:srgbClr val="262626"/>
                  </a:solidFill>
                  <a:latin typeface="Arial"/>
                  <a:ea typeface=""/>
                  <a:cs typeface=""/>
                </a:rPr>
                <a:t>Offset</a:t>
              </a:r>
            </a:p>
          </p:txBody>
        </p:sp>
      </p:grpSp>
      <p:sp>
        <p:nvSpPr>
          <p:cNvPr id="42" name="Content Placeholder 2"/>
          <p:cNvSpPr>
            <a:spLocks noGrp="1"/>
          </p:cNvSpPr>
          <p:nvPr>
            <p:ph idx="1"/>
          </p:nvPr>
        </p:nvSpPr>
        <p:spPr>
          <a:xfrm>
            <a:off x="688181" y="2253854"/>
            <a:ext cx="5928122" cy="1346597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altLang="en-US" dirty="0" smtClean="0"/>
              <a:t>Steering the beam through the slit</a:t>
            </a:r>
          </a:p>
        </p:txBody>
      </p:sp>
      <p:sp>
        <p:nvSpPr>
          <p:cNvPr id="61" name="TextBox 26"/>
          <p:cNvSpPr txBox="1">
            <a:spLocks noChangeArrowheads="1"/>
          </p:cNvSpPr>
          <p:nvPr/>
        </p:nvSpPr>
        <p:spPr bwMode="auto">
          <a:xfrm>
            <a:off x="2276782" y="2718994"/>
            <a:ext cx="695410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="1" i="1" dirty="0">
                <a:solidFill>
                  <a:schemeClr val="tx1"/>
                </a:solidFill>
              </a:rPr>
              <a:t>Conditions: </a:t>
            </a:r>
            <a:r>
              <a:rPr lang="en-US" altLang="en-US" sz="1400" i="1">
                <a:solidFill>
                  <a:schemeClr val="tx1"/>
                </a:solidFill>
              </a:rPr>
              <a:t>wavelength </a:t>
            </a:r>
            <a:r>
              <a:rPr lang="en-US" altLang="en-US" sz="1400" i="1" smtClean="0">
                <a:solidFill>
                  <a:schemeClr val="tx1"/>
                </a:solidFill>
              </a:rPr>
              <a:t>400/600 </a:t>
            </a:r>
            <a:r>
              <a:rPr lang="en-US" altLang="en-US" sz="1400" i="1" dirty="0">
                <a:solidFill>
                  <a:schemeClr val="tx1"/>
                </a:solidFill>
              </a:rPr>
              <a:t>nm, beam size</a:t>
            </a:r>
            <a:r>
              <a:rPr lang="en-US" altLang="en-US" sz="1400" i="1">
                <a:solidFill>
                  <a:schemeClr val="tx1"/>
                </a:solidFill>
              </a:rPr>
              <a:t>: </a:t>
            </a:r>
            <a:r>
              <a:rPr lang="en-US" altLang="en-US" sz="1400" i="1" smtClean="0">
                <a:solidFill>
                  <a:schemeClr val="tx1"/>
                </a:solidFill>
              </a:rPr>
              <a:t>16.2/23.7 </a:t>
            </a:r>
            <a:r>
              <a:rPr lang="en-US" altLang="en-US" sz="1400" i="1" dirty="0">
                <a:solidFill>
                  <a:schemeClr val="tx1"/>
                </a:solidFill>
              </a:rPr>
              <a:t>um, slit width 0.5mm</a:t>
            </a:r>
          </a:p>
        </p:txBody>
      </p:sp>
      <p:sp>
        <p:nvSpPr>
          <p:cNvPr id="2" name="Rectangle 1"/>
          <p:cNvSpPr/>
          <p:nvPr/>
        </p:nvSpPr>
        <p:spPr>
          <a:xfrm>
            <a:off x="3090553" y="6247105"/>
            <a:ext cx="510748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/>
            <a:r>
              <a:rPr lang="en-US" altLang="en-US" sz="1600" dirty="0" smtClean="0">
                <a:solidFill>
                  <a:srgbClr val="FF0000"/>
                </a:solidFill>
              </a:rPr>
              <a:t>Different sensitivity depending on the wavelength</a:t>
            </a:r>
            <a:endParaRPr lang="en-US" altLang="en-US" sz="1600" dirty="0">
              <a:solidFill>
                <a:srgbClr val="FF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769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25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40903" y="2302981"/>
            <a:ext cx="8415866" cy="3416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Pictures of the radiators</a:t>
            </a:r>
          </a:p>
        </p:txBody>
      </p:sp>
      <p:pic>
        <p:nvPicPr>
          <p:cNvPr id="14" name="Picture 13" descr="IMG_049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80" t="5624" r="32975" b="3245"/>
          <a:stretch/>
        </p:blipFill>
        <p:spPr>
          <a:xfrm rot="10800000">
            <a:off x="991030" y="4011131"/>
            <a:ext cx="1055099" cy="2353206"/>
          </a:xfrm>
          <a:prstGeom prst="rect">
            <a:avLst/>
          </a:prstGeom>
        </p:spPr>
      </p:pic>
      <p:pic>
        <p:nvPicPr>
          <p:cNvPr id="15" name="Picture 14" descr="IMG_0490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35" r="32072" b="5332"/>
          <a:stretch/>
        </p:blipFill>
        <p:spPr>
          <a:xfrm rot="10800000">
            <a:off x="3168028" y="4011130"/>
            <a:ext cx="1060328" cy="2353207"/>
          </a:xfrm>
          <a:prstGeom prst="rect">
            <a:avLst/>
          </a:prstGeom>
        </p:spPr>
      </p:pic>
      <p:pic>
        <p:nvPicPr>
          <p:cNvPr id="16" name="Picture 15" descr="IMG_0487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9" t="5651" r="50344" b="1740"/>
          <a:stretch/>
        </p:blipFill>
        <p:spPr>
          <a:xfrm rot="10800000">
            <a:off x="5662359" y="4011128"/>
            <a:ext cx="988874" cy="235320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561731" y="3304181"/>
            <a:ext cx="20453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/>
              <a:t>Depolished</a:t>
            </a:r>
            <a:r>
              <a:rPr lang="en-US" sz="1600" dirty="0" smtClean="0"/>
              <a:t> </a:t>
            </a:r>
          </a:p>
          <a:p>
            <a:pPr algn="ctr"/>
            <a:r>
              <a:rPr lang="en-US" sz="1600" dirty="0" smtClean="0"/>
              <a:t> &amp; Coated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3289386" y="3187832"/>
            <a:ext cx="21033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 smtClean="0"/>
              <a:t>Depolished</a:t>
            </a:r>
            <a:r>
              <a:rPr lang="en-US" sz="1600" dirty="0" smtClean="0"/>
              <a:t> </a:t>
            </a:r>
          </a:p>
          <a:p>
            <a:pPr algn="ctr"/>
            <a:r>
              <a:rPr lang="en-US" sz="1600" dirty="0" smtClean="0"/>
              <a:t>Area - no coating</a:t>
            </a:r>
            <a:endParaRPr lang="en-US" sz="1600" dirty="0"/>
          </a:p>
        </p:txBody>
      </p:sp>
      <p:cxnSp>
        <p:nvCxnSpPr>
          <p:cNvPr id="19" name="Straight Arrow Connector 18"/>
          <p:cNvCxnSpPr>
            <a:stCxn id="17" idx="2"/>
          </p:cNvCxnSpPr>
          <p:nvPr/>
        </p:nvCxnSpPr>
        <p:spPr>
          <a:xfrm flipH="1">
            <a:off x="1377290" y="3888956"/>
            <a:ext cx="207115" cy="49548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5894915" y="3772607"/>
            <a:ext cx="321308" cy="101298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5662358" y="3169311"/>
            <a:ext cx="16469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P</a:t>
            </a:r>
            <a:r>
              <a:rPr lang="en-US" sz="1600" dirty="0" smtClean="0"/>
              <a:t>olished </a:t>
            </a:r>
          </a:p>
          <a:p>
            <a:r>
              <a:rPr lang="en-US" sz="1600" dirty="0" smtClean="0"/>
              <a:t>&amp; Coated</a:t>
            </a:r>
            <a:endParaRPr lang="en-US" sz="1600" dirty="0"/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6217920" y="3795579"/>
            <a:ext cx="65372" cy="9038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18" idx="2"/>
          </p:cNvCxnSpPr>
          <p:nvPr/>
        </p:nvCxnSpPr>
        <p:spPr>
          <a:xfrm flipH="1">
            <a:off x="3762127" y="3772607"/>
            <a:ext cx="578943" cy="68094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9" name="Picture 28" descr="Screen Shot 2017-11-21 at 5.25.05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5219" y="5064159"/>
            <a:ext cx="1866344" cy="1300178"/>
          </a:xfrm>
          <a:prstGeom prst="rect">
            <a:avLst/>
          </a:prstGeom>
        </p:spPr>
      </p:pic>
      <p:pic>
        <p:nvPicPr>
          <p:cNvPr id="30" name="Picture 29" descr="Screen Shot 2017-11-21 at 5.25.01 P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9547">
            <a:off x="7287044" y="2810200"/>
            <a:ext cx="1473200" cy="1718733"/>
          </a:xfrm>
          <a:prstGeom prst="rect">
            <a:avLst/>
          </a:prstGeom>
        </p:spPr>
      </p:pic>
      <p:sp>
        <p:nvSpPr>
          <p:cNvPr id="24" name="Title 1"/>
          <p:cNvSpPr txBox="1">
            <a:spLocks/>
          </p:cNvSpPr>
          <p:nvPr/>
        </p:nvSpPr>
        <p:spPr bwMode="gray">
          <a:xfrm>
            <a:off x="663838" y="973139"/>
            <a:ext cx="7129037" cy="708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bg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hangingPunct="1"/>
            <a:r>
              <a:rPr lang="en-GB" sz="2800" dirty="0" smtClean="0">
                <a:latin typeface="Century Gothic" charset="0"/>
              </a:rPr>
              <a:t>Cherenkov radiators (2/2)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01584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Experimental data : Positron at 5.3GeV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26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425977" y="2302980"/>
            <a:ext cx="8415866" cy="3416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Imaging the prismatic target </a:t>
            </a:r>
            <a:r>
              <a:rPr lang="en-US" dirty="0">
                <a:latin typeface="Century Gothic" charset="0"/>
              </a:rPr>
              <a:t>at </a:t>
            </a:r>
            <a:r>
              <a:rPr lang="en-US" dirty="0" smtClean="0">
                <a:latin typeface="Century Gothic" charset="0"/>
              </a:rPr>
              <a:t>wavelength of 600</a:t>
            </a:r>
            <a:r>
              <a:rPr lang="en-US" dirty="0" smtClean="0">
                <a:solidFill>
                  <a:schemeClr val="tx1"/>
                </a:solidFill>
              </a:rPr>
              <a:t>±10</a:t>
            </a:r>
            <a:r>
              <a:rPr lang="en-US" dirty="0" smtClean="0">
                <a:latin typeface="Century Gothic" charset="0"/>
              </a:rPr>
              <a:t>nm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21" t="14299" r="32637" b="18070"/>
          <a:stretch/>
        </p:blipFill>
        <p:spPr>
          <a:xfrm>
            <a:off x="5519352" y="2782430"/>
            <a:ext cx="2818803" cy="315615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alphaModFix amt="70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4497" b="75261" l="23368" r="80329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248" t="18152" r="22951" b="18393"/>
          <a:stretch/>
        </p:blipFill>
        <p:spPr>
          <a:xfrm rot="16200000">
            <a:off x="6039081" y="3954879"/>
            <a:ext cx="1278811" cy="1391314"/>
          </a:xfrm>
          <a:prstGeom prst="rect">
            <a:avLst/>
          </a:prstGeom>
        </p:spPr>
      </p:pic>
      <p:grpSp>
        <p:nvGrpSpPr>
          <p:cNvPr id="2" name="Group 1"/>
          <p:cNvGrpSpPr/>
          <p:nvPr/>
        </p:nvGrpSpPr>
        <p:grpSpPr>
          <a:xfrm>
            <a:off x="146885" y="2958707"/>
            <a:ext cx="4649478" cy="2837463"/>
            <a:chOff x="146885" y="2958707"/>
            <a:chExt cx="4649478" cy="283746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97" t="25034" r="31120" b="25017"/>
            <a:stretch/>
          </p:blipFill>
          <p:spPr>
            <a:xfrm>
              <a:off x="146885" y="2958707"/>
              <a:ext cx="3974811" cy="2591241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>
              <a:off x="826326" y="5396060"/>
              <a:ext cx="220153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smtClean="0">
                  <a:solidFill>
                    <a:srgbClr val="FF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Positron Beam</a:t>
              </a:r>
              <a:endParaRPr lang="en-US" sz="20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886908" y="2995468"/>
              <a:ext cx="190945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2C7DB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Cherenkov</a:t>
              </a:r>
            </a:p>
            <a:p>
              <a:r>
                <a:rPr lang="en-US" sz="2000" dirty="0" smtClean="0">
                  <a:solidFill>
                    <a:srgbClr val="2C7DB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Diffraction</a:t>
              </a:r>
            </a:p>
            <a:p>
              <a:r>
                <a:rPr lang="en-US" sz="2000" dirty="0" smtClean="0">
                  <a:solidFill>
                    <a:srgbClr val="2C7DB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Radiation</a:t>
              </a:r>
              <a:endParaRPr lang="en-US" sz="2000" dirty="0">
                <a:solidFill>
                  <a:srgbClr val="2C7DBA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7188557" y="3398318"/>
            <a:ext cx="13503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2800">
                <a:solidFill>
                  <a:srgbClr val="2C7DBA"/>
                </a:solidFill>
              </a:defRPr>
            </a:lvl1pPr>
          </a:lstStyle>
          <a:p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Cherenkov</a:t>
            </a:r>
          </a:p>
          <a:p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Diffraction</a:t>
            </a:r>
          </a:p>
          <a:p>
            <a:r>
              <a:rPr lang="en-US" sz="2000" dirty="0">
                <a:latin typeface="Times New Roman" charset="0"/>
                <a:ea typeface="Times New Roman" charset="0"/>
                <a:cs typeface="Times New Roman" charset="0"/>
              </a:rPr>
              <a:t>Radiation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85615" y="5396060"/>
            <a:ext cx="19562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rPr>
              <a:t>Positron Beam</a:t>
            </a:r>
            <a:endParaRPr lang="en-US" sz="2000" dirty="0">
              <a:solidFill>
                <a:srgbClr val="FF0000"/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099064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Experimental data : Positron at 5.3GeV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27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40903" y="2302981"/>
            <a:ext cx="8415866" cy="3416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tx2"/>
              </a:buClr>
            </a:pPr>
            <a:r>
              <a:rPr lang="en-US" dirty="0">
                <a:solidFill>
                  <a:schemeClr val="tx1"/>
                </a:solidFill>
              </a:rPr>
              <a:t>Steering the beam </a:t>
            </a:r>
            <a:r>
              <a:rPr lang="en-US" dirty="0" smtClean="0">
                <a:solidFill>
                  <a:schemeClr val="tx1"/>
                </a:solidFill>
              </a:rPr>
              <a:t>vertically</a:t>
            </a:r>
          </a:p>
          <a:p>
            <a:pPr lvl="1">
              <a:buClr>
                <a:schemeClr val="tx2"/>
              </a:buClr>
            </a:pPr>
            <a:r>
              <a:rPr lang="en-US" dirty="0">
                <a:solidFill>
                  <a:schemeClr val="tx1"/>
                </a:solidFill>
              </a:rPr>
              <a:t>W</a:t>
            </a:r>
            <a:r>
              <a:rPr lang="en-US" dirty="0" smtClean="0">
                <a:solidFill>
                  <a:schemeClr val="tx1"/>
                </a:solidFill>
              </a:rPr>
              <a:t>avelength 600±10nm</a:t>
            </a:r>
          </a:p>
          <a:p>
            <a:pPr lvl="1">
              <a:buClr>
                <a:schemeClr val="tx2"/>
              </a:buClr>
            </a:pPr>
            <a:r>
              <a:rPr lang="en-US" dirty="0" smtClean="0">
                <a:solidFill>
                  <a:schemeClr val="tx1"/>
                </a:solidFill>
              </a:rPr>
              <a:t>Vertical Polarization component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5" name="Picture 14" descr="Vertical_Polarisatio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8404"/>
          <a:stretch/>
        </p:blipFill>
        <p:spPr>
          <a:xfrm>
            <a:off x="163208" y="4235405"/>
            <a:ext cx="8593561" cy="165196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7530" y="3896851"/>
            <a:ext cx="8287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h=  0.96mm		1.17mm	</a:t>
            </a:r>
            <a:r>
              <a:rPr lang="en-US" sz="1600" smtClean="0"/>
              <a:t>		1.52mm</a:t>
            </a:r>
            <a:r>
              <a:rPr lang="en-US" sz="1600" dirty="0" smtClean="0"/>
              <a:t>	</a:t>
            </a:r>
            <a:r>
              <a:rPr lang="en-US" sz="1600" smtClean="0"/>
              <a:t>		2.09mm</a:t>
            </a:r>
            <a:r>
              <a:rPr lang="en-US" sz="1600" dirty="0" smtClean="0"/>
              <a:t>	</a:t>
            </a:r>
            <a:r>
              <a:rPr lang="en-US" sz="1600" smtClean="0"/>
              <a:t>		2.43mm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340903" y="6341098"/>
            <a:ext cx="8444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Cherenkov photons yield increasing strongly for smaller impact parameter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892027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28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40902" y="2302981"/>
            <a:ext cx="8707045" cy="3416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Design a </a:t>
            </a:r>
            <a:r>
              <a:rPr lang="en-US" dirty="0">
                <a:solidFill>
                  <a:srgbClr val="FF0000"/>
                </a:solidFill>
                <a:latin typeface="Century Gothic" charset="0"/>
              </a:rPr>
              <a:t>2</a:t>
            </a: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cm long SiO2 (n=1.46) </a:t>
            </a:r>
            <a:r>
              <a:rPr lang="en-US" dirty="0" smtClean="0">
                <a:latin typeface="Century Gothic" charset="0"/>
              </a:rPr>
              <a:t>Cherenkov Diffraction Radiation target</a:t>
            </a:r>
          </a:p>
          <a:p>
            <a:pPr lvl="1"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Testing with 2.1GeV </a:t>
            </a:r>
            <a:r>
              <a:rPr lang="en-US" dirty="0">
                <a:latin typeface="Century Gothic" charset="0"/>
              </a:rPr>
              <a:t>e</a:t>
            </a:r>
            <a:r>
              <a:rPr lang="en-US" baseline="30000" dirty="0">
                <a:latin typeface="Century Gothic" charset="0"/>
              </a:rPr>
              <a:t>-</a:t>
            </a:r>
            <a:r>
              <a:rPr lang="en-US" dirty="0" smtClean="0">
                <a:latin typeface="Century Gothic" charset="0"/>
              </a:rPr>
              <a:t> and measuring in </a:t>
            </a: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IR (0.9-1.7um) </a:t>
            </a:r>
            <a:r>
              <a:rPr lang="mr-IN" dirty="0" smtClean="0">
                <a:solidFill>
                  <a:srgbClr val="FF0000"/>
                </a:solidFill>
                <a:latin typeface="Century Gothic" charset="0"/>
              </a:rPr>
              <a:t>–</a:t>
            </a: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 April 2017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771" y="3164898"/>
            <a:ext cx="4579532" cy="29647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09167" y="4328580"/>
            <a:ext cx="1734453" cy="1762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7014277" y="3151250"/>
            <a:ext cx="206435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200" b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Xenics</a:t>
            </a:r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Bobcat 640 GigE</a:t>
            </a:r>
          </a:p>
          <a:p>
            <a:pPr marL="171450" indent="-171450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Cooled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InGaAs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640x512 </a:t>
            </a:r>
            <a:r>
              <a:rPr 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pixels  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: 20um pixel pitch</a:t>
            </a:r>
          </a:p>
          <a:p>
            <a:pPr marL="171450" indent="-171450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QE up to 80% at 1.6um</a:t>
            </a:r>
          </a:p>
          <a:p>
            <a:pPr marL="171450" indent="-171450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14bit ADC</a:t>
            </a:r>
          </a:p>
          <a:p>
            <a:pPr marL="171450" indent="-171450" eaLnBrk="1" fontAlgn="auto" hangingPunct="1">
              <a:spcAft>
                <a:spcPts val="0"/>
              </a:spcAft>
              <a:buFont typeface="Arial"/>
              <a:buChar char="•"/>
              <a:defRPr/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1us-40ms integration window</a:t>
            </a:r>
          </a:p>
        </p:txBody>
      </p:sp>
      <p:pic>
        <p:nvPicPr>
          <p:cNvPr id="8" name="Picture 6" descr="ésultat de recherche d'images pour &quot;Bobcat camera&quot;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7885" y="3705891"/>
            <a:ext cx="1291376" cy="1291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" y="6641950"/>
            <a:ext cx="36703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i="1" dirty="0" smtClean="0">
                <a:latin typeface="+mn-lt"/>
              </a:rPr>
              <a:t>M.V</a:t>
            </a:r>
            <a:r>
              <a:rPr lang="en-US" sz="800" i="1" dirty="0">
                <a:latin typeface="+mn-lt"/>
              </a:rPr>
              <a:t>. </a:t>
            </a:r>
            <a:r>
              <a:rPr lang="en-US" sz="800" i="1" dirty="0" err="1">
                <a:latin typeface="+mn-lt"/>
              </a:rPr>
              <a:t>Shevelev</a:t>
            </a:r>
            <a:r>
              <a:rPr lang="en-US" sz="800" i="1" dirty="0">
                <a:latin typeface="+mn-lt"/>
              </a:rPr>
              <a:t> and A.S. </a:t>
            </a:r>
            <a:r>
              <a:rPr lang="en-US" sz="800" i="1" dirty="0" err="1" smtClean="0">
                <a:latin typeface="+mn-lt"/>
              </a:rPr>
              <a:t>Konkov</a:t>
            </a:r>
            <a:r>
              <a:rPr lang="en-US" sz="800" i="1" dirty="0" smtClean="0">
                <a:latin typeface="+mn-lt"/>
              </a:rPr>
              <a:t>, JETP </a:t>
            </a:r>
            <a:r>
              <a:rPr lang="en-US" sz="800" b="1" i="1" dirty="0">
                <a:latin typeface="+mn-lt"/>
              </a:rPr>
              <a:t>118,</a:t>
            </a:r>
            <a:r>
              <a:rPr lang="en-US" sz="800" i="1" dirty="0">
                <a:latin typeface="+mn-lt"/>
              </a:rPr>
              <a:t> 501 (2014</a:t>
            </a:r>
            <a:r>
              <a:rPr lang="en-US" sz="800" i="1" dirty="0" smtClean="0">
                <a:latin typeface="+mn-lt"/>
              </a:rPr>
              <a:t>)</a:t>
            </a:r>
            <a:r>
              <a:rPr lang="en-GB" sz="800" i="1" dirty="0" smtClean="0">
                <a:latin typeface="+mn-lt"/>
              </a:rPr>
              <a:t> </a:t>
            </a:r>
            <a:endParaRPr lang="en-US" sz="800" i="1" dirty="0">
              <a:latin typeface="+mn-lt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1771" y="6136130"/>
            <a:ext cx="588366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 smtClean="0">
                <a:solidFill>
                  <a:srgbClr val="FF0000"/>
                </a:solidFill>
                <a:latin typeface="+mn-lt"/>
                <a:ea typeface=""/>
                <a:cs typeface=""/>
              </a:rPr>
              <a:t>‘The </a:t>
            </a:r>
            <a:r>
              <a:rPr lang="en-US" sz="1200" i="1" dirty="0">
                <a:solidFill>
                  <a:srgbClr val="FF0000"/>
                </a:solidFill>
                <a:latin typeface="+mn-lt"/>
                <a:ea typeface=""/>
                <a:cs typeface=""/>
              </a:rPr>
              <a:t>red curve as been scaled down by 1/3 for better presentation</a:t>
            </a:r>
            <a:endParaRPr lang="en-US" sz="1200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Experimental set-up </a:t>
            </a:r>
            <a:r>
              <a:rPr lang="en-GB" sz="2800" smtClean="0">
                <a:latin typeface="Century Gothic" charset="0"/>
              </a:rPr>
              <a:t>on CESR (2/3)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70684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Experimental data : Positron at 5.3GeV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29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40903" y="2302981"/>
            <a:ext cx="8415866" cy="3416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dirty="0" smtClean="0">
                <a:latin typeface="Century Gothic" charset="0"/>
              </a:rPr>
              <a:t>Prismatic target : Angular distribution and polarization study</a:t>
            </a:r>
          </a:p>
        </p:txBody>
      </p:sp>
      <p:sp>
        <p:nvSpPr>
          <p:cNvPr id="14" name="Title 1"/>
          <p:cNvSpPr txBox="1">
            <a:spLocks/>
          </p:cNvSpPr>
          <p:nvPr/>
        </p:nvSpPr>
        <p:spPr bwMode="gray">
          <a:xfrm>
            <a:off x="457200" y="2665165"/>
            <a:ext cx="8229600" cy="45646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7500"/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bg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1600" dirty="0" smtClean="0">
                <a:solidFill>
                  <a:srgbClr val="FF0000"/>
                </a:solidFill>
              </a:rPr>
              <a:t>Impact parameter fixed , 600±10nm wavelength, Polarization Scan</a:t>
            </a:r>
            <a:endParaRPr lang="en-US" sz="1600" dirty="0">
              <a:solidFill>
                <a:srgbClr val="FF0000"/>
              </a:solidFill>
            </a:endParaRPr>
          </a:p>
        </p:txBody>
      </p:sp>
      <p:pic>
        <p:nvPicPr>
          <p:cNvPr id="15" name="Picture 14" descr="PolariserSca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035556"/>
            <a:ext cx="9144000" cy="35290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211283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Incoherent </a:t>
            </a:r>
            <a:r>
              <a:rPr lang="en-GB" sz="2800" dirty="0">
                <a:latin typeface="Century Gothic" charset="0"/>
              </a:rPr>
              <a:t>C</a:t>
            </a:r>
            <a:r>
              <a:rPr lang="en-GB" sz="2800" dirty="0" smtClean="0">
                <a:latin typeface="Century Gothic" charset="0"/>
              </a:rPr>
              <a:t>herenkov Diffraction Radiation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ontent Placeholder 2"/>
              <p:cNvSpPr txBox="1">
                <a:spLocks/>
              </p:cNvSpPr>
              <p:nvPr/>
            </p:nvSpPr>
            <p:spPr bwMode="auto">
              <a:xfrm>
                <a:off x="212397" y="2418663"/>
                <a:ext cx="5913748" cy="2365730"/>
              </a:xfrm>
              <a:prstGeom prst="rect">
                <a:avLst/>
              </a:prstGeom>
              <a:noFill/>
              <a:ln>
                <a:noFill/>
              </a:ln>
              <a:extLst>
                <a:ext uri="{FAA26D3D-D897-4be2-8F04-BA451C77F1D7}">
                  <ma14:placeholderFlag xmlns="" xmlns:ma14="http://schemas.microsoft.com/office/mac/drawingml/2011/main" val="1"/>
                </a:ext>
                <a:ext uri="{909E8E84-426E-40dd-AFC4-6F175D3DCCD1}">
                  <a14:hiddenFill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lvl1pPr marL="342900" indent="-3429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charset="0"/>
                  <a:buChar char=""/>
                  <a:defRPr kern="1200">
                    <a:solidFill>
                      <a:srgbClr val="404040"/>
                    </a:solidFill>
                    <a:latin typeface="+mn-lt"/>
                    <a:ea typeface="ＭＳ Ｐゴシック" charset="0"/>
                    <a:cs typeface="ＭＳ Ｐゴシック" charset="0"/>
                  </a:defRPr>
                </a:lvl1pPr>
                <a:lvl2pPr marL="742950" indent="-28575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charset="0"/>
                  <a:buChar char=""/>
                  <a:defRPr sz="1600" kern="1200">
                    <a:solidFill>
                      <a:srgbClr val="404040"/>
                    </a:solidFill>
                    <a:latin typeface="+mn-lt"/>
                    <a:ea typeface="ＭＳ Ｐゴシック" charset="0"/>
                    <a:cs typeface="+mn-cs"/>
                  </a:defRPr>
                </a:lvl2pPr>
                <a:lvl3pPr marL="11430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charset="0"/>
                  <a:buChar char=""/>
                  <a:defRPr sz="1400" kern="1200">
                    <a:solidFill>
                      <a:srgbClr val="404040"/>
                    </a:solidFill>
                    <a:latin typeface="+mn-lt"/>
                    <a:ea typeface="ＭＳ Ｐゴシック" charset="0"/>
                    <a:cs typeface="+mn-cs"/>
                  </a:defRPr>
                </a:lvl3pPr>
                <a:lvl4pPr marL="16002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charset="0"/>
                  <a:buChar char=""/>
                  <a:defRPr sz="1200" kern="1200">
                    <a:solidFill>
                      <a:srgbClr val="404040"/>
                    </a:solidFill>
                    <a:latin typeface="+mn-lt"/>
                    <a:ea typeface="ＭＳ Ｐゴシック" charset="0"/>
                    <a:cs typeface="+mn-cs"/>
                  </a:defRPr>
                </a:lvl4pPr>
                <a:lvl5pPr marL="2057400" indent="-228600" algn="l" defTabSz="457200" rtl="0" eaLnBrk="0" fontAlgn="base" hangingPunct="0">
                  <a:spcBef>
                    <a:spcPts val="1000"/>
                  </a:spcBef>
                  <a:spcAft>
                    <a:spcPct val="0"/>
                  </a:spcAft>
                  <a:buClr>
                    <a:schemeClr val="accent1"/>
                  </a:buClr>
                  <a:buSzPct val="80000"/>
                  <a:buFont typeface="Wingdings 3" charset="0"/>
                  <a:buChar char=""/>
                  <a:defRPr sz="1200" kern="1200">
                    <a:solidFill>
                      <a:srgbClr val="404040"/>
                    </a:solidFill>
                    <a:latin typeface="+mn-lt"/>
                    <a:ea typeface="ＭＳ Ｐゴシック" charset="0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ts val="1000"/>
                  </a:spcBef>
                  <a:spcAft>
                    <a:spcPts val="0"/>
                  </a:spcAft>
                  <a:buClr>
                    <a:schemeClr val="accent1"/>
                  </a:buClr>
                  <a:buSzPct val="80000"/>
                  <a:buFont typeface="Wingdings 3" charset="2"/>
                  <a:buChar char=""/>
                  <a:defRPr sz="1200" b="0" i="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36576" indent="0">
                  <a:buFont typeface="Wingdings 3" charset="0"/>
                  <a:buNone/>
                </a:pPr>
                <a:r>
                  <a:rPr lang="en-US" b="1" dirty="0" smtClean="0"/>
                  <a:t>Incoherent</a:t>
                </a:r>
                <a:r>
                  <a:rPr lang="en-US" dirty="0"/>
                  <a:t> </a:t>
                </a:r>
                <a:r>
                  <a:rPr lang="en-US" b="1" dirty="0" smtClean="0"/>
                  <a:t>Cherenkov Diffraction Radiation (</a:t>
                </a:r>
                <a:r>
                  <a:rPr lang="en-US" b="1" dirty="0" err="1" smtClean="0"/>
                  <a:t>ChDR</a:t>
                </a:r>
                <a:r>
                  <a:rPr lang="en-US" b="1" dirty="0" smtClean="0"/>
                  <a:t>)</a:t>
                </a:r>
              </a:p>
              <a:p>
                <a:pPr marL="36576" indent="0">
                  <a:buFont typeface="Wingdings 3" charset="0"/>
                  <a:buNone/>
                </a:pPr>
                <a:r>
                  <a:rPr lang="en-US" sz="1600" dirty="0" smtClean="0"/>
                  <a:t>The electric field of ultra-relativistic charged particles passing in the vicinity of a dielectric radiator produce photons by Cherenkov mechanism </a:t>
                </a:r>
                <a:r>
                  <a:rPr lang="en-US" sz="1600" dirty="0"/>
                  <a:t>(</a:t>
                </a:r>
                <a:r>
                  <a:rPr lang="en-US" sz="1600" dirty="0" smtClean="0"/>
                  <a:t>polarization effect).</a:t>
                </a:r>
              </a:p>
              <a:p>
                <a:pPr marL="322326" indent="-285750">
                  <a:buClr>
                    <a:schemeClr val="tx2"/>
                  </a:buClr>
                </a:pPr>
                <a:r>
                  <a:rPr lang="en-US" dirty="0" smtClean="0">
                    <a:solidFill>
                      <a:schemeClr val="tx2"/>
                    </a:solidFill>
                  </a:rPr>
                  <a:t>Large emission angle: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mtClean="0">
                            <a:solidFill>
                              <a:schemeClr val="tx2"/>
                            </a:solidFill>
                            <a:latin typeface="Cambria Math" charset="0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mr-IN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smtClean="0">
                                    <a:solidFill>
                                      <a:schemeClr val="tx2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smtClean="0">
                                    <a:solidFill>
                                      <a:schemeClr val="tx2"/>
                                    </a:solidFill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𝜃</m:t>
                                </m:r>
                              </m:e>
                              <m:sub>
                                <m:r>
                                  <a:rPr lang="de-CH" i="1" smtClean="0">
                                    <a:solidFill>
                                      <a:schemeClr val="tx2"/>
                                    </a:solidFill>
                                    <a:latin typeface="Cambria Math" charset="0"/>
                                  </a:rPr>
                                  <m:t>𝐶h</m:t>
                                </m:r>
                              </m:sub>
                            </m:sSub>
                          </m:e>
                        </m:d>
                        <m:r>
                          <a:rPr lang="de-CH" i="1" smtClean="0">
                            <a:solidFill>
                              <a:schemeClr val="tx2"/>
                            </a:solidFill>
                            <a:latin typeface="Cambria Math" charset="0"/>
                          </a:rPr>
                          <m:t>=</m:t>
                        </m:r>
                        <m:f>
                          <m:fPr>
                            <m:ctrlPr>
                              <a:rPr lang="mr-IN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CH" i="1" smtClean="0">
                                <a:solidFill>
                                  <a:schemeClr val="tx2"/>
                                </a:solidFill>
                                <a:latin typeface="Cambria Math" charset="0"/>
                              </a:rPr>
                              <m:t>1</m:t>
                            </m:r>
                          </m:num>
                          <m:den>
                            <m:r>
                              <a:rPr lang="mr-IN" i="1" smtClean="0">
                                <a:solidFill>
                                  <a:schemeClr val="tx2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𝛽</m:t>
                            </m:r>
                            <m:r>
                              <a:rPr lang="de-CH" i="1" smtClean="0">
                                <a:solidFill>
                                  <a:schemeClr val="tx2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𝑛</m:t>
                            </m:r>
                          </m:den>
                        </m:f>
                      </m:e>
                    </m:func>
                  </m:oMath>
                </a14:m>
                <a:endParaRPr lang="en-US" dirty="0" smtClean="0">
                  <a:solidFill>
                    <a:schemeClr val="tx2"/>
                  </a:solidFill>
                </a:endParaRPr>
              </a:p>
              <a:p>
                <a:pPr marL="322326" indent="-285750">
                  <a:buClr>
                    <a:schemeClr val="tx2"/>
                  </a:buClr>
                </a:pPr>
                <a:r>
                  <a:rPr lang="en-US" dirty="0" smtClean="0">
                    <a:solidFill>
                      <a:schemeClr val="tx2"/>
                    </a:solidFill>
                  </a:rPr>
                  <a:t>Photons emitted along the target</a:t>
                </a:r>
              </a:p>
              <a:p>
                <a:pPr marL="36576" indent="0">
                  <a:buFont typeface="Wingdings 3" charset="0"/>
                  <a:buNone/>
                </a:pPr>
                <a:endParaRPr lang="en-US" dirty="0" smtClean="0"/>
              </a:p>
            </p:txBody>
          </p:sp>
        </mc:Choice>
        <mc:Fallback xmlns="">
          <p:sp>
            <p:nvSpPr>
              <p:cNvPr id="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212397" y="2418663"/>
                <a:ext cx="5913748" cy="2365730"/>
              </a:xfrm>
              <a:prstGeom prst="rect">
                <a:avLst/>
              </a:prstGeom>
              <a:blipFill rotWithShape="0">
                <a:blip r:embed="rId2"/>
                <a:stretch>
                  <a:fillRect l="-309" t="-1546"/>
                </a:stretch>
              </a:blipFill>
              <a:ln>
                <a:noFill/>
              </a:ln>
              <a:extLst>
                <a:ext uri="{FAA26D3D-D897-4be2-8F04-BA451C77F1D7}">
                  <ma14:placeholderFlag xmlns:ma14="http://schemas.microsoft.com/office/mac/drawingml/2011/main" val="1"/>
                </a:ex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-445489" y="5673158"/>
                <a:ext cx="7491551" cy="115134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defTabSz="914400" eaLnBrk="1" fontAlgn="auto" hangingPunct="1">
                  <a:spcBef>
                    <a:spcPts val="0"/>
                  </a:spcBef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mr-IN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"/>
                              <a:cs typeface="Mangal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mr-IN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"/>
                                  <a:cs typeface="Mangal" charset="0"/>
                                </a:rPr>
                              </m:ctrlPr>
                            </m:sSupPr>
                            <m:e>
                              <m:r>
                                <a:rPr lang="de-CH" i="1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"/>
                                  <a:cs typeface="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mr-IN" i="1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"/>
                                  <a:cs typeface="Mangal" charset="0"/>
                                </a:rPr>
                                <m:t>2</m:t>
                              </m:r>
                            </m:sup>
                          </m:sSup>
                          <m:sSub>
                            <m:sSubPr>
                              <m:ctrlPr>
                                <a:rPr lang="en-US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"/>
                                  <a:cs typeface=""/>
                                </a:rPr>
                              </m:ctrlPr>
                            </m:sSubPr>
                            <m:e>
                              <m:r>
                                <a:rPr lang="de-CH" i="1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"/>
                                  <a:cs typeface=""/>
                                </a:rPr>
                                <m:t>𝑁</m:t>
                              </m:r>
                            </m:e>
                            <m:sub>
                              <m:r>
                                <a:rPr lang="de-CH" i="1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"/>
                                  <a:cs typeface=""/>
                                </a:rPr>
                                <m:t>𝐷𝑐𝑝h</m:t>
                              </m:r>
                            </m:sub>
                          </m:sSub>
                        </m:num>
                        <m:den>
                          <m:r>
                            <a:rPr lang="de-CH" i="1" smtClean="0">
                              <a:solidFill>
                                <a:srgbClr val="0055A0"/>
                              </a:solidFill>
                              <a:latin typeface="Cambria Math" charset="0"/>
                              <a:ea typeface=""/>
                              <a:cs typeface="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l-GR" i="1" smtClean="0">
                              <a:solidFill>
                                <a:srgbClr val="0055A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Ω</m:t>
                          </m:r>
                          <m:r>
                            <a:rPr lang="de-CH" i="1" smtClean="0">
                              <a:solidFill>
                                <a:srgbClr val="0055A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𝑑</m:t>
                          </m:r>
                          <m:r>
                            <a:rPr lang="de-CH" i="1" smtClean="0">
                              <a:solidFill>
                                <a:srgbClr val="0055A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den>
                      </m:f>
                      <m:r>
                        <a:rPr lang="de-CH" i="1" smtClean="0">
                          <a:solidFill>
                            <a:srgbClr val="0055A0"/>
                          </a:solidFill>
                          <a:latin typeface="Cambria Math" charset="0"/>
                          <a:ea typeface=""/>
                          <a:cs typeface=""/>
                        </a:rPr>
                        <m:t>=</m:t>
                      </m:r>
                      <m:f>
                        <m:fPr>
                          <m:ctrlPr>
                            <a:rPr lang="mr-IN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"/>
                              <a:cs typeface="Mangal" charset="0"/>
                            </a:rPr>
                          </m:ctrlPr>
                        </m:fPr>
                        <m:num>
                          <m:r>
                            <a:rPr lang="mr-IN" i="1" smtClean="0">
                              <a:solidFill>
                                <a:srgbClr val="0055A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𝛼</m:t>
                          </m:r>
                          <m:r>
                            <a:rPr lang="de-CH" i="1" smtClean="0">
                              <a:solidFill>
                                <a:srgbClr val="0055A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𝑛</m:t>
                          </m:r>
                        </m:num>
                        <m:den>
                          <m:r>
                            <a:rPr lang="mr-IN" i="1" smtClean="0">
                              <a:solidFill>
                                <a:srgbClr val="0055A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𝜆</m:t>
                          </m:r>
                        </m:den>
                      </m:f>
                      <m:sSup>
                        <m:sSupPr>
                          <m:ctrlPr>
                            <a:rPr lang="mr-IN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"/>
                              <a:cs typeface="Mangal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mr-IN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"/>
                                  <a:cs typeface="Mangal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mr-IN" i="1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"/>
                                      <a:cs typeface="Mangal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CH" i="1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"/>
                                      <a:cs typeface="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mr-IN" i="1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𝜆</m:t>
                                  </m:r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de-CH" i="1" smtClean="0">
                              <a:solidFill>
                                <a:srgbClr val="0055A0"/>
                              </a:solidFill>
                              <a:latin typeface="Cambria Math" charset="0"/>
                              <a:ea typeface=""/>
                              <a:cs typeface=""/>
                            </a:rPr>
                            <m:t>2</m:t>
                          </m:r>
                        </m:sup>
                      </m:sSup>
                      <m:d>
                        <m:dPr>
                          <m:ctrlPr>
                            <a:rPr lang="mr-IN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"/>
                              <a:cs typeface="Mangal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mr-IN" i="1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"/>
                                  <a:cs typeface="Mangal" charset="0"/>
                                </a:rPr>
                              </m:ctrlPr>
                            </m:fPr>
                            <m:num>
                              <m:func>
                                <m:funcPr>
                                  <m:ctrlPr>
                                    <a:rPr lang="en-US" i="1" smtClean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"/>
                                      <a:cs typeface="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mtClean="0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"/>
                                      <a:cs typeface=""/>
                                    </a:rPr>
                                    <m:t>sin</m:t>
                                  </m:r>
                                </m:fName>
                                <m:e>
                                  <m:d>
                                    <m:dPr>
                                      <m:ctrlPr>
                                        <a:rPr lang="mr-IN" i="1" smtClean="0">
                                          <a:solidFill>
                                            <a:srgbClr val="0055A0"/>
                                          </a:solidFill>
                                          <a:latin typeface="Cambria Math" panose="02040503050406030204" pitchFamily="18" charset="0"/>
                                          <a:ea typeface=""/>
                                          <a:cs typeface="Mangal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mr-IN" i="1">
                                              <a:solidFill>
                                                <a:srgbClr val="0055A0"/>
                                              </a:solidFill>
                                              <a:latin typeface="Cambria Math" panose="02040503050406030204" pitchFamily="18" charset="0"/>
                                              <a:ea typeface=""/>
                                              <a:cs typeface="Mangal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mr-IN" i="1">
                                              <a:solidFill>
                                                <a:srgbClr val="0055A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𝜋</m:t>
                                          </m:r>
                                          <m:r>
                                            <a:rPr lang="de-CH" i="1">
                                              <a:solidFill>
                                                <a:srgbClr val="0055A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𝐿</m:t>
                                          </m:r>
                                        </m:num>
                                        <m:den>
                                          <m:r>
                                            <a:rPr lang="mr-IN" i="1">
                                              <a:solidFill>
                                                <a:srgbClr val="0055A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𝛽𝜆</m:t>
                                          </m:r>
                                        </m:den>
                                      </m:f>
                                      <m:d>
                                        <m:dPr>
                                          <m:ctrlPr>
                                            <a:rPr lang="mr-IN" i="1">
                                              <a:solidFill>
                                                <a:srgbClr val="0055A0"/>
                                              </a:solidFill>
                                              <a:latin typeface="Cambria Math" panose="02040503050406030204" pitchFamily="18" charset="0"/>
                                              <a:ea typeface=""/>
                                              <a:cs typeface="Mangal" charset="0"/>
                                            </a:rPr>
                                          </m:ctrlPr>
                                        </m:dPr>
                                        <m:e>
                                          <m:r>
                                            <a:rPr lang="de-CH" i="1">
                                              <a:solidFill>
                                                <a:srgbClr val="0055A0"/>
                                              </a:solidFill>
                                              <a:latin typeface="Cambria Math" charset="0"/>
                                              <a:ea typeface=""/>
                                              <a:cs typeface=""/>
                                            </a:rPr>
                                            <m:t>1−</m:t>
                                          </m:r>
                                          <m:r>
                                            <a:rPr lang="de-CH" i="1">
                                              <a:solidFill>
                                                <a:srgbClr val="0055A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𝛽</m:t>
                                          </m:r>
                                          <m:r>
                                            <a:rPr lang="de-CH" i="1">
                                              <a:solidFill>
                                                <a:srgbClr val="0055A0"/>
                                              </a:solidFill>
                                              <a:latin typeface="Cambria Math" charset="0"/>
                                              <a:ea typeface="Cambria Math" charset="0"/>
                                              <a:cs typeface="Cambria Math" charset="0"/>
                                            </a:rPr>
                                            <m:t>𝑛</m:t>
                                          </m:r>
                                          <m:func>
                                            <m:funcPr>
                                              <m:ctrlPr>
                                                <a:rPr lang="de-CH" i="1">
                                                  <a:solidFill>
                                                    <a:srgbClr val="0055A0"/>
                                                  </a:solidFill>
                                                  <a:latin typeface="Cambria Math" panose="02040503050406030204" pitchFamily="18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de-CH">
                                                  <a:solidFill>
                                                    <a:srgbClr val="0055A0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cos</m:t>
                                              </m:r>
                                            </m:fName>
                                            <m:e>
                                              <m:r>
                                                <a:rPr lang="de-CH" i="1">
                                                  <a:solidFill>
                                                    <a:srgbClr val="0055A0"/>
                                                  </a:solidFill>
                                                  <a:latin typeface="Cambria Math" charset="0"/>
                                                  <a:ea typeface="Cambria Math" charset="0"/>
                                                  <a:cs typeface="Cambria Math" charset="0"/>
                                                </a:rPr>
                                                <m:t>𝜃</m:t>
                                              </m:r>
                                            </m:e>
                                          </m:func>
                                        </m:e>
                                      </m:d>
                                    </m:e>
                                  </m:d>
                                </m:e>
                              </m:func>
                            </m:num>
                            <m:den>
                              <m:f>
                                <m:fPr>
                                  <m:ctrlPr>
                                    <a:rPr lang="mr-IN" i="1" smtClean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"/>
                                      <a:cs typeface="Mangal" charset="0"/>
                                    </a:rPr>
                                  </m:ctrlPr>
                                </m:fPr>
                                <m:num>
                                  <m:r>
                                    <a:rPr lang="mr-IN" i="1" smtClean="0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𝜋</m:t>
                                  </m:r>
                                  <m:r>
                                    <a:rPr lang="de-CH" i="1" smtClean="0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𝐿</m:t>
                                  </m:r>
                                </m:num>
                                <m:den>
                                  <m:r>
                                    <a:rPr lang="mr-IN" i="1" smtClean="0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𝛽𝜆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mr-IN" i="1" smtClean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"/>
                                      <a:cs typeface="Mangal" charset="0"/>
                                    </a:rPr>
                                  </m:ctrlPr>
                                </m:dPr>
                                <m:e>
                                  <m:r>
                                    <a:rPr lang="de-CH" i="1" smtClean="0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"/>
                                      <a:cs typeface=""/>
                                    </a:rPr>
                                    <m:t>1−</m:t>
                                  </m:r>
                                  <m:r>
                                    <a:rPr lang="de-CH" i="1" smtClean="0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𝛽</m:t>
                                  </m:r>
                                  <m:r>
                                    <a:rPr lang="de-CH" i="1" smtClean="0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𝑛</m:t>
                                  </m:r>
                                  <m:func>
                                    <m:funcPr>
                                      <m:ctrlPr>
                                        <a:rPr lang="de-CH" i="1" smtClean="0">
                                          <a:solidFill>
                                            <a:srgbClr val="0055A0"/>
                                          </a:solidFill>
                                          <a:latin typeface="Cambria Math" panose="02040503050406030204" pitchFamily="18" charset="0"/>
                                          <a:ea typeface="Cambria Math" charset="0"/>
                                          <a:cs typeface="Cambria Math" charset="0"/>
                                        </a:rPr>
                                      </m:ctrlPr>
                                    </m:funcPr>
                                    <m:fName>
                                      <m:r>
                                        <m:rPr>
                                          <m:sty m:val="p"/>
                                        </m:rPr>
                                        <a:rPr lang="de-CH" smtClean="0">
                                          <a:solidFill>
                                            <a:srgbClr val="0055A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cos</m:t>
                                      </m:r>
                                    </m:fName>
                                    <m:e>
                                      <m:r>
                                        <a:rPr lang="de-CH" i="1" smtClean="0">
                                          <a:solidFill>
                                            <a:srgbClr val="0055A0"/>
                                          </a:solidFill>
                                          <a:latin typeface="Cambria Math" charset="0"/>
                                          <a:ea typeface="Cambria Math" charset="0"/>
                                          <a:cs typeface="Cambria Math" charset="0"/>
                                        </a:rPr>
                                        <m:t>𝜃</m:t>
                                      </m:r>
                                    </m:e>
                                  </m:func>
                                </m:e>
                              </m:d>
                            </m:den>
                          </m:f>
                        </m:e>
                      </m:d>
                      <m:sSup>
                        <m:sSupPr>
                          <m:ctrlPr>
                            <a:rPr lang="mr-IN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"/>
                              <a:cs typeface="Mangal" charset="0"/>
                            </a:rPr>
                          </m:ctrlPr>
                        </m:sSupPr>
                        <m:e>
                          <m:r>
                            <a:rPr lang="de-CH" i="1" smtClean="0">
                              <a:solidFill>
                                <a:srgbClr val="0055A0"/>
                              </a:solidFill>
                              <a:latin typeface="Cambria Math" charset="0"/>
                              <a:ea typeface=""/>
                              <a:cs typeface=""/>
                            </a:rPr>
                            <m:t>𝑠𝑖𝑛</m:t>
                          </m:r>
                        </m:e>
                        <m:sup>
                          <m:r>
                            <a:rPr lang="de-CH" i="1" smtClean="0">
                              <a:solidFill>
                                <a:srgbClr val="0055A0"/>
                              </a:solidFill>
                              <a:latin typeface="Cambria Math" charset="0"/>
                              <a:ea typeface=""/>
                              <a:cs typeface=""/>
                            </a:rPr>
                            <m:t>2</m:t>
                          </m:r>
                        </m:sup>
                      </m:sSup>
                      <m:r>
                        <a:rPr lang="mr-IN" i="1" smtClean="0">
                          <a:solidFill>
                            <a:srgbClr val="0055A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𝜃</m:t>
                      </m:r>
                      <m:r>
                        <a:rPr lang="de-CH" i="1" smtClean="0">
                          <a:solidFill>
                            <a:srgbClr val="0055A0"/>
                          </a:solidFill>
                          <a:latin typeface="Cambria Math" charset="0"/>
                          <a:ea typeface="Cambria Math" charset="0"/>
                          <a:cs typeface="Cambria Math" charset="0"/>
                        </a:rPr>
                        <m:t> .</m:t>
                      </m:r>
                      <m:sSup>
                        <m:sSupPr>
                          <m:ctrlPr>
                            <a:rPr lang="de-CH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  <a:ea typeface="Cambria Math" charset="0"/>
                              <a:cs typeface="Cambria Math" charset="0"/>
                            </a:rPr>
                          </m:ctrlPr>
                        </m:sSupPr>
                        <m:e>
                          <m:r>
                            <a:rPr lang="de-CH" i="1" smtClean="0">
                              <a:solidFill>
                                <a:srgbClr val="0055A0"/>
                              </a:solidFill>
                              <a:latin typeface="Cambria Math" charset="0"/>
                              <a:ea typeface="Cambria Math" charset="0"/>
                              <a:cs typeface="Cambria Math" charset="0"/>
                            </a:rPr>
                            <m:t>𝑒</m:t>
                          </m:r>
                        </m:e>
                        <m:sup>
                          <m:d>
                            <m:dPr>
                              <m:ctrlPr>
                                <a:rPr lang="mr-IN" i="1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charset="0"/>
                                  <a:cs typeface="Cambria Math" charset="0"/>
                                </a:rPr>
                              </m:ctrlPr>
                            </m:dPr>
                            <m:e>
                              <m:r>
                                <a:rPr lang="de-CH" i="1" smtClean="0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−</m:t>
                              </m:r>
                              <m:r>
                                <a:rPr lang="en-US" b="0" i="1" smtClean="0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4</m:t>
                              </m:r>
                              <m:r>
                                <a:rPr lang="de-CH" i="1" smtClean="0">
                                  <a:solidFill>
                                    <a:srgbClr val="0055A0"/>
                                  </a:solidFill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𝜋</m:t>
                              </m:r>
                              <m:f>
                                <m:fPr>
                                  <m:ctrlPr>
                                    <a:rPr lang="mr-IN" i="1" smtClean="0">
                                      <a:solidFill>
                                        <a:srgbClr val="0055A0"/>
                                      </a:solidFill>
                                      <a:latin typeface="Cambria Math" panose="02040503050406030204" pitchFamily="18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CH" i="1" smtClean="0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h</m:t>
                                  </m:r>
                                </m:num>
                                <m:den>
                                  <m:r>
                                    <a:rPr lang="mr-IN" i="1" smtClean="0">
                                      <a:solidFill>
                                        <a:srgbClr val="0055A0"/>
                                      </a:solidFill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𝛾𝛽𝜆</m:t>
                                  </m:r>
                                </m:den>
                              </m:f>
                            </m:e>
                          </m:d>
                        </m:sup>
                      </m:sSup>
                    </m:oMath>
                  </m:oMathPara>
                </a14:m>
                <a:endParaRPr lang="en-US" dirty="0">
                  <a:solidFill>
                    <a:srgbClr val="0055A0"/>
                  </a:solidFill>
                  <a:latin typeface="Arial"/>
                  <a:ea typeface=""/>
                  <a:cs typeface="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445489" y="5673158"/>
                <a:ext cx="7491551" cy="1151341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/>
          <p:cNvSpPr txBox="1"/>
          <p:nvPr/>
        </p:nvSpPr>
        <p:spPr>
          <a:xfrm>
            <a:off x="251526" y="5112272"/>
            <a:ext cx="489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0070C0"/>
                </a:solidFill>
                <a:latin typeface="+mn-lt"/>
                <a:ea typeface=""/>
                <a:cs typeface=""/>
              </a:rPr>
              <a:t>For a cylindrical geometry</a:t>
            </a:r>
            <a:endParaRPr lang="en-US" b="1" dirty="0">
              <a:solidFill>
                <a:srgbClr val="0070C0"/>
              </a:solidFill>
              <a:latin typeface="+mn-lt"/>
              <a:ea typeface=""/>
              <a:cs typeface="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456433" y="4987570"/>
            <a:ext cx="465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rgbClr val="4D4D4D">
                    <a:lumMod val="50000"/>
                  </a:srgbClr>
                </a:solidFill>
                <a:latin typeface="Arial"/>
                <a:ea typeface=""/>
                <a:cs typeface=""/>
              </a:rPr>
              <a:t>L</a:t>
            </a:r>
            <a:endParaRPr lang="en-US" dirty="0">
              <a:solidFill>
                <a:srgbClr val="4D4D4D">
                  <a:lumMod val="50000"/>
                </a:srgbClr>
              </a:solidFill>
              <a:latin typeface="Arial"/>
              <a:ea typeface=""/>
              <a:cs typeface=""/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1240267" y="5673599"/>
            <a:ext cx="4120445" cy="1164150"/>
          </a:xfrm>
          <a:prstGeom prst="roundRect">
            <a:avLst/>
          </a:prstGeom>
          <a:noFill/>
          <a:ln>
            <a:solidFill>
              <a:srgbClr val="00B0F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5448155" y="5842152"/>
            <a:ext cx="982135" cy="818279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329293" y="5443768"/>
            <a:ext cx="13496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srgbClr val="FF0000"/>
                </a:solidFill>
                <a:latin typeface="+mn-lt"/>
                <a:ea typeface=""/>
                <a:cs typeface=""/>
              </a:rPr>
              <a:t>Exponential decay 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srgbClr val="FF0000"/>
                </a:solidFill>
                <a:latin typeface="+mn-lt"/>
                <a:ea typeface=""/>
                <a:cs typeface=""/>
              </a:rPr>
              <a:t>of the particle field</a:t>
            </a:r>
            <a:endParaRPr lang="en-US" sz="1000" dirty="0">
              <a:solidFill>
                <a:srgbClr val="FF0000"/>
              </a:solidFill>
              <a:latin typeface="+mn-lt"/>
              <a:ea typeface=""/>
              <a:cs typeface="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6915365" y="5694119"/>
            <a:ext cx="201257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i="1" dirty="0" smtClean="0">
                <a:solidFill>
                  <a:srgbClr val="0055A0"/>
                </a:solidFill>
                <a:latin typeface="Symbol" charset="2"/>
                <a:ea typeface=""/>
                <a:cs typeface="Symbol" charset="2"/>
              </a:rPr>
              <a:t>a, </a:t>
            </a:r>
            <a:r>
              <a:rPr lang="en-GB" sz="1200" i="1" dirty="0" smtClean="0">
                <a:solidFill>
                  <a:srgbClr val="0055A0"/>
                </a:solidFill>
                <a:latin typeface="Times New Roman"/>
                <a:ea typeface=""/>
                <a:cs typeface="Times New Roman"/>
              </a:rPr>
              <a:t>fine </a:t>
            </a:r>
            <a:r>
              <a:rPr lang="en-GB" sz="1200" i="1" dirty="0">
                <a:solidFill>
                  <a:srgbClr val="0055A0"/>
                </a:solidFill>
                <a:latin typeface="Times New Roman"/>
                <a:ea typeface=""/>
                <a:cs typeface="Times New Roman"/>
              </a:rPr>
              <a:t>structure </a:t>
            </a:r>
            <a:r>
              <a:rPr lang="en-GB" sz="1200" i="1" dirty="0" smtClean="0">
                <a:solidFill>
                  <a:srgbClr val="0055A0"/>
                </a:solidFill>
                <a:latin typeface="Times New Roman"/>
                <a:ea typeface=""/>
                <a:cs typeface="Times New Roman"/>
              </a:rPr>
              <a:t>constant</a:t>
            </a:r>
            <a:endParaRPr lang="en-GB" sz="1200" i="1" dirty="0">
              <a:solidFill>
                <a:srgbClr val="0055A0"/>
              </a:solidFill>
              <a:latin typeface="Times New Roman"/>
              <a:ea typeface=""/>
              <a:cs typeface="Times New Roman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i="1" dirty="0" smtClean="0">
                <a:solidFill>
                  <a:srgbClr val="0055A0"/>
                </a:solidFill>
                <a:latin typeface="Symbol" charset="2"/>
                <a:ea typeface=""/>
                <a:cs typeface="Symbol" charset="2"/>
              </a:rPr>
              <a:t>b, </a:t>
            </a:r>
            <a:r>
              <a:rPr lang="en-GB" sz="1200" i="1" dirty="0" smtClean="0">
                <a:solidFill>
                  <a:srgbClr val="0055A0"/>
                </a:solidFill>
                <a:latin typeface="Times New Roman"/>
                <a:ea typeface=""/>
                <a:cs typeface="Times New Roman"/>
              </a:rPr>
              <a:t>normalised beam velocity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i="1" dirty="0" smtClean="0">
                <a:solidFill>
                  <a:srgbClr val="0055A0"/>
                </a:solidFill>
                <a:latin typeface="Symbol" charset="2"/>
                <a:ea typeface=""/>
                <a:cs typeface="Symbol" charset="2"/>
              </a:rPr>
              <a:t>g,</a:t>
            </a:r>
            <a:r>
              <a:rPr lang="en-GB" sz="1200" i="1" dirty="0" smtClean="0">
                <a:solidFill>
                  <a:srgbClr val="0055A0"/>
                </a:solidFill>
                <a:latin typeface="Times New Roman"/>
                <a:ea typeface=""/>
                <a:cs typeface="Times New Roman"/>
              </a:rPr>
              <a:t> beam relativistic factor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200" i="1" dirty="0" smtClean="0">
                <a:solidFill>
                  <a:srgbClr val="0055A0"/>
                </a:solidFill>
                <a:latin typeface="Symbol" charset="2"/>
                <a:ea typeface=""/>
                <a:cs typeface="Symbol" charset="2"/>
              </a:rPr>
              <a:t>q, </a:t>
            </a:r>
            <a:r>
              <a:rPr lang="en-GB" sz="1200" i="1" dirty="0" smtClean="0">
                <a:solidFill>
                  <a:srgbClr val="0055A0"/>
                </a:solidFill>
                <a:latin typeface="Times New Roman"/>
                <a:ea typeface=""/>
                <a:cs typeface="Times New Roman"/>
              </a:rPr>
              <a:t>angle of observation</a:t>
            </a:r>
            <a:endParaRPr lang="en-GB" sz="1200" i="1" dirty="0">
              <a:solidFill>
                <a:srgbClr val="0055A0"/>
              </a:solidFill>
              <a:latin typeface="Symbol" charset="2"/>
              <a:ea typeface=""/>
              <a:cs typeface="Symbol" charset="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12400" y="5443119"/>
            <a:ext cx="250153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000" dirty="0" smtClean="0">
                <a:solidFill>
                  <a:srgbClr val="0055A0">
                    <a:lumMod val="60000"/>
                    <a:lumOff val="40000"/>
                  </a:srgbClr>
                </a:solidFill>
                <a:latin typeface="+mn-lt"/>
                <a:ea typeface=""/>
                <a:cs typeface=""/>
              </a:rPr>
              <a:t>Cherenkov emission</a:t>
            </a:r>
            <a:endParaRPr lang="en-US" sz="1000" dirty="0">
              <a:solidFill>
                <a:srgbClr val="0055A0">
                  <a:lumMod val="60000"/>
                  <a:lumOff val="40000"/>
                </a:srgbClr>
              </a:solidFill>
              <a:latin typeface="+mn-lt"/>
              <a:ea typeface=""/>
              <a:cs typeface="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2400" y="779559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  <a:t>Ref: </a:t>
            </a:r>
            <a:r>
              <a:rPr lang="en-US" sz="1200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  <a:t>A.P</a:t>
            </a:r>
            <a:r>
              <a:rPr lang="en-US" sz="1200" dirty="0">
                <a:solidFill>
                  <a:srgbClr val="0055A0"/>
                </a:solidFill>
                <a:latin typeface="Arial"/>
                <a:ea typeface=""/>
                <a:cs typeface=""/>
              </a:rPr>
              <a:t>. </a:t>
            </a:r>
            <a:r>
              <a:rPr lang="en-US" sz="1200" dirty="0" err="1">
                <a:solidFill>
                  <a:srgbClr val="0055A0"/>
                </a:solidFill>
                <a:latin typeface="Arial"/>
                <a:ea typeface=""/>
                <a:cs typeface=""/>
              </a:rPr>
              <a:t>Potylitsyn</a:t>
            </a:r>
            <a:r>
              <a:rPr lang="en-US" sz="1200" dirty="0">
                <a:solidFill>
                  <a:srgbClr val="0055A0"/>
                </a:solidFill>
                <a:latin typeface="Arial"/>
                <a:ea typeface=""/>
                <a:cs typeface=""/>
              </a:rPr>
              <a:t> et al, Diffraction radiation from charged particles, STMP 29 (Springer Berlin </a:t>
            </a:r>
            <a:r>
              <a:rPr lang="en-US" sz="1200" dirty="0" err="1">
                <a:solidFill>
                  <a:srgbClr val="0055A0"/>
                </a:solidFill>
                <a:latin typeface="Arial"/>
                <a:ea typeface=""/>
                <a:cs typeface=""/>
              </a:rPr>
              <a:t>Hedeilberg</a:t>
            </a:r>
            <a:r>
              <a:rPr lang="en-US" sz="1200" dirty="0">
                <a:solidFill>
                  <a:srgbClr val="0055A0"/>
                </a:solidFill>
                <a:latin typeface="Arial"/>
                <a:ea typeface=""/>
                <a:cs typeface=""/>
              </a:rPr>
              <a:t> 2010</a:t>
            </a:r>
            <a:r>
              <a:rPr lang="en-US" sz="1200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  <a:t>)</a:t>
            </a:r>
            <a:endParaRPr lang="en-US" sz="1200" dirty="0">
              <a:solidFill>
                <a:srgbClr val="0055A0"/>
              </a:solidFill>
              <a:latin typeface="Arial"/>
              <a:ea typeface=""/>
              <a:cs typeface="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200" dirty="0">
              <a:solidFill>
                <a:srgbClr val="0055A0"/>
              </a:solidFill>
              <a:latin typeface="Arial"/>
              <a:ea typeface=""/>
              <a:cs typeface="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003403" y="2199387"/>
            <a:ext cx="3142365" cy="3091911"/>
            <a:chOff x="5825603" y="2516887"/>
            <a:chExt cx="3142365" cy="3091911"/>
          </a:xfrm>
        </p:grpSpPr>
        <p:sp>
          <p:nvSpPr>
            <p:cNvPr id="5" name="Rectangle 4"/>
            <p:cNvSpPr/>
            <p:nvPr/>
          </p:nvSpPr>
          <p:spPr>
            <a:xfrm>
              <a:off x="5937537" y="2572254"/>
              <a:ext cx="2901662" cy="90045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937538" y="4555568"/>
              <a:ext cx="2901662" cy="900459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6492665" y="3841245"/>
              <a:ext cx="735496" cy="406557"/>
            </a:xfrm>
            <a:prstGeom prst="ellipse">
              <a:avLst/>
            </a:prstGeom>
            <a:gradFill flip="none" rotWithShape="1">
              <a:gsLst>
                <a:gs pos="19000">
                  <a:schemeClr val="tx2">
                    <a:lumMod val="60000"/>
                    <a:lumOff val="40000"/>
                  </a:schemeClr>
                </a:gs>
                <a:gs pos="72000">
                  <a:schemeClr val="bg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9" name="Straight Arrow Connector 8"/>
            <p:cNvCxnSpPr/>
            <p:nvPr/>
          </p:nvCxnSpPr>
          <p:spPr>
            <a:xfrm flipV="1">
              <a:off x="5825603" y="4034062"/>
              <a:ext cx="3025141" cy="7264"/>
            </a:xfrm>
            <a:prstGeom prst="straightConnector1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6741667" y="3123517"/>
              <a:ext cx="192505" cy="1873072"/>
            </a:xfrm>
            <a:prstGeom prst="ellipse">
              <a:avLst/>
            </a:prstGeom>
            <a:noFill/>
            <a:ln>
              <a:solidFill>
                <a:schemeClr val="tx2">
                  <a:lumMod val="60000"/>
                  <a:lumOff val="40000"/>
                </a:schemeClr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>
              <a:off x="6860413" y="4576957"/>
              <a:ext cx="864605" cy="900459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8495144" y="4057223"/>
              <a:ext cx="0" cy="538450"/>
            </a:xfrm>
            <a:prstGeom prst="straightConnector1">
              <a:avLst/>
            </a:prstGeom>
            <a:ln w="19050">
              <a:solidFill>
                <a:schemeClr val="accent1">
                  <a:lumMod val="1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8502747" y="4119471"/>
              <a:ext cx="4652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dirty="0" smtClean="0">
                  <a:solidFill>
                    <a:srgbClr val="4D4D4D">
                      <a:lumMod val="50000"/>
                    </a:srgbClr>
                  </a:solidFill>
                  <a:latin typeface="Arial"/>
                  <a:ea typeface=""/>
                  <a:cs typeface=""/>
                </a:rPr>
                <a:t>h</a:t>
              </a:r>
              <a:endParaRPr lang="en-US" dirty="0">
                <a:solidFill>
                  <a:srgbClr val="4D4D4D">
                    <a:lumMod val="50000"/>
                  </a:srgbClr>
                </a:solidFill>
                <a:latin typeface="Arial"/>
                <a:ea typeface=""/>
                <a:cs typeface=""/>
              </a:endParaRP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 flipV="1">
              <a:off x="6837919" y="2559495"/>
              <a:ext cx="769231" cy="874463"/>
            </a:xfrm>
            <a:prstGeom prst="straightConnector1">
              <a:avLst/>
            </a:prstGeom>
            <a:ln w="38100">
              <a:solidFill>
                <a:srgbClr val="7030A0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5937537" y="5599872"/>
              <a:ext cx="2901662" cy="8926"/>
            </a:xfrm>
            <a:prstGeom prst="straightConnector1">
              <a:avLst/>
            </a:prstGeom>
            <a:ln w="19050">
              <a:solidFill>
                <a:schemeClr val="accent1">
                  <a:lumMod val="1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7317914" y="2754927"/>
              <a:ext cx="149610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 smtClean="0">
                  <a:solidFill>
                    <a:srgbClr val="7030A0"/>
                  </a:solidFill>
                  <a:latin typeface="Arial"/>
                  <a:ea typeface=""/>
                  <a:cs typeface=""/>
                </a:rPr>
                <a:t>Cherenkov DR</a:t>
              </a:r>
            </a:p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 smtClean="0">
                  <a:solidFill>
                    <a:srgbClr val="7030A0"/>
                  </a:solidFill>
                  <a:latin typeface="Arial"/>
                  <a:ea typeface=""/>
                  <a:cs typeface=""/>
                </a:rPr>
                <a:t>photons</a:t>
              </a:r>
              <a:endParaRPr lang="en-US" sz="1400" b="1" dirty="0">
                <a:solidFill>
                  <a:srgbClr val="7030A0"/>
                </a:solidFill>
                <a:latin typeface="Arial"/>
                <a:ea typeface=""/>
                <a:cs typeface="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7346143" y="4584960"/>
                  <a:ext cx="59112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defTabSz="914400" eaLnBrk="1" fontAlgn="auto" hangingPunct="1">
                    <a:spcBef>
                      <a:spcPts val="0"/>
                    </a:spcBef>
                    <a:spcAft>
                      <a:spcPts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solidFill>
                                  <a:srgbClr val="7030A0"/>
                                </a:solidFill>
                                <a:latin typeface="Cambria Math" panose="02040503050406030204" pitchFamily="18" charset="0"/>
                                <a:ea typeface=""/>
                                <a:cs typeface="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srgbClr val="7030A0"/>
                                </a:solidFill>
                                <a:latin typeface="Cambria Math" charset="0"/>
                                <a:ea typeface="Cambria Math" charset="0"/>
                                <a:cs typeface="Cambria Math" charset="0"/>
                              </a:rPr>
                              <m:t>𝜃</m:t>
                            </m:r>
                          </m:e>
                          <m:sub>
                            <m:r>
                              <a:rPr lang="de-CH" i="1">
                                <a:solidFill>
                                  <a:srgbClr val="7030A0"/>
                                </a:solidFill>
                                <a:latin typeface="Cambria Math" charset="0"/>
                                <a:ea typeface=""/>
                                <a:cs typeface=""/>
                              </a:rPr>
                              <m:t>𝐶h</m:t>
                            </m:r>
                          </m:sub>
                        </m:sSub>
                      </m:oMath>
                    </m:oMathPara>
                  </a14:m>
                  <a:endParaRPr lang="en-US" dirty="0">
                    <a:solidFill>
                      <a:srgbClr val="7030A0"/>
                    </a:solidFill>
                    <a:latin typeface="Arial"/>
                    <a:ea typeface=""/>
                    <a:cs typeface=""/>
                  </a:endParaRPr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346143" y="4584960"/>
                  <a:ext cx="591124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b="-163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4" name="Arc 23"/>
            <p:cNvSpPr/>
            <p:nvPr/>
          </p:nvSpPr>
          <p:spPr>
            <a:xfrm rot="3880591">
              <a:off x="6592850" y="4148546"/>
              <a:ext cx="891641" cy="767330"/>
            </a:xfrm>
            <a:prstGeom prst="arc">
              <a:avLst>
                <a:gd name="adj1" fmla="val 18144146"/>
                <a:gd name="adj2" fmla="val 0"/>
              </a:avLst>
            </a:prstGeom>
            <a:ln>
              <a:solidFill>
                <a:schemeClr val="bg2">
                  <a:lumMod val="10000"/>
                </a:schemeClr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solidFill>
                  <a:srgbClr val="0055A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5937538" y="2516887"/>
              <a:ext cx="25015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smtClean="0">
                  <a:solidFill>
                    <a:srgbClr val="0055A0">
                      <a:lumMod val="60000"/>
                      <a:lumOff val="40000"/>
                    </a:srgbClr>
                  </a:solidFill>
                  <a:latin typeface="Arial"/>
                  <a:ea typeface=""/>
                  <a:cs typeface=""/>
                </a:rPr>
                <a:t>Dielectric</a:t>
              </a:r>
              <a:endParaRPr lang="en-US" sz="1400" dirty="0">
                <a:solidFill>
                  <a:srgbClr val="0055A0">
                    <a:lumMod val="60000"/>
                    <a:lumOff val="40000"/>
                  </a:srgbClr>
                </a:solidFill>
                <a:latin typeface="Arial"/>
                <a:ea typeface=""/>
                <a:cs typeface="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899654" y="3436694"/>
              <a:ext cx="10702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srgbClr val="0070C0"/>
                  </a:solidFill>
                  <a:latin typeface="Arial"/>
                  <a:ea typeface=""/>
                  <a:cs typeface=""/>
                </a:rPr>
                <a:t>E Field</a:t>
              </a:r>
              <a:endParaRPr lang="en-US" sz="1400" dirty="0">
                <a:solidFill>
                  <a:srgbClr val="0070C0"/>
                </a:solidFill>
                <a:latin typeface="Arial"/>
                <a:ea typeface=""/>
                <a:cs typeface="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904868" y="4284833"/>
              <a:ext cx="115939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40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srgbClr val="F8F8F8">
                      <a:lumMod val="10000"/>
                    </a:srgbClr>
                  </a:solidFill>
                  <a:latin typeface="Arial"/>
                  <a:ea typeface=""/>
                  <a:cs typeface=""/>
                </a:rPr>
                <a:t>Vacuum</a:t>
              </a:r>
              <a:endParaRPr lang="en-US" sz="1400" dirty="0">
                <a:solidFill>
                  <a:srgbClr val="F8F8F8">
                    <a:lumMod val="10000"/>
                  </a:srgbClr>
                </a:solidFill>
                <a:latin typeface="Arial"/>
                <a:ea typeface=""/>
                <a:cs typeface=""/>
              </a:endParaRPr>
            </a:p>
          </p:txBody>
        </p:sp>
      </p:grpSp>
      <p:sp>
        <p:nvSpPr>
          <p:cNvPr id="3" name="Left Brace 2"/>
          <p:cNvSpPr/>
          <p:nvPr/>
        </p:nvSpPr>
        <p:spPr>
          <a:xfrm>
            <a:off x="6829925" y="5683261"/>
            <a:ext cx="153042" cy="875614"/>
          </a:xfrm>
          <a:prstGeom prst="leftBrac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08156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Experimental data : electron at 2.1GeV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30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40903" y="2302981"/>
            <a:ext cx="8415866" cy="3416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dirty="0" smtClean="0">
                <a:latin typeface="Century Gothic" charset="0"/>
              </a:rPr>
              <a:t>Prismatic target for the detection of electrons</a:t>
            </a:r>
          </a:p>
        </p:txBody>
      </p:sp>
      <p:pic>
        <p:nvPicPr>
          <p:cNvPr id="7" name="Picture 6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41" r="12561" b="19554"/>
          <a:stretch/>
        </p:blipFill>
        <p:spPr bwMode="auto">
          <a:xfrm>
            <a:off x="629692" y="3178755"/>
            <a:ext cx="4370571" cy="235394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spPr>
      </p:pic>
      <p:pic>
        <p:nvPicPr>
          <p:cNvPr id="6" name="Picture 5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52" r="6854" b="6990"/>
          <a:stretch/>
        </p:blipFill>
        <p:spPr bwMode="auto">
          <a:xfrm>
            <a:off x="5445304" y="3417775"/>
            <a:ext cx="3096811" cy="211492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lc="http://schemas.openxmlformats.org/drawingml/2006/lockedCanvas" xmlns:a14="http://schemas.microsoft.com/office/drawing/2010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v="urn:schemas-microsoft-com:mac:vml" xmlns:mc="http://schemas.openxmlformats.org/markup-compatibility/2006" xmlns:mo="http://schemas.microsoft.com/office/mac/office/2008/main" xmlns:wpc="http://schemas.microsoft.com/office/word/2010/wordprocessingCanvas" xmlns=""/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935375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Experimental data : electron at 2.1GeV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31</a:t>
            </a:fld>
            <a:endParaRPr lang="en-US" sz="2800">
              <a:solidFill>
                <a:schemeClr val="bg1"/>
              </a:solidFill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00940" y="4299397"/>
            <a:ext cx="8942118" cy="1765004"/>
            <a:chOff x="22411364" y="27554691"/>
            <a:chExt cx="5296235" cy="866557"/>
          </a:xfrm>
        </p:grpSpPr>
        <p:pic>
          <p:nvPicPr>
            <p:cNvPr id="12" name="Picture 11" descr="InsertionPos_25700_000_Average_Histo2D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163" t="33969" r="35510" b="29879"/>
            <a:stretch/>
          </p:blipFill>
          <p:spPr>
            <a:xfrm>
              <a:off x="22411364" y="27559385"/>
              <a:ext cx="991287" cy="861863"/>
            </a:xfrm>
            <a:prstGeom prst="rect">
              <a:avLst/>
            </a:prstGeom>
          </p:spPr>
        </p:pic>
        <p:pic>
          <p:nvPicPr>
            <p:cNvPr id="13" name="Picture 12" descr="InsertionPos_26300_000_Average_Histo2D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334" t="34631" r="34532" b="26246"/>
            <a:stretch/>
          </p:blipFill>
          <p:spPr>
            <a:xfrm>
              <a:off x="23546667" y="27560235"/>
              <a:ext cx="976650" cy="859134"/>
            </a:xfrm>
            <a:prstGeom prst="rect">
              <a:avLst/>
            </a:prstGeom>
          </p:spPr>
        </p:pic>
        <p:pic>
          <p:nvPicPr>
            <p:cNvPr id="14" name="Picture 13" descr="InsertionPos_26700_000_Average_Histo2D.png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455" t="30898" r="34670" b="31208"/>
            <a:stretch/>
          </p:blipFill>
          <p:spPr>
            <a:xfrm>
              <a:off x="24626787" y="27559385"/>
              <a:ext cx="956697" cy="860180"/>
            </a:xfrm>
            <a:prstGeom prst="rect">
              <a:avLst/>
            </a:prstGeom>
          </p:spPr>
        </p:pic>
        <p:pic>
          <p:nvPicPr>
            <p:cNvPr id="15" name="Picture 14" descr="InsertionPos_27700_000_Average_Histo2D.png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767" t="32827" r="35204" b="29205"/>
            <a:stretch/>
          </p:blipFill>
          <p:spPr>
            <a:xfrm>
              <a:off x="26747282" y="27554691"/>
              <a:ext cx="960317" cy="861863"/>
            </a:xfrm>
            <a:prstGeom prst="rect">
              <a:avLst/>
            </a:prstGeom>
          </p:spPr>
        </p:pic>
        <p:pic>
          <p:nvPicPr>
            <p:cNvPr id="16" name="Picture 15" descr="InsertionPos_27000_000_Average_Histo2D.png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87" t="32473" r="34517" b="29585"/>
            <a:stretch/>
          </p:blipFill>
          <p:spPr>
            <a:xfrm>
              <a:off x="25706907" y="27555273"/>
              <a:ext cx="936118" cy="861281"/>
            </a:xfrm>
            <a:prstGeom prst="rect">
              <a:avLst/>
            </a:prstGeom>
          </p:spPr>
        </p:pic>
      </p:grpSp>
      <p:cxnSp>
        <p:nvCxnSpPr>
          <p:cNvPr id="17" name="Straight Arrow Connector 16"/>
          <p:cNvCxnSpPr/>
          <p:nvPr/>
        </p:nvCxnSpPr>
        <p:spPr>
          <a:xfrm>
            <a:off x="4336962" y="4954772"/>
            <a:ext cx="0" cy="54226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257604" y="4412512"/>
            <a:ext cx="8210" cy="1084520"/>
          </a:xfrm>
          <a:prstGeom prst="straightConnector1">
            <a:avLst/>
          </a:prstGeom>
          <a:ln w="63500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1476" y="3991620"/>
            <a:ext cx="2137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Target Movement</a:t>
            </a:r>
            <a:endParaRPr lang="en-US" sz="1400" dirty="0"/>
          </a:p>
        </p:txBody>
      </p:sp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207842" y="2268305"/>
            <a:ext cx="5001995" cy="1682291"/>
          </a:xfrm>
        </p:spPr>
        <p:txBody>
          <a:bodyPr>
            <a:normAutofit/>
          </a:bodyPr>
          <a:lstStyle/>
          <a:p>
            <a:pPr marL="322326" indent="-285750">
              <a:buClr>
                <a:schemeClr val="tx2"/>
              </a:buClr>
            </a:pPr>
            <a:r>
              <a:rPr lang="en-US" sz="1600" dirty="0" smtClean="0"/>
              <a:t>Optically polished </a:t>
            </a:r>
            <a:r>
              <a:rPr lang="en-US" sz="1600" dirty="0" err="1" smtClean="0"/>
              <a:t>ChDR</a:t>
            </a:r>
            <a:r>
              <a:rPr lang="en-US" sz="1600" dirty="0" smtClean="0"/>
              <a:t> target insertion passing over a 3mm de-polished strip on the surface.</a:t>
            </a:r>
          </a:p>
          <a:p>
            <a:pPr marL="322326" indent="-285750">
              <a:buClr>
                <a:schemeClr val="tx2"/>
              </a:buClr>
            </a:pPr>
            <a:r>
              <a:rPr lang="en-US" sz="1600" dirty="0" smtClean="0"/>
              <a:t>Diffusive surface =&gt;We loose the highly directional </a:t>
            </a:r>
            <a:r>
              <a:rPr lang="en-US" sz="1600" dirty="0" err="1" smtClean="0"/>
              <a:t>ChDR</a:t>
            </a:r>
            <a:r>
              <a:rPr lang="en-US" sz="1600" dirty="0" smtClean="0"/>
              <a:t> emission.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4470629" y="5224413"/>
            <a:ext cx="21371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3mm Strip</a:t>
            </a:r>
            <a:endParaRPr lang="en-US" sz="1400" dirty="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878286" y="2359028"/>
            <a:ext cx="2225604" cy="1811900"/>
            <a:chOff x="5140367" y="1222319"/>
            <a:chExt cx="3459911" cy="277543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382" t="35580" r="34375" b="32695"/>
            <a:stretch/>
          </p:blipFill>
          <p:spPr>
            <a:xfrm>
              <a:off x="5140367" y="1222319"/>
              <a:ext cx="3459911" cy="2775432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6843332" y="1827873"/>
              <a:ext cx="1478533" cy="42430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3mm Strip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7421667" y="2221106"/>
              <a:ext cx="0" cy="367663"/>
            </a:xfrm>
            <a:prstGeom prst="straightConnector1">
              <a:avLst/>
            </a:prstGeom>
            <a:ln>
              <a:solidFill>
                <a:schemeClr val="bg1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4" name="TextBox 23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857582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Cherenkov radiation (1/2)</a:t>
            </a:r>
          </a:p>
        </p:txBody>
      </p:sp>
      <p:sp>
        <p:nvSpPr>
          <p:cNvPr id="18435" name="Text Box 14"/>
          <p:cNvSpPr txBox="1">
            <a:spLocks noChangeArrowheads="1"/>
          </p:cNvSpPr>
          <p:nvPr/>
        </p:nvSpPr>
        <p:spPr bwMode="auto">
          <a:xfrm>
            <a:off x="1003698" y="2728912"/>
            <a:ext cx="5248553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 i="1">
                <a:solidFill>
                  <a:schemeClr val="tx1"/>
                </a:solidFill>
              </a:rPr>
              <a:t>‘Equivalent to the supersonic boom but for photons’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500" u="sng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500" u="sng">
                <a:solidFill>
                  <a:schemeClr val="tx1"/>
                </a:solidFill>
              </a:rPr>
              <a:t>Threshold process:</a:t>
            </a:r>
            <a:r>
              <a:rPr lang="en-US" altLang="en-US" sz="1500">
                <a:solidFill>
                  <a:schemeClr val="tx1"/>
                </a:solidFill>
              </a:rPr>
              <a:t>  Particles go faster than light </a:t>
            </a:r>
            <a:r>
              <a:rPr lang="en-US" altLang="en-US" sz="1500" i="1">
                <a:solidFill>
                  <a:schemeClr val="tx1"/>
                </a:solidFill>
                <a:latin typeface="Symbol" panose="05050102010706020507" pitchFamily="18" charset="2"/>
              </a:rPr>
              <a:t>b</a:t>
            </a:r>
            <a:r>
              <a:rPr lang="en-US" altLang="en-US" sz="1500" i="1">
                <a:solidFill>
                  <a:schemeClr val="tx1"/>
                </a:solidFill>
              </a:rPr>
              <a:t> &gt; 1/n</a:t>
            </a:r>
            <a:endParaRPr lang="en-US" altLang="en-US" sz="1500" i="1" u="sng">
              <a:solidFill>
                <a:schemeClr val="tx1"/>
              </a:solidFill>
            </a:endParaRPr>
          </a:p>
        </p:txBody>
      </p:sp>
      <p:sp>
        <p:nvSpPr>
          <p:cNvPr id="18436" name="TextBox 23"/>
          <p:cNvSpPr txBox="1">
            <a:spLocks noChangeArrowheads="1"/>
          </p:cNvSpPr>
          <p:nvPr/>
        </p:nvSpPr>
        <p:spPr bwMode="auto">
          <a:xfrm>
            <a:off x="6421041" y="3182541"/>
            <a:ext cx="2681288" cy="1869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050">
                <a:solidFill>
                  <a:schemeClr val="tx1"/>
                </a:solidFill>
              </a:rPr>
              <a:t> n is the index of refraction</a:t>
            </a: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050">
                <a:solidFill>
                  <a:schemeClr val="tx1"/>
                </a:solidFill>
              </a:rPr>
              <a:t> </a:t>
            </a:r>
            <a:r>
              <a:rPr lang="en-US" altLang="en-US" sz="1050">
                <a:solidFill>
                  <a:schemeClr val="tx1"/>
                </a:solidFill>
                <a:latin typeface="Symbol" panose="05050102010706020507" pitchFamily="18" charset="2"/>
              </a:rPr>
              <a:t>b</a:t>
            </a:r>
            <a:r>
              <a:rPr lang="en-US" altLang="en-US" sz="1050">
                <a:solidFill>
                  <a:schemeClr val="tx1"/>
                </a:solidFill>
              </a:rPr>
              <a:t> is the relative particle velocity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05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altLang="en-US" sz="105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050">
                <a:solidFill>
                  <a:schemeClr val="tx1"/>
                </a:solidFill>
              </a:rPr>
              <a:t> </a:t>
            </a:r>
            <a:r>
              <a:rPr lang="en-US" altLang="en-US" sz="1050">
                <a:solidFill>
                  <a:schemeClr val="tx1"/>
                </a:solidFill>
                <a:latin typeface="Symbol" panose="05050102010706020507" pitchFamily="18" charset="2"/>
              </a:rPr>
              <a:t>q</a:t>
            </a:r>
            <a:r>
              <a:rPr lang="en-US" altLang="en-US" sz="1050" baseline="-25000">
                <a:solidFill>
                  <a:schemeClr val="tx1"/>
                </a:solidFill>
              </a:rPr>
              <a:t>c</a:t>
            </a:r>
            <a:r>
              <a:rPr lang="en-US" altLang="en-US" sz="1050">
                <a:solidFill>
                  <a:schemeClr val="tx1"/>
                </a:solidFill>
              </a:rPr>
              <a:t> is the Cherenkov light emission angle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05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altLang="en-US" sz="105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endParaRPr lang="en-US" altLang="en-US" sz="105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050">
                <a:solidFill>
                  <a:schemeClr val="tx1"/>
                </a:solidFill>
              </a:rPr>
              <a:t> d the length of the cherenkov radiator</a:t>
            </a:r>
          </a:p>
        </p:txBody>
      </p:sp>
      <p:graphicFrame>
        <p:nvGraphicFramePr>
          <p:cNvPr id="18437" name="Object 16"/>
          <p:cNvGraphicFramePr>
            <a:graphicFrameLocks noChangeAspect="1"/>
          </p:cNvGraphicFramePr>
          <p:nvPr/>
        </p:nvGraphicFramePr>
        <p:xfrm>
          <a:off x="7031831" y="4088606"/>
          <a:ext cx="942975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160" name="Equation" r:id="rId3" imgW="822600" imgH="420480" progId="Equation.3">
                  <p:embed/>
                </p:oleObj>
              </mc:Choice>
              <mc:Fallback>
                <p:oleObj name="Equation" r:id="rId3" imgW="822600" imgH="420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31831" y="4088606"/>
                        <a:ext cx="942975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438" name="Object 17"/>
          <p:cNvGraphicFramePr>
            <a:graphicFrameLocks noChangeAspect="1"/>
          </p:cNvGraphicFramePr>
          <p:nvPr/>
        </p:nvGraphicFramePr>
        <p:xfrm>
          <a:off x="5289947" y="5445919"/>
          <a:ext cx="2471738" cy="614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161" name="Equation" r:id="rId5" imgW="2184840" imgH="530280" progId="Equation.3">
                  <p:embed/>
                </p:oleObj>
              </mc:Choice>
              <mc:Fallback>
                <p:oleObj name="Equation" r:id="rId5" imgW="2184840" imgH="5302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89947" y="5445919"/>
                        <a:ext cx="2471738" cy="6143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439" name="Content Placeholder 2"/>
          <p:cNvSpPr txBox="1">
            <a:spLocks/>
          </p:cNvSpPr>
          <p:nvPr/>
        </p:nvSpPr>
        <p:spPr bwMode="auto">
          <a:xfrm>
            <a:off x="320279" y="5188744"/>
            <a:ext cx="8155781" cy="10417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/>
              <a:t>The total number of photons proportional to the thickness of the Cherenkov radiator</a:t>
            </a: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en-US" altLang="en-US"/>
              <a:t>Almost no dependency on beam energy</a:t>
            </a:r>
          </a:p>
        </p:txBody>
      </p:sp>
      <p:pic>
        <p:nvPicPr>
          <p:cNvPr id="18440" name="Picture 5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0048" y="3474244"/>
            <a:ext cx="1854994" cy="1713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660" y="2556272"/>
            <a:ext cx="681038" cy="9608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2" name="Slide Number Placeholder 2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75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557213" indent="-214313">
              <a:spcBef>
                <a:spcPts val="75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857250" indent="-171450">
              <a:spcBef>
                <a:spcPts val="75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05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200150" indent="-171450">
              <a:spcBef>
                <a:spcPts val="75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9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1543050" indent="-171450">
              <a:spcBef>
                <a:spcPts val="75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9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1885950" indent="-171450" defTabSz="342900" eaLnBrk="0" fontAlgn="base" hangingPunct="0">
              <a:spcBef>
                <a:spcPts val="7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9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228850" indent="-171450" defTabSz="342900" eaLnBrk="0" fontAlgn="base" hangingPunct="0">
              <a:spcBef>
                <a:spcPts val="7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9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2571750" indent="-171450" defTabSz="342900" eaLnBrk="0" fontAlgn="base" hangingPunct="0">
              <a:spcBef>
                <a:spcPts val="7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9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2914650" indent="-171450" defTabSz="342900" eaLnBrk="0" fontAlgn="base" hangingPunct="0">
              <a:spcBef>
                <a:spcPts val="7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9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57CD7D9F-1CC4-4170-BBEC-DCB2D90CFEBB}" type="slidenum">
              <a:rPr lang="en-US" altLang="en-US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32</a:t>
            </a:fld>
            <a:endParaRPr lang="en-US" altLang="en-US" smtClean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49283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Cherenkov radiation (2/2)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altLang="en-US" smtClean="0"/>
              <a:t> Emitted (measurable) power spectrum depends on the materiel transparency (</a:t>
            </a:r>
            <a:r>
              <a:rPr lang="en-GB" altLang="en-US" i="1" smtClean="0"/>
              <a:t>Tr(</a:t>
            </a:r>
            <a:r>
              <a:rPr lang="en-GB" altLang="en-US" i="1" smtClean="0">
                <a:latin typeface="Symbol" panose="05050102010706020507" pitchFamily="18" charset="2"/>
              </a:rPr>
              <a:t>l</a:t>
            </a:r>
            <a:r>
              <a:rPr lang="en-GB" altLang="en-US" i="1" smtClean="0"/>
              <a:t>)</a:t>
            </a:r>
            <a:r>
              <a:rPr lang="en-GB" altLang="en-US" smtClean="0"/>
              <a:t>)</a:t>
            </a:r>
          </a:p>
        </p:txBody>
      </p:sp>
      <p:pic>
        <p:nvPicPr>
          <p:cNvPr id="19460" name="Picture 2" descr="http://www.almazoptics.com/images/Si-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06"/>
          <a:stretch>
            <a:fillRect/>
          </a:stretch>
        </p:blipFill>
        <p:spPr bwMode="auto">
          <a:xfrm>
            <a:off x="6269832" y="3218260"/>
            <a:ext cx="2493169" cy="1537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0691" y="3182541"/>
            <a:ext cx="1883569" cy="145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919" y="4691062"/>
            <a:ext cx="2121694" cy="1233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3" name="Picture 4" descr="http://www.mdcvacuum.com/graphics/isi/silicatranscurve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597" y="3614738"/>
            <a:ext cx="2319338" cy="13120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4" name="TextBox 9"/>
          <p:cNvSpPr txBox="1">
            <a:spLocks noChangeArrowheads="1"/>
          </p:cNvSpPr>
          <p:nvPr/>
        </p:nvSpPr>
        <p:spPr bwMode="auto">
          <a:xfrm>
            <a:off x="5999560" y="5468542"/>
            <a:ext cx="1119217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>
                <a:solidFill>
                  <a:schemeClr val="tx1"/>
                </a:solidFill>
              </a:rPr>
              <a:t>CVD SiC</a:t>
            </a:r>
          </a:p>
        </p:txBody>
      </p:sp>
      <p:sp>
        <p:nvSpPr>
          <p:cNvPr id="19465" name="TextBox 12"/>
          <p:cNvSpPr txBox="1">
            <a:spLocks noChangeArrowheads="1"/>
          </p:cNvSpPr>
          <p:nvPr/>
        </p:nvSpPr>
        <p:spPr bwMode="auto">
          <a:xfrm>
            <a:off x="7275910" y="3398044"/>
            <a:ext cx="880369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>
                <a:solidFill>
                  <a:schemeClr val="tx1"/>
                </a:solidFill>
              </a:rPr>
              <a:t>Silicon</a:t>
            </a:r>
          </a:p>
        </p:txBody>
      </p:sp>
      <p:sp>
        <p:nvSpPr>
          <p:cNvPr id="19466" name="TextBox 13"/>
          <p:cNvSpPr txBox="1">
            <a:spLocks noChangeArrowheads="1"/>
          </p:cNvSpPr>
          <p:nvPr/>
        </p:nvSpPr>
        <p:spPr bwMode="auto">
          <a:xfrm>
            <a:off x="1081088" y="4241006"/>
            <a:ext cx="675185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>
                <a:solidFill>
                  <a:schemeClr val="tx1"/>
                </a:solidFill>
              </a:rPr>
              <a:t>SiO2</a:t>
            </a:r>
          </a:p>
        </p:txBody>
      </p:sp>
      <p:sp>
        <p:nvSpPr>
          <p:cNvPr id="19467" name="TextBox 14"/>
          <p:cNvSpPr txBox="1">
            <a:spLocks noChangeArrowheads="1"/>
          </p:cNvSpPr>
          <p:nvPr/>
        </p:nvSpPr>
        <p:spPr bwMode="auto">
          <a:xfrm>
            <a:off x="4192191" y="3938588"/>
            <a:ext cx="1226618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>
                <a:solidFill>
                  <a:schemeClr val="tx1"/>
                </a:solidFill>
              </a:rPr>
              <a:t>Diamond</a:t>
            </a:r>
          </a:p>
        </p:txBody>
      </p:sp>
      <p:pic>
        <p:nvPicPr>
          <p:cNvPr id="19468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8438" y="4755357"/>
            <a:ext cx="2037160" cy="1197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9" name="TextBox 16"/>
          <p:cNvSpPr txBox="1">
            <a:spLocks noChangeArrowheads="1"/>
          </p:cNvSpPr>
          <p:nvPr/>
        </p:nvSpPr>
        <p:spPr bwMode="auto">
          <a:xfrm>
            <a:off x="3504010" y="5307806"/>
            <a:ext cx="859531" cy="36933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742950" indent="-28575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6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11430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40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6002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2057400" indent="-228600">
              <a:spcBef>
                <a:spcPts val="100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25146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9718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34290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3886200" indent="-228600" defTabSz="45720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GB" altLang="en-US">
                <a:solidFill>
                  <a:schemeClr val="tx1"/>
                </a:solidFill>
              </a:rPr>
              <a:t>Al2O3</a:t>
            </a:r>
          </a:p>
        </p:txBody>
      </p:sp>
      <p:sp>
        <p:nvSpPr>
          <p:cNvPr id="1947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spcBef>
                <a:spcPts val="75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>
                <a:solidFill>
                  <a:srgbClr val="404040"/>
                </a:solidFill>
                <a:latin typeface="Century Gothic" panose="020B0502020202020204" pitchFamily="34" charset="0"/>
              </a:defRPr>
            </a:lvl1pPr>
            <a:lvl2pPr marL="557213" indent="-214313">
              <a:spcBef>
                <a:spcPts val="75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200">
                <a:solidFill>
                  <a:srgbClr val="404040"/>
                </a:solidFill>
                <a:latin typeface="Century Gothic" panose="020B0502020202020204" pitchFamily="34" charset="0"/>
              </a:defRPr>
            </a:lvl2pPr>
            <a:lvl3pPr marL="857250" indent="-171450">
              <a:spcBef>
                <a:spcPts val="75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1050">
                <a:solidFill>
                  <a:srgbClr val="404040"/>
                </a:solidFill>
                <a:latin typeface="Century Gothic" panose="020B0502020202020204" pitchFamily="34" charset="0"/>
              </a:defRPr>
            </a:lvl3pPr>
            <a:lvl4pPr marL="1200150" indent="-171450">
              <a:spcBef>
                <a:spcPts val="75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900">
                <a:solidFill>
                  <a:srgbClr val="404040"/>
                </a:solidFill>
                <a:latin typeface="Century Gothic" panose="020B0502020202020204" pitchFamily="34" charset="0"/>
              </a:defRPr>
            </a:lvl4pPr>
            <a:lvl5pPr marL="1543050" indent="-171450">
              <a:spcBef>
                <a:spcPts val="750"/>
              </a:spcBef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900">
                <a:solidFill>
                  <a:srgbClr val="404040"/>
                </a:solidFill>
                <a:latin typeface="Century Gothic" panose="020B0502020202020204" pitchFamily="34" charset="0"/>
              </a:defRPr>
            </a:lvl5pPr>
            <a:lvl6pPr marL="1885950" indent="-171450" defTabSz="342900" eaLnBrk="0" fontAlgn="base" hangingPunct="0">
              <a:spcBef>
                <a:spcPts val="7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900">
                <a:solidFill>
                  <a:srgbClr val="404040"/>
                </a:solidFill>
                <a:latin typeface="Century Gothic" panose="020B0502020202020204" pitchFamily="34" charset="0"/>
              </a:defRPr>
            </a:lvl6pPr>
            <a:lvl7pPr marL="2228850" indent="-171450" defTabSz="342900" eaLnBrk="0" fontAlgn="base" hangingPunct="0">
              <a:spcBef>
                <a:spcPts val="7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900">
                <a:solidFill>
                  <a:srgbClr val="404040"/>
                </a:solidFill>
                <a:latin typeface="Century Gothic" panose="020B0502020202020204" pitchFamily="34" charset="0"/>
              </a:defRPr>
            </a:lvl7pPr>
            <a:lvl8pPr marL="2571750" indent="-171450" defTabSz="342900" eaLnBrk="0" fontAlgn="base" hangingPunct="0">
              <a:spcBef>
                <a:spcPts val="7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900">
                <a:solidFill>
                  <a:srgbClr val="404040"/>
                </a:solidFill>
                <a:latin typeface="Century Gothic" panose="020B0502020202020204" pitchFamily="34" charset="0"/>
              </a:defRPr>
            </a:lvl8pPr>
            <a:lvl9pPr marL="2914650" indent="-171450" defTabSz="342900" eaLnBrk="0" fontAlgn="base" hangingPunct="0">
              <a:spcBef>
                <a:spcPts val="75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panose="05040102010807070707" pitchFamily="18" charset="2"/>
              <a:buChar char=""/>
              <a:defRPr sz="900">
                <a:solidFill>
                  <a:srgbClr val="404040"/>
                </a:solidFill>
                <a:latin typeface="Century Gothic" panose="020B0502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fld id="{1A327611-F009-439B-B890-956B8D6C2AEB}" type="slidenum">
              <a:rPr lang="en-US" altLang="en-US" smtClean="0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t>33</a:t>
            </a:fld>
            <a:endParaRPr lang="en-US" altLang="en-US" smtClean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990329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555275" y="2508436"/>
            <a:ext cx="5514067" cy="4217605"/>
            <a:chOff x="3352079" y="2508436"/>
            <a:chExt cx="5514067" cy="4217605"/>
          </a:xfrm>
        </p:grpSpPr>
        <p:grpSp>
          <p:nvGrpSpPr>
            <p:cNvPr id="29" name="Group 28"/>
            <p:cNvGrpSpPr/>
            <p:nvPr/>
          </p:nvGrpSpPr>
          <p:grpSpPr>
            <a:xfrm>
              <a:off x="3352079" y="2508436"/>
              <a:ext cx="5514067" cy="4217605"/>
              <a:chOff x="3997765" y="3019424"/>
              <a:chExt cx="6278222" cy="3601238"/>
            </a:xfrm>
          </p:grpSpPr>
          <p:graphicFrame>
            <p:nvGraphicFramePr>
              <p:cNvPr id="30" name="Object 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3681257432"/>
                  </p:ext>
                </p:extLst>
              </p:nvPr>
            </p:nvGraphicFramePr>
            <p:xfrm>
              <a:off x="3997765" y="3019424"/>
              <a:ext cx="6278222" cy="36012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88815" name="Unknown" r:id="rId3" imgW="3886200" imgH="2228850" progId="Mathcad">
                      <p:embed/>
                    </p:oleObj>
                  </mc:Choice>
                  <mc:Fallback>
                    <p:oleObj name="Unknown" r:id="rId3" imgW="3886200" imgH="2228850" progId="Mathcad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3997765" y="3019424"/>
                            <a:ext cx="6278222" cy="360123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/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31" name="TextBox 17"/>
              <p:cNvSpPr txBox="1">
                <a:spLocks noChangeArrowheads="1"/>
              </p:cNvSpPr>
              <p:nvPr/>
            </p:nvSpPr>
            <p:spPr bwMode="auto">
              <a:xfrm>
                <a:off x="7083387" y="6249314"/>
                <a:ext cx="2632267" cy="26279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GB" sz="1400" i="1" dirty="0"/>
                  <a:t>	Wavelength (m)       </a:t>
                </a:r>
              </a:p>
            </p:txBody>
          </p:sp>
          <p:sp>
            <p:nvSpPr>
              <p:cNvPr id="32" name="TextBox 21"/>
              <p:cNvSpPr txBox="1">
                <a:spLocks noChangeArrowheads="1"/>
              </p:cNvSpPr>
              <p:nvPr/>
            </p:nvSpPr>
            <p:spPr bwMode="auto">
              <a:xfrm>
                <a:off x="8905442" y="3587001"/>
                <a:ext cx="896421" cy="55187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200" dirty="0" smtClean="0">
                    <a:solidFill>
                      <a:srgbClr val="3366FF"/>
                    </a:solidFill>
                  </a:rPr>
                  <a:t>h</a:t>
                </a:r>
                <a:r>
                  <a:rPr lang="en-US" sz="1200" dirty="0">
                    <a:solidFill>
                      <a:srgbClr val="3366FF"/>
                    </a:solidFill>
                  </a:rPr>
                  <a:t>=1mm</a:t>
                </a:r>
              </a:p>
              <a:p>
                <a:pPr eaLnBrk="1" hangingPunct="1"/>
                <a:r>
                  <a:rPr lang="en-US" sz="1200" dirty="0" smtClean="0">
                    <a:solidFill>
                      <a:srgbClr val="FF0000"/>
                    </a:solidFill>
                  </a:rPr>
                  <a:t>h</a:t>
                </a:r>
                <a:r>
                  <a:rPr lang="en-US" sz="1200" dirty="0">
                    <a:solidFill>
                      <a:srgbClr val="FF0000"/>
                    </a:solidFill>
                  </a:rPr>
                  <a:t>=2mm</a:t>
                </a:r>
                <a:endParaRPr lang="en-US" sz="1200" dirty="0">
                  <a:latin typeface="Symbol" charset="0"/>
                  <a:cs typeface="Symbol" charset="0"/>
                </a:endParaRPr>
              </a:p>
              <a:p>
                <a:pPr eaLnBrk="1" hangingPunct="1"/>
                <a:r>
                  <a:rPr lang="en-US" sz="1200" dirty="0" smtClean="0">
                    <a:solidFill>
                      <a:srgbClr val="008000"/>
                    </a:solidFill>
                  </a:rPr>
                  <a:t>h</a:t>
                </a:r>
                <a:r>
                  <a:rPr lang="en-US" sz="1200" dirty="0">
                    <a:solidFill>
                      <a:srgbClr val="008000"/>
                    </a:solidFill>
                  </a:rPr>
                  <a:t>=3mm</a:t>
                </a:r>
                <a:endParaRPr lang="en-US" sz="1200" dirty="0">
                  <a:solidFill>
                    <a:srgbClr val="008000"/>
                  </a:solidFill>
                  <a:latin typeface="Symbol" charset="0"/>
                  <a:cs typeface="Symbol" charset="0"/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3998592" y="3351213"/>
                <a:ext cx="2811785" cy="28114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dirty="0"/>
              </a:p>
            </p:txBody>
          </p:sp>
          <p:sp>
            <p:nvSpPr>
              <p:cNvPr id="34" name="TextBox 16"/>
              <p:cNvSpPr txBox="1">
                <a:spLocks noChangeArrowheads="1"/>
              </p:cNvSpPr>
              <p:nvPr/>
            </p:nvSpPr>
            <p:spPr bwMode="auto">
              <a:xfrm rot="16200000">
                <a:off x="5880331" y="4131416"/>
                <a:ext cx="1293273" cy="59572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GB" sz="1400" i="1" dirty="0"/>
                  <a:t>Photon</a:t>
                </a:r>
              </a:p>
              <a:p>
                <a:pPr algn="ctr" eaLnBrk="1" hangingPunct="1"/>
                <a:r>
                  <a:rPr lang="en-GB" sz="1400" i="1" dirty="0"/>
                  <a:t>Spectrum (</a:t>
                </a:r>
                <a:r>
                  <a:rPr lang="en-GB" sz="1400" i="1" dirty="0" err="1"/>
                  <a:t>a.u</a:t>
                </a:r>
                <a:r>
                  <a:rPr lang="en-GB" sz="1400" i="1" dirty="0"/>
                  <a:t>)</a:t>
                </a:r>
              </a:p>
            </p:txBody>
          </p:sp>
        </p:grpSp>
        <p:sp>
          <p:nvSpPr>
            <p:cNvPr id="4" name="Rectangle 3"/>
            <p:cNvSpPr/>
            <p:nvPr/>
          </p:nvSpPr>
          <p:spPr>
            <a:xfrm>
              <a:off x="6976281" y="3002179"/>
              <a:ext cx="296864" cy="2655774"/>
            </a:xfrm>
            <a:prstGeom prst="rect">
              <a:avLst/>
            </a:prstGeom>
            <a:solidFill>
              <a:schemeClr val="bg2">
                <a:alpha val="1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7285514" y="4123874"/>
              <a:ext cx="1447616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i="1" dirty="0" smtClean="0"/>
                <a:t>Peaking @1-3um</a:t>
              </a:r>
              <a:endParaRPr lang="en-US" sz="1200" i="1" dirty="0"/>
            </a:p>
          </p:txBody>
        </p:sp>
      </p:grpSp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e.g. Cherenkov Diffraction Radiation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663178" y="2208744"/>
            <a:ext cx="8080772" cy="3416300"/>
          </a:xfrm>
        </p:spPr>
        <p:txBody>
          <a:bodyPr/>
          <a:lstStyle/>
          <a:p>
            <a:pPr eaLnBrk="1" hangingPunct="1"/>
            <a:r>
              <a:rPr lang="en-GB" sz="1600" dirty="0" err="1" smtClean="0">
                <a:latin typeface="Century Gothic" charset="0"/>
              </a:rPr>
              <a:t>ChDR</a:t>
            </a:r>
            <a:r>
              <a:rPr lang="en-GB" sz="1600" dirty="0" smtClean="0">
                <a:latin typeface="Century Gothic" charset="0"/>
              </a:rPr>
              <a:t> Photons spectrum in </a:t>
            </a:r>
            <a:r>
              <a:rPr lang="en-GB" sz="1600" dirty="0" smtClean="0">
                <a:solidFill>
                  <a:srgbClr val="FF0000"/>
                </a:solidFill>
                <a:latin typeface="Century Gothic" charset="0"/>
              </a:rPr>
              <a:t>Silicon</a:t>
            </a:r>
            <a:r>
              <a:rPr lang="en-GB" sz="1600" dirty="0" smtClean="0">
                <a:latin typeface="Century Gothic" charset="0"/>
              </a:rPr>
              <a:t> for LHC (</a:t>
            </a:r>
            <a:r>
              <a:rPr lang="en-GB" sz="1600" dirty="0" smtClean="0">
                <a:solidFill>
                  <a:srgbClr val="FF0000"/>
                </a:solidFill>
                <a:latin typeface="Century Gothic" charset="0"/>
              </a:rPr>
              <a:t>7TeV protons</a:t>
            </a:r>
            <a:r>
              <a:rPr lang="en-GB" sz="1600" dirty="0" smtClean="0">
                <a:latin typeface="Century Gothic" charset="0"/>
              </a:rPr>
              <a:t>) and different impact parameters</a:t>
            </a:r>
            <a:endParaRPr lang="en-GB" sz="1600" dirty="0">
              <a:latin typeface="Century Gothic" charset="0"/>
            </a:endParaRP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34</a:t>
            </a:fld>
            <a:endParaRPr lang="en-US" sz="2800">
              <a:solidFill>
                <a:schemeClr val="bg1"/>
              </a:solidFill>
            </a:endParaRPr>
          </a:p>
        </p:txBody>
      </p:sp>
      <p:graphicFrame>
        <p:nvGraphicFramePr>
          <p:cNvPr id="40" name="Object 3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79270631"/>
              </p:ext>
            </p:extLst>
          </p:nvPr>
        </p:nvGraphicFramePr>
        <p:xfrm>
          <a:off x="811876" y="3000375"/>
          <a:ext cx="2621756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8816" name="Equation" r:id="rId5" imgW="2311400" imgH="546100" progId="Equation.3">
                  <p:embed/>
                </p:oleObj>
              </mc:Choice>
              <mc:Fallback>
                <p:oleObj name="Equation" r:id="rId5" imgW="2311400" imgH="546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1876" y="3000375"/>
                        <a:ext cx="2621756" cy="8255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"/>
          <p:cNvGrpSpPr/>
          <p:nvPr/>
        </p:nvGrpSpPr>
        <p:grpSpPr>
          <a:xfrm>
            <a:off x="180998" y="4053557"/>
            <a:ext cx="3254376" cy="2675198"/>
            <a:chOff x="7572760" y="3506144"/>
            <a:chExt cx="4339168" cy="2675198"/>
          </a:xfrm>
          <a:solidFill>
            <a:schemeClr val="bg1"/>
          </a:solidFill>
        </p:grpSpPr>
        <p:pic>
          <p:nvPicPr>
            <p:cNvPr id="37" name="Picture 2" descr="http://www.almazoptics.com/images/Si-2.gif"/>
            <p:cNvPicPr>
              <a:picLocks noChangeAspect="1" noChangeArrowheads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10606"/>
            <a:stretch>
              <a:fillRect/>
            </a:stretch>
          </p:blipFill>
          <p:spPr bwMode="auto">
            <a:xfrm>
              <a:off x="7572760" y="3506144"/>
              <a:ext cx="4339168" cy="267519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9" name="TextBox 12"/>
            <p:cNvSpPr txBox="1">
              <a:spLocks noChangeArrowheads="1"/>
            </p:cNvSpPr>
            <p:nvPr/>
          </p:nvSpPr>
          <p:spPr bwMode="auto">
            <a:xfrm>
              <a:off x="8914197" y="3865608"/>
              <a:ext cx="1943011" cy="27699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GB" sz="1200" dirty="0" smtClean="0"/>
                <a:t>Silicon – n=3.45</a:t>
              </a:r>
              <a:endParaRPr lang="en-GB" sz="12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234266" y="4928782"/>
            <a:ext cx="2184402" cy="1006225"/>
            <a:chOff x="1830641" y="6301277"/>
            <a:chExt cx="2962865" cy="1006225"/>
          </a:xfrm>
        </p:grpSpPr>
        <p:sp>
          <p:nvSpPr>
            <p:cNvPr id="16" name="TextBox 15"/>
            <p:cNvSpPr txBox="1"/>
            <p:nvPr/>
          </p:nvSpPr>
          <p:spPr>
            <a:xfrm>
              <a:off x="1899562" y="6369084"/>
              <a:ext cx="289394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/>
                <a:t>Photon spectrum only calculated over the transmission bandwidth of</a:t>
              </a:r>
            </a:p>
            <a:p>
              <a:r>
                <a:rPr lang="en-US" sz="1200" i="1" dirty="0"/>
                <a:t>c</a:t>
              </a:r>
              <a:r>
                <a:rPr lang="en-US" sz="1200" i="1" dirty="0" smtClean="0"/>
                <a:t>orresponding material </a:t>
              </a:r>
              <a:endParaRPr lang="en-US" sz="1200" i="1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>
              <a:off x="1830641" y="6301277"/>
              <a:ext cx="3490" cy="1006225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TextBox 20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377198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414935" y="2787494"/>
            <a:ext cx="4528918" cy="3806586"/>
            <a:chOff x="5886580" y="2787494"/>
            <a:chExt cx="6038557" cy="3806586"/>
          </a:xfrm>
        </p:grpSpPr>
        <p:grpSp>
          <p:nvGrpSpPr>
            <p:cNvPr id="2" name="Group 1"/>
            <p:cNvGrpSpPr/>
            <p:nvPr/>
          </p:nvGrpSpPr>
          <p:grpSpPr>
            <a:xfrm>
              <a:off x="5886580" y="2787494"/>
              <a:ext cx="5926095" cy="3806586"/>
              <a:chOff x="6791325" y="3448050"/>
              <a:chExt cx="5400675" cy="3384046"/>
            </a:xfrm>
          </p:grpSpPr>
          <p:graphicFrame>
            <p:nvGraphicFramePr>
              <p:cNvPr id="29709" name="Object 3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053572769"/>
                  </p:ext>
                </p:extLst>
              </p:nvPr>
            </p:nvGraphicFramePr>
            <p:xfrm>
              <a:off x="6791325" y="3471358"/>
              <a:ext cx="5400675" cy="336073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698" name="Unknown" r:id="rId3" imgW="3581400" imgH="2228850" progId="Mathcad">
                      <p:embed/>
                    </p:oleObj>
                  </mc:Choice>
                  <mc:Fallback>
                    <p:oleObj name="Unknown" r:id="rId3" imgW="3581400" imgH="2228850" progId="Mathcad">
                      <p:embed/>
                      <p:pic>
                        <p:nvPicPr>
                          <p:cNvPr id="0" name="Object 32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4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6791325" y="3471358"/>
                            <a:ext cx="5400675" cy="3360738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=""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9710" name="TextBox 33"/>
              <p:cNvSpPr txBox="1">
                <a:spLocks noChangeArrowheads="1"/>
              </p:cNvSpPr>
              <p:nvPr/>
            </p:nvSpPr>
            <p:spPr bwMode="auto">
              <a:xfrm>
                <a:off x="9053128" y="6456899"/>
                <a:ext cx="2873374" cy="27361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GB" sz="1400" i="1" dirty="0"/>
                  <a:t>	Wavelength (m)       </a:t>
                </a:r>
              </a:p>
            </p:txBody>
          </p:sp>
          <p:sp>
            <p:nvSpPr>
              <p:cNvPr id="35" name="Rectangle 34"/>
              <p:cNvSpPr/>
              <p:nvPr/>
            </p:nvSpPr>
            <p:spPr>
              <a:xfrm>
                <a:off x="6803339" y="3448050"/>
                <a:ext cx="2219325" cy="28130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 dirty="0"/>
              </a:p>
            </p:txBody>
          </p:sp>
          <p:sp>
            <p:nvSpPr>
              <p:cNvPr id="29712" name="TextBox 35"/>
              <p:cNvSpPr txBox="1">
                <a:spLocks noChangeArrowheads="1"/>
              </p:cNvSpPr>
              <p:nvPr/>
            </p:nvSpPr>
            <p:spPr bwMode="auto">
              <a:xfrm rot="16200000">
                <a:off x="7976518" y="4415730"/>
                <a:ext cx="1346495" cy="6357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GB" sz="1400" i="1" dirty="0"/>
                  <a:t>Photon</a:t>
                </a:r>
              </a:p>
              <a:p>
                <a:pPr algn="ctr" eaLnBrk="1" hangingPunct="1"/>
                <a:r>
                  <a:rPr lang="en-GB" sz="1400" i="1" dirty="0"/>
                  <a:t>Spectrum (</a:t>
                </a:r>
                <a:r>
                  <a:rPr lang="en-GB" sz="1400" i="1" dirty="0" err="1"/>
                  <a:t>a.u</a:t>
                </a:r>
                <a:r>
                  <a:rPr lang="en-GB" sz="1400" i="1" dirty="0"/>
                  <a:t>)</a:t>
                </a:r>
              </a:p>
            </p:txBody>
          </p:sp>
          <p:sp>
            <p:nvSpPr>
              <p:cNvPr id="29713" name="TextBox 36"/>
              <p:cNvSpPr txBox="1">
                <a:spLocks noChangeArrowheads="1"/>
              </p:cNvSpPr>
              <p:nvPr/>
            </p:nvSpPr>
            <p:spPr bwMode="auto">
              <a:xfrm>
                <a:off x="9515777" y="4325585"/>
                <a:ext cx="1677050" cy="4104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GB" sz="1200" dirty="0" smtClean="0"/>
                  <a:t>Better to Detect</a:t>
                </a:r>
                <a:endParaRPr lang="en-GB" sz="1200" dirty="0"/>
              </a:p>
              <a:p>
                <a:pPr algn="ctr" eaLnBrk="1" hangingPunct="1"/>
                <a:r>
                  <a:rPr lang="en-GB" sz="1200" dirty="0"/>
                  <a:t>in the </a:t>
                </a:r>
                <a:r>
                  <a:rPr lang="en-GB" sz="1200" dirty="0" smtClean="0"/>
                  <a:t>FIR</a:t>
                </a:r>
                <a:endParaRPr lang="en-GB" sz="1200" dirty="0"/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10965118" y="4174610"/>
                <a:ext cx="419100" cy="676275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  <a:alpha val="29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</p:grpSp>
        <p:sp>
          <p:nvSpPr>
            <p:cNvPr id="24" name="Rectangle 31"/>
            <p:cNvSpPr>
              <a:spLocks noChangeArrowheads="1"/>
            </p:cNvSpPr>
            <p:nvPr/>
          </p:nvSpPr>
          <p:spPr bwMode="auto">
            <a:xfrm>
              <a:off x="10498668" y="4600107"/>
              <a:ext cx="1426469" cy="64633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square">
              <a:spAutoFit/>
            </a:bodyPr>
            <a:lstStyle/>
            <a:p>
              <a:pPr marL="285750" indent="-285750" eaLnBrk="1" hangingPunct="1">
                <a:buFont typeface="Arial" charset="0"/>
                <a:buChar char="•"/>
              </a:pPr>
              <a:r>
                <a:rPr lang="en-US" sz="1200" i="1" dirty="0" smtClean="0">
                  <a:solidFill>
                    <a:srgbClr val="0070C0"/>
                  </a:solidFill>
                </a:rPr>
                <a:t>450GeV</a:t>
              </a:r>
              <a:endParaRPr lang="en-US" sz="1200" i="1" dirty="0">
                <a:solidFill>
                  <a:srgbClr val="0070C0"/>
                </a:solidFill>
              </a:endParaRPr>
            </a:p>
            <a:p>
              <a:pPr marL="285750" indent="-285750" eaLnBrk="1" hangingPunct="1">
                <a:buFont typeface="Arial" charset="0"/>
                <a:buChar char="•"/>
              </a:pPr>
              <a:r>
                <a:rPr lang="en-US" sz="1200" i="1" dirty="0" smtClean="0">
                  <a:solidFill>
                    <a:srgbClr val="FF0000"/>
                  </a:solidFill>
                </a:rPr>
                <a:t>7TeV</a:t>
              </a:r>
              <a:endParaRPr lang="en-US" sz="1200" i="1" dirty="0">
                <a:solidFill>
                  <a:srgbClr val="FF0000"/>
                </a:solidFill>
              </a:endParaRPr>
            </a:p>
            <a:p>
              <a:pPr marL="285750" indent="-285750" eaLnBrk="1" hangingPunct="1">
                <a:buFont typeface="Arial" charset="0"/>
                <a:buChar char="•"/>
              </a:pPr>
              <a:r>
                <a:rPr lang="en-US" sz="1200" i="1" dirty="0" smtClean="0">
                  <a:solidFill>
                    <a:srgbClr val="00B050"/>
                  </a:solidFill>
                </a:rPr>
                <a:t>50TeV</a:t>
              </a:r>
              <a:endParaRPr lang="en-US" sz="1200" i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2969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e.g. Cherenkov Diffraction Radiation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9698" name="Content Placeholder 2"/>
          <p:cNvSpPr>
            <a:spLocks noGrp="1"/>
          </p:cNvSpPr>
          <p:nvPr>
            <p:ph idx="1"/>
          </p:nvPr>
        </p:nvSpPr>
        <p:spPr>
          <a:xfrm>
            <a:off x="346341" y="2327275"/>
            <a:ext cx="8522443" cy="3416300"/>
          </a:xfrm>
        </p:spPr>
        <p:txBody>
          <a:bodyPr/>
          <a:lstStyle/>
          <a:p>
            <a:pPr eaLnBrk="1" hangingPunct="1"/>
            <a:r>
              <a:rPr lang="en-GB" dirty="0">
                <a:latin typeface="Century Gothic" charset="0"/>
              </a:rPr>
              <a:t>Number of </a:t>
            </a:r>
            <a:r>
              <a:rPr lang="en-GB" dirty="0" err="1" smtClean="0">
                <a:latin typeface="Century Gothic" charset="0"/>
              </a:rPr>
              <a:t>ChDR</a:t>
            </a:r>
            <a:r>
              <a:rPr lang="en-GB" dirty="0" smtClean="0">
                <a:latin typeface="Century Gothic" charset="0"/>
              </a:rPr>
              <a:t> photons </a:t>
            </a:r>
            <a:r>
              <a:rPr lang="en-GB" dirty="0">
                <a:latin typeface="Century Gothic" charset="0"/>
              </a:rPr>
              <a:t>and </a:t>
            </a:r>
            <a:r>
              <a:rPr lang="en-GB" dirty="0" err="1" smtClean="0">
                <a:latin typeface="Century Gothic" charset="0"/>
              </a:rPr>
              <a:t>ChDR</a:t>
            </a:r>
            <a:r>
              <a:rPr lang="en-GB" dirty="0" smtClean="0">
                <a:latin typeface="Century Gothic" charset="0"/>
              </a:rPr>
              <a:t> power </a:t>
            </a:r>
            <a:r>
              <a:rPr lang="en-GB" dirty="0">
                <a:latin typeface="Century Gothic" charset="0"/>
              </a:rPr>
              <a:t>spectrum as function </a:t>
            </a:r>
            <a:r>
              <a:rPr lang="en-GB" dirty="0" smtClean="0">
                <a:latin typeface="Century Gothic" charset="0"/>
              </a:rPr>
              <a:t>of beam Energy (LHC-FCC)</a:t>
            </a:r>
          </a:p>
          <a:p>
            <a:pPr lvl="1" eaLnBrk="1" hangingPunct="1"/>
            <a:r>
              <a:rPr lang="en-GB" dirty="0" smtClean="0">
                <a:solidFill>
                  <a:srgbClr val="FF0000"/>
                </a:solidFill>
                <a:latin typeface="Century Gothic" charset="0"/>
              </a:rPr>
              <a:t>1m Si crystal </a:t>
            </a:r>
            <a:r>
              <a:rPr lang="en-GB" dirty="0" smtClean="0">
                <a:latin typeface="Century Gothic" charset="0"/>
              </a:rPr>
              <a:t>and impact parameter </a:t>
            </a:r>
            <a:r>
              <a:rPr lang="en-GB" dirty="0" smtClean="0">
                <a:solidFill>
                  <a:srgbClr val="FF0000"/>
                </a:solidFill>
                <a:latin typeface="Century Gothic" charset="0"/>
              </a:rPr>
              <a:t>h = 2mm</a:t>
            </a: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35</a:t>
            </a:fld>
            <a:endParaRPr lang="en-US" sz="2800">
              <a:solidFill>
                <a:schemeClr val="bg1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" y="3420533"/>
            <a:ext cx="4842932" cy="3437469"/>
            <a:chOff x="0" y="3232395"/>
            <a:chExt cx="6075534" cy="3625606"/>
          </a:xfrm>
        </p:grpSpPr>
        <p:grpSp>
          <p:nvGrpSpPr>
            <p:cNvPr id="29701" name="Group 24"/>
            <p:cNvGrpSpPr>
              <a:grpSpLocks/>
            </p:cNvGrpSpPr>
            <p:nvPr/>
          </p:nvGrpSpPr>
          <p:grpSpPr bwMode="auto">
            <a:xfrm>
              <a:off x="0" y="3232395"/>
              <a:ext cx="5820546" cy="3625606"/>
              <a:chOff x="2810174" y="2958435"/>
              <a:chExt cx="4941164" cy="3023011"/>
            </a:xfrm>
          </p:grpSpPr>
          <p:graphicFrame>
            <p:nvGraphicFramePr>
              <p:cNvPr id="29720" name="Object 23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302691696"/>
                  </p:ext>
                </p:extLst>
              </p:nvPr>
            </p:nvGraphicFramePr>
            <p:xfrm>
              <a:off x="2810174" y="2958435"/>
              <a:ext cx="4941164" cy="302301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30699" name="Unknown" r:id="rId5" imgW="3067050" imgH="1876425" progId="Mathcad">
                      <p:embed/>
                    </p:oleObj>
                  </mc:Choice>
                  <mc:Fallback>
                    <p:oleObj name="Unknown" r:id="rId5" imgW="3067050" imgH="1876425" progId="Mathcad">
                      <p:embed/>
                      <p:pic>
                        <p:nvPicPr>
                          <p:cNvPr id="0" name="Object 2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2810174" y="2958435"/>
                            <a:ext cx="4941164" cy="3023011"/>
                          </a:xfrm>
                          <a:prstGeom prst="rect">
                            <a:avLst/>
                          </a:prstGeom>
                          <a:noFill/>
                          <a:ln>
                            <a:noFill/>
                          </a:ln>
                          <a:extLst>
                            <a:ext uri="{909E8E84-426E-40dd-AFC4-6F175D3DCCD1}">
                              <a14:hiddenFill xmlns=""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  <a:ext uri="{91240B29-F687-4f45-9708-019B960494DF}">
                              <a14:hiddenLine xmlns="" xmlns:a14="http://schemas.microsoft.com/office/drawing/2010/main" w="9525">
                                <a:solidFill>
                                  <a:srgbClr val="000000"/>
                                </a:solidFill>
                                <a:miter lim="800000"/>
                                <a:headEnd/>
                                <a:tailEnd/>
                              </a14:hiddenLine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9721" name="TextBox 17"/>
              <p:cNvSpPr txBox="1">
                <a:spLocks noChangeArrowheads="1"/>
              </p:cNvSpPr>
              <p:nvPr/>
            </p:nvSpPr>
            <p:spPr bwMode="auto">
              <a:xfrm>
                <a:off x="4787910" y="5607496"/>
                <a:ext cx="2801182" cy="24022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GB" sz="1400" i="1" dirty="0" smtClean="0"/>
                  <a:t>Proton Beam </a:t>
                </a:r>
                <a:r>
                  <a:rPr lang="en-GB" sz="1400" i="1" dirty="0"/>
                  <a:t>Energy (MeV)       </a:t>
                </a:r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2816894" y="3387118"/>
                <a:ext cx="1610013" cy="209419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GB"/>
              </a:p>
            </p:txBody>
          </p:sp>
          <p:sp>
            <p:nvSpPr>
              <p:cNvPr id="29723" name="TextBox 16"/>
              <p:cNvSpPr txBox="1">
                <a:spLocks noChangeArrowheads="1"/>
              </p:cNvSpPr>
              <p:nvPr/>
            </p:nvSpPr>
            <p:spPr bwMode="auto">
              <a:xfrm rot="16200000">
                <a:off x="3759986" y="3881882"/>
                <a:ext cx="894665" cy="55721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entury Gothic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GB" sz="1400" i="1" dirty="0" err="1"/>
                  <a:t>N</a:t>
                </a:r>
                <a:r>
                  <a:rPr lang="en-GB" sz="1400" i="1" baseline="-25000" dirty="0" err="1"/>
                  <a:t>ph</a:t>
                </a:r>
                <a:r>
                  <a:rPr lang="en-GB" sz="1400" i="1" dirty="0"/>
                  <a:t> </a:t>
                </a:r>
              </a:p>
              <a:p>
                <a:pPr algn="ctr" eaLnBrk="1" hangingPunct="1"/>
                <a:r>
                  <a:rPr lang="en-GB" sz="1400" i="1" dirty="0"/>
                  <a:t>per </a:t>
                </a:r>
                <a:r>
                  <a:rPr lang="en-GB" sz="1400" i="1" dirty="0" smtClean="0"/>
                  <a:t>proton</a:t>
                </a:r>
                <a:endParaRPr lang="en-GB" sz="1400" i="1" dirty="0"/>
              </a:p>
            </p:txBody>
          </p:sp>
        </p:grpSp>
        <p:sp>
          <p:nvSpPr>
            <p:cNvPr id="26" name="Oval 25"/>
            <p:cNvSpPr/>
            <p:nvPr/>
          </p:nvSpPr>
          <p:spPr>
            <a:xfrm>
              <a:off x="4025151" y="3961553"/>
              <a:ext cx="80962" cy="1270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27" name="Oval 26"/>
            <p:cNvSpPr/>
            <p:nvPr/>
          </p:nvSpPr>
          <p:spPr>
            <a:xfrm>
              <a:off x="4910801" y="3688778"/>
              <a:ext cx="80962" cy="125412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28" name="Oval 27"/>
            <p:cNvSpPr/>
            <p:nvPr/>
          </p:nvSpPr>
          <p:spPr>
            <a:xfrm>
              <a:off x="2954601" y="4768269"/>
              <a:ext cx="80963" cy="125412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/>
            </a:p>
          </p:txBody>
        </p:sp>
        <p:sp>
          <p:nvSpPr>
            <p:cNvPr id="29705" name="TextBox 28"/>
            <p:cNvSpPr txBox="1">
              <a:spLocks noChangeArrowheads="1"/>
            </p:cNvSpPr>
            <p:nvPr/>
          </p:nvSpPr>
          <p:spPr bwMode="auto">
            <a:xfrm>
              <a:off x="2816225" y="5012049"/>
              <a:ext cx="1610436" cy="288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>
                  <a:solidFill>
                    <a:srgbClr val="0070C0"/>
                  </a:solidFill>
                </a:rPr>
                <a:t>LHC 450GeV</a:t>
              </a:r>
            </a:p>
          </p:txBody>
        </p:sp>
        <p:sp>
          <p:nvSpPr>
            <p:cNvPr id="29706" name="TextBox 29"/>
            <p:cNvSpPr txBox="1">
              <a:spLocks noChangeArrowheads="1"/>
            </p:cNvSpPr>
            <p:nvPr/>
          </p:nvSpPr>
          <p:spPr bwMode="auto">
            <a:xfrm>
              <a:off x="3224810" y="3636078"/>
              <a:ext cx="1249276" cy="288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solidFill>
                    <a:srgbClr val="FF0000"/>
                  </a:solidFill>
                </a:rPr>
                <a:t>LHC 7TeV</a:t>
              </a:r>
            </a:p>
          </p:txBody>
        </p:sp>
        <p:sp>
          <p:nvSpPr>
            <p:cNvPr id="29707" name="TextBox 30"/>
            <p:cNvSpPr txBox="1">
              <a:spLocks noChangeArrowheads="1"/>
            </p:cNvSpPr>
            <p:nvPr/>
          </p:nvSpPr>
          <p:spPr bwMode="auto">
            <a:xfrm>
              <a:off x="4476289" y="3841973"/>
              <a:ext cx="707093" cy="2881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entury Gothic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400" dirty="0">
                  <a:solidFill>
                    <a:srgbClr val="00B050"/>
                  </a:solidFill>
                </a:rPr>
                <a:t>FCC</a:t>
              </a:r>
            </a:p>
          </p:txBody>
        </p:sp>
        <p:sp>
          <p:nvSpPr>
            <p:cNvPr id="29708" name="Rectangle 31"/>
            <p:cNvSpPr>
              <a:spLocks noChangeArrowheads="1"/>
            </p:cNvSpPr>
            <p:nvPr/>
          </p:nvSpPr>
          <p:spPr bwMode="auto">
            <a:xfrm>
              <a:off x="4795838" y="4629150"/>
              <a:ext cx="1279696" cy="68170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xtLst/>
          </p:spPr>
          <p:txBody>
            <a:bodyPr wrap="square">
              <a:spAutoFit/>
            </a:bodyPr>
            <a:lstStyle/>
            <a:p>
              <a:pPr eaLnBrk="1" hangingPunct="1"/>
              <a:r>
                <a:rPr lang="en-US" sz="1200" i="1" dirty="0" err="1">
                  <a:solidFill>
                    <a:srgbClr val="0070C0"/>
                  </a:solidFill>
                </a:rPr>
                <a:t>Nph</a:t>
              </a:r>
              <a:r>
                <a:rPr lang="en-US" sz="1200" i="1" dirty="0">
                  <a:solidFill>
                    <a:srgbClr val="0070C0"/>
                  </a:solidFill>
                </a:rPr>
                <a:t>=</a:t>
              </a:r>
              <a:r>
                <a:rPr lang="en-US" sz="1200" i="1" dirty="0" smtClean="0">
                  <a:solidFill>
                    <a:srgbClr val="0070C0"/>
                  </a:solidFill>
                </a:rPr>
                <a:t>300</a:t>
              </a:r>
              <a:endParaRPr lang="en-US" sz="1200" i="1" dirty="0">
                <a:solidFill>
                  <a:srgbClr val="0070C0"/>
                </a:solidFill>
              </a:endParaRPr>
            </a:p>
            <a:p>
              <a:pPr eaLnBrk="1" hangingPunct="1"/>
              <a:r>
                <a:rPr lang="en-US" sz="1200" i="1" dirty="0" err="1">
                  <a:solidFill>
                    <a:srgbClr val="FF0000"/>
                  </a:solidFill>
                </a:rPr>
                <a:t>Nph</a:t>
              </a:r>
              <a:r>
                <a:rPr lang="en-US" sz="1200" i="1" dirty="0">
                  <a:solidFill>
                    <a:srgbClr val="FF0000"/>
                  </a:solidFill>
                </a:rPr>
                <a:t>=</a:t>
              </a:r>
              <a:r>
                <a:rPr lang="en-US" sz="1200" i="1" dirty="0" smtClean="0">
                  <a:solidFill>
                    <a:srgbClr val="FF0000"/>
                  </a:solidFill>
                </a:rPr>
                <a:t>11500</a:t>
              </a:r>
              <a:endParaRPr lang="en-US" sz="1200" i="1" dirty="0">
                <a:solidFill>
                  <a:srgbClr val="FF0000"/>
                </a:solidFill>
              </a:endParaRPr>
            </a:p>
            <a:p>
              <a:pPr eaLnBrk="1" hangingPunct="1"/>
              <a:r>
                <a:rPr lang="en-US" sz="1200" i="1" dirty="0" err="1">
                  <a:solidFill>
                    <a:srgbClr val="00B050"/>
                  </a:solidFill>
                </a:rPr>
                <a:t>Nph</a:t>
              </a:r>
              <a:r>
                <a:rPr lang="en-US" sz="1200" i="1" dirty="0">
                  <a:solidFill>
                    <a:srgbClr val="00B050"/>
                  </a:solidFill>
                </a:rPr>
                <a:t>=</a:t>
              </a:r>
              <a:r>
                <a:rPr lang="en-US" sz="1200" i="1" dirty="0" smtClean="0">
                  <a:solidFill>
                    <a:srgbClr val="00B050"/>
                  </a:solidFill>
                </a:rPr>
                <a:t>39000</a:t>
              </a:r>
              <a:endParaRPr lang="en-US" sz="1200" i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Motivation to develop Incoherent </a:t>
            </a:r>
            <a:r>
              <a:rPr lang="en-GB" sz="2800" dirty="0">
                <a:latin typeface="Century Gothic" charset="0"/>
              </a:rPr>
              <a:t>C</a:t>
            </a:r>
            <a:r>
              <a:rPr lang="en-GB" sz="2800" dirty="0" smtClean="0">
                <a:latin typeface="Century Gothic" charset="0"/>
              </a:rPr>
              <a:t>herenkov Diffraction Radiation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3AAF74-2E20-E041-8021-52145EF685FD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52400" y="779559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  <a:t>Ref: </a:t>
            </a:r>
            <a:r>
              <a:rPr lang="en-US" sz="1200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  <a:t>A.P</a:t>
            </a:r>
            <a:r>
              <a:rPr lang="en-US" sz="1200" dirty="0">
                <a:solidFill>
                  <a:srgbClr val="0055A0"/>
                </a:solidFill>
                <a:latin typeface="Arial"/>
                <a:ea typeface=""/>
                <a:cs typeface=""/>
              </a:rPr>
              <a:t>. </a:t>
            </a:r>
            <a:r>
              <a:rPr lang="en-US" sz="1200" dirty="0" err="1">
                <a:solidFill>
                  <a:srgbClr val="0055A0"/>
                </a:solidFill>
                <a:latin typeface="Arial"/>
                <a:ea typeface=""/>
                <a:cs typeface=""/>
              </a:rPr>
              <a:t>Potylitsyn</a:t>
            </a:r>
            <a:r>
              <a:rPr lang="en-US" sz="1200" dirty="0">
                <a:solidFill>
                  <a:srgbClr val="0055A0"/>
                </a:solidFill>
                <a:latin typeface="Arial"/>
                <a:ea typeface=""/>
                <a:cs typeface=""/>
              </a:rPr>
              <a:t> et al, Diffraction radiation from charged particles, STMP 29 (Springer Berlin </a:t>
            </a:r>
            <a:r>
              <a:rPr lang="en-US" sz="1200" dirty="0" err="1">
                <a:solidFill>
                  <a:srgbClr val="0055A0"/>
                </a:solidFill>
                <a:latin typeface="Arial"/>
                <a:ea typeface=""/>
                <a:cs typeface=""/>
              </a:rPr>
              <a:t>Hedeilberg</a:t>
            </a:r>
            <a:r>
              <a:rPr lang="en-US" sz="1200" dirty="0">
                <a:solidFill>
                  <a:srgbClr val="0055A0"/>
                </a:solidFill>
                <a:latin typeface="Arial"/>
                <a:ea typeface=""/>
                <a:cs typeface=""/>
              </a:rPr>
              <a:t> 2010</a:t>
            </a:r>
            <a:r>
              <a:rPr lang="en-US" sz="1200" dirty="0" smtClean="0">
                <a:solidFill>
                  <a:srgbClr val="0055A0"/>
                </a:solidFill>
                <a:latin typeface="Arial"/>
                <a:ea typeface=""/>
                <a:cs typeface=""/>
              </a:rPr>
              <a:t>)</a:t>
            </a:r>
            <a:endParaRPr lang="en-US" sz="1200" dirty="0">
              <a:solidFill>
                <a:srgbClr val="0055A0"/>
              </a:solidFill>
              <a:latin typeface="Arial"/>
              <a:ea typeface=""/>
              <a:cs typeface="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200" dirty="0">
              <a:solidFill>
                <a:srgbClr val="0055A0"/>
              </a:solidFill>
              <a:latin typeface="Arial"/>
              <a:ea typeface=""/>
              <a:cs typeface="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6989" y="2376125"/>
            <a:ext cx="8379555" cy="4194008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2000" dirty="0">
                <a:solidFill>
                  <a:srgbClr val="FF0000"/>
                </a:solidFill>
              </a:rPr>
              <a:t>Suppress Synchrotron radiation </a:t>
            </a:r>
            <a:r>
              <a:rPr lang="en-GB" sz="2000" dirty="0">
                <a:solidFill>
                  <a:schemeClr val="tx1"/>
                </a:solidFill>
                <a:sym typeface="Wingdings"/>
              </a:rPr>
              <a:t></a:t>
            </a:r>
            <a:r>
              <a:rPr lang="en-GB" sz="2000" dirty="0">
                <a:solidFill>
                  <a:schemeClr val="tx1"/>
                </a:solidFill>
              </a:rPr>
              <a:t> cleaner signal</a:t>
            </a: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dirty="0">
                <a:solidFill>
                  <a:schemeClr val="tx1"/>
                </a:solidFill>
              </a:rPr>
              <a:t>DR and SR are emitted at similar angles</a:t>
            </a: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dirty="0">
                <a:solidFill>
                  <a:schemeClr val="tx1"/>
                </a:solidFill>
              </a:rPr>
              <a:t>Looking for a physical process emitted at larger angles</a:t>
            </a:r>
          </a:p>
          <a:p>
            <a:pPr marL="0" indent="0" eaLnBrk="1" fontAlgn="auto" hangingPunct="1">
              <a:spcAft>
                <a:spcPts val="0"/>
              </a:spcAft>
              <a:buClr>
                <a:schemeClr val="tx2"/>
              </a:buClr>
              <a:buNone/>
              <a:defRPr/>
            </a:pPr>
            <a:endParaRPr lang="en-GB" sz="2000" dirty="0" smtClean="0">
              <a:solidFill>
                <a:srgbClr val="FF0000"/>
              </a:solidFill>
              <a:ea typeface="+mn-ea"/>
              <a:cs typeface="+mn-cs"/>
            </a:endParaRPr>
          </a:p>
          <a:p>
            <a:pPr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sz="2000" dirty="0" smtClean="0">
                <a:solidFill>
                  <a:srgbClr val="FF0000"/>
                </a:solidFill>
                <a:ea typeface="+mn-ea"/>
                <a:cs typeface="+mn-cs"/>
              </a:rPr>
              <a:t>Larger aperture slits (&gt;500 um)</a:t>
            </a:r>
            <a:endParaRPr lang="en-GB" sz="2000" dirty="0">
              <a:solidFill>
                <a:srgbClr val="FF0000"/>
              </a:solidFill>
              <a:ea typeface="+mn-ea"/>
              <a:cs typeface="+mn-cs"/>
              <a:sym typeface="Wingdings"/>
            </a:endParaRP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dirty="0" smtClean="0">
                <a:solidFill>
                  <a:schemeClr val="tx1"/>
                </a:solidFill>
                <a:ea typeface="+mn-ea"/>
                <a:sym typeface="Wingdings"/>
              </a:rPr>
              <a:t>Difficult as DR will provide less photons</a:t>
            </a:r>
          </a:p>
          <a:p>
            <a:pPr lvl="1" eaLnBrk="1" fontAlgn="auto" hangingPunct="1">
              <a:spcAft>
                <a:spcPts val="0"/>
              </a:spcAft>
              <a:buClr>
                <a:schemeClr val="tx2"/>
              </a:buClr>
              <a:buFont typeface="Wingdings 3" charset="2"/>
              <a:buChar char=""/>
              <a:defRPr/>
            </a:pPr>
            <a:r>
              <a:rPr lang="en-GB" dirty="0" smtClean="0">
                <a:solidFill>
                  <a:schemeClr val="tx1"/>
                </a:solidFill>
                <a:ea typeface="+mn-ea"/>
                <a:sym typeface="Wingdings"/>
              </a:rPr>
              <a:t>Looking for a physical process providing </a:t>
            </a:r>
            <a:r>
              <a:rPr lang="en-GB" dirty="0">
                <a:solidFill>
                  <a:schemeClr val="tx1"/>
                </a:solidFill>
                <a:ea typeface="+mn-ea"/>
                <a:sym typeface="Wingdings"/>
              </a:rPr>
              <a:t>m</a:t>
            </a:r>
            <a:r>
              <a:rPr lang="en-GB" dirty="0" smtClean="0">
                <a:solidFill>
                  <a:schemeClr val="tx1"/>
                </a:solidFill>
                <a:ea typeface="+mn-ea"/>
              </a:rPr>
              <a:t>ore photons</a:t>
            </a:r>
          </a:p>
        </p:txBody>
      </p:sp>
      <p:sp>
        <p:nvSpPr>
          <p:cNvPr id="4" name="Right Arrow 3"/>
          <p:cNvSpPr/>
          <p:nvPr/>
        </p:nvSpPr>
        <p:spPr>
          <a:xfrm>
            <a:off x="1930400" y="5875220"/>
            <a:ext cx="622300" cy="330200"/>
          </a:xfrm>
          <a:prstGeom prst="rightArrow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647950" y="5628469"/>
            <a:ext cx="47163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‘Generating Cherenkov diffraction radiation in longer dielectric’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20173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Experimental set-up on CESR (1/2)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5</a:t>
            </a:fld>
            <a:endParaRPr lang="en-US" sz="280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261"/>
          <a:stretch/>
        </p:blipFill>
        <p:spPr>
          <a:xfrm>
            <a:off x="3021395" y="2479599"/>
            <a:ext cx="6122605" cy="4214433"/>
          </a:xfrm>
          <a:prstGeom prst="rect">
            <a:avLst/>
          </a:prstGeom>
        </p:spPr>
      </p:pic>
      <p:pic>
        <p:nvPicPr>
          <p:cNvPr id="14" name="Picture 3" descr="CesR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46" y="2942099"/>
            <a:ext cx="3372869" cy="3608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 rot="21292881">
            <a:off x="8143613" y="4269460"/>
            <a:ext cx="10254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0070C0"/>
                </a:solidFill>
                <a:latin typeface="+mn-lt"/>
                <a:ea typeface=""/>
                <a:cs typeface=""/>
              </a:rPr>
              <a:t>One bunch</a:t>
            </a: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endParaRPr lang="en-US" sz="1400" b="1" dirty="0" smtClean="0">
              <a:solidFill>
                <a:srgbClr val="0070C0"/>
              </a:solidFill>
              <a:latin typeface="+mn-lt"/>
              <a:ea typeface=""/>
              <a:cs typeface=""/>
            </a:endParaRPr>
          </a:p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0070C0"/>
                </a:solidFill>
                <a:latin typeface="+mn-lt"/>
                <a:ea typeface=""/>
                <a:cs typeface=""/>
              </a:rPr>
              <a:t>2.5nC </a:t>
            </a:r>
            <a:endParaRPr lang="en-US" sz="1400" b="1" dirty="0">
              <a:solidFill>
                <a:srgbClr val="0070C0"/>
              </a:solidFill>
              <a:latin typeface="+mn-lt"/>
              <a:ea typeface=""/>
              <a:cs typeface="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034317" y="3137891"/>
            <a:ext cx="1068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1" dirty="0" err="1" smtClean="0">
                <a:solidFill>
                  <a:srgbClr val="C00000"/>
                </a:solidFill>
                <a:latin typeface="+mn-lt"/>
                <a:ea typeface=""/>
                <a:cs typeface=""/>
              </a:rPr>
              <a:t>ChDR</a:t>
            </a:r>
            <a:endParaRPr lang="en-US" sz="1400" b="1" dirty="0">
              <a:solidFill>
                <a:srgbClr val="C00000"/>
              </a:solidFill>
              <a:latin typeface="+mn-lt"/>
              <a:ea typeface=""/>
              <a:cs typeface="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11396" y="6063734"/>
            <a:ext cx="1068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1" dirty="0" smtClean="0">
                <a:solidFill>
                  <a:srgbClr val="4D4D4D">
                    <a:lumMod val="50000"/>
                  </a:srgbClr>
                </a:solidFill>
                <a:latin typeface="+mn-lt"/>
                <a:ea typeface=""/>
                <a:cs typeface=""/>
              </a:rPr>
              <a:t>Target</a:t>
            </a:r>
            <a:endParaRPr lang="en-US" sz="1400" b="1" dirty="0">
              <a:solidFill>
                <a:srgbClr val="4D4D4D">
                  <a:lumMod val="50000"/>
                </a:srgbClr>
              </a:solidFill>
              <a:latin typeface="+mn-lt"/>
              <a:ea typeface=""/>
              <a:cs typeface="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6923298" y="5152813"/>
            <a:ext cx="327743" cy="910921"/>
          </a:xfrm>
          <a:prstGeom prst="straightConnector1">
            <a:avLst/>
          </a:prstGeom>
          <a:ln w="15875"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596740" y="3044977"/>
            <a:ext cx="10687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400" b="1" smtClean="0">
                <a:solidFill>
                  <a:srgbClr val="4D4D4D">
                    <a:lumMod val="50000"/>
                  </a:srgbClr>
                </a:solidFill>
                <a:latin typeface="+mn-lt"/>
                <a:ea typeface=""/>
                <a:cs typeface=""/>
              </a:rPr>
              <a:t>Camera</a:t>
            </a:r>
            <a:endParaRPr lang="en-US" sz="1400" b="1" dirty="0">
              <a:solidFill>
                <a:srgbClr val="4D4D4D">
                  <a:lumMod val="50000"/>
                </a:srgbClr>
              </a:solidFill>
              <a:latin typeface="+mn-lt"/>
              <a:ea typeface=""/>
              <a:cs typeface="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665520" y="3229643"/>
            <a:ext cx="404477" cy="0"/>
          </a:xfrm>
          <a:prstGeom prst="straightConnector1">
            <a:avLst/>
          </a:prstGeom>
          <a:ln w="15875"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575184" y="2966550"/>
            <a:ext cx="760957" cy="338554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40000"/>
                <a:lumOff val="60000"/>
              </a:schemeClr>
            </a:solidFill>
          </a:ln>
        </p:spPr>
        <p:txBody>
          <a:bodyPr wrap="square" rtlCol="0">
            <a:spAutoFit/>
          </a:bodyPr>
          <a:lstStyle/>
          <a:p>
            <a:pPr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1600" dirty="0" err="1" smtClean="0">
                <a:solidFill>
                  <a:srgbClr val="4D4D4D">
                    <a:lumMod val="50000"/>
                  </a:srgbClr>
                </a:solidFill>
                <a:latin typeface="Arial"/>
                <a:ea typeface=""/>
                <a:cs typeface=""/>
              </a:rPr>
              <a:t>ChDR</a:t>
            </a:r>
            <a:endParaRPr lang="en-US" sz="1600" dirty="0">
              <a:solidFill>
                <a:srgbClr val="4D4D4D">
                  <a:lumMod val="50000"/>
                </a:srgbClr>
              </a:solidFill>
              <a:latin typeface="Arial"/>
              <a:ea typeface=""/>
              <a:cs typeface=""/>
            </a:endParaRPr>
          </a:p>
        </p:txBody>
      </p:sp>
      <p:sp>
        <p:nvSpPr>
          <p:cNvPr id="22" name="Content Placeholder 2"/>
          <p:cNvSpPr>
            <a:spLocks noGrp="1"/>
          </p:cNvSpPr>
          <p:nvPr>
            <p:ph idx="1"/>
          </p:nvPr>
        </p:nvSpPr>
        <p:spPr>
          <a:xfrm>
            <a:off x="688181" y="2253854"/>
            <a:ext cx="8173300" cy="1346597"/>
          </a:xfrm>
        </p:spPr>
        <p:txBody>
          <a:bodyPr/>
          <a:lstStyle/>
          <a:p>
            <a:pPr eaLnBrk="1" hangingPunct="1">
              <a:buClr>
                <a:schemeClr val="tx2"/>
              </a:buClr>
            </a:pPr>
            <a:r>
              <a:rPr lang="en-US" altLang="en-US" dirty="0" smtClean="0"/>
              <a:t>Re-using the DR vacuum chamber and optical system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65099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6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40902" y="2302981"/>
            <a:ext cx="8663397" cy="3416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Design a </a:t>
            </a:r>
            <a:r>
              <a:rPr lang="en-US" dirty="0">
                <a:solidFill>
                  <a:srgbClr val="FF0000"/>
                </a:solidFill>
                <a:latin typeface="Century Gothic" charset="0"/>
              </a:rPr>
              <a:t>2</a:t>
            </a: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cm long </a:t>
            </a:r>
            <a:r>
              <a:rPr lang="en-US" dirty="0">
                <a:solidFill>
                  <a:srgbClr val="FF0000"/>
                </a:solidFill>
                <a:latin typeface="Century Gothic" charset="0"/>
              </a:rPr>
              <a:t>SiO2 (n=1.46) </a:t>
            </a:r>
            <a:r>
              <a:rPr lang="en-US" dirty="0" smtClean="0">
                <a:latin typeface="Century Gothic" charset="0"/>
              </a:rPr>
              <a:t>Cherenkov Diffraction Radiation target</a:t>
            </a:r>
          </a:p>
          <a:p>
            <a:pPr lvl="1"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Testing </a:t>
            </a:r>
            <a:r>
              <a:rPr lang="en-US" dirty="0">
                <a:latin typeface="Century Gothic" charset="0"/>
              </a:rPr>
              <a:t>with </a:t>
            </a:r>
            <a:r>
              <a:rPr lang="en-US" dirty="0" smtClean="0">
                <a:latin typeface="Century Gothic" charset="0"/>
              </a:rPr>
              <a:t>5.3GeV e</a:t>
            </a:r>
            <a:r>
              <a:rPr lang="en-US" baseline="30000" dirty="0" smtClean="0">
                <a:latin typeface="Century Gothic" charset="0"/>
              </a:rPr>
              <a:t>-</a:t>
            </a:r>
            <a:r>
              <a:rPr lang="en-US" dirty="0" smtClean="0">
                <a:latin typeface="Century Gothic" charset="0"/>
              </a:rPr>
              <a:t> / e</a:t>
            </a:r>
            <a:r>
              <a:rPr lang="en-US" baseline="30000" dirty="0" smtClean="0">
                <a:latin typeface="Century Gothic" charset="0"/>
              </a:rPr>
              <a:t>+</a:t>
            </a:r>
            <a:r>
              <a:rPr lang="en-US" dirty="0" smtClean="0">
                <a:latin typeface="Century Gothic" charset="0"/>
              </a:rPr>
              <a:t> </a:t>
            </a:r>
            <a:r>
              <a:rPr lang="en-US" dirty="0">
                <a:latin typeface="Century Gothic" charset="0"/>
              </a:rPr>
              <a:t>and measuring in </a:t>
            </a: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visible </a:t>
            </a:r>
            <a:r>
              <a:rPr lang="en-US" dirty="0">
                <a:solidFill>
                  <a:srgbClr val="FF0000"/>
                </a:solidFill>
                <a:latin typeface="Century Gothic" charset="0"/>
              </a:rPr>
              <a:t>(</a:t>
            </a: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0.3-0.7um) </a:t>
            </a:r>
            <a:r>
              <a:rPr lang="mr-IN" dirty="0" smtClean="0">
                <a:solidFill>
                  <a:srgbClr val="FF0000"/>
                </a:solidFill>
                <a:latin typeface="Century Gothic" charset="0"/>
              </a:rPr>
              <a:t>–</a:t>
            </a:r>
            <a:r>
              <a:rPr lang="en-US" dirty="0" smtClean="0">
                <a:solidFill>
                  <a:srgbClr val="FF0000"/>
                </a:solidFill>
                <a:latin typeface="Century Gothic" charset="0"/>
              </a:rPr>
              <a:t> October 2017</a:t>
            </a:r>
            <a:endParaRPr lang="en-US" dirty="0">
              <a:solidFill>
                <a:srgbClr val="FF0000"/>
              </a:solidFill>
              <a:latin typeface="Century Gothic" charset="0"/>
            </a:endParaRPr>
          </a:p>
        </p:txBody>
      </p:sp>
      <p:pic>
        <p:nvPicPr>
          <p:cNvPr id="5" name="Picture 4" descr="Screen Shot 2017-11-14 at 5.51.0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4198632"/>
            <a:ext cx="3416058" cy="2142465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957765" y="4060132"/>
            <a:ext cx="265331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1200" i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Gated </a:t>
            </a:r>
            <a:r>
              <a:rPr lang="en-US" sz="1200" i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and intensified camera</a:t>
            </a:r>
            <a:endParaRPr lang="en-US" sz="1200" i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6" name="Рисунок 3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901" y="3237345"/>
            <a:ext cx="5043658" cy="3405211"/>
          </a:xfrm>
          <a:prstGeom prst="rect">
            <a:avLst/>
          </a:prstGeom>
          <a:noFill/>
        </p:spPr>
      </p:pic>
      <p:cxnSp>
        <p:nvCxnSpPr>
          <p:cNvPr id="3" name="Straight Connector 2"/>
          <p:cNvCxnSpPr/>
          <p:nvPr/>
        </p:nvCxnSpPr>
        <p:spPr>
          <a:xfrm flipH="1" flipV="1">
            <a:off x="1215676" y="3446178"/>
            <a:ext cx="21142" cy="2843625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 flipV="1">
            <a:off x="1708183" y="4198631"/>
            <a:ext cx="21142" cy="2091173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649090" y="4011131"/>
            <a:ext cx="8739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Symbol" charset="2"/>
                <a:ea typeface="Symbol" charset="2"/>
                <a:cs typeface="Symbol" charset="2"/>
              </a:rPr>
              <a:t>l</a:t>
            </a:r>
            <a:r>
              <a:rPr lang="en-US" sz="800" dirty="0" smtClean="0"/>
              <a:t>= 600±10nm</a:t>
            </a:r>
            <a:endParaRPr lang="en-US" sz="800" dirty="0"/>
          </a:p>
        </p:txBody>
      </p:sp>
      <p:sp>
        <p:nvSpPr>
          <p:cNvPr id="18" name="TextBox 17"/>
          <p:cNvSpPr txBox="1"/>
          <p:nvPr/>
        </p:nvSpPr>
        <p:spPr>
          <a:xfrm>
            <a:off x="1177795" y="3299241"/>
            <a:ext cx="87395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Symbol" charset="2"/>
                <a:ea typeface="Symbol" charset="2"/>
                <a:cs typeface="Symbol" charset="2"/>
              </a:rPr>
              <a:t>l</a:t>
            </a:r>
            <a:r>
              <a:rPr lang="en-US" sz="800" dirty="0" smtClean="0"/>
              <a:t>= 400±10nm</a:t>
            </a:r>
            <a:endParaRPr lang="en-US" sz="800" dirty="0"/>
          </a:p>
        </p:txBody>
      </p:sp>
      <p:sp>
        <p:nvSpPr>
          <p:cNvPr id="19" name="TextBox 18"/>
          <p:cNvSpPr txBox="1"/>
          <p:nvPr/>
        </p:nvSpPr>
        <p:spPr>
          <a:xfrm>
            <a:off x="1" y="6641950"/>
            <a:ext cx="36703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2" defTabSz="91440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sz="800" i="1" dirty="0" smtClean="0">
                <a:latin typeface="+mn-lt"/>
              </a:rPr>
              <a:t>M.V</a:t>
            </a:r>
            <a:r>
              <a:rPr lang="en-US" sz="800" i="1" dirty="0">
                <a:latin typeface="+mn-lt"/>
              </a:rPr>
              <a:t>. </a:t>
            </a:r>
            <a:r>
              <a:rPr lang="en-US" sz="800" i="1" dirty="0" err="1">
                <a:latin typeface="+mn-lt"/>
              </a:rPr>
              <a:t>Shevelev</a:t>
            </a:r>
            <a:r>
              <a:rPr lang="en-US" sz="800" i="1" dirty="0">
                <a:latin typeface="+mn-lt"/>
              </a:rPr>
              <a:t> and A.S. </a:t>
            </a:r>
            <a:r>
              <a:rPr lang="en-US" sz="800" i="1" dirty="0" err="1" smtClean="0">
                <a:latin typeface="+mn-lt"/>
              </a:rPr>
              <a:t>Konkov</a:t>
            </a:r>
            <a:r>
              <a:rPr lang="en-US" sz="800" i="1" dirty="0" smtClean="0">
                <a:latin typeface="+mn-lt"/>
              </a:rPr>
              <a:t>, JETP </a:t>
            </a:r>
            <a:r>
              <a:rPr lang="en-US" sz="800" b="1" i="1" dirty="0">
                <a:latin typeface="+mn-lt"/>
              </a:rPr>
              <a:t>118,</a:t>
            </a:r>
            <a:r>
              <a:rPr lang="en-US" sz="800" i="1" dirty="0">
                <a:latin typeface="+mn-lt"/>
              </a:rPr>
              <a:t> 501 (2014</a:t>
            </a:r>
            <a:r>
              <a:rPr lang="en-US" sz="800" i="1" dirty="0" smtClean="0">
                <a:latin typeface="+mn-lt"/>
              </a:rPr>
              <a:t>)</a:t>
            </a:r>
            <a:r>
              <a:rPr lang="en-GB" sz="800" i="1" dirty="0" smtClean="0">
                <a:latin typeface="+mn-lt"/>
              </a:rPr>
              <a:t> </a:t>
            </a:r>
            <a:endParaRPr lang="en-US" sz="800" i="1" dirty="0">
              <a:latin typeface="+mn-lt"/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Experimental set-up on CESR (2/2)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664494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7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40903" y="2302981"/>
            <a:ext cx="8415866" cy="3416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Two different geometries have </a:t>
            </a:r>
            <a:r>
              <a:rPr lang="en-US" dirty="0">
                <a:latin typeface="Century Gothic" charset="0"/>
              </a:rPr>
              <a:t>been </a:t>
            </a:r>
            <a:r>
              <a:rPr lang="en-US" dirty="0" smtClean="0">
                <a:latin typeface="Century Gothic" charset="0"/>
              </a:rPr>
              <a:t>tested</a:t>
            </a:r>
          </a:p>
          <a:p>
            <a:pPr lvl="1" eaLnBrk="1" hangingPunct="1">
              <a:buClr>
                <a:schemeClr val="tx2"/>
              </a:buClr>
            </a:pPr>
            <a:r>
              <a:rPr lang="en-US" b="1" dirty="0">
                <a:latin typeface="Century Gothic" charset="0"/>
              </a:rPr>
              <a:t>P</a:t>
            </a:r>
            <a:r>
              <a:rPr lang="en-US" b="1" dirty="0" smtClean="0">
                <a:latin typeface="Century Gothic" charset="0"/>
              </a:rPr>
              <a:t>rismatic radiator</a:t>
            </a:r>
          </a:p>
          <a:p>
            <a:pPr lvl="1" eaLnBrk="1" hangingPunct="1">
              <a:buClr>
                <a:schemeClr val="tx2"/>
              </a:buClr>
            </a:pPr>
            <a:endParaRPr lang="en-US" dirty="0">
              <a:latin typeface="Century Gothic" charset="0"/>
            </a:endParaRPr>
          </a:p>
          <a:p>
            <a:pPr lvl="1" eaLnBrk="1" hangingPunct="1">
              <a:buClr>
                <a:schemeClr val="tx2"/>
              </a:buClr>
            </a:pPr>
            <a:endParaRPr lang="en-US" dirty="0" smtClean="0">
              <a:latin typeface="Century Gothic" charset="0"/>
            </a:endParaRPr>
          </a:p>
          <a:p>
            <a:pPr lvl="1" eaLnBrk="1" hangingPunct="1">
              <a:buClr>
                <a:schemeClr val="tx2"/>
              </a:buClr>
            </a:pPr>
            <a:endParaRPr lang="en-US" dirty="0">
              <a:latin typeface="Century Gothic" charset="0"/>
            </a:endParaRPr>
          </a:p>
          <a:p>
            <a:pPr lvl="1" eaLnBrk="1" hangingPunct="1">
              <a:buClr>
                <a:schemeClr val="tx2"/>
              </a:buClr>
            </a:pPr>
            <a:endParaRPr lang="en-US" dirty="0" smtClean="0">
              <a:latin typeface="Century Gothic" charset="0"/>
            </a:endParaRPr>
          </a:p>
          <a:p>
            <a:pPr lvl="1" eaLnBrk="1" hangingPunct="1">
              <a:buClr>
                <a:schemeClr val="tx2"/>
              </a:buClr>
            </a:pPr>
            <a:endParaRPr lang="en-US" dirty="0">
              <a:latin typeface="Century Gothic" charset="0"/>
            </a:endParaRPr>
          </a:p>
          <a:p>
            <a:pPr lvl="1" eaLnBrk="1" hangingPunct="1">
              <a:buClr>
                <a:schemeClr val="tx2"/>
              </a:buClr>
            </a:pPr>
            <a:endParaRPr lang="en-US" dirty="0" smtClean="0">
              <a:latin typeface="Century Gothic" charset="0"/>
            </a:endParaRPr>
          </a:p>
          <a:p>
            <a:pPr lvl="1" eaLnBrk="1" hangingPunct="1">
              <a:buClr>
                <a:schemeClr val="tx2"/>
              </a:buClr>
            </a:pPr>
            <a:r>
              <a:rPr lang="en-US" b="1" dirty="0" smtClean="0">
                <a:latin typeface="Century Gothic" charset="0"/>
              </a:rPr>
              <a:t>Flat radiator </a:t>
            </a:r>
            <a:r>
              <a:rPr lang="en-US" dirty="0" smtClean="0">
                <a:latin typeface="Century Gothic" charset="0"/>
              </a:rPr>
              <a:t>(simpler and cheaper)</a:t>
            </a:r>
            <a:endParaRPr lang="en-US" dirty="0">
              <a:latin typeface="Century Gothic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5" b="62248"/>
          <a:stretch/>
        </p:blipFill>
        <p:spPr>
          <a:xfrm>
            <a:off x="1225806" y="5642327"/>
            <a:ext cx="3804700" cy="1215673"/>
          </a:xfrm>
          <a:prstGeom prst="rect">
            <a:avLst/>
          </a:prstGeom>
        </p:spPr>
      </p:pic>
      <p:sp>
        <p:nvSpPr>
          <p:cNvPr id="9" name="Title 1"/>
          <p:cNvSpPr txBox="1">
            <a:spLocks/>
          </p:cNvSpPr>
          <p:nvPr/>
        </p:nvSpPr>
        <p:spPr bwMode="gray">
          <a:xfrm>
            <a:off x="663838" y="973139"/>
            <a:ext cx="7129037" cy="7080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 kern="1200">
                <a:solidFill>
                  <a:schemeClr val="bg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2pPr>
            <a:lvl3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3pPr>
            <a:lvl4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4pPr>
            <a:lvl5pPr algn="l" defTabSz="457200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bg2"/>
                </a:solidFill>
                <a:latin typeface="Century Gothic" panose="020B0502020202020204" pitchFamily="34" charset="0"/>
                <a:ea typeface="ＭＳ Ｐゴシック" charset="0"/>
                <a:cs typeface="ＭＳ Ｐゴシック" charset="0"/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eaLnBrk="1" hangingPunct="1"/>
            <a:r>
              <a:rPr lang="en-GB" sz="2800" dirty="0" smtClean="0">
                <a:latin typeface="Century Gothic" charset="0"/>
              </a:rPr>
              <a:t>Cherenkov radiators </a:t>
            </a:r>
            <a:endParaRPr lang="en-GB" sz="2800" dirty="0">
              <a:latin typeface="Century Gothic" charset="0"/>
            </a:endParaRPr>
          </a:p>
        </p:txBody>
      </p:sp>
      <p:pic>
        <p:nvPicPr>
          <p:cNvPr id="7" name="Picture 6" descr="Screen Shot 2017-11-21 at 5.25.01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29547">
            <a:off x="6325475" y="2982026"/>
            <a:ext cx="1473200" cy="1718733"/>
          </a:xfrm>
          <a:prstGeom prst="rect">
            <a:avLst/>
          </a:prstGeom>
        </p:spPr>
      </p:pic>
      <p:pic>
        <p:nvPicPr>
          <p:cNvPr id="8" name="Picture 7" descr="Screen Shot 2017-11-21 at 5.25.05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1102" y="4885554"/>
            <a:ext cx="1879194" cy="130913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85" t="37732"/>
          <a:stretch/>
        </p:blipFill>
        <p:spPr>
          <a:xfrm>
            <a:off x="1314705" y="3118578"/>
            <a:ext cx="3752596" cy="197765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2578100" y="3098800"/>
            <a:ext cx="860658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4228356" y="2982267"/>
            <a:ext cx="17901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rgbClr val="FF0000"/>
                </a:solidFill>
              </a:rPr>
              <a:t>Prismatic target </a:t>
            </a:r>
            <a:r>
              <a:rPr lang="en-US" sz="1200" i="1" smtClean="0">
                <a:solidFill>
                  <a:srgbClr val="FF0000"/>
                </a:solidFill>
              </a:rPr>
              <a:t>for polarization </a:t>
            </a:r>
            <a:r>
              <a:rPr lang="en-US" sz="1200" i="1" dirty="0" smtClean="0">
                <a:solidFill>
                  <a:srgbClr val="FF0000"/>
                </a:solidFill>
              </a:rPr>
              <a:t>studies</a:t>
            </a:r>
            <a:endParaRPr lang="en-US" sz="1200" i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2075010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Experimental data : Positron at 5.3GeV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8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 bwMode="auto">
          <a:xfrm>
            <a:off x="340903" y="2226781"/>
            <a:ext cx="8415866" cy="79919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dirty="0" smtClean="0">
                <a:latin typeface="Century Gothic" charset="0"/>
              </a:rPr>
              <a:t>Measuring the horizontal Beam size :</a:t>
            </a:r>
          </a:p>
        </p:txBody>
      </p:sp>
      <p:pic>
        <p:nvPicPr>
          <p:cNvPr id="5" name="Picture 4" descr="Vertical_Polarisation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1" r="59872"/>
          <a:stretch/>
        </p:blipFill>
        <p:spPr>
          <a:xfrm>
            <a:off x="6701090" y="2804101"/>
            <a:ext cx="1965801" cy="3708993"/>
          </a:xfrm>
          <a:prstGeom prst="rect">
            <a:avLst/>
          </a:prstGeom>
        </p:spPr>
      </p:pic>
      <p:pic>
        <p:nvPicPr>
          <p:cNvPr id="6" name="Picture 5" descr="Horizontal_Polarisation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7" t="-2374" r="59739" b="2374"/>
          <a:stretch/>
        </p:blipFill>
        <p:spPr>
          <a:xfrm>
            <a:off x="4143316" y="2768546"/>
            <a:ext cx="1956775" cy="367503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967968" y="2513391"/>
            <a:ext cx="20970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Horizontal polarization</a:t>
            </a:r>
            <a:endParaRPr lang="en-US" sz="14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6784894" y="2512079"/>
            <a:ext cx="191270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Vertical polarization</a:t>
            </a:r>
            <a:endParaRPr lang="en-US" sz="1400" i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381828" y="2581454"/>
            <a:ext cx="2624548" cy="1785988"/>
            <a:chOff x="146885" y="2958707"/>
            <a:chExt cx="4561405" cy="2944834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497" t="25034" r="31120" b="25017"/>
            <a:stretch/>
          </p:blipFill>
          <p:spPr>
            <a:xfrm>
              <a:off x="146885" y="2958707"/>
              <a:ext cx="3974811" cy="2591241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826326" y="5396061"/>
              <a:ext cx="2201530" cy="5074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Positron Beam</a:t>
              </a:r>
              <a:endParaRPr lang="en-US" sz="14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798835" y="3387281"/>
              <a:ext cx="1909455" cy="12179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2C7DB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Cherenkov</a:t>
              </a:r>
            </a:p>
            <a:p>
              <a:r>
                <a:rPr lang="en-US" sz="1400" dirty="0" smtClean="0">
                  <a:solidFill>
                    <a:srgbClr val="2C7DB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Diffraction</a:t>
              </a:r>
            </a:p>
            <a:p>
              <a:r>
                <a:rPr lang="en-US" sz="1400" dirty="0" smtClean="0">
                  <a:solidFill>
                    <a:srgbClr val="2C7DBA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Radiation</a:t>
              </a:r>
              <a:endParaRPr lang="en-US" sz="1400" dirty="0">
                <a:solidFill>
                  <a:srgbClr val="2C7DBA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63838" y="4412775"/>
            <a:ext cx="2228152" cy="1899818"/>
            <a:chOff x="5519352" y="2782430"/>
            <a:chExt cx="3322491" cy="3156156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21" t="14299" r="32637" b="18070"/>
            <a:stretch/>
          </p:blipFill>
          <p:spPr>
            <a:xfrm>
              <a:off x="5519352" y="2782430"/>
              <a:ext cx="2818803" cy="3156156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7">
              <a:alphaModFix amt="70000"/>
              <a:extLst>
                <a:ext uri="{BEBA8EAE-BF5A-486C-A8C5-ECC9F3942E4B}">
                  <a14:imgProps xmlns:a14="http://schemas.microsoft.com/office/drawing/2010/main">
                    <a14:imgLayer r:embed="rId8">
                      <a14:imgEffect>
                        <a14:backgroundRemoval t="24497" b="75261" l="23368" r="80329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248" t="18152" r="23969" b="18393"/>
            <a:stretch/>
          </p:blipFill>
          <p:spPr>
            <a:xfrm rot="16200000">
              <a:off x="6038940" y="3954736"/>
              <a:ext cx="1279093" cy="1391315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6885615" y="5396061"/>
              <a:ext cx="1956228" cy="511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solidFill>
                    <a:srgbClr val="FF0000"/>
                  </a:solidFill>
                  <a:latin typeface="Times New Roman" charset="0"/>
                  <a:ea typeface="Times New Roman" charset="0"/>
                  <a:cs typeface="Times New Roman" charset="0"/>
                </a:rPr>
                <a:t>Positron Beam</a:t>
              </a:r>
              <a:endParaRPr lang="en-US" sz="1400" dirty="0">
                <a:solidFill>
                  <a:srgbClr val="FF0000"/>
                </a:solidFill>
                <a:latin typeface="Times New Roman" charset="0"/>
                <a:ea typeface="Times New Roman" charset="0"/>
                <a:cs typeface="Times New Roman" charset="0"/>
              </a:endParaRPr>
            </a:p>
          </p:txBody>
        </p:sp>
      </p:grpSp>
      <p:sp>
        <p:nvSpPr>
          <p:cNvPr id="19" name="Rectangle 18"/>
          <p:cNvSpPr/>
          <p:nvPr/>
        </p:nvSpPr>
        <p:spPr>
          <a:xfrm>
            <a:off x="-927920" y="6437889"/>
            <a:ext cx="89088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1600" dirty="0" smtClean="0">
                <a:solidFill>
                  <a:srgbClr val="FF0000"/>
                </a:solidFill>
              </a:rPr>
              <a:t>‘Vertically polarized photons give the best spatial resolution (</a:t>
            </a:r>
            <a:r>
              <a:rPr lang="en-US" sz="1600" dirty="0" err="1" smtClean="0">
                <a:solidFill>
                  <a:srgbClr val="FF0000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1600" baseline="-25000" dirty="0" err="1" smtClean="0">
                <a:solidFill>
                  <a:srgbClr val="FF0000"/>
                </a:solidFill>
              </a:rPr>
              <a:t>y</a:t>
            </a:r>
            <a:r>
              <a:rPr lang="en-US" sz="1600" dirty="0" smtClean="0">
                <a:solidFill>
                  <a:srgbClr val="FF0000"/>
                </a:solidFill>
              </a:rPr>
              <a:t>=2mm)’ 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990666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Title 1"/>
          <p:cNvSpPr>
            <a:spLocks noGrp="1"/>
          </p:cNvSpPr>
          <p:nvPr>
            <p:ph type="title"/>
          </p:nvPr>
        </p:nvSpPr>
        <p:spPr>
          <a:xfrm>
            <a:off x="663838" y="973139"/>
            <a:ext cx="7129037" cy="708025"/>
          </a:xfrm>
        </p:spPr>
        <p:txBody>
          <a:bodyPr/>
          <a:lstStyle/>
          <a:p>
            <a:pPr eaLnBrk="1" hangingPunct="1"/>
            <a:r>
              <a:rPr lang="en-GB" sz="2800" dirty="0" smtClean="0">
                <a:latin typeface="Century Gothic" charset="0"/>
              </a:rPr>
              <a:t>Experimental data : Positron at 5.3GeV</a:t>
            </a:r>
            <a:endParaRPr lang="en-GB" sz="2800" dirty="0">
              <a:latin typeface="Century Gothic" charset="0"/>
            </a:endParaRPr>
          </a:p>
        </p:txBody>
      </p:sp>
      <p:sp>
        <p:nvSpPr>
          <p:cNvPr id="29700" name="Slide Number Placeholder 18"/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entury Gothic" charset="0"/>
                <a:ea typeface="ＭＳ Ｐゴシック" charset="0"/>
              </a:defRPr>
            </a:lvl9pPr>
          </a:lstStyle>
          <a:p>
            <a:fld id="{5A65AE35-4EE5-B040-8242-1C4028E7655C}" type="slidenum">
              <a:rPr lang="en-US" sz="2800">
                <a:solidFill>
                  <a:schemeClr val="bg1"/>
                </a:solidFill>
              </a:rPr>
              <a:pPr/>
              <a:t>9</a:t>
            </a:fld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723116" y="2230787"/>
            <a:ext cx="51741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i="1" u="sng" dirty="0" err="1" smtClean="0"/>
              <a:t>ChDR</a:t>
            </a:r>
            <a:r>
              <a:rPr lang="en-US" sz="1400" i="1" u="sng" dirty="0" smtClean="0"/>
              <a:t> @600±10nm ; </a:t>
            </a:r>
            <a:r>
              <a:rPr lang="en-US" sz="1400" i="1" u="sng" dirty="0" err="1" smtClean="0"/>
              <a:t>h</a:t>
            </a:r>
            <a:r>
              <a:rPr lang="en-US" sz="1400" i="1" u="sng" baseline="-25000" dirty="0" err="1" smtClean="0"/>
              <a:t>mean</a:t>
            </a:r>
            <a:r>
              <a:rPr lang="en-US" sz="1400" i="1" u="sng" dirty="0" smtClean="0"/>
              <a:t> = 1.5mm</a:t>
            </a:r>
            <a:endParaRPr lang="en-US" sz="1400" i="1" u="sng" dirty="0"/>
          </a:p>
        </p:txBody>
      </p:sp>
      <p:sp>
        <p:nvSpPr>
          <p:cNvPr id="62" name="Rectangle 61"/>
          <p:cNvSpPr/>
          <p:nvPr/>
        </p:nvSpPr>
        <p:spPr>
          <a:xfrm>
            <a:off x="645703" y="6111539"/>
            <a:ext cx="717749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en-US" sz="1600" dirty="0" smtClean="0"/>
              <a:t>‘Measuring </a:t>
            </a:r>
            <a:r>
              <a:rPr lang="en-US" sz="1600" dirty="0"/>
              <a:t>the </a:t>
            </a:r>
            <a:r>
              <a:rPr lang="en-US" sz="1600" dirty="0">
                <a:solidFill>
                  <a:srgbClr val="FF0000"/>
                </a:solidFill>
              </a:rPr>
              <a:t>Beam tilt angle </a:t>
            </a:r>
            <a:r>
              <a:rPr lang="en-US" sz="1600" dirty="0"/>
              <a:t>with respect to the surface of </a:t>
            </a:r>
            <a:r>
              <a:rPr lang="en-US" sz="1600" dirty="0" smtClean="0"/>
              <a:t>dielectric</a:t>
            </a:r>
          </a:p>
          <a:p>
            <a:pPr algn="ctr" eaLnBrk="1" hangingPunct="1"/>
            <a:r>
              <a:rPr lang="en-US" sz="1600" dirty="0" smtClean="0"/>
              <a:t>as the light intensity strongly depends on the </a:t>
            </a:r>
            <a:r>
              <a:rPr lang="en-US" sz="1600" dirty="0" smtClean="0">
                <a:solidFill>
                  <a:srgbClr val="FF0000"/>
                </a:solidFill>
              </a:rPr>
              <a:t>impact parameter’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 bwMode="auto">
          <a:xfrm>
            <a:off x="340903" y="2302981"/>
            <a:ext cx="3064148" cy="79919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kern="1200">
                <a:solidFill>
                  <a:srgbClr val="404040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6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4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ts val="1000"/>
              </a:spcBef>
              <a:spcAft>
                <a:spcPct val="0"/>
              </a:spcAft>
              <a:buClr>
                <a:schemeClr val="accent1"/>
              </a:buClr>
              <a:buSzPct val="80000"/>
              <a:buFont typeface="Wingdings 3" charset="0"/>
              <a:buChar char=""/>
              <a:defRPr sz="1200" kern="1200">
                <a:solidFill>
                  <a:srgbClr val="404040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>
              <a:buClr>
                <a:schemeClr val="tx2"/>
              </a:buClr>
            </a:pPr>
            <a:r>
              <a:rPr lang="en-US" u="sng" dirty="0" smtClean="0">
                <a:latin typeface="Century Gothic" charset="0"/>
              </a:rPr>
              <a:t>Rotating the target </a:t>
            </a:r>
            <a:r>
              <a:rPr lang="en-US" dirty="0" smtClean="0">
                <a:latin typeface="Century Gothic" charset="0"/>
              </a:rPr>
              <a:t>:</a:t>
            </a:r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1781" y="4384065"/>
            <a:ext cx="1872493" cy="1816036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193" y="2638516"/>
            <a:ext cx="1822328" cy="1767384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1911" y="4350898"/>
            <a:ext cx="1930194" cy="1871997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685" y="2649035"/>
            <a:ext cx="1788968" cy="1735029"/>
          </a:xfrm>
          <a:prstGeom prst="rect">
            <a:avLst/>
          </a:prstGeom>
        </p:spPr>
      </p:pic>
      <p:grpSp>
        <p:nvGrpSpPr>
          <p:cNvPr id="61" name="Group 60"/>
          <p:cNvGrpSpPr/>
          <p:nvPr/>
        </p:nvGrpSpPr>
        <p:grpSpPr>
          <a:xfrm>
            <a:off x="554526" y="2780020"/>
            <a:ext cx="3204493" cy="1079125"/>
            <a:chOff x="663838" y="3711111"/>
            <a:chExt cx="3204493" cy="1079125"/>
          </a:xfrm>
        </p:grpSpPr>
        <p:grpSp>
          <p:nvGrpSpPr>
            <p:cNvPr id="59" name="Group 58"/>
            <p:cNvGrpSpPr/>
            <p:nvPr/>
          </p:nvGrpSpPr>
          <p:grpSpPr>
            <a:xfrm>
              <a:off x="663838" y="3711111"/>
              <a:ext cx="1857631" cy="1079125"/>
              <a:chOff x="840171" y="3592935"/>
              <a:chExt cx="1857631" cy="1079125"/>
            </a:xfrm>
          </p:grpSpPr>
          <p:sp>
            <p:nvSpPr>
              <p:cNvPr id="41" name="Right Triangle 40"/>
              <p:cNvSpPr/>
              <p:nvPr/>
            </p:nvSpPr>
            <p:spPr>
              <a:xfrm rot="21360000" flipH="1">
                <a:off x="1361832" y="3592935"/>
                <a:ext cx="1044288" cy="689772"/>
              </a:xfrm>
              <a:prstGeom prst="rtTriangle">
                <a:avLst/>
              </a:prstGeom>
              <a:solidFill>
                <a:schemeClr val="bg2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 flipH="1">
                <a:off x="887076" y="4398038"/>
                <a:ext cx="1810726" cy="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1471126" y="4333506"/>
                <a:ext cx="122667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>
                    <a:solidFill>
                      <a:srgbClr val="FF0000"/>
                    </a:solidFill>
                    <a:latin typeface="Times New Roman" charset="0"/>
                    <a:ea typeface="Times New Roman" charset="0"/>
                    <a:cs typeface="Times New Roman" charset="0"/>
                  </a:rPr>
                  <a:t>Positrons</a:t>
                </a:r>
                <a:endParaRPr lang="en-US" sz="1600" dirty="0">
                  <a:solidFill>
                    <a:srgbClr val="FF0000"/>
                  </a:solidFill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  <p:cxnSp>
            <p:nvCxnSpPr>
              <p:cNvPr id="44" name="Straight Arrow Connector 43"/>
              <p:cNvCxnSpPr/>
              <p:nvPr/>
            </p:nvCxnSpPr>
            <p:spPr>
              <a:xfrm rot="21360000" flipH="1">
                <a:off x="1185006" y="4285838"/>
                <a:ext cx="1396796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prstDash val="dash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5" name="Arc 44"/>
              <p:cNvSpPr/>
              <p:nvPr/>
            </p:nvSpPr>
            <p:spPr>
              <a:xfrm>
                <a:off x="2477780" y="4243735"/>
                <a:ext cx="76812" cy="301048"/>
              </a:xfrm>
              <a:prstGeom prst="arc">
                <a:avLst/>
              </a:prstGeom>
              <a:ln>
                <a:solidFill>
                  <a:schemeClr val="tx1"/>
                </a:solidFill>
                <a:prstDash val="sysDot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6" name="Straight Arrow Connector 45"/>
              <p:cNvCxnSpPr/>
              <p:nvPr/>
            </p:nvCxnSpPr>
            <p:spPr>
              <a:xfrm flipH="1" flipV="1">
                <a:off x="1127173" y="3803914"/>
                <a:ext cx="721326" cy="477953"/>
              </a:xfrm>
              <a:prstGeom prst="straightConnector1">
                <a:avLst/>
              </a:prstGeom>
              <a:ln w="9525">
                <a:solidFill>
                  <a:srgbClr val="FF0000">
                    <a:alpha val="65000"/>
                  </a:srgb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 flipH="1" flipV="1">
                <a:off x="1008371" y="3817115"/>
                <a:ext cx="721326" cy="477953"/>
              </a:xfrm>
              <a:prstGeom prst="straightConnector1">
                <a:avLst/>
              </a:prstGeom>
              <a:ln w="9525">
                <a:solidFill>
                  <a:srgbClr val="FF0000">
                    <a:alpha val="65000"/>
                  </a:srgb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flipH="1" flipV="1">
                <a:off x="1266347" y="3790684"/>
                <a:ext cx="721326" cy="477953"/>
              </a:xfrm>
              <a:prstGeom prst="straightConnector1">
                <a:avLst/>
              </a:prstGeom>
              <a:ln w="9525">
                <a:solidFill>
                  <a:srgbClr val="FF0000">
                    <a:alpha val="65000"/>
                  </a:srgb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/>
              <p:cNvCxnSpPr/>
              <p:nvPr/>
            </p:nvCxnSpPr>
            <p:spPr>
              <a:xfrm flipH="1" flipV="1">
                <a:off x="919296" y="3826967"/>
                <a:ext cx="721326" cy="477953"/>
              </a:xfrm>
              <a:prstGeom prst="straightConnector1">
                <a:avLst/>
              </a:prstGeom>
              <a:ln w="9525">
                <a:solidFill>
                  <a:srgbClr val="FF0000">
                    <a:alpha val="65000"/>
                  </a:srgb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/>
              <p:cNvCxnSpPr/>
              <p:nvPr/>
            </p:nvCxnSpPr>
            <p:spPr>
              <a:xfrm flipH="1" flipV="1">
                <a:off x="1702919" y="3764224"/>
                <a:ext cx="721326" cy="477953"/>
              </a:xfrm>
              <a:prstGeom prst="straightConnector1">
                <a:avLst/>
              </a:prstGeom>
              <a:ln w="9525">
                <a:solidFill>
                  <a:srgbClr val="FF0000">
                    <a:alpha val="65000"/>
                  </a:srgb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/>
              <p:cNvCxnSpPr/>
              <p:nvPr/>
            </p:nvCxnSpPr>
            <p:spPr>
              <a:xfrm flipH="1" flipV="1">
                <a:off x="1451822" y="3784324"/>
                <a:ext cx="721326" cy="477953"/>
              </a:xfrm>
              <a:prstGeom prst="straightConnector1">
                <a:avLst/>
              </a:prstGeom>
              <a:ln w="9525">
                <a:solidFill>
                  <a:srgbClr val="FF0000">
                    <a:alpha val="65000"/>
                  </a:srgb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/>
              <p:nvPr/>
            </p:nvCxnSpPr>
            <p:spPr>
              <a:xfrm flipH="1" flipV="1">
                <a:off x="840171" y="3827222"/>
                <a:ext cx="721326" cy="477953"/>
              </a:xfrm>
              <a:prstGeom prst="straightConnector1">
                <a:avLst/>
              </a:prstGeom>
              <a:ln w="9525">
                <a:solidFill>
                  <a:srgbClr val="FF0000">
                    <a:alpha val="65000"/>
                  </a:srgbClr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3" name="TextBox 62"/>
            <p:cNvSpPr txBox="1"/>
            <p:nvPr/>
          </p:nvSpPr>
          <p:spPr>
            <a:xfrm>
              <a:off x="2393996" y="4217536"/>
              <a:ext cx="147433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>
                  <a:latin typeface="Times New Roman" charset="0"/>
                  <a:ea typeface="Times New Roman" charset="0"/>
                  <a:cs typeface="Times New Roman" charset="0"/>
                </a:rPr>
                <a:t>Target angle, </a:t>
              </a:r>
              <a:r>
                <a:rPr lang="en-US" sz="1600" dirty="0" smtClean="0">
                  <a:latin typeface="Symbol" charset="2"/>
                  <a:ea typeface="Symbol" charset="2"/>
                  <a:cs typeface="Symbol" charset="2"/>
                </a:rPr>
                <a:t>a</a:t>
              </a:r>
              <a:endParaRPr lang="en-US" sz="1600" dirty="0">
                <a:latin typeface="Symbol" charset="2"/>
                <a:ea typeface="Symbol" charset="2"/>
                <a:cs typeface="Symbol" charset="2"/>
              </a:endParaRPr>
            </a:p>
          </p:txBody>
        </p:sp>
      </p:grpSp>
      <p:cxnSp>
        <p:nvCxnSpPr>
          <p:cNvPr id="4" name="Straight Arrow Connector 3"/>
          <p:cNvCxnSpPr/>
          <p:nvPr/>
        </p:nvCxnSpPr>
        <p:spPr>
          <a:xfrm>
            <a:off x="5529943" y="2960337"/>
            <a:ext cx="0" cy="760938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5477982" y="3105594"/>
            <a:ext cx="7697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1.5mm</a:t>
            </a:r>
            <a:endParaRPr lang="en-US" sz="1400" dirty="0">
              <a:solidFill>
                <a:schemeClr val="tx2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7962731" y="2973608"/>
            <a:ext cx="0" cy="406450"/>
          </a:xfrm>
          <a:prstGeom prst="straightConnector1">
            <a:avLst/>
          </a:prstGeom>
          <a:ln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962731" y="2999735"/>
            <a:ext cx="7601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tx2"/>
                </a:solidFill>
              </a:rPr>
              <a:t>350um</a:t>
            </a:r>
            <a:endParaRPr lang="en-US" sz="1400" dirty="0">
              <a:solidFill>
                <a:schemeClr val="tx2"/>
              </a:solidFill>
            </a:endParaRPr>
          </a:p>
        </p:txBody>
      </p:sp>
      <p:pic>
        <p:nvPicPr>
          <p:cNvPr id="32" name="Рисунок 3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560" y="4134998"/>
            <a:ext cx="2419716" cy="1810965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4111742" y="2551564"/>
            <a:ext cx="18357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smtClean="0">
                <a:latin typeface="Symbol" charset="2"/>
                <a:ea typeface="Symbol" charset="2"/>
                <a:cs typeface="Symbol" charset="2"/>
              </a:rPr>
              <a:t>a </a:t>
            </a:r>
            <a:r>
              <a:rPr lang="en-US" sz="1200" i="1" dirty="0" smtClean="0">
                <a:latin typeface="+mn-lt"/>
                <a:ea typeface="Times New Roman" charset="0"/>
                <a:cs typeface="Times New Roman" charset="0"/>
              </a:rPr>
              <a:t>= </a:t>
            </a:r>
            <a:r>
              <a:rPr lang="en-US" sz="1200" i="1" dirty="0">
                <a:latin typeface="+mn-lt"/>
                <a:ea typeface="Times New Roman" charset="0"/>
                <a:cs typeface="Times New Roman" charset="0"/>
              </a:rPr>
              <a:t>4.28 </a:t>
            </a:r>
            <a:r>
              <a:rPr lang="en-US" sz="1200" i="1" dirty="0" err="1" smtClean="0">
                <a:latin typeface="+mn-lt"/>
                <a:ea typeface="Times New Roman" charset="0"/>
                <a:cs typeface="Times New Roman" charset="0"/>
              </a:rPr>
              <a:t>deg</a:t>
            </a:r>
            <a:r>
              <a:rPr lang="en-US" sz="1200" i="1" dirty="0" smtClean="0">
                <a:latin typeface="+mn-lt"/>
                <a:ea typeface="Times New Roman" charset="0"/>
                <a:cs typeface="Times New Roman" charset="0"/>
              </a:rPr>
              <a:t> (74mrad)</a:t>
            </a:r>
            <a:endParaRPr lang="en-US" sz="1200" i="1" dirty="0">
              <a:latin typeface="+mn-lt"/>
              <a:ea typeface="Times New Roman" charset="0"/>
              <a:cs typeface="Times New Roman" charset="0"/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549329" y="2530273"/>
            <a:ext cx="183575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smtClean="0">
                <a:latin typeface="Symbol" charset="2"/>
                <a:ea typeface="Symbol" charset="2"/>
                <a:cs typeface="Symbol" charset="2"/>
              </a:rPr>
              <a:t>a </a:t>
            </a:r>
            <a:r>
              <a:rPr lang="en-US" sz="1200" i="1" dirty="0" smtClean="0">
                <a:latin typeface="+mn-lt"/>
                <a:ea typeface="Times New Roman" charset="0"/>
                <a:cs typeface="Times New Roman" charset="0"/>
              </a:rPr>
              <a:t>= 0.98 </a:t>
            </a:r>
            <a:r>
              <a:rPr lang="en-US" sz="1200" i="1" dirty="0" err="1" smtClean="0">
                <a:latin typeface="+mn-lt"/>
                <a:ea typeface="Times New Roman" charset="0"/>
                <a:cs typeface="Times New Roman" charset="0"/>
              </a:rPr>
              <a:t>deg</a:t>
            </a:r>
            <a:r>
              <a:rPr lang="en-US" sz="1200" i="1" dirty="0" smtClean="0">
                <a:latin typeface="+mn-lt"/>
                <a:ea typeface="Times New Roman" charset="0"/>
                <a:cs typeface="Times New Roman" charset="0"/>
              </a:rPr>
              <a:t> (17mrad)</a:t>
            </a:r>
            <a:endParaRPr lang="en-US" sz="1200" i="1" dirty="0">
              <a:latin typeface="+mn-lt"/>
              <a:ea typeface="Times New Roman" charset="0"/>
              <a:cs typeface="Times New Roman" charset="0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1417274" y="4664858"/>
            <a:ext cx="0" cy="10968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13263" y="4439144"/>
            <a:ext cx="65915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>
                <a:latin typeface="Symbol" charset="2"/>
                <a:ea typeface="Symbol" charset="2"/>
                <a:cs typeface="Symbol" charset="2"/>
              </a:rPr>
              <a:t>l</a:t>
            </a:r>
            <a:r>
              <a:rPr lang="en-US" sz="800" smtClean="0"/>
              <a:t>= 600nm</a:t>
            </a:r>
            <a:endParaRPr lang="en-US" sz="800" dirty="0"/>
          </a:p>
        </p:txBody>
      </p:sp>
      <p:sp>
        <p:nvSpPr>
          <p:cNvPr id="37" name="TextBox 36"/>
          <p:cNvSpPr txBox="1"/>
          <p:nvPr/>
        </p:nvSpPr>
        <p:spPr>
          <a:xfrm>
            <a:off x="6040517" y="6611779"/>
            <a:ext cx="316625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dirty="0" smtClean="0"/>
              <a:t>M. Bergamaschi, ATF2 Project Meeting 2018, LAL</a:t>
            </a:r>
            <a:endParaRPr lang="en-US" sz="1000" i="1" dirty="0"/>
          </a:p>
        </p:txBody>
      </p:sp>
    </p:spTree>
    <p:extLst>
      <p:ext uri="{BB962C8B-B14F-4D97-AF65-F5344CB8AC3E}">
        <p14:creationId xmlns:p14="http://schemas.microsoft.com/office/powerpoint/2010/main" val="152382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 Boardroom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14916</TotalTime>
  <Words>1939</Words>
  <Application>Microsoft Office PowerPoint</Application>
  <PresentationFormat>On-screen Show (4:3)</PresentationFormat>
  <Paragraphs>393</Paragraphs>
  <Slides>35</Slides>
  <Notes>22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8" baseType="lpstr">
      <vt:lpstr>ＭＳ Ｐゴシック</vt:lpstr>
      <vt:lpstr>Arial</vt:lpstr>
      <vt:lpstr>Calibri</vt:lpstr>
      <vt:lpstr>Cambria Math</vt:lpstr>
      <vt:lpstr>Century Gothic</vt:lpstr>
      <vt:lpstr>Mangal</vt:lpstr>
      <vt:lpstr>Symbol</vt:lpstr>
      <vt:lpstr>Times New Roman</vt:lpstr>
      <vt:lpstr>Wingdings</vt:lpstr>
      <vt:lpstr>Wingdings 3</vt:lpstr>
      <vt:lpstr>Ion Boardroom</vt:lpstr>
      <vt:lpstr>Equation</vt:lpstr>
      <vt:lpstr>Unknown</vt:lpstr>
      <vt:lpstr>Cherenkov Diffraction Radiation as a potential Beam size measurement technique</vt:lpstr>
      <vt:lpstr>Outline</vt:lpstr>
      <vt:lpstr>Incoherent Cherenkov Diffraction Radiation</vt:lpstr>
      <vt:lpstr>Motivation to develop Incoherent Cherenkov Diffraction Radiation</vt:lpstr>
      <vt:lpstr>Experimental set-up on CESR (1/2)</vt:lpstr>
      <vt:lpstr>Experimental set-up on CESR (2/2)</vt:lpstr>
      <vt:lpstr>PowerPoint Presentation</vt:lpstr>
      <vt:lpstr>Experimental data : Positron at 5.3GeV</vt:lpstr>
      <vt:lpstr>Experimental data : Positron at 5.3GeV</vt:lpstr>
      <vt:lpstr>Experimental data : Measuring counter-propagating beams</vt:lpstr>
      <vt:lpstr>Experimental data : Measuring counter-propagating beams</vt:lpstr>
      <vt:lpstr>Experimental data : Electron at 2.1GeV</vt:lpstr>
      <vt:lpstr>Summary of measurements </vt:lpstr>
      <vt:lpstr>Possible studies at ATF2</vt:lpstr>
      <vt:lpstr>Possible studies at ATF2</vt:lpstr>
      <vt:lpstr>Possible studies at ATF2</vt:lpstr>
      <vt:lpstr>Conclusions</vt:lpstr>
      <vt:lpstr>Thanks for your attention</vt:lpstr>
      <vt:lpstr>Back-up slides</vt:lpstr>
      <vt:lpstr>Experimental data : Positron at 5.3GeV</vt:lpstr>
      <vt:lpstr>Perspectives on radiator’s shapes and material</vt:lpstr>
      <vt:lpstr>PowerPoint Presentation</vt:lpstr>
      <vt:lpstr>Experimental data : Positron at 5.3GeV</vt:lpstr>
      <vt:lpstr>Incoherent Diffraction Radiation on CESR (4/6)</vt:lpstr>
      <vt:lpstr>PowerPoint Presentation</vt:lpstr>
      <vt:lpstr>Experimental data : Positron at 5.3GeV</vt:lpstr>
      <vt:lpstr>Experimental data : Positron at 5.3GeV</vt:lpstr>
      <vt:lpstr>Experimental set-up on CESR (2/3)</vt:lpstr>
      <vt:lpstr>Experimental data : Positron at 5.3GeV</vt:lpstr>
      <vt:lpstr>Experimental data : electron at 2.1GeV</vt:lpstr>
      <vt:lpstr>Experimental data : electron at 2.1GeV</vt:lpstr>
      <vt:lpstr>Cherenkov radiation (1/2)</vt:lpstr>
      <vt:lpstr>Cherenkov radiation (2/2)</vt:lpstr>
      <vt:lpstr>e.g. Cherenkov Diffraction Radiation</vt:lpstr>
      <vt:lpstr>e.g. Cherenkov Diffraction Radiation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High energy proton cooling by Diffraction Cherenkov radiation</dc:title>
  <dc:creator>Thibaut Lefevre</dc:creator>
  <cp:lastModifiedBy>Michele Bergamaschi</cp:lastModifiedBy>
  <cp:revision>460</cp:revision>
  <dcterms:created xsi:type="dcterms:W3CDTF">2016-01-14T16:53:15Z</dcterms:created>
  <dcterms:modified xsi:type="dcterms:W3CDTF">2018-03-22T09:12:38Z</dcterms:modified>
</cp:coreProperties>
</file>