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A586"/>
    <a:srgbClr val="6BACD8"/>
    <a:srgbClr val="EDB120"/>
    <a:srgbClr val="D95319"/>
    <a:srgbClr val="006EBC"/>
    <a:srgbClr val="0000FF"/>
    <a:srgbClr val="FF1414"/>
    <a:srgbClr val="E6E6E6"/>
    <a:srgbClr val="3E91CB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109" d="100"/>
          <a:sy n="109" d="100"/>
        </p:scale>
        <p:origin x="168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67475"/>
            <a:ext cx="18717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000" y="1332000"/>
            <a:ext cx="7772400" cy="1296839"/>
          </a:xfrm>
        </p:spPr>
        <p:txBody>
          <a:bodyPr/>
          <a:lstStyle/>
          <a:p>
            <a:pPr eaLnBrk="1" hangingPunct="1"/>
            <a:r>
              <a:rPr lang="en-US" dirty="0" smtClean="0"/>
              <a:t>FONT Meeting</a:t>
            </a:r>
            <a:br>
              <a:rPr lang="en-US" dirty="0" smtClean="0"/>
            </a:br>
            <a:r>
              <a:rPr lang="en-US" sz="3200" i="1" dirty="0" smtClean="0"/>
              <a:t>Friday 16</a:t>
            </a:r>
            <a:r>
              <a:rPr lang="en-US" sz="3200" i="1" baseline="30000" dirty="0" smtClean="0"/>
              <a:t>th</a:t>
            </a:r>
            <a:r>
              <a:rPr lang="en-US" sz="3200" i="1" dirty="0" smtClean="0"/>
              <a:t> February 2018</a:t>
            </a:r>
            <a:endParaRPr lang="en-US" sz="3200" b="1" i="1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74232"/>
            <a:ext cx="6400800" cy="550912"/>
          </a:xfrm>
        </p:spPr>
        <p:txBody>
          <a:bodyPr/>
          <a:lstStyle/>
          <a:p>
            <a:pPr eaLnBrk="1" hangingPunct="1"/>
            <a:r>
              <a:rPr lang="en-GB" dirty="0" smtClean="0"/>
              <a:t>Douglas BETT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88032" y="2708920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 b="1" kern="0" dirty="0" smtClean="0"/>
              <a:t>Diode processor, sample jumps and IQ phase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Bonus: IQ phase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" t="5661" r="4214"/>
          <a:stretch/>
        </p:blipFill>
        <p:spPr>
          <a:xfrm>
            <a:off x="1907704" y="1509225"/>
            <a:ext cx="6336704" cy="48000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4" t="2221" r="20392" b="2319"/>
          <a:stretch/>
        </p:blipFill>
        <p:spPr>
          <a:xfrm>
            <a:off x="334384" y="1340768"/>
            <a:ext cx="1672186" cy="15841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6" r="21293"/>
          <a:stretch/>
        </p:blipFill>
        <p:spPr>
          <a:xfrm>
            <a:off x="330345" y="2972233"/>
            <a:ext cx="1605407" cy="16088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3" r="20180"/>
          <a:stretch/>
        </p:blipFill>
        <p:spPr>
          <a:xfrm>
            <a:off x="323528" y="4639528"/>
            <a:ext cx="1627744" cy="15977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77719" y="1630541"/>
            <a:ext cx="2014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Single-sample IQ phase rotation angle as a function of waveform sample index.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6876256" y="2348880"/>
            <a:ext cx="1052072" cy="697462"/>
            <a:chOff x="7308304" y="2371498"/>
            <a:chExt cx="1052072" cy="697462"/>
          </a:xfrm>
        </p:grpSpPr>
        <p:sp>
          <p:nvSpPr>
            <p:cNvPr id="10" name="Oval 9"/>
            <p:cNvSpPr/>
            <p:nvPr/>
          </p:nvSpPr>
          <p:spPr>
            <a:xfrm>
              <a:off x="7524328" y="2573957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7308304" y="2616788"/>
              <a:ext cx="1052072" cy="30815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7785619" y="2996952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8028384" y="2371498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7551489" y="2636912"/>
              <a:ext cx="0" cy="216024"/>
            </a:xfrm>
            <a:prstGeom prst="straightConnector1">
              <a:avLst/>
            </a:prstGeom>
            <a:ln>
              <a:solidFill>
                <a:srgbClr val="3E91C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8055127" y="2434871"/>
              <a:ext cx="0" cy="274049"/>
            </a:xfrm>
            <a:prstGeom prst="straightConnector1">
              <a:avLst/>
            </a:prstGeom>
            <a:ln>
              <a:solidFill>
                <a:srgbClr val="3E91C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7812360" y="2780507"/>
              <a:ext cx="0" cy="215355"/>
            </a:xfrm>
            <a:prstGeom prst="straightConnector1">
              <a:avLst/>
            </a:prstGeom>
            <a:ln>
              <a:solidFill>
                <a:srgbClr val="3E91C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7576153" y="2609961"/>
              <a:ext cx="64143" cy="219193"/>
            </a:xfrm>
            <a:prstGeom prst="straightConnector1">
              <a:avLst/>
            </a:prstGeom>
            <a:ln>
              <a:solidFill>
                <a:srgbClr val="4D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8082494" y="2434453"/>
              <a:ext cx="91628" cy="238671"/>
            </a:xfrm>
            <a:prstGeom prst="straightConnector1">
              <a:avLst/>
            </a:prstGeom>
            <a:ln>
              <a:solidFill>
                <a:srgbClr val="4D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 flipV="1">
              <a:off x="7741889" y="2809506"/>
              <a:ext cx="61419" cy="209879"/>
            </a:xfrm>
            <a:prstGeom prst="straightConnector1">
              <a:avLst/>
            </a:prstGeom>
            <a:ln>
              <a:solidFill>
                <a:srgbClr val="4D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6948264" y="4370328"/>
            <a:ext cx="19442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Random phase found in  absence of signal only when fit performed to the data once binned by quad mover setting. </a:t>
            </a:r>
            <a:br>
              <a:rPr lang="en-GB" sz="1200" dirty="0" smtClean="0"/>
            </a:br>
            <a:r>
              <a:rPr lang="en-GB" sz="1200" dirty="0" smtClean="0"/>
              <a:t>This amounts to fitting to just 5 data points and accounts for the loss of consistency compared to fitting to all data points.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956376" y="2276872"/>
            <a:ext cx="1042273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err="1"/>
              <a:t>l</a:t>
            </a:r>
            <a:r>
              <a:rPr lang="en-GB" sz="1050" b="1" dirty="0" err="1" smtClean="0"/>
              <a:t>sq</a:t>
            </a:r>
            <a:r>
              <a:rPr lang="en-GB" sz="1050" dirty="0" smtClean="0"/>
              <a:t> = </a:t>
            </a:r>
          </a:p>
          <a:p>
            <a:r>
              <a:rPr lang="en-GB" sz="1050" dirty="0" smtClean="0"/>
              <a:t>least squares</a:t>
            </a:r>
          </a:p>
          <a:p>
            <a:r>
              <a:rPr lang="en-GB" sz="1050" b="1" dirty="0"/>
              <a:t>p</a:t>
            </a:r>
            <a:r>
              <a:rPr lang="en-GB" sz="1050" b="1" dirty="0" smtClean="0"/>
              <a:t>erp-</a:t>
            </a:r>
            <a:r>
              <a:rPr lang="en-GB" sz="1050" b="1" dirty="0" err="1" smtClean="0"/>
              <a:t>lsq</a:t>
            </a:r>
            <a:r>
              <a:rPr lang="en-GB" sz="1050" dirty="0" smtClean="0"/>
              <a:t> = </a:t>
            </a:r>
            <a:br>
              <a:rPr lang="en-GB" sz="1050" dirty="0" smtClean="0"/>
            </a:br>
            <a:r>
              <a:rPr lang="en-GB" sz="1050" dirty="0" smtClean="0"/>
              <a:t>perpendicular </a:t>
            </a:r>
            <a:br>
              <a:rPr lang="en-GB" sz="1050" dirty="0" smtClean="0"/>
            </a:br>
            <a:r>
              <a:rPr lang="en-GB" sz="1050" dirty="0" smtClean="0"/>
              <a:t>least squares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70748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Diode processor successfully commissioned. Not able to demonstrate performance limit but have shown that it exceeds requirement.</a:t>
            </a:r>
          </a:p>
          <a:p>
            <a:endParaRPr lang="en-GB" sz="2400" dirty="0" smtClean="0"/>
          </a:p>
          <a:p>
            <a:r>
              <a:rPr lang="en-GB" sz="2400" dirty="0" smtClean="0"/>
              <a:t>Based on the available evidence, the most likely cause of the sample jumping is the fast clock.</a:t>
            </a:r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Apparent random IQ phase before arrival of signal simply a consequence of performing a fit with a very small number of data points.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83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133947" y="1278728"/>
            <a:ext cx="5470501" cy="4525963"/>
          </a:xfrm>
        </p:spPr>
        <p:txBody>
          <a:bodyPr/>
          <a:lstStyle/>
          <a:p>
            <a:r>
              <a:rPr lang="en-GB" dirty="0" smtClean="0"/>
              <a:t>Diode processor</a:t>
            </a:r>
          </a:p>
          <a:p>
            <a:pPr lvl="1"/>
            <a:r>
              <a:rPr lang="en-GB" sz="2000" dirty="0"/>
              <a:t>s</a:t>
            </a:r>
            <a:r>
              <a:rPr lang="en-GB" sz="2000" dirty="0" smtClean="0"/>
              <a:t>etup and commissioning</a:t>
            </a:r>
          </a:p>
          <a:p>
            <a:pPr lvl="1"/>
            <a:r>
              <a:rPr lang="en-GB" sz="2000" dirty="0"/>
              <a:t>s</a:t>
            </a:r>
            <a:r>
              <a:rPr lang="en-GB" sz="2000" dirty="0" smtClean="0"/>
              <a:t>tability, dynamic range measurements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Sample jumps</a:t>
            </a:r>
          </a:p>
          <a:p>
            <a:pPr lvl="1"/>
            <a:r>
              <a:rPr lang="en-GB" sz="2000" dirty="0"/>
              <a:t>r</a:t>
            </a:r>
            <a:r>
              <a:rPr lang="en-GB" sz="2000" dirty="0" smtClean="0"/>
              <a:t>eview and timing signal study</a:t>
            </a:r>
          </a:p>
          <a:p>
            <a:pPr lvl="1"/>
            <a:r>
              <a:rPr lang="en-GB" sz="2000" dirty="0" smtClean="0"/>
              <a:t>amplitude and frequency analysis</a:t>
            </a:r>
          </a:p>
          <a:p>
            <a:pPr marL="457200" lvl="1" indent="0">
              <a:buNone/>
            </a:pPr>
            <a:r>
              <a:rPr lang="en-GB" sz="2000" dirty="0" smtClean="0"/>
              <a:t> </a:t>
            </a:r>
            <a:endParaRPr lang="en-GB" dirty="0" smtClean="0"/>
          </a:p>
          <a:p>
            <a:r>
              <a:rPr lang="en-GB" dirty="0" smtClean="0"/>
              <a:t>Bonus: IQ phase</a:t>
            </a:r>
          </a:p>
          <a:p>
            <a:pPr lvl="1"/>
            <a:r>
              <a:rPr lang="en-GB" sz="2000" dirty="0" smtClean="0"/>
              <a:t>historically random before signal arrived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20601" r="11413" b="31100"/>
          <a:stretch/>
        </p:blipFill>
        <p:spPr>
          <a:xfrm>
            <a:off x="612204" y="1412203"/>
            <a:ext cx="2348087" cy="10801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95536" y="2852363"/>
            <a:ext cx="83529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95536" y="4652563"/>
            <a:ext cx="83529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3" r="6685"/>
          <a:stretch/>
        </p:blipFill>
        <p:spPr>
          <a:xfrm>
            <a:off x="1085725" y="3063117"/>
            <a:ext cx="1902743" cy="14454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6" t="5273" r="24404"/>
          <a:stretch/>
        </p:blipFill>
        <p:spPr>
          <a:xfrm>
            <a:off x="1507878" y="4796579"/>
            <a:ext cx="1480590" cy="144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88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Diode processor commissioning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499992" y="1257004"/>
            <a:ext cx="4453436" cy="2678410"/>
          </a:xfrm>
        </p:spPr>
        <p:txBody>
          <a:bodyPr/>
          <a:lstStyle/>
          <a:p>
            <a:r>
              <a:rPr lang="en-GB" sz="1600" dirty="0"/>
              <a:t>M</a:t>
            </a:r>
            <a:r>
              <a:rPr lang="en-GB" sz="1600" dirty="0" smtClean="0"/>
              <a:t>atched pair of </a:t>
            </a:r>
            <a:r>
              <a:rPr lang="en-GB" sz="1600" dirty="0" err="1" smtClean="0"/>
              <a:t>heliax</a:t>
            </a:r>
            <a:r>
              <a:rPr lang="en-GB" sz="1600" dirty="0" smtClean="0"/>
              <a:t> required to transport raw </a:t>
            </a:r>
            <a:r>
              <a:rPr lang="en-GB" sz="1600" dirty="0" err="1" smtClean="0"/>
              <a:t>stripline</a:t>
            </a:r>
            <a:r>
              <a:rPr lang="en-GB" sz="1600" dirty="0" smtClean="0"/>
              <a:t> signals; </a:t>
            </a:r>
            <a:br>
              <a:rPr lang="en-GB" sz="1600" dirty="0" smtClean="0"/>
            </a:br>
            <a:r>
              <a:rPr lang="en-GB" sz="1600" dirty="0" smtClean="0"/>
              <a:t>B1, B2 available in P2 region</a:t>
            </a:r>
          </a:p>
          <a:p>
            <a:r>
              <a:rPr lang="en-GB" sz="1600" dirty="0" err="1" smtClean="0"/>
              <a:t>Heliax</a:t>
            </a:r>
            <a:r>
              <a:rPr lang="en-GB" sz="1600" dirty="0" smtClean="0"/>
              <a:t> 4 replaced B1 as fast clock input of upstream FONT5A board</a:t>
            </a:r>
          </a:p>
          <a:p>
            <a:r>
              <a:rPr lang="en-GB" sz="1600" dirty="0" smtClean="0"/>
              <a:t>6 dB attenuators installed on P3 and DP1 instrumented in situ (phase shifter removed from signal path due to cabling issues)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Initial processor tests performed in Local Control Room using scope</a:t>
            </a:r>
            <a:endParaRPr lang="en-GB" sz="2400" dirty="0" smtClean="0">
              <a:solidFill>
                <a:srgbClr val="0070C0"/>
              </a:solidFill>
            </a:endParaRPr>
          </a:p>
          <a:p>
            <a:endParaRPr lang="en-GB" sz="2400" dirty="0" smtClean="0"/>
          </a:p>
        </p:txBody>
      </p:sp>
      <p:grpSp>
        <p:nvGrpSpPr>
          <p:cNvPr id="14" name="Group 13"/>
          <p:cNvGrpSpPr/>
          <p:nvPr/>
        </p:nvGrpSpPr>
        <p:grpSpPr>
          <a:xfrm>
            <a:off x="813182" y="3789040"/>
            <a:ext cx="2966730" cy="2448272"/>
            <a:chOff x="525150" y="3645024"/>
            <a:chExt cx="2966730" cy="244827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88" t="3801" r="12201" b="6951"/>
            <a:stretch/>
          </p:blipFill>
          <p:spPr>
            <a:xfrm>
              <a:off x="525150" y="3645024"/>
              <a:ext cx="2966730" cy="244827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55576" y="3862789"/>
              <a:ext cx="2880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dirty="0" smtClean="0">
                  <a:solidFill>
                    <a:schemeClr val="bg1"/>
                  </a:solidFill>
                </a:rPr>
                <a:t>Δ</a:t>
              </a:r>
              <a:r>
                <a:rPr lang="en-GB" dirty="0" smtClean="0">
                  <a:solidFill>
                    <a:schemeClr val="bg1"/>
                  </a:solidFill>
                </a:rPr>
                <a:t/>
              </a:r>
              <a:br>
                <a:rPr lang="en-GB" dirty="0" smtClean="0">
                  <a:solidFill>
                    <a:schemeClr val="bg1"/>
                  </a:solidFill>
                </a:rPr>
              </a:br>
              <a:r>
                <a:rPr lang="el-GR" dirty="0" smtClean="0">
                  <a:solidFill>
                    <a:schemeClr val="bg1"/>
                  </a:solidFill>
                </a:rPr>
                <a:t>Σ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052400" y="4052437"/>
              <a:ext cx="432048" cy="0"/>
            </a:xfrm>
            <a:prstGeom prst="line">
              <a:avLst/>
            </a:prstGeom>
            <a:ln w="38100">
              <a:solidFill>
                <a:srgbClr val="E38C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043608" y="4312421"/>
              <a:ext cx="432048" cy="0"/>
            </a:xfrm>
            <a:prstGeom prst="line">
              <a:avLst/>
            </a:prstGeom>
            <a:ln w="38100">
              <a:solidFill>
                <a:srgbClr val="F7F2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6"/>
          <p:cNvSpPr txBox="1">
            <a:spLocks/>
          </p:cNvSpPr>
          <p:nvPr/>
        </p:nvSpPr>
        <p:spPr bwMode="auto">
          <a:xfrm>
            <a:off x="3847862" y="4005064"/>
            <a:ext cx="5044618" cy="1900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/>
            <a:r>
              <a:rPr lang="en-GB" sz="1600" kern="0" dirty="0" smtClean="0"/>
              <a:t>DP2 instrumented with P2 signals with 6 dB attenuation on inputs and no filters on outputs</a:t>
            </a:r>
          </a:p>
          <a:p>
            <a:pPr algn="just"/>
            <a:r>
              <a:rPr lang="en-GB" sz="1600" kern="0" dirty="0" smtClean="0"/>
              <a:t>Δ signal responded as expected to changes in P2 BPM mover setting but beam orbit sufficiently offset that </a:t>
            </a:r>
            <a:r>
              <a:rPr lang="en-GB" sz="1600" kern="0" dirty="0"/>
              <a:t>Δ</a:t>
            </a:r>
            <a:r>
              <a:rPr lang="en-GB" sz="1600" kern="0" dirty="0" smtClean="0"/>
              <a:t> could not be reduced to zero</a:t>
            </a:r>
          </a:p>
          <a:p>
            <a:pPr algn="just"/>
            <a:r>
              <a:rPr lang="en-GB" sz="1600" kern="0" dirty="0" smtClean="0"/>
              <a:t>From crude calibration estimated jitter to be tens of microns</a:t>
            </a:r>
          </a:p>
          <a:p>
            <a:pPr algn="just"/>
            <a:r>
              <a:rPr lang="en-GB" sz="1600" kern="0" dirty="0" smtClean="0"/>
              <a:t>With attenuation removed |</a:t>
            </a:r>
            <a:r>
              <a:rPr lang="el-GR" sz="1600" kern="0" dirty="0" smtClean="0"/>
              <a:t>Σ</a:t>
            </a:r>
            <a:r>
              <a:rPr lang="en-GB" sz="1600" kern="0" dirty="0" smtClean="0"/>
              <a:t>| = 350 mV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89" y="1257003"/>
            <a:ext cx="4338711" cy="267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60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 in situ measurements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61251" y="6452443"/>
            <a:ext cx="503237" cy="288925"/>
          </a:xfrm>
        </p:spPr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363238" y="1234684"/>
            <a:ext cx="3560690" cy="2664583"/>
            <a:chOff x="723278" y="1340481"/>
            <a:chExt cx="3560690" cy="266458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278" y="1340481"/>
              <a:ext cx="3560690" cy="2664583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3522798" y="1539208"/>
              <a:ext cx="0" cy="21602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876208" y="1955051"/>
                <a:ext cx="1520866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𝛴</m:t>
                          </m:r>
                        </m:e>
                      </m:d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6208" y="1955051"/>
                <a:ext cx="1520866" cy="369332"/>
              </a:xfrm>
              <a:prstGeom prst="rect">
                <a:avLst/>
              </a:prstGeom>
              <a:blipFill>
                <a:blip r:embed="rId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3732192" y="1532295"/>
            <a:ext cx="3360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Calibration using BPM movers</a:t>
            </a:r>
          </a:p>
          <a:p>
            <a:r>
              <a:rPr lang="en-GB" dirty="0" smtClean="0"/>
              <a:t>		449.4 (P1)</a:t>
            </a:r>
          </a:p>
          <a:p>
            <a:r>
              <a:rPr lang="en-GB" dirty="0" smtClean="0"/>
              <a:t>		517.3 (P3)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48335"/>
            <a:ext cx="2649186" cy="198247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148335"/>
            <a:ext cx="2649186" cy="198247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950" y="4186020"/>
            <a:ext cx="2598827" cy="194478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779912" y="2841213"/>
            <a:ext cx="23519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Measured beam jitter</a:t>
            </a:r>
          </a:p>
          <a:p>
            <a:r>
              <a:rPr lang="en-GB" dirty="0" smtClean="0"/>
              <a:t>1.59 um (P1)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2.37 um (P3)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79912" y="3692535"/>
            <a:ext cx="2755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P1-P3 correlation = -0.70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3838853" y="123497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mCal1</a:t>
            </a:r>
            <a:endParaRPr lang="en-GB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821093" y="2512515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jitRun2</a:t>
            </a:r>
            <a:endParaRPr lang="en-GB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939472" y="2708920"/>
            <a:ext cx="2016224" cy="1323439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GB" sz="1000" i="1" dirty="0" smtClean="0"/>
              <a:t>caveats</a:t>
            </a:r>
            <a:endParaRPr lang="en-GB" sz="1000" dirty="0"/>
          </a:p>
          <a:p>
            <a:r>
              <a:rPr lang="en-GB" sz="1000" dirty="0" smtClean="0"/>
              <a:t>- significant P3 offset</a:t>
            </a:r>
          </a:p>
          <a:p>
            <a:r>
              <a:rPr lang="en-GB" sz="1000" dirty="0" smtClean="0"/>
              <a:t>- couldn’t change LO phase;</a:t>
            </a:r>
            <a:br>
              <a:rPr lang="en-GB" sz="1000" dirty="0" smtClean="0"/>
            </a:br>
            <a:r>
              <a:rPr lang="el-GR" sz="1000" dirty="0" smtClean="0"/>
              <a:t>Σ</a:t>
            </a:r>
            <a:r>
              <a:rPr lang="en-GB" sz="1000" baseline="-25000" dirty="0" smtClean="0"/>
              <a:t>Q</a:t>
            </a:r>
            <a:r>
              <a:rPr lang="en-GB" sz="1000" dirty="0" smtClean="0"/>
              <a:t> used instead of </a:t>
            </a:r>
            <a:r>
              <a:rPr lang="el-GR" sz="1000" dirty="0" smtClean="0"/>
              <a:t>Σ</a:t>
            </a:r>
            <a:r>
              <a:rPr lang="en-GB" sz="1000" dirty="0" smtClean="0"/>
              <a:t> for P1</a:t>
            </a:r>
          </a:p>
          <a:p>
            <a:r>
              <a:rPr lang="en-GB" sz="1000" dirty="0" smtClean="0"/>
              <a:t>- charge unstable: </a:t>
            </a:r>
            <a:r>
              <a:rPr lang="el-GR" sz="1000" dirty="0"/>
              <a:t>σ</a:t>
            </a:r>
            <a:r>
              <a:rPr lang="en-GB" sz="1000" dirty="0"/>
              <a:t>(</a:t>
            </a:r>
            <a:r>
              <a:rPr lang="el-GR" sz="1000" dirty="0"/>
              <a:t>Σ</a:t>
            </a:r>
            <a:r>
              <a:rPr lang="en-GB" sz="1000" dirty="0" smtClean="0"/>
              <a:t>) doubled  during latter half of jitter run</a:t>
            </a:r>
          </a:p>
          <a:p>
            <a:r>
              <a:rPr lang="en-GB" sz="1000" dirty="0" smtClean="0"/>
              <a:t>- no phase compensation for P1</a:t>
            </a:r>
            <a:br>
              <a:rPr lang="en-GB" sz="1000" dirty="0" smtClean="0"/>
            </a:br>
            <a:r>
              <a:rPr lang="en-GB" sz="1000" dirty="0" smtClean="0"/>
              <a:t>- no drift removal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88224" y="1124744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180206_owl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939472" y="1484784"/>
            <a:ext cx="2016224" cy="1223412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LATENCY</a:t>
            </a:r>
          </a:p>
          <a:p>
            <a:r>
              <a:rPr lang="en-GB" sz="1050" dirty="0" smtClean="0"/>
              <a:t>P3 sum signal peak occurs three samples after that of P1</a:t>
            </a:r>
            <a:br>
              <a:rPr lang="en-GB" sz="1050" dirty="0" smtClean="0"/>
            </a:br>
            <a:r>
              <a:rPr lang="en-GB" sz="1050" dirty="0" smtClean="0"/>
              <a:t>(formerly 5 samples)</a:t>
            </a:r>
          </a:p>
          <a:p>
            <a:r>
              <a:rPr lang="en-GB" sz="1050" dirty="0" smtClean="0">
                <a:sym typeface="Wingdings" panose="05000000000000000000" pitchFamily="2" charset="2"/>
              </a:rPr>
              <a:t> can infer a reduction in </a:t>
            </a:r>
            <a:r>
              <a:rPr lang="en-GB" sz="1000" dirty="0" smtClean="0">
                <a:sym typeface="Wingdings" panose="05000000000000000000" pitchFamily="2" charset="2"/>
              </a:rPr>
              <a:t>latency</a:t>
            </a:r>
            <a:r>
              <a:rPr lang="en-GB" sz="1050" dirty="0" smtClean="0">
                <a:sym typeface="Wingdings" panose="05000000000000000000" pitchFamily="2" charset="2"/>
              </a:rPr>
              <a:t> of &gt; 5 ns compared to conventional processor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41228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Stability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430" y="4307374"/>
            <a:ext cx="2594714" cy="19417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712" y="4293096"/>
            <a:ext cx="2594714" cy="194171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04" y="1628800"/>
            <a:ext cx="2592287" cy="19398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919" y="1636330"/>
            <a:ext cx="2582225" cy="193236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138" y="1628801"/>
            <a:ext cx="2592288" cy="1939895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457200" y="3717032"/>
            <a:ext cx="82062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9512" y="1259468"/>
            <a:ext cx="881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[14:07:29] </a:t>
            </a:r>
            <a:r>
              <a:rPr lang="en-GB" dirty="0" err="1" smtClean="0"/>
              <a:t>diodeProcessor</a:t>
            </a:r>
            <a:r>
              <a:rPr lang="en-GB" dirty="0" smtClean="0"/>
              <a:t>: 5,000 trigger data run. Charge modified twice during run.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79512" y="3923764"/>
            <a:ext cx="7064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15:40:21] </a:t>
            </a:r>
            <a:r>
              <a:rPr lang="en-GB" dirty="0" err="1" smtClean="0"/>
              <a:t>jitRun</a:t>
            </a:r>
            <a:r>
              <a:rPr lang="en-GB" dirty="0" smtClean="0"/>
              <a:t>: 16 × 400 trigger data runs. Charge varied by itself.</a:t>
            </a:r>
            <a:endParaRPr lang="en-GB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04" y="4293096"/>
            <a:ext cx="2606900" cy="195083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 rot="16200000">
            <a:off x="5573579" y="2456953"/>
            <a:ext cx="1107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5CA5D4"/>
                </a:solidFill>
              </a:rPr>
              <a:t> P1-P3 correlation</a:t>
            </a:r>
            <a:endParaRPr lang="en-GB" sz="900" dirty="0">
              <a:solidFill>
                <a:srgbClr val="5CA5D4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5573578" y="5163727"/>
            <a:ext cx="1107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5CA5D4"/>
                </a:solidFill>
              </a:rPr>
              <a:t> P1-P3 correlation</a:t>
            </a:r>
            <a:endParaRPr lang="en-GB" sz="900" dirty="0">
              <a:solidFill>
                <a:srgbClr val="5CA5D4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5400000">
            <a:off x="8419609" y="2448680"/>
            <a:ext cx="7184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E99A79"/>
                </a:solidFill>
              </a:rPr>
              <a:t>Σ(P1) [</a:t>
            </a:r>
            <a:r>
              <a:rPr lang="en-GB" sz="900" dirty="0" err="1" smtClean="0">
                <a:solidFill>
                  <a:srgbClr val="E99A79"/>
                </a:solidFill>
              </a:rPr>
              <a:t>cts</a:t>
            </a:r>
            <a:r>
              <a:rPr lang="en-GB" sz="900" dirty="0" smtClean="0">
                <a:solidFill>
                  <a:srgbClr val="E99A79"/>
                </a:solidFill>
              </a:rPr>
              <a:t>]</a:t>
            </a:r>
            <a:endParaRPr lang="en-GB" sz="900" dirty="0">
              <a:solidFill>
                <a:srgbClr val="E99A79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5400000">
            <a:off x="8432639" y="5184985"/>
            <a:ext cx="7184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E99A79"/>
                </a:solidFill>
              </a:rPr>
              <a:t>Σ(P1) [</a:t>
            </a:r>
            <a:r>
              <a:rPr lang="en-GB" sz="900" dirty="0" err="1" smtClean="0">
                <a:solidFill>
                  <a:srgbClr val="E99A79"/>
                </a:solidFill>
              </a:rPr>
              <a:t>cts</a:t>
            </a:r>
            <a:r>
              <a:rPr lang="en-GB" sz="900" dirty="0" smtClean="0">
                <a:solidFill>
                  <a:srgbClr val="E99A79"/>
                </a:solidFill>
              </a:rPr>
              <a:t>]</a:t>
            </a:r>
            <a:endParaRPr lang="en-GB" sz="900" dirty="0">
              <a:solidFill>
                <a:srgbClr val="E99A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43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 range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30" y="1772816"/>
            <a:ext cx="2736304" cy="20476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350" y="1772816"/>
            <a:ext cx="2728003" cy="20414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825" y="1772816"/>
            <a:ext cx="2739655" cy="20501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755" y="4246989"/>
            <a:ext cx="2755899" cy="20623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2" y="1196752"/>
            <a:ext cx="6340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Mover scan over range ± 500 </a:t>
            </a:r>
            <a:r>
              <a:rPr lang="el-GR" sz="1400" dirty="0" smtClean="0"/>
              <a:t>μ</a:t>
            </a:r>
            <a:r>
              <a:rPr lang="en-GB" sz="1400" dirty="0" smtClean="0"/>
              <a:t>m with a 20 </a:t>
            </a:r>
            <a:r>
              <a:rPr lang="el-GR" sz="1400" dirty="0"/>
              <a:t>μ</a:t>
            </a:r>
            <a:r>
              <a:rPr lang="en-GB" sz="1400" dirty="0" smtClean="0"/>
              <a:t>m step size.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18062" y="4005064"/>
            <a:ext cx="5040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</a:t>
            </a:r>
            <a:r>
              <a:rPr lang="en-GB" sz="1200" dirty="0" smtClean="0"/>
              <a:t>alibration constant for each BPM as a function of central point of scan.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950110" y="1556792"/>
            <a:ext cx="1369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P1 mean position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829296" y="1556792"/>
            <a:ext cx="1369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P3 mean position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015790" y="1556792"/>
            <a:ext cx="1063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Position jitter</a:t>
            </a:r>
            <a:endParaRPr lang="en-GB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15" y="4246989"/>
            <a:ext cx="2717694" cy="203374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4" r="4463"/>
          <a:stretch/>
        </p:blipFill>
        <p:spPr>
          <a:xfrm>
            <a:off x="877076" y="4839789"/>
            <a:ext cx="1541445" cy="11353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075972" y="4437112"/>
                <a:ext cx="1513684" cy="4367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1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⟨"/>
                              <m:endChr m:val="⟩"/>
                              <m:ctrlP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den>
                      </m:f>
                      <m:r>
                        <a:rPr lang="en-GB" sz="1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&lt;0.015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5972" y="4437112"/>
                <a:ext cx="1513684" cy="43678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6" t="5273" r="7669"/>
          <a:stretch/>
        </p:blipFill>
        <p:spPr>
          <a:xfrm>
            <a:off x="6138455" y="4365104"/>
            <a:ext cx="2538001" cy="19442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31814" y="4016097"/>
            <a:ext cx="652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charge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2103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 jumps: a review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84176"/>
            <a:ext cx="8363272" cy="4781128"/>
          </a:xfrm>
        </p:spPr>
        <p:txBody>
          <a:bodyPr/>
          <a:lstStyle/>
          <a:p>
            <a:r>
              <a:rPr lang="en-GB" sz="1400" dirty="0" smtClean="0"/>
              <a:t>Refers to recently observed spontaneous shifts in the sample window of the FONT5A board</a:t>
            </a:r>
          </a:p>
          <a:p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lvl="1"/>
            <a:endParaRPr lang="en-GB" sz="1400" dirty="0" smtClean="0"/>
          </a:p>
          <a:p>
            <a:pPr lvl="1"/>
            <a:r>
              <a:rPr lang="en-GB" sz="1200" dirty="0" smtClean="0"/>
              <a:t>Internal ring clock generated from fast clock</a:t>
            </a:r>
          </a:p>
          <a:p>
            <a:pPr lvl="1"/>
            <a:r>
              <a:rPr lang="en-GB" sz="1200" dirty="0" smtClean="0"/>
              <a:t>Board starts counting ring clock cycles after trigger rising edge detected</a:t>
            </a:r>
          </a:p>
          <a:p>
            <a:pPr lvl="1"/>
            <a:r>
              <a:rPr lang="en-GB" sz="1200" dirty="0" smtClean="0"/>
              <a:t>Input trigger delay defines number of ring clock cycles to wait before sampling</a:t>
            </a:r>
          </a:p>
          <a:p>
            <a:pPr lvl="1"/>
            <a:r>
              <a:rPr lang="en-GB" sz="1200" dirty="0" smtClean="0"/>
              <a:t>Sample hold-off allows sample window to be further delayed by up to 127 fast clock cycles</a:t>
            </a:r>
          </a:p>
          <a:p>
            <a:r>
              <a:rPr lang="en-GB" sz="1400" dirty="0" smtClean="0"/>
              <a:t>Problem intermittent: possible to go an entire shift without observing it once but if it does happen, the board sample timing will tend to jump repeatedly</a:t>
            </a:r>
            <a:endParaRPr lang="en-GB" sz="1400" dirty="0"/>
          </a:p>
          <a:p>
            <a:r>
              <a:rPr lang="en-GB" sz="1400" dirty="0" smtClean="0"/>
              <a:t>Frequently the sample window shifts by such a large amount that it no longer includes both bunches</a:t>
            </a:r>
          </a:p>
          <a:p>
            <a:r>
              <a:rPr lang="en-GB" sz="1400" dirty="0" smtClean="0"/>
              <a:t>For feedback and analysis purposes the signals should remain stationary; depending on the size of the jump and initial value of sample hold-off, it may not be possible to trivially recover the initial state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612204" y="1572807"/>
            <a:ext cx="7848228" cy="1037729"/>
            <a:chOff x="612204" y="1988840"/>
            <a:chExt cx="7848228" cy="1037729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612204" y="2567065"/>
              <a:ext cx="57606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1188268" y="2279033"/>
              <a:ext cx="0" cy="28803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88268" y="2279033"/>
              <a:ext cx="14401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332284" y="2279033"/>
              <a:ext cx="0" cy="28803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332284" y="2567065"/>
              <a:ext cx="71281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444852" y="2296617"/>
              <a:ext cx="0" cy="288032"/>
            </a:xfrm>
            <a:prstGeom prst="line">
              <a:avLst/>
            </a:prstGeom>
            <a:ln w="19050">
              <a:solidFill>
                <a:srgbClr val="3E9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444852" y="2296617"/>
              <a:ext cx="1728192" cy="0"/>
            </a:xfrm>
            <a:prstGeom prst="line">
              <a:avLst/>
            </a:prstGeom>
            <a:ln w="19050">
              <a:solidFill>
                <a:srgbClr val="3E9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8173044" y="2296617"/>
              <a:ext cx="0" cy="288032"/>
            </a:xfrm>
            <a:prstGeom prst="line">
              <a:avLst/>
            </a:prstGeom>
            <a:ln w="19050">
              <a:solidFill>
                <a:srgbClr val="3E9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900236" y="2564904"/>
              <a:ext cx="7521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trigger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93248" y="1988840"/>
              <a:ext cx="15071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3E91CB"/>
                  </a:solidFill>
                </a:rPr>
                <a:t>sample window</a:t>
              </a:r>
              <a:endParaRPr lang="en-GB" sz="1400" b="1" dirty="0">
                <a:solidFill>
                  <a:srgbClr val="3E91CB"/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612204" y="2584649"/>
              <a:ext cx="5832648" cy="0"/>
            </a:xfrm>
            <a:prstGeom prst="line">
              <a:avLst/>
            </a:prstGeom>
            <a:ln w="19050">
              <a:solidFill>
                <a:srgbClr val="3E9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8173044" y="2584649"/>
              <a:ext cx="286744" cy="0"/>
            </a:xfrm>
            <a:prstGeom prst="line">
              <a:avLst/>
            </a:prstGeom>
            <a:ln w="19050">
              <a:solidFill>
                <a:srgbClr val="3E9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1332284" y="2423049"/>
              <a:ext cx="4680520" cy="0"/>
            </a:xfrm>
            <a:prstGeom prst="straightConnector1">
              <a:avLst/>
            </a:prstGeom>
            <a:ln>
              <a:solidFill>
                <a:schemeClr val="accent4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123728" y="2143889"/>
              <a:ext cx="31518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t</a:t>
              </a:r>
              <a:r>
                <a:rPr lang="en-GB" sz="1200" b="1" dirty="0" smtClean="0"/>
                <a:t>rigger input delay</a:t>
              </a:r>
              <a:r>
                <a:rPr lang="en-GB" sz="1200" dirty="0" smtClean="0"/>
                <a:t>: count ring clock cycles</a:t>
              </a:r>
              <a:endParaRPr lang="en-GB" sz="1200" dirty="0"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6012804" y="2279033"/>
              <a:ext cx="0" cy="3056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6012160" y="2420888"/>
              <a:ext cx="432692" cy="0"/>
            </a:xfrm>
            <a:prstGeom prst="straightConnector1">
              <a:avLst/>
            </a:prstGeom>
            <a:ln>
              <a:solidFill>
                <a:schemeClr val="accent4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5364088" y="2564904"/>
              <a:ext cx="17139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/>
                <a:t>s</a:t>
              </a:r>
              <a:r>
                <a:rPr lang="en-GB" sz="1200" b="1" dirty="0" smtClean="0"/>
                <a:t>ample hold-off</a:t>
              </a:r>
              <a:r>
                <a:rPr lang="en-GB" sz="1200" dirty="0"/>
                <a:t/>
              </a:r>
              <a:br>
                <a:rPr lang="en-GB" sz="1200" dirty="0"/>
              </a:br>
              <a:r>
                <a:rPr lang="en-GB" sz="1200" dirty="0" smtClean="0"/>
                <a:t>count fast clock cycles</a:t>
              </a:r>
              <a:endParaRPr lang="en-GB" sz="1200" dirty="0"/>
            </a:p>
          </p:txBody>
        </p:sp>
      </p:grp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3" t="6951" r="1176" b="27950"/>
          <a:stretch/>
        </p:blipFill>
        <p:spPr>
          <a:xfrm>
            <a:off x="511528" y="4634472"/>
            <a:ext cx="2764328" cy="1601759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3347864" y="4636293"/>
            <a:ext cx="566001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TIMING SIGNAL STABILITY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Trigger, ring clock and beam (represented by sum output of diode processor) all found to be stable with respect to each 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Fast clock and ring clock left on scope. After sample jump, </a:t>
            </a:r>
            <a:br>
              <a:rPr lang="en-GB" sz="1400" dirty="0" smtClean="0"/>
            </a:br>
            <a:r>
              <a:rPr lang="en-GB" sz="1400" dirty="0" smtClean="0"/>
              <a:t>fast clock phase found to have flipped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Fast clocks are outputs of Mikey’s LO distribution box </a:t>
            </a:r>
            <a:br>
              <a:rPr lang="en-GB" sz="1400" dirty="0" smtClean="0"/>
            </a:br>
            <a:r>
              <a:rPr lang="en-GB" sz="1400" dirty="0" smtClean="0"/>
              <a:t>i.e. generated from the DR 714 MHz</a:t>
            </a:r>
          </a:p>
        </p:txBody>
      </p:sp>
    </p:spTree>
    <p:extLst>
      <p:ext uri="{BB962C8B-B14F-4D97-AF65-F5344CB8AC3E}">
        <p14:creationId xmlns:p14="http://schemas.microsoft.com/office/powerpoint/2010/main" val="80642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 jumps: overnight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9301"/>
            <a:ext cx="8229600" cy="1579151"/>
          </a:xfrm>
        </p:spPr>
        <p:txBody>
          <a:bodyPr/>
          <a:lstStyle/>
          <a:p>
            <a:r>
              <a:rPr lang="en-GB" sz="1400" dirty="0"/>
              <a:t>In an attempt to gather some data about this phenomenon, at the end of </a:t>
            </a:r>
            <a:r>
              <a:rPr lang="en-GB" sz="1400" dirty="0" smtClean="0"/>
              <a:t>Wednesday </a:t>
            </a:r>
            <a:r>
              <a:rPr lang="en-GB" sz="1400" dirty="0"/>
              <a:t>day shift </a:t>
            </a:r>
            <a:r>
              <a:rPr lang="en-GB" sz="1400" dirty="0" smtClean="0"/>
              <a:t>the sample window was increased </a:t>
            </a:r>
            <a:r>
              <a:rPr lang="en-GB" sz="1400" dirty="0"/>
              <a:t>to 492 samples </a:t>
            </a:r>
            <a:r>
              <a:rPr lang="en-GB" sz="1400" dirty="0" smtClean="0"/>
              <a:t>(</a:t>
            </a:r>
            <a:r>
              <a:rPr lang="en-GB" sz="1400" dirty="0"/>
              <a:t>three ring clock cycles) and </a:t>
            </a:r>
            <a:r>
              <a:rPr lang="en-GB" sz="1400" dirty="0" smtClean="0"/>
              <a:t>the board left </a:t>
            </a:r>
            <a:r>
              <a:rPr lang="en-GB" sz="1400" dirty="0"/>
              <a:t>to repeatedly take data runs until deactivated </a:t>
            </a:r>
            <a:r>
              <a:rPr lang="en-GB" sz="1400" dirty="0" smtClean="0"/>
              <a:t>next morning</a:t>
            </a:r>
          </a:p>
          <a:p>
            <a:r>
              <a:rPr lang="en-GB" sz="1400" dirty="0" smtClean="0"/>
              <a:t>440 runs × 400 triggers / run = 176,000 triggers ~ 15h40m</a:t>
            </a:r>
          </a:p>
          <a:p>
            <a:r>
              <a:rPr lang="en-GB" sz="1400" b="1" dirty="0" smtClean="0"/>
              <a:t>Not a single sample jump</a:t>
            </a:r>
          </a:p>
          <a:p>
            <a:r>
              <a:rPr lang="en-GB" sz="1400" dirty="0" smtClean="0"/>
              <a:t>Hard to demonstrate due to large size of data set, but came up with a few metrics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889" y="3265516"/>
            <a:ext cx="2952328" cy="2209325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45" y="3265516"/>
            <a:ext cx="2952328" cy="2209325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801209" y="2927921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Sum of waveforms on a sample-by-sample basis.</a:t>
            </a:r>
            <a:endParaRPr lang="en-GB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3790378" y="2924944"/>
            <a:ext cx="1800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Sum of waveforms on a trigger-by-trigger basis.</a:t>
            </a:r>
            <a:endParaRPr lang="en-GB" sz="1200" dirty="0"/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369" y="3265516"/>
            <a:ext cx="2952327" cy="2209325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6472258" y="2924944"/>
            <a:ext cx="2232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Same as previous but separated by ring clock cycle.</a:t>
            </a:r>
            <a:endParaRPr lang="en-GB" sz="1200" dirty="0"/>
          </a:p>
        </p:txBody>
      </p:sp>
      <p:sp>
        <p:nvSpPr>
          <p:cNvPr id="63" name="Rectangle 62"/>
          <p:cNvSpPr/>
          <p:nvPr/>
        </p:nvSpPr>
        <p:spPr>
          <a:xfrm>
            <a:off x="567601" y="3404193"/>
            <a:ext cx="792088" cy="1872208"/>
          </a:xfrm>
          <a:prstGeom prst="rect">
            <a:avLst/>
          </a:prstGeom>
          <a:solidFill>
            <a:srgbClr val="006EBC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1359689" y="3404193"/>
            <a:ext cx="792088" cy="1872208"/>
          </a:xfrm>
          <a:prstGeom prst="rect">
            <a:avLst/>
          </a:prstGeom>
          <a:solidFill>
            <a:srgbClr val="D9531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2151777" y="3405863"/>
            <a:ext cx="792088" cy="1872208"/>
          </a:xfrm>
          <a:prstGeom prst="rect">
            <a:avLst/>
          </a:prstGeom>
          <a:solidFill>
            <a:srgbClr val="EDB12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/>
          <p:cNvSpPr txBox="1"/>
          <p:nvPr/>
        </p:nvSpPr>
        <p:spPr>
          <a:xfrm>
            <a:off x="663792" y="3413031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c</a:t>
            </a:r>
            <a:r>
              <a:rPr lang="en-GB" sz="1100" dirty="0" smtClean="0"/>
              <a:t>ycle 1</a:t>
            </a:r>
            <a:endParaRPr lang="en-GB" sz="1100" dirty="0"/>
          </a:p>
        </p:txBody>
      </p:sp>
      <p:sp>
        <p:nvSpPr>
          <p:cNvPr id="67" name="TextBox 66"/>
          <p:cNvSpPr txBox="1"/>
          <p:nvPr/>
        </p:nvSpPr>
        <p:spPr>
          <a:xfrm>
            <a:off x="1431697" y="3413031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c</a:t>
            </a:r>
            <a:r>
              <a:rPr lang="en-GB" sz="1100" dirty="0" smtClean="0"/>
              <a:t>ycle 2</a:t>
            </a:r>
            <a:endParaRPr lang="en-GB" sz="1100" dirty="0"/>
          </a:p>
        </p:txBody>
      </p:sp>
      <p:sp>
        <p:nvSpPr>
          <p:cNvPr id="68" name="TextBox 67"/>
          <p:cNvSpPr txBox="1"/>
          <p:nvPr/>
        </p:nvSpPr>
        <p:spPr>
          <a:xfrm>
            <a:off x="2247968" y="3413031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c</a:t>
            </a:r>
            <a:r>
              <a:rPr lang="en-GB" sz="1100" dirty="0" smtClean="0"/>
              <a:t>ycle 3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5730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 jumps: jump3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60556" y="1268760"/>
            <a:ext cx="6111644" cy="2797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400" kern="0" dirty="0" smtClean="0"/>
              <a:t>Fortunately plenty of jumping during the Friday day shift – took data (downstream board only) as soon as it happened, but noted that the upstream board was affected too</a:t>
            </a:r>
          </a:p>
          <a:p>
            <a:r>
              <a:rPr lang="en-GB" sz="1400" kern="0" dirty="0" smtClean="0"/>
              <a:t>Sample window can jump by a non-integer number of fast clock cycles</a:t>
            </a:r>
          </a:p>
          <a:p>
            <a:pPr lvl="1"/>
            <a:r>
              <a:rPr lang="en-GB" sz="1200" kern="0" dirty="0" smtClean="0"/>
              <a:t>Particularly obvious upstream: as the scan delays are typically used to shift the ADC clocks in order to catch the peaks of the </a:t>
            </a:r>
            <a:r>
              <a:rPr lang="el-GR" sz="1200" kern="0" dirty="0" smtClean="0"/>
              <a:t>Σ</a:t>
            </a:r>
            <a:r>
              <a:rPr lang="en-GB" sz="1200" kern="0" dirty="0" smtClean="0"/>
              <a:t> signals, a 1.4 ns shift completely changes the shape of the sampled signal</a:t>
            </a:r>
          </a:p>
          <a:p>
            <a:pPr lvl="1"/>
            <a:r>
              <a:rPr lang="en-GB" sz="1200" kern="0" dirty="0"/>
              <a:t>A</a:t>
            </a:r>
            <a:r>
              <a:rPr lang="en-GB" sz="1200" kern="0" dirty="0" smtClean="0"/>
              <a:t>lso visible in the shape of the reference diode</a:t>
            </a:r>
          </a:p>
          <a:p>
            <a:pPr lvl="2"/>
            <a:r>
              <a:rPr lang="en-GB" sz="1000" kern="0" dirty="0" smtClean="0"/>
              <a:t>For </a:t>
            </a:r>
            <a:r>
              <a:rPr lang="en-GB" sz="1000" kern="0" dirty="0"/>
              <a:t>each trigger, locate the rising edge of the reference </a:t>
            </a:r>
            <a:r>
              <a:rPr lang="en-GB" sz="1000" kern="0" dirty="0" smtClean="0"/>
              <a:t>signal</a:t>
            </a:r>
          </a:p>
          <a:p>
            <a:pPr lvl="2"/>
            <a:r>
              <a:rPr lang="en-GB" sz="1000" kern="0" dirty="0" smtClean="0"/>
              <a:t>By </a:t>
            </a:r>
            <a:r>
              <a:rPr lang="en-GB" sz="1000" kern="0" dirty="0"/>
              <a:t>superimposing the rising edges, it is immediately evident </a:t>
            </a:r>
            <a:r>
              <a:rPr lang="en-GB" sz="1000" kern="0" dirty="0" smtClean="0"/>
              <a:t/>
            </a:r>
            <a:br>
              <a:rPr lang="en-GB" sz="1000" kern="0" dirty="0" smtClean="0"/>
            </a:br>
            <a:r>
              <a:rPr lang="en-GB" sz="1000" kern="0" dirty="0" smtClean="0"/>
              <a:t>that </a:t>
            </a:r>
            <a:r>
              <a:rPr lang="en-GB" sz="1000" kern="0" dirty="0"/>
              <a:t>there are two distinct </a:t>
            </a:r>
            <a:r>
              <a:rPr lang="en-GB" sz="1000" kern="0" dirty="0" smtClean="0"/>
              <a:t>populations</a:t>
            </a:r>
          </a:p>
          <a:p>
            <a:pPr lvl="2"/>
            <a:r>
              <a:rPr lang="en-GB" sz="1000" kern="0" dirty="0" smtClean="0"/>
              <a:t>The </a:t>
            </a:r>
            <a:r>
              <a:rPr lang="en-GB" sz="1000" kern="0" dirty="0"/>
              <a:t>red lines correspond to a sample clock lagging by 1.4 </a:t>
            </a:r>
            <a:r>
              <a:rPr lang="en-GB" sz="1000" kern="0" dirty="0" smtClean="0"/>
              <a:t>ns</a:t>
            </a:r>
            <a:br>
              <a:rPr lang="en-GB" sz="1000" kern="0" dirty="0" smtClean="0"/>
            </a:br>
            <a:r>
              <a:rPr lang="en-GB" sz="1000" kern="0" dirty="0" smtClean="0"/>
              <a:t>relative </a:t>
            </a:r>
            <a:r>
              <a:rPr lang="en-GB" sz="1000" kern="0" dirty="0"/>
              <a:t>to the blue lines</a:t>
            </a:r>
          </a:p>
          <a:p>
            <a:pPr lvl="1"/>
            <a:endParaRPr lang="en-GB" sz="1100" kern="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3" r="6685"/>
          <a:stretch/>
        </p:blipFill>
        <p:spPr>
          <a:xfrm>
            <a:off x="6228184" y="2565405"/>
            <a:ext cx="2558678" cy="1943715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6444208" y="1412776"/>
            <a:ext cx="2397596" cy="988775"/>
            <a:chOff x="6287316" y="1770398"/>
            <a:chExt cx="2397596" cy="988775"/>
          </a:xfrm>
        </p:grpSpPr>
        <p:grpSp>
          <p:nvGrpSpPr>
            <p:cNvPr id="8" name="Group 7"/>
            <p:cNvGrpSpPr/>
            <p:nvPr/>
          </p:nvGrpSpPr>
          <p:grpSpPr>
            <a:xfrm>
              <a:off x="6287316" y="1770398"/>
              <a:ext cx="1160584" cy="988775"/>
              <a:chOff x="950341" y="5032513"/>
              <a:chExt cx="1160584" cy="988775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1491007" y="5032513"/>
                <a:ext cx="72008" cy="72008"/>
              </a:xfrm>
              <a:prstGeom prst="ellipse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1255727" y="5643745"/>
                <a:ext cx="72008" cy="72008"/>
              </a:xfrm>
              <a:prstGeom prst="ellipse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1742199" y="5652537"/>
                <a:ext cx="72008" cy="72008"/>
              </a:xfrm>
              <a:prstGeom prst="ellipse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950341" y="5054134"/>
                <a:ext cx="1160584" cy="967154"/>
              </a:xfrm>
              <a:custGeom>
                <a:avLst/>
                <a:gdLst>
                  <a:gd name="connsiteX0" fmla="*/ 0 w 1160584"/>
                  <a:gd name="connsiteY0" fmla="*/ 949569 h 967154"/>
                  <a:gd name="connsiteX1" fmla="*/ 290146 w 1160584"/>
                  <a:gd name="connsiteY1" fmla="*/ 738554 h 967154"/>
                  <a:gd name="connsiteX2" fmla="*/ 571500 w 1160584"/>
                  <a:gd name="connsiteY2" fmla="*/ 0 h 967154"/>
                  <a:gd name="connsiteX3" fmla="*/ 870438 w 1160584"/>
                  <a:gd name="connsiteY3" fmla="*/ 738554 h 967154"/>
                  <a:gd name="connsiteX4" fmla="*/ 1160584 w 1160584"/>
                  <a:gd name="connsiteY4" fmla="*/ 967154 h 967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0584" h="967154">
                    <a:moveTo>
                      <a:pt x="0" y="949569"/>
                    </a:moveTo>
                    <a:cubicBezTo>
                      <a:pt x="97448" y="923192"/>
                      <a:pt x="194896" y="896815"/>
                      <a:pt x="290146" y="738554"/>
                    </a:cubicBezTo>
                    <a:cubicBezTo>
                      <a:pt x="385396" y="580292"/>
                      <a:pt x="474785" y="0"/>
                      <a:pt x="571500" y="0"/>
                    </a:cubicBezTo>
                    <a:cubicBezTo>
                      <a:pt x="668215" y="0"/>
                      <a:pt x="772257" y="577362"/>
                      <a:pt x="870438" y="738554"/>
                    </a:cubicBezTo>
                    <a:cubicBezTo>
                      <a:pt x="968619" y="899746"/>
                      <a:pt x="1064601" y="933450"/>
                      <a:pt x="1160584" y="967154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345319" y="5338129"/>
                <a:ext cx="72008" cy="72008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47190" y="5338129"/>
                <a:ext cx="72008" cy="72008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30175" y="5914193"/>
                <a:ext cx="72008" cy="72008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022119" y="5931777"/>
                <a:ext cx="72008" cy="72008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" name="Straight Connector 16"/>
              <p:cNvCxnSpPr>
                <a:stCxn id="10" idx="7"/>
                <a:endCxn id="9" idx="3"/>
              </p:cNvCxnSpPr>
              <p:nvPr/>
            </p:nvCxnSpPr>
            <p:spPr>
              <a:xfrm flipV="1">
                <a:off x="1317190" y="5093976"/>
                <a:ext cx="184362" cy="560314"/>
              </a:xfrm>
              <a:prstGeom prst="line">
                <a:avLst/>
              </a:prstGeom>
              <a:ln w="1905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stCxn id="11" idx="1"/>
                <a:endCxn id="9" idx="5"/>
              </p:cNvCxnSpPr>
              <p:nvPr/>
            </p:nvCxnSpPr>
            <p:spPr>
              <a:xfrm flipH="1" flipV="1">
                <a:off x="1552470" y="5093976"/>
                <a:ext cx="200274" cy="569106"/>
              </a:xfrm>
              <a:prstGeom prst="line">
                <a:avLst/>
              </a:prstGeom>
              <a:ln w="1905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>
                <a:stCxn id="16" idx="7"/>
                <a:endCxn id="13" idx="3"/>
              </p:cNvCxnSpPr>
              <p:nvPr/>
            </p:nvCxnSpPr>
            <p:spPr>
              <a:xfrm flipV="1">
                <a:off x="1083582" y="5399592"/>
                <a:ext cx="272282" cy="54273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>
                <a:stCxn id="13" idx="2"/>
                <a:endCxn id="14" idx="2"/>
              </p:cNvCxnSpPr>
              <p:nvPr/>
            </p:nvCxnSpPr>
            <p:spPr>
              <a:xfrm>
                <a:off x="1345319" y="5374133"/>
                <a:ext cx="301871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>
                <a:stCxn id="15" idx="1"/>
                <a:endCxn id="14" idx="5"/>
              </p:cNvCxnSpPr>
              <p:nvPr/>
            </p:nvCxnSpPr>
            <p:spPr>
              <a:xfrm flipH="1" flipV="1">
                <a:off x="1708653" y="5399592"/>
                <a:ext cx="232067" cy="52514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/>
            <p:cNvSpPr txBox="1"/>
            <p:nvPr/>
          </p:nvSpPr>
          <p:spPr>
            <a:xfrm>
              <a:off x="7107236" y="1844824"/>
              <a:ext cx="15776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0000FF"/>
                  </a:solidFill>
                </a:rPr>
                <a:t>o</a:t>
              </a:r>
              <a:r>
                <a:rPr lang="en-GB" sz="1400" dirty="0" smtClean="0">
                  <a:solidFill>
                    <a:srgbClr val="0000FF"/>
                  </a:solidFill>
                </a:rPr>
                <a:t>ptimal sampling</a:t>
              </a:r>
              <a:endParaRPr lang="en-GB" sz="1400" dirty="0">
                <a:solidFill>
                  <a:srgbClr val="0000FF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244752" y="2185119"/>
              <a:ext cx="11560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FF1414"/>
                  </a:solidFill>
                </a:rPr>
                <a:t>o</a:t>
              </a:r>
              <a:r>
                <a:rPr lang="en-GB" sz="1400" dirty="0" smtClean="0">
                  <a:solidFill>
                    <a:srgbClr val="FF1414"/>
                  </a:solidFill>
                </a:rPr>
                <a:t>ffset 1.4 ns</a:t>
              </a:r>
              <a:endParaRPr lang="en-GB" sz="1400" dirty="0">
                <a:solidFill>
                  <a:srgbClr val="FF1414"/>
                </a:solidFill>
              </a:endParaRPr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65852"/>
            <a:ext cx="3024337" cy="226321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065852"/>
            <a:ext cx="2977488" cy="222815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 rot="16200000">
            <a:off x="2609932" y="5063769"/>
            <a:ext cx="1362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rgbClr val="6BACD8"/>
                </a:solidFill>
              </a:rPr>
              <a:t>Size of jump [samples]</a:t>
            </a:r>
            <a:endParaRPr lang="en-GB" sz="900" dirty="0">
              <a:solidFill>
                <a:srgbClr val="6BACD8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5400000">
            <a:off x="5335489" y="5030555"/>
            <a:ext cx="17281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rgbClr val="EBA586"/>
                </a:solidFill>
              </a:rPr>
              <a:t>Time since last jump [triggers]</a:t>
            </a:r>
            <a:endParaRPr lang="en-GB" sz="900" dirty="0">
              <a:solidFill>
                <a:srgbClr val="EBA586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15986" y="5246411"/>
            <a:ext cx="22708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Too small a data set to make any definitive conclusions about the size and frequency of sample jumps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53801" y="3933056"/>
            <a:ext cx="1745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Index of rising edge</a:t>
            </a:r>
            <a:endParaRPr lang="en-GB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3491880" y="3933056"/>
            <a:ext cx="2443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Size and frequency of jumps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3323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2111</TotalTime>
  <Words>870</Words>
  <Application>Microsoft Office PowerPoint</Application>
  <PresentationFormat>On-screen Show (4:3)</PresentationFormat>
  <Paragraphs>129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Cambria Math</vt:lpstr>
      <vt:lpstr>Wingdings</vt:lpstr>
      <vt:lpstr>Default Design</vt:lpstr>
      <vt:lpstr>FONT Meeting Friday 16th February 2018</vt:lpstr>
      <vt:lpstr>Contents</vt:lpstr>
      <vt:lpstr>Diode processor commissioning</vt:lpstr>
      <vt:lpstr>Initial in situ measurements</vt:lpstr>
      <vt:lpstr>Stability</vt:lpstr>
      <vt:lpstr>Dynamic range</vt:lpstr>
      <vt:lpstr>Sample jumps: a review</vt:lpstr>
      <vt:lpstr>Sample jumps: overnight</vt:lpstr>
      <vt:lpstr>Sample jumps: jump3</vt:lpstr>
      <vt:lpstr>Bonus: IQ phase</vt:lpstr>
      <vt:lpstr>Conclusions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Douglas Bett</cp:lastModifiedBy>
  <cp:revision>107</cp:revision>
  <dcterms:created xsi:type="dcterms:W3CDTF">2009-05-21T13:39:04Z</dcterms:created>
  <dcterms:modified xsi:type="dcterms:W3CDTF">2018-02-15T18:17:55Z</dcterms:modified>
</cp:coreProperties>
</file>