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68" r:id="rId2"/>
    <p:sldId id="290" r:id="rId3"/>
    <p:sldId id="295" r:id="rId4"/>
    <p:sldId id="296" r:id="rId5"/>
    <p:sldId id="297" r:id="rId6"/>
    <p:sldId id="300" r:id="rId7"/>
    <p:sldId id="298" r:id="rId8"/>
    <p:sldId id="299" r:id="rId9"/>
    <p:sldId id="29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913" userDrawn="1">
          <p15:clr>
            <a:srgbClr val="A4A3A4"/>
          </p15:clr>
        </p15:guide>
        <p15:guide id="2" pos="2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041" autoAdjust="0"/>
    <p:restoredTop sz="94672" autoAdjust="0"/>
  </p:normalViewPr>
  <p:slideViewPr>
    <p:cSldViewPr showGuides="1">
      <p:cViewPr varScale="1">
        <p:scale>
          <a:sx n="87" d="100"/>
          <a:sy n="87" d="100"/>
        </p:scale>
        <p:origin x="-72" y="-78"/>
      </p:cViewPr>
      <p:guideLst>
        <p:guide orient="horz" pos="913"/>
        <p:guide pos="25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>
        <p:scale>
          <a:sx n="100" d="100"/>
          <a:sy n="100" d="100"/>
        </p:scale>
        <p:origin x="480" y="72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75E6C4-5F43-4FF9-96D4-21B8157BE639}" type="datetimeFigureOut">
              <a:rPr lang="de-DE" smtClean="0"/>
              <a:t>24.10.2018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8B182-0F75-451D-B88B-ABD1C205B43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8096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1BD367-6A7A-405A-BFB1-15817186491F}" type="datetimeFigureOut">
              <a:rPr lang="de-DE" smtClean="0"/>
              <a:t>24.10.2018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413189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Formatvorlagen des Textmasters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7B5255-5329-45F9-87F3-A2F9FB4734D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767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778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55600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542925" indent="-187325" algn="l" defTabSz="914400" rtl="0" eaLnBrk="1" latinLnBrk="0" hangingPunct="1">
      <a:buFont typeface="Arial" panose="020B0604020202020204" pitchFamily="34" charset="0"/>
      <a:buChar char="•"/>
      <a:tabLst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7207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898525" indent="-177800" algn="l" defTabSz="914400" rtl="0" eaLnBrk="1" latinLnBrk="0" hangingPunct="1">
      <a:buFont typeface="Arial" panose="020B0604020202020204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1"/>
            <a:ext cx="11376025" cy="1855254"/>
          </a:xfrm>
        </p:spPr>
        <p:txBody>
          <a:bodyPr anchor="t"/>
          <a:lstStyle>
            <a:lvl1pPr algn="l">
              <a:lnSpc>
                <a:spcPct val="100000"/>
              </a:lnSpc>
              <a:defRPr sz="6000"/>
            </a:lvl1pPr>
          </a:lstStyle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1525787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 smtClean="0"/>
              <a:t>Formatvorlage des Untertitelmasters durch Klicken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9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="" xmlns:a16="http://schemas.microsoft.com/office/drawing/2014/main" id="{A7BDDAEA-9330-49C2-BDC0-9EC5B726588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4195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447463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7524750" cy="2454374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7524750" cy="2454374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="" xmlns:a16="http://schemas.microsoft.com/office/drawing/2014/main" id="{9C675125-65B7-4F5B-AEF0-C38D81E746CF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8075612" y="1449388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="" xmlns:a16="http://schemas.microsoft.com/office/drawing/2014/main" id="{23FA31D8-E476-4ADE-8ED0-89F2667028D2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8075612" y="4005263"/>
            <a:ext cx="3708399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16810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9" y="1406427"/>
            <a:ext cx="3708400" cy="2454374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9" y="3963533"/>
            <a:ext cx="3708400" cy="2454374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259262" y="1449389"/>
            <a:ext cx="3673475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4259263" y="4005263"/>
            <a:ext cx="3673475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2" name="Bildplatzhalter 6">
            <a:extLst>
              <a:ext uri="{FF2B5EF4-FFF2-40B4-BE49-F238E27FC236}">
                <a16:creationId xmlns="" xmlns:a16="http://schemas.microsoft.com/office/drawing/2014/main" id="{68AD19F6-8B2A-4294-9E9A-47F8C86A5D6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075611" y="1449389"/>
            <a:ext cx="3708401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3" name="Bildplatzhalter 6">
            <a:extLst>
              <a:ext uri="{FF2B5EF4-FFF2-40B4-BE49-F238E27FC236}">
                <a16:creationId xmlns="" xmlns:a16="http://schemas.microsoft.com/office/drawing/2014/main" id="{B0BE3BFA-E3C5-48E6-ADE2-3072C916F3FE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8075612" y="4005263"/>
            <a:ext cx="3708401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530298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1137602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8969432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5616574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6167437" y="1449389"/>
            <a:ext cx="5616575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6753528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Pictures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4"/>
          </p:nvPr>
        </p:nvSpPr>
        <p:spPr>
          <a:xfrm>
            <a:off x="407989" y="1449389"/>
            <a:ext cx="370839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6" name="Bildplatzhalter 6"/>
          <p:cNvSpPr>
            <a:spLocks noGrp="1"/>
          </p:cNvSpPr>
          <p:nvPr>
            <p:ph type="pic" sz="quarter" idx="15"/>
          </p:nvPr>
        </p:nvSpPr>
        <p:spPr>
          <a:xfrm>
            <a:off x="4259263" y="1449389"/>
            <a:ext cx="7524749" cy="4967287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7414256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  <p:sp>
        <p:nvSpPr>
          <p:cNvPr id="6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4722976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598946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="" xmlns:a16="http://schemas.microsoft.com/office/drawing/2014/main" id="{A208E4DA-F01F-4DA4-AFAC-53CEEC220C4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79" y="4587296"/>
            <a:ext cx="598825" cy="185118"/>
          </a:xfrm>
          <a:prstGeom prst="rect">
            <a:avLst/>
          </a:prstGeom>
        </p:spPr>
      </p:pic>
      <p:sp>
        <p:nvSpPr>
          <p:cNvPr id="5" name="Rechteck 4">
            <a:extLst>
              <a:ext uri="{FF2B5EF4-FFF2-40B4-BE49-F238E27FC236}">
                <a16:creationId xmlns="" xmlns:a16="http://schemas.microsoft.com/office/drawing/2014/main" id="{2955C6E6-DAFB-471E-9050-E05D2B8F3D0D}"/>
              </a:ext>
            </a:extLst>
          </p:cNvPr>
          <p:cNvSpPr/>
          <p:nvPr userDrawn="1"/>
        </p:nvSpPr>
        <p:spPr>
          <a:xfrm>
            <a:off x="395288" y="3980131"/>
            <a:ext cx="4572000" cy="373107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10000"/>
              </a:lnSpc>
            </a:pPr>
            <a:r>
              <a:rPr lang="de-DE" b="1" dirty="0"/>
              <a:t>Contact</a:t>
            </a:r>
          </a:p>
        </p:txBody>
      </p:sp>
      <p:sp>
        <p:nvSpPr>
          <p:cNvPr id="6" name="Rechteck 5">
            <a:extLst>
              <a:ext uri="{FF2B5EF4-FFF2-40B4-BE49-F238E27FC236}">
                <a16:creationId xmlns="" xmlns:a16="http://schemas.microsoft.com/office/drawing/2014/main" id="{3F6E932F-91BF-4BB6-A060-480141891B9A}"/>
              </a:ext>
            </a:extLst>
          </p:cNvPr>
          <p:cNvSpPr/>
          <p:nvPr userDrawn="1"/>
        </p:nvSpPr>
        <p:spPr>
          <a:xfrm>
            <a:off x="395288" y="4516739"/>
            <a:ext cx="2700548" cy="1899935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>
              <a:lnSpc>
                <a:spcPct val="120000"/>
              </a:lnSpc>
              <a:tabLst>
                <a:tab pos="715963" algn="l"/>
              </a:tabLst>
            </a:pPr>
            <a:r>
              <a:rPr lang="de-DE" dirty="0"/>
              <a:t>	Deutsches </a:t>
            </a:r>
          </a:p>
          <a:p>
            <a:pPr>
              <a:lnSpc>
                <a:spcPct val="120000"/>
              </a:lnSpc>
            </a:pPr>
            <a:r>
              <a:rPr lang="de-DE" dirty="0"/>
              <a:t>Elektronen-Synchrotron</a:t>
            </a:r>
          </a:p>
          <a:p>
            <a:pPr>
              <a:lnSpc>
                <a:spcPct val="120000"/>
              </a:lnSpc>
            </a:pPr>
            <a:endParaRPr lang="de-DE" dirty="0"/>
          </a:p>
          <a:p>
            <a:pPr>
              <a:lnSpc>
                <a:spcPct val="120000"/>
              </a:lnSpc>
            </a:pPr>
            <a:r>
              <a:rPr lang="de-DE" dirty="0"/>
              <a:t>www.desy.de</a:t>
            </a:r>
          </a:p>
        </p:txBody>
      </p:sp>
      <p:sp>
        <p:nvSpPr>
          <p:cNvPr id="7" name="Textplatzhalter 7">
            <a:extLst>
              <a:ext uri="{FF2B5EF4-FFF2-40B4-BE49-F238E27FC236}">
                <a16:creationId xmlns="" xmlns:a16="http://schemas.microsoft.com/office/drawing/2014/main" id="{79C784CF-EB19-427C-881F-56D046C3083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99891" y="4516739"/>
            <a:ext cx="5148821" cy="1899936"/>
          </a:xfrm>
        </p:spPr>
        <p:txBody>
          <a:bodyPr/>
          <a:lstStyle>
            <a:lvl1pPr marL="0" indent="0">
              <a:lnSpc>
                <a:spcPct val="120000"/>
              </a:lnSpc>
              <a:spcAft>
                <a:spcPts val="0"/>
              </a:spcAft>
              <a:buNone/>
              <a:defRPr/>
            </a:lvl1pPr>
            <a:lvl2pPr marL="361950" indent="0">
              <a:buNone/>
              <a:defRPr/>
            </a:lvl2pPr>
          </a:lstStyle>
          <a:p>
            <a:pPr lvl="0"/>
            <a:r>
              <a:rPr lang="de-DE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25307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(with Pictur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Bildplatzhalter 6"/>
          <p:cNvSpPr>
            <a:spLocks noGrp="1"/>
          </p:cNvSpPr>
          <p:nvPr>
            <p:ph type="pic" sz="quarter" idx="14"/>
          </p:nvPr>
        </p:nvSpPr>
        <p:spPr>
          <a:xfrm>
            <a:off x="2" y="1"/>
            <a:ext cx="12191997" cy="3429001"/>
          </a:xfrm>
          <a:solidFill>
            <a:schemeClr val="tx2"/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2"/>
            <a:ext cx="11376025" cy="1099777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7987" y="2335014"/>
            <a:ext cx="11376025" cy="889339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accent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noProof="0" smtClean="0"/>
              <a:t>Formatvorlage des Untertitelmasters durch Klicken bearbeiten</a:t>
            </a:r>
            <a:endParaRPr lang="en-US" noProof="0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0"/>
          </p:nvPr>
        </p:nvSpPr>
        <p:spPr>
          <a:xfrm>
            <a:off x="414396" y="4096780"/>
            <a:ext cx="11369548" cy="700373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sz="1800"/>
            </a:lvl1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="" xmlns:a16="http://schemas.microsoft.com/office/drawing/2014/main" id="{25629FEB-7EDF-4566-BF2D-9E9B8D44D50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368" y="6261914"/>
            <a:ext cx="2168482" cy="160615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338F9ECC-B605-4D88-9A7C-3D464250847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3032" y="5669842"/>
            <a:ext cx="793750" cy="794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856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cya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45757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7988" y="349610"/>
            <a:ext cx="11376025" cy="3511190"/>
          </a:xfrm>
        </p:spPr>
        <p:txBody>
          <a:bodyPr anchor="t"/>
          <a:lstStyle>
            <a:lvl1pPr algn="l">
              <a:lnSpc>
                <a:spcPct val="100000"/>
              </a:lnSpc>
              <a:defRPr sz="6000">
                <a:solidFill>
                  <a:schemeClr val="accent1"/>
                </a:solidFill>
              </a:defRPr>
            </a:lvl1pPr>
          </a:lstStyle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023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8" y="817500"/>
            <a:ext cx="11376024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73340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406427"/>
            <a:ext cx="5616575" cy="5010249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6167439" y="1406427"/>
            <a:ext cx="5616574" cy="5010249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5487154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3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406427"/>
            <a:ext cx="3708400" cy="5010249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4"/>
          </p:nvPr>
        </p:nvSpPr>
        <p:spPr>
          <a:xfrm>
            <a:off x="4259263" y="1406427"/>
            <a:ext cx="3673475" cy="5010249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5"/>
          </p:nvPr>
        </p:nvSpPr>
        <p:spPr>
          <a:xfrm>
            <a:off x="8075612" y="1406427"/>
            <a:ext cx="3708399" cy="5010249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834802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10" name="Bildplatzhalter 6"/>
          <p:cNvSpPr>
            <a:spLocks noGrp="1"/>
          </p:cNvSpPr>
          <p:nvPr>
            <p:ph type="pic" sz="quarter" idx="14"/>
          </p:nvPr>
        </p:nvSpPr>
        <p:spPr>
          <a:xfrm>
            <a:off x="6167437" y="1449389"/>
            <a:ext cx="5616576" cy="241141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  <p:sp>
        <p:nvSpPr>
          <p:cNvPr id="11" name="Bildplatzhalter 6"/>
          <p:cNvSpPr>
            <a:spLocks noGrp="1"/>
          </p:cNvSpPr>
          <p:nvPr>
            <p:ph type="pic" sz="quarter" idx="17"/>
          </p:nvPr>
        </p:nvSpPr>
        <p:spPr>
          <a:xfrm>
            <a:off x="6167438" y="4005263"/>
            <a:ext cx="5616576" cy="2412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de-DE" noProof="0" smtClean="0"/>
              <a:t>Bild durch Klicken auf Symbol hinzufügen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471160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 and 2 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407987" y="817500"/>
            <a:ext cx="11376025" cy="379252"/>
          </a:xfrm>
        </p:spPr>
        <p:txBody>
          <a:bodyPr/>
          <a:lstStyle>
            <a:lvl1pPr marL="0" indent="0">
              <a:spcAft>
                <a:spcPts val="0"/>
              </a:spcAft>
              <a:buNone/>
              <a:defRPr b="1">
                <a:solidFill>
                  <a:schemeClr val="accent2"/>
                </a:solidFill>
              </a:defRPr>
            </a:lvl1pPr>
            <a:lvl2pPr marL="266700" indent="0">
              <a:buNone/>
              <a:defRPr/>
            </a:lvl2pPr>
          </a:lstStyle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5"/>
          </p:nvPr>
        </p:nvSpPr>
        <p:spPr>
          <a:xfrm>
            <a:off x="407988" y="1406427"/>
            <a:ext cx="5616575" cy="2454374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9" name="Textplatzhalter 6"/>
          <p:cNvSpPr>
            <a:spLocks noGrp="1"/>
          </p:cNvSpPr>
          <p:nvPr>
            <p:ph type="body" sz="quarter" idx="16"/>
          </p:nvPr>
        </p:nvSpPr>
        <p:spPr>
          <a:xfrm>
            <a:off x="407988" y="3963533"/>
            <a:ext cx="5616575" cy="2454374"/>
          </a:xfrm>
        </p:spPr>
        <p:txBody>
          <a:bodyPr/>
          <a:lstStyle/>
          <a:p>
            <a:pPr lvl="0"/>
            <a:r>
              <a:rPr lang="de-DE" noProof="0" smtClean="0"/>
              <a:t>Textmasterformat bearbeiten</a:t>
            </a:r>
          </a:p>
        </p:txBody>
      </p:sp>
      <p:sp>
        <p:nvSpPr>
          <p:cNvPr id="12" name="Inhaltsplatzhalter 5">
            <a:extLst>
              <a:ext uri="{FF2B5EF4-FFF2-40B4-BE49-F238E27FC236}">
                <a16:creationId xmlns="" xmlns:a16="http://schemas.microsoft.com/office/drawing/2014/main" id="{2E8BFC49-6C4E-4A78-A7A9-0AB60943F6F7}"/>
              </a:ext>
            </a:extLst>
          </p:cNvPr>
          <p:cNvSpPr>
            <a:spLocks noGrp="1"/>
          </p:cNvSpPr>
          <p:nvPr>
            <p:ph sz="quarter" idx="18" hasCustomPrompt="1"/>
          </p:nvPr>
        </p:nvSpPr>
        <p:spPr>
          <a:xfrm>
            <a:off x="6167438" y="1449388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  <p:sp>
        <p:nvSpPr>
          <p:cNvPr id="13" name="Inhaltsplatzhalter 5">
            <a:extLst>
              <a:ext uri="{FF2B5EF4-FFF2-40B4-BE49-F238E27FC236}">
                <a16:creationId xmlns="" xmlns:a16="http://schemas.microsoft.com/office/drawing/2014/main" id="{6B2B23C8-8ABC-4DC4-A6B8-3AA482F34140}"/>
              </a:ext>
            </a:extLst>
          </p:cNvPr>
          <p:cNvSpPr>
            <a:spLocks noGrp="1"/>
          </p:cNvSpPr>
          <p:nvPr>
            <p:ph sz="quarter" idx="19" hasCustomPrompt="1"/>
          </p:nvPr>
        </p:nvSpPr>
        <p:spPr>
          <a:xfrm>
            <a:off x="6167438" y="4005263"/>
            <a:ext cx="5616574" cy="2411412"/>
          </a:xfrm>
          <a:solidFill>
            <a:schemeClr val="bg1">
              <a:lumMod val="95000"/>
            </a:schemeClr>
          </a:solidFill>
        </p:spPr>
        <p:txBody>
          <a:bodyPr lIns="72000" tIns="36000" rIns="72000" bIns="36000"/>
          <a:lstStyle>
            <a:lvl1pPr marL="0" indent="0">
              <a:buNone/>
              <a:defRPr/>
            </a:lvl1pPr>
          </a:lstStyle>
          <a:p>
            <a:pPr lvl="0"/>
            <a:r>
              <a:rPr lang="de-DE" dirty="0" err="1"/>
              <a:t>Object</a:t>
            </a:r>
            <a:r>
              <a:rPr lang="de-DE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587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49611"/>
            <a:ext cx="11376024" cy="4510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406427"/>
            <a:ext cx="11376025" cy="50102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91578" y="6580800"/>
            <a:ext cx="9948937" cy="186841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| Status Update on the Nitrogen Infusion R&amp;D at DESY | Marc Wenskat | 25.10.2018 | LCWS 2018, Arlington</a:t>
            </a:r>
            <a:endParaRPr lang="en-US" dirty="0"/>
          </a:p>
        </p:txBody>
      </p:sp>
      <p:sp>
        <p:nvSpPr>
          <p:cNvPr id="14" name="Textfeld 13"/>
          <p:cNvSpPr txBox="1"/>
          <p:nvPr/>
        </p:nvSpPr>
        <p:spPr>
          <a:xfrm>
            <a:off x="10848528" y="6580800"/>
            <a:ext cx="935485" cy="186841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algn="r"/>
            <a:r>
              <a:rPr lang="en-US" sz="1000" b="1" noProof="0" dirty="0"/>
              <a:t>Page </a:t>
            </a:r>
            <a:fld id="{0427E4B2-AC28-443E-BE04-5CD55098A90B}" type="slidenum">
              <a:rPr lang="en-US" sz="1000" b="1" noProof="0" smtClean="0"/>
              <a:pPr algn="r"/>
              <a:t>‹Nr.›</a:t>
            </a:fld>
            <a:endParaRPr lang="en-US" sz="1000" b="1" noProof="0" dirty="0"/>
          </a:p>
        </p:txBody>
      </p:sp>
      <p:pic>
        <p:nvPicPr>
          <p:cNvPr id="10" name="Grafik 9">
            <a:extLst>
              <a:ext uri="{FF2B5EF4-FFF2-40B4-BE49-F238E27FC236}">
                <a16:creationId xmlns="" xmlns:a16="http://schemas.microsoft.com/office/drawing/2014/main" id="{A7829311-53B7-4C59-9288-3343CCC381FC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112" y="6614019"/>
            <a:ext cx="325552" cy="10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29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80" r:id="rId4"/>
    <p:sldLayoutId id="2147483662" r:id="rId5"/>
    <p:sldLayoutId id="2147483668" r:id="rId6"/>
    <p:sldLayoutId id="2147483673" r:id="rId7"/>
    <p:sldLayoutId id="2147483670" r:id="rId8"/>
    <p:sldLayoutId id="2147483678" r:id="rId9"/>
    <p:sldLayoutId id="2147483674" r:id="rId10"/>
    <p:sldLayoutId id="2147483679" r:id="rId11"/>
    <p:sldLayoutId id="2147483675" r:id="rId12"/>
    <p:sldLayoutId id="2147483669" r:id="rId13"/>
    <p:sldLayoutId id="2147483676" r:id="rId14"/>
    <p:sldLayoutId id="2147483677" r:id="rId15"/>
    <p:sldLayoutId id="2147483666" r:id="rId16"/>
    <p:sldLayoutId id="2147483667" r:id="rId17"/>
    <p:sldLayoutId id="2147483681" r:id="rId18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0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61950" indent="-361950" algn="l" defTabSz="914400" rtl="0" eaLnBrk="1" latinLnBrk="0" hangingPunct="1">
        <a:lnSpc>
          <a:spcPct val="110000"/>
        </a:lnSpc>
        <a:spcBef>
          <a:spcPts val="0"/>
        </a:spcBef>
        <a:spcAft>
          <a:spcPts val="1200"/>
        </a:spcAft>
        <a:buFont typeface="Arial" panose="020B0604020202020204" pitchFamily="34" charset="0"/>
        <a:buChar char="•"/>
        <a:tabLst>
          <a:tab pos="361950" algn="l"/>
        </a:tabLst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953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162050" indent="-266700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38275" indent="-276225" algn="l" defTabSz="914400" rtl="0" eaLnBrk="1" latinLnBrk="0" hangingPunct="1">
        <a:lnSpc>
          <a:spcPct val="100000"/>
        </a:lnSpc>
        <a:spcBef>
          <a:spcPts val="0"/>
        </a:spcBef>
        <a:spcAft>
          <a:spcPts val="8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913" userDrawn="1">
          <p15:clr>
            <a:srgbClr val="F26B43"/>
          </p15:clr>
        </p15:guide>
        <p15:guide id="2" pos="3885" userDrawn="1">
          <p15:clr>
            <a:srgbClr val="F26B43"/>
          </p15:clr>
        </p15:guide>
        <p15:guide id="3" pos="3795" userDrawn="1">
          <p15:clr>
            <a:srgbClr val="F26B43"/>
          </p15:clr>
        </p15:guide>
        <p15:guide id="4" pos="7423" userDrawn="1">
          <p15:clr>
            <a:srgbClr val="F26B43"/>
          </p15:clr>
        </p15:guide>
        <p15:guide id="5" pos="257" userDrawn="1">
          <p15:clr>
            <a:srgbClr val="F26B43"/>
          </p15:clr>
        </p15:guide>
        <p15:guide id="6" orient="horz" pos="4042" userDrawn="1">
          <p15:clr>
            <a:srgbClr val="F26B43"/>
          </p15:clr>
        </p15:guide>
        <p15:guide id="7" orient="horz" pos="2432" userDrawn="1">
          <p15:clr>
            <a:srgbClr val="F26B43"/>
          </p15:clr>
        </p15:guide>
        <p15:guide id="8" orient="horz" pos="2523" userDrawn="1">
          <p15:clr>
            <a:srgbClr val="F26B43"/>
          </p15:clr>
        </p15:guide>
        <p15:guide id="9" pos="2593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4997" userDrawn="1">
          <p15:clr>
            <a:srgbClr val="F26B43"/>
          </p15:clr>
        </p15:guide>
        <p15:guide id="12" pos="50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8"/>
          <p:cNvSpPr/>
          <p:nvPr/>
        </p:nvSpPr>
        <p:spPr>
          <a:xfrm>
            <a:off x="0" y="0"/>
            <a:ext cx="12192000" cy="3429000"/>
          </a:xfrm>
          <a:prstGeom prst="rect">
            <a:avLst/>
          </a:prstGeom>
          <a:solidFill>
            <a:schemeClr val="tx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 err="1" smtClean="0">
              <a:solidFill>
                <a:schemeClr val="tx1"/>
              </a:solidFill>
            </a:endParaRPr>
          </a:p>
        </p:txBody>
      </p:sp>
      <p:pic>
        <p:nvPicPr>
          <p:cNvPr id="12" name="Picture 3" descr="C:\sflash\presentations\2017_04_FELseminar_EEHG\img\camera_blur.png"/>
          <p:cNvPicPr>
            <a:picLocks noChangeAspect="1" noChangeArrowheads="1"/>
          </p:cNvPicPr>
          <p:nvPr/>
        </p:nvPicPr>
        <p:blipFill rotWithShape="1">
          <a:blip r:embed="rId2">
            <a:alphaModFix am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" t="27352" r="12392" b="15303"/>
          <a:stretch/>
        </p:blipFill>
        <p:spPr bwMode="auto">
          <a:xfrm>
            <a:off x="0" y="-27384"/>
            <a:ext cx="1219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4272" y="634380"/>
            <a:ext cx="3384376" cy="2160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335360" y="349612"/>
            <a:ext cx="8784976" cy="2791356"/>
          </a:xfrm>
        </p:spPr>
        <p:txBody>
          <a:bodyPr/>
          <a:lstStyle/>
          <a:p>
            <a:r>
              <a:rPr lang="en-US" dirty="0"/>
              <a:t>Status Update on the Nitrogen Infusion R&amp;D at </a:t>
            </a:r>
            <a:r>
              <a:rPr lang="en-US" dirty="0" smtClean="0"/>
              <a:t>DESY</a:t>
            </a:r>
            <a:endParaRPr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Marc </a:t>
            </a:r>
            <a:r>
              <a:rPr lang="en-US" dirty="0" err="1" smtClean="0"/>
              <a:t>Wenskat</a:t>
            </a:r>
            <a:r>
              <a:rPr lang="en-US" dirty="0" smtClean="0"/>
              <a:t> on behalf of the SRF team at DESY</a:t>
            </a:r>
          </a:p>
          <a:p>
            <a:r>
              <a:rPr lang="en-US" dirty="0" smtClean="0"/>
              <a:t>LCWS 2018, Arlington, Texas – 25.10.2018</a:t>
            </a:r>
            <a:endParaRPr lang="en-US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760" y="5130945"/>
            <a:ext cx="5256584" cy="172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296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Whats</a:t>
            </a:r>
            <a:r>
              <a:rPr lang="de-DE" dirty="0" smtClean="0"/>
              <a:t> </a:t>
            </a:r>
            <a:r>
              <a:rPr lang="de-DE" dirty="0" err="1" smtClean="0"/>
              <a:t>going</a:t>
            </a:r>
            <a:r>
              <a:rPr lang="de-DE" dirty="0" smtClean="0"/>
              <a:t> on?</a:t>
            </a:r>
            <a:endParaRPr lang="de-DE" dirty="0"/>
          </a:p>
        </p:txBody>
      </p:sp>
      <p:pic>
        <p:nvPicPr>
          <p:cNvPr id="6" name="Inhaltsplatzhalt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7439" y="1277838"/>
            <a:ext cx="3326393" cy="2079154"/>
          </a:xfrm>
        </p:spPr>
      </p:pic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3432" y="3356992"/>
            <a:ext cx="3744416" cy="3065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Inhaltsplatzhalter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896" y="1412776"/>
            <a:ext cx="6480720" cy="2279269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8400256" y="980728"/>
            <a:ext cx="3528392" cy="2736304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600" dirty="0" err="1" smtClean="0">
              <a:solidFill>
                <a:schemeClr val="tx1"/>
              </a:solidFill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5087888" y="4078813"/>
            <a:ext cx="655272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kern="0" dirty="0" smtClean="0"/>
              <a:t>RGA </a:t>
            </a:r>
            <a:r>
              <a:rPr lang="de-DE" kern="0" dirty="0" err="1" smtClean="0"/>
              <a:t>during</a:t>
            </a:r>
            <a:r>
              <a:rPr lang="de-DE" kern="0" dirty="0" smtClean="0"/>
              <a:t> 800°C bake </a:t>
            </a:r>
            <a:r>
              <a:rPr lang="de-DE" kern="0" dirty="0" err="1" smtClean="0"/>
              <a:t>showed</a:t>
            </a:r>
            <a:r>
              <a:rPr lang="de-DE" kern="0" dirty="0" smtClean="0"/>
              <a:t> high </a:t>
            </a:r>
            <a:r>
              <a:rPr lang="de-DE" kern="0" dirty="0" err="1" smtClean="0"/>
              <a:t>mass</a:t>
            </a:r>
            <a:r>
              <a:rPr lang="de-DE" kern="0" dirty="0" smtClean="0"/>
              <a:t> </a:t>
            </a:r>
            <a:r>
              <a:rPr lang="de-DE" kern="0" dirty="0" err="1" smtClean="0"/>
              <a:t>contributions</a:t>
            </a:r>
            <a:r>
              <a:rPr lang="de-DE" kern="0" dirty="0" smtClean="0"/>
              <a:t> (</a:t>
            </a:r>
            <a:r>
              <a:rPr lang="de-DE" kern="0" dirty="0" err="1" smtClean="0"/>
              <a:t>Hydrocarbons</a:t>
            </a:r>
            <a:r>
              <a:rPr lang="de-DE" kern="0" dirty="0" smtClean="0"/>
              <a:t>)</a:t>
            </a:r>
          </a:p>
          <a:p>
            <a:endParaRPr lang="de-DE" kern="0" dirty="0"/>
          </a:p>
          <a:p>
            <a:r>
              <a:rPr lang="de-DE" kern="0" dirty="0" smtClean="0"/>
              <a:t>Samples </a:t>
            </a:r>
            <a:r>
              <a:rPr lang="de-DE" kern="0" dirty="0" err="1" smtClean="0"/>
              <a:t>within</a:t>
            </a:r>
            <a:r>
              <a:rPr lang="de-DE" kern="0" dirty="0" smtClean="0"/>
              <a:t> a </a:t>
            </a:r>
            <a:r>
              <a:rPr lang="de-DE" kern="0" dirty="0" err="1" smtClean="0"/>
              <a:t>standard</a:t>
            </a:r>
            <a:r>
              <a:rPr lang="de-DE" kern="0" dirty="0" smtClean="0"/>
              <a:t> 800°C bake </a:t>
            </a:r>
            <a:r>
              <a:rPr lang="de-DE" kern="0" dirty="0" err="1" smtClean="0"/>
              <a:t>showed</a:t>
            </a:r>
            <a:r>
              <a:rPr lang="de-DE" kern="0" dirty="0" smtClean="0"/>
              <a:t> </a:t>
            </a:r>
            <a:r>
              <a:rPr lang="de-DE" kern="0" dirty="0" err="1" smtClean="0"/>
              <a:t>precipitates</a:t>
            </a:r>
            <a:r>
              <a:rPr lang="de-DE" kern="0" dirty="0" smtClean="0"/>
              <a:t> </a:t>
            </a:r>
            <a:r>
              <a:rPr lang="de-DE" kern="0" dirty="0" err="1" smtClean="0"/>
              <a:t>as</a:t>
            </a:r>
            <a:r>
              <a:rPr lang="de-DE" kern="0" dirty="0" smtClean="0"/>
              <a:t> </a:t>
            </a:r>
            <a:r>
              <a:rPr lang="de-DE" kern="0" dirty="0" err="1" smtClean="0"/>
              <a:t>well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06062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Fifth</a:t>
            </a:r>
            <a:r>
              <a:rPr lang="de-DE" dirty="0" smtClean="0"/>
              <a:t> Infusion Run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/>
              <a:t>w/o Nitrogen – just </a:t>
            </a:r>
            <a:r>
              <a:rPr lang="de-DE" dirty="0" err="1"/>
              <a:t>temperature</a:t>
            </a:r>
            <a:r>
              <a:rPr lang="de-DE" dirty="0"/>
              <a:t> </a:t>
            </a:r>
            <a:r>
              <a:rPr lang="de-DE" dirty="0" err="1"/>
              <a:t>cycle</a:t>
            </a:r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8" name="Inhaltsplatzhalter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1152000"/>
            <a:ext cx="8015629" cy="5010150"/>
          </a:xfr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120" y="908720"/>
            <a:ext cx="4931642" cy="3816424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8040216" y="4741694"/>
            <a:ext cx="415178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b="1" dirty="0" smtClean="0"/>
              <a:t>[K. </a:t>
            </a:r>
            <a:r>
              <a:rPr lang="de-DE" sz="1050" b="1" dirty="0" err="1" smtClean="0"/>
              <a:t>Umemori</a:t>
            </a:r>
            <a:r>
              <a:rPr lang="de-DE" sz="1050" b="1" dirty="0" smtClean="0"/>
              <a:t> et al., „Trial </a:t>
            </a:r>
            <a:r>
              <a:rPr lang="de-DE" sz="1050" b="1" dirty="0" err="1" smtClean="0"/>
              <a:t>of</a:t>
            </a:r>
            <a:r>
              <a:rPr lang="de-DE" sz="1050" b="1" dirty="0" smtClean="0"/>
              <a:t> Nitrogen Infusion </a:t>
            </a:r>
            <a:r>
              <a:rPr lang="de-DE" sz="1050" b="1" dirty="0" err="1" smtClean="0"/>
              <a:t>and</a:t>
            </a:r>
            <a:r>
              <a:rPr lang="de-DE" sz="1050" b="1" dirty="0" smtClean="0"/>
              <a:t> Nitrogen Doping </a:t>
            </a:r>
            <a:r>
              <a:rPr lang="de-DE" sz="1050" b="1" dirty="0" err="1" smtClean="0"/>
              <a:t>by</a:t>
            </a:r>
            <a:r>
              <a:rPr lang="de-DE" sz="1050" b="1" dirty="0" smtClean="0"/>
              <a:t> </a:t>
            </a:r>
            <a:r>
              <a:rPr lang="de-DE" sz="1050" b="1" dirty="0" err="1" smtClean="0"/>
              <a:t>using</a:t>
            </a:r>
            <a:r>
              <a:rPr lang="de-DE" sz="1050" b="1" dirty="0" smtClean="0"/>
              <a:t> JPARC </a:t>
            </a:r>
            <a:r>
              <a:rPr lang="de-DE" sz="1050" b="1" dirty="0" err="1" smtClean="0"/>
              <a:t>Furnace</a:t>
            </a:r>
            <a:r>
              <a:rPr lang="de-DE" sz="1050" b="1" dirty="0" smtClean="0"/>
              <a:t>“, THPB021@SRF2017]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1559496" y="3861048"/>
            <a:ext cx="302664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b="1" dirty="0" err="1" smtClean="0"/>
              <a:t>No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precipitates</a:t>
            </a:r>
            <a:r>
              <a:rPr lang="de-DE" sz="1600" b="1" dirty="0" smtClean="0"/>
              <a:t> on </a:t>
            </a:r>
            <a:r>
              <a:rPr lang="de-DE" sz="1600" b="1" dirty="0" err="1" smtClean="0"/>
              <a:t>samples</a:t>
            </a:r>
            <a:r>
              <a:rPr lang="de-DE" sz="1600" b="1" dirty="0" smtClean="0"/>
              <a:t>!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365158" y="5301208"/>
            <a:ext cx="34914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/>
              <a:t>KEK </a:t>
            </a:r>
            <a:r>
              <a:rPr lang="de-DE" sz="1600" dirty="0" err="1" smtClean="0"/>
              <a:t>identified</a:t>
            </a:r>
            <a:r>
              <a:rPr lang="de-DE" sz="1600" dirty="0" smtClean="0"/>
              <a:t> 120°C </a:t>
            </a:r>
            <a:r>
              <a:rPr lang="de-DE" sz="1600" dirty="0" err="1" smtClean="0"/>
              <a:t>part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bake </a:t>
            </a:r>
            <a:r>
              <a:rPr lang="de-DE" sz="1600" dirty="0" err="1" smtClean="0"/>
              <a:t>as</a:t>
            </a:r>
            <a:r>
              <a:rPr lang="de-DE" sz="1600" dirty="0" smtClean="0"/>
              <a:t> </a:t>
            </a:r>
            <a:r>
              <a:rPr lang="de-DE" sz="1600" dirty="0" err="1" smtClean="0"/>
              <a:t>origin</a:t>
            </a:r>
            <a:r>
              <a:rPr lang="de-DE" sz="1600" dirty="0" smtClean="0"/>
              <a:t> </a:t>
            </a:r>
            <a:r>
              <a:rPr lang="de-DE" sz="1600" dirty="0" err="1" smtClean="0"/>
              <a:t>of</a:t>
            </a:r>
            <a:r>
              <a:rPr lang="de-DE" sz="1600" dirty="0" smtClean="0"/>
              <a:t> </a:t>
            </a:r>
            <a:r>
              <a:rPr lang="de-DE" sz="1600" dirty="0" err="1" smtClean="0"/>
              <a:t>deterioation</a:t>
            </a:r>
            <a:r>
              <a:rPr lang="de-DE" sz="1600" dirty="0" smtClean="0"/>
              <a:t>.</a:t>
            </a:r>
          </a:p>
          <a:p>
            <a:endParaRPr lang="de-DE" sz="1600" dirty="0"/>
          </a:p>
          <a:p>
            <a:r>
              <a:rPr lang="de-DE" sz="1600" dirty="0" err="1" smtClean="0"/>
              <a:t>Did</a:t>
            </a:r>
            <a:r>
              <a:rPr lang="de-DE" sz="1600" dirty="0" smtClean="0"/>
              <a:t> </a:t>
            </a:r>
            <a:r>
              <a:rPr lang="de-DE" sz="1600" dirty="0" err="1" smtClean="0"/>
              <a:t>we</a:t>
            </a:r>
            <a:r>
              <a:rPr lang="de-DE" sz="1600" dirty="0" smtClean="0"/>
              <a:t> </a:t>
            </a:r>
            <a:r>
              <a:rPr lang="de-DE" sz="1600" dirty="0" err="1" smtClean="0"/>
              <a:t>solve</a:t>
            </a:r>
            <a:r>
              <a:rPr lang="de-DE" sz="1600" dirty="0" smtClean="0"/>
              <a:t> </a:t>
            </a:r>
            <a:r>
              <a:rPr lang="de-DE" sz="1600" dirty="0" err="1" smtClean="0"/>
              <a:t>our</a:t>
            </a:r>
            <a:r>
              <a:rPr lang="de-DE" sz="1600" dirty="0" smtClean="0"/>
              <a:t> 800°C </a:t>
            </a:r>
            <a:r>
              <a:rPr lang="de-DE" sz="1600" dirty="0" err="1" smtClean="0"/>
              <a:t>problem</a:t>
            </a:r>
            <a:r>
              <a:rPr lang="de-DE" sz="1600" dirty="0" smtClean="0"/>
              <a:t> </a:t>
            </a:r>
            <a:r>
              <a:rPr lang="de-DE" sz="1600" dirty="0" err="1" smtClean="0"/>
              <a:t>and</a:t>
            </a:r>
            <a:r>
              <a:rPr lang="de-DE" sz="1600" dirty="0" smtClean="0"/>
              <a:t> </a:t>
            </a:r>
            <a:r>
              <a:rPr lang="de-DE" sz="1600" dirty="0" err="1" smtClean="0"/>
              <a:t>moved</a:t>
            </a:r>
            <a:r>
              <a:rPr lang="de-DE" sz="1600" dirty="0" smtClean="0"/>
              <a:t> on </a:t>
            </a:r>
            <a:r>
              <a:rPr lang="de-DE" sz="1600" dirty="0" err="1" smtClean="0"/>
              <a:t>to</a:t>
            </a:r>
            <a:r>
              <a:rPr lang="de-DE" sz="1600" dirty="0" smtClean="0"/>
              <a:t> </a:t>
            </a:r>
            <a:r>
              <a:rPr lang="de-DE" sz="1600" dirty="0" err="1" smtClean="0"/>
              <a:t>another</a:t>
            </a:r>
            <a:r>
              <a:rPr lang="de-DE" sz="1600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89279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Sixth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Seventh</a:t>
            </a:r>
            <a:r>
              <a:rPr lang="de-DE" dirty="0" smtClean="0"/>
              <a:t> Infusion Run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 smtClean="0"/>
              <a:t>With</a:t>
            </a:r>
            <a:r>
              <a:rPr lang="de-DE" dirty="0" smtClean="0"/>
              <a:t> Nitrogen! </a:t>
            </a:r>
            <a:endParaRPr lang="de-DE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1268760"/>
            <a:ext cx="5989353" cy="3743631"/>
          </a:xfr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054" y="1268760"/>
            <a:ext cx="5990610" cy="3744416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>
          <a:xfrm>
            <a:off x="4511824" y="5229200"/>
            <a:ext cx="4176464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b="1" dirty="0" err="1" smtClean="0"/>
              <a:t>Again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precipitates</a:t>
            </a:r>
            <a:r>
              <a:rPr lang="de-DE" sz="1600" b="1" dirty="0" smtClean="0"/>
              <a:t> on </a:t>
            </a:r>
            <a:r>
              <a:rPr lang="de-DE" sz="1600" b="1" dirty="0" err="1" smtClean="0"/>
              <a:t>samples</a:t>
            </a:r>
            <a:r>
              <a:rPr lang="de-DE" sz="1600" b="1" dirty="0" smtClean="0"/>
              <a:t>! </a:t>
            </a:r>
            <a:r>
              <a:rPr lang="de-DE" sz="1600" b="1" dirty="0" smtClean="0">
                <a:sym typeface="Wingdings" panose="05000000000000000000" pitchFamily="2" charset="2"/>
              </a:rPr>
              <a:t></a:t>
            </a:r>
          </a:p>
          <a:p>
            <a:endParaRPr lang="de-DE" sz="1600" b="1" dirty="0" smtClean="0"/>
          </a:p>
          <a:p>
            <a:r>
              <a:rPr lang="de-DE" sz="1600" b="1" dirty="0" smtClean="0"/>
              <a:t>BUT…</a:t>
            </a:r>
          </a:p>
        </p:txBody>
      </p:sp>
    </p:spTree>
    <p:extLst>
      <p:ext uri="{BB962C8B-B14F-4D97-AF65-F5344CB8AC3E}">
        <p14:creationId xmlns:p14="http://schemas.microsoft.com/office/powerpoint/2010/main" val="1501034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fik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4000" y="1332000"/>
            <a:ext cx="7010806" cy="4464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TOF-SIMS Analysis</a:t>
            </a:r>
            <a:endParaRPr lang="en-US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err="1" smtClean="0"/>
              <a:t>Treated</a:t>
            </a:r>
            <a:r>
              <a:rPr lang="de-DE" dirty="0" smtClean="0"/>
              <a:t> vs. Reference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en-US" dirty="0"/>
              <a:t>„Inner vs. Outside Atmosphere“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776" y="1332000"/>
            <a:ext cx="7011585" cy="4464496"/>
          </a:xfrm>
          <a:prstGeom prst="rect">
            <a:avLst/>
          </a:prstGeom>
        </p:spPr>
      </p:pic>
      <p:pic>
        <p:nvPicPr>
          <p:cNvPr id="8" name="Picture 2" descr="C:\Users\wenskm\Desktop\ToDo\LINAC\Talk\Plots\Fig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368" y="1556792"/>
            <a:ext cx="3384376" cy="3586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335360" y="5301208"/>
            <a:ext cx="374441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600" b="1" dirty="0" err="1" smtClean="0"/>
              <a:t>No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precipitates</a:t>
            </a:r>
            <a:r>
              <a:rPr lang="de-DE" sz="1600" b="1" dirty="0" smtClean="0"/>
              <a:t> on outside </a:t>
            </a:r>
            <a:r>
              <a:rPr lang="de-DE" sz="1600" b="1" dirty="0" err="1" smtClean="0"/>
              <a:t>samples</a:t>
            </a:r>
            <a:endParaRPr lang="de-DE" sz="1600" b="1" dirty="0" smtClean="0"/>
          </a:p>
          <a:p>
            <a:r>
              <a:rPr lang="de-DE" sz="1600" b="1" dirty="0" err="1" smtClean="0"/>
              <a:t>Precipitates</a:t>
            </a:r>
            <a:r>
              <a:rPr lang="de-DE" sz="1600" b="1" dirty="0" smtClean="0"/>
              <a:t> on </a:t>
            </a:r>
            <a:r>
              <a:rPr lang="de-DE" sz="1600" b="1" dirty="0" err="1" smtClean="0"/>
              <a:t>inside</a:t>
            </a:r>
            <a:r>
              <a:rPr lang="de-DE" sz="1600" b="1" dirty="0" smtClean="0"/>
              <a:t> </a:t>
            </a:r>
            <a:r>
              <a:rPr lang="de-DE" sz="1600" b="1" dirty="0" err="1" smtClean="0"/>
              <a:t>samples</a:t>
            </a:r>
            <a:endParaRPr lang="de-DE" sz="1600" b="1" dirty="0" smtClean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221523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Current</a:t>
            </a:r>
            <a:r>
              <a:rPr lang="de-DE" dirty="0" smtClean="0"/>
              <a:t> Situation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Repeated infusion on 1DE27 w/o resetting</a:t>
            </a:r>
          </a:p>
          <a:p>
            <a:pPr lvl="1"/>
            <a:r>
              <a:rPr lang="en-US" dirty="0" smtClean="0"/>
              <a:t>Decision to do infusion at 160°C </a:t>
            </a:r>
          </a:p>
          <a:p>
            <a:pPr lvl="1"/>
            <a:r>
              <a:rPr lang="en-US" dirty="0" smtClean="0"/>
              <a:t>VT took place two weeks ago – cold leak at 16MV/m </a:t>
            </a:r>
            <a:r>
              <a:rPr lang="en-US" dirty="0" smtClean="0">
                <a:sym typeface="Wingdings" panose="05000000000000000000" pitchFamily="2" charset="2"/>
              </a:rPr>
              <a:t>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TOF-SIMS showed no </a:t>
            </a:r>
            <a:r>
              <a:rPr lang="en-US" dirty="0" err="1" smtClean="0">
                <a:sym typeface="Wingdings" panose="05000000000000000000" pitchFamily="2" charset="2"/>
              </a:rPr>
              <a:t>NbN</a:t>
            </a:r>
            <a:r>
              <a:rPr lang="en-US" baseline="30000" dirty="0" smtClean="0">
                <a:sym typeface="Wingdings" panose="05000000000000000000" pitchFamily="2" charset="2"/>
              </a:rPr>
              <a:t>-</a:t>
            </a:r>
            <a:r>
              <a:rPr lang="en-US" dirty="0" smtClean="0">
                <a:sym typeface="Wingdings" panose="05000000000000000000" pitchFamily="2" charset="2"/>
              </a:rPr>
              <a:t> signal in samples…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Infused a new cavity 1DE7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Again 160° C 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Disassembled on Monday – preparation for VT ongoing</a:t>
            </a:r>
          </a:p>
          <a:p>
            <a:pPr lvl="1"/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Assess recipe after 1DE7 VT and sample analysis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2349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nhaltsplatzhalt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4352" y="1776674"/>
            <a:ext cx="2809455" cy="158031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Sample </a:t>
            </a:r>
            <a:r>
              <a:rPr lang="de-DE" dirty="0" err="1" smtClean="0"/>
              <a:t>Surface</a:t>
            </a:r>
            <a:r>
              <a:rPr lang="de-DE" dirty="0" smtClean="0"/>
              <a:t> = Cavity </a:t>
            </a:r>
            <a:r>
              <a:rPr lang="de-DE" dirty="0" err="1" smtClean="0"/>
              <a:t>Surface</a:t>
            </a:r>
            <a:r>
              <a:rPr lang="de-DE" dirty="0" smtClean="0"/>
              <a:t>?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Origin of deterioration?</a:t>
            </a:r>
            <a:endParaRPr lang="en-US" dirty="0"/>
          </a:p>
        </p:txBody>
      </p:sp>
      <p:pic>
        <p:nvPicPr>
          <p:cNvPr id="9" name="Inhaltsplatzhalt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25" t="63687" r="6069" b="4995"/>
          <a:stretch/>
        </p:blipFill>
        <p:spPr>
          <a:xfrm>
            <a:off x="191344" y="4034354"/>
            <a:ext cx="5256584" cy="2338839"/>
          </a:xfrm>
          <a:prstGeom prst="rect">
            <a:avLst/>
          </a:prstGeom>
        </p:spPr>
      </p:pic>
      <p:pic>
        <p:nvPicPr>
          <p:cNvPr id="10" name="Inhaltsplatzhalter 9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2876" y="1412776"/>
            <a:ext cx="4019468" cy="2262341"/>
          </a:xfrm>
          <a:prstGeom prst="rect">
            <a:avLst/>
          </a:prstGeom>
        </p:spPr>
      </p:pic>
      <p:pic>
        <p:nvPicPr>
          <p:cNvPr id="12" name="Inhaltsplatzhalter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6120" y="3875860"/>
            <a:ext cx="3589304" cy="2577476"/>
          </a:xfrm>
          <a:prstGeom prst="rect">
            <a:avLst/>
          </a:prstGeom>
        </p:spPr>
      </p:pic>
      <p:pic>
        <p:nvPicPr>
          <p:cNvPr id="13" name="Inhaltsplatzhalter 5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7" r="7110"/>
          <a:stretch/>
        </p:blipFill>
        <p:spPr>
          <a:xfrm>
            <a:off x="191344" y="1141432"/>
            <a:ext cx="4855648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448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UHV-mobile </a:t>
            </a:r>
            <a:r>
              <a:rPr lang="de-DE" dirty="0" err="1" smtClean="0"/>
              <a:t>chamber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in-situ </a:t>
            </a:r>
            <a:r>
              <a:rPr lang="de-DE" dirty="0" err="1" smtClean="0"/>
              <a:t>surface</a:t>
            </a:r>
            <a:r>
              <a:rPr lang="de-DE" dirty="0" smtClean="0"/>
              <a:t> </a:t>
            </a:r>
            <a:r>
              <a:rPr lang="de-DE" dirty="0" err="1" smtClean="0"/>
              <a:t>characterization</a:t>
            </a:r>
            <a:endParaRPr lang="de-DE" dirty="0" smtClean="0"/>
          </a:p>
          <a:p>
            <a:endParaRPr lang="de-DE" dirty="0"/>
          </a:p>
          <a:p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samples</a:t>
            </a:r>
            <a:r>
              <a:rPr lang="de-DE" dirty="0" smtClean="0"/>
              <a:t>, </a:t>
            </a:r>
            <a:r>
              <a:rPr lang="de-DE" dirty="0" err="1" smtClean="0"/>
              <a:t>both</a:t>
            </a:r>
            <a:r>
              <a:rPr lang="de-DE" dirty="0" smtClean="0"/>
              <a:t> </a:t>
            </a:r>
            <a:r>
              <a:rPr lang="de-DE" dirty="0" err="1" smtClean="0"/>
              <a:t>single</a:t>
            </a:r>
            <a:r>
              <a:rPr lang="de-DE" dirty="0" smtClean="0"/>
              <a:t> </a:t>
            </a:r>
            <a:r>
              <a:rPr lang="de-DE" dirty="0" err="1" smtClean="0"/>
              <a:t>crystals</a:t>
            </a:r>
            <a:r>
              <a:rPr lang="de-DE" dirty="0" smtClean="0"/>
              <a:t> [100]:</a:t>
            </a:r>
          </a:p>
          <a:p>
            <a:pPr lvl="1"/>
            <a:r>
              <a:rPr lang="de-DE" dirty="0" err="1" smtClean="0"/>
              <a:t>Purified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degassing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2000°C in UHV</a:t>
            </a:r>
          </a:p>
          <a:p>
            <a:pPr lvl="1"/>
            <a:r>
              <a:rPr lang="de-DE" dirty="0" smtClean="0"/>
              <a:t>„Cavity grade“ material </a:t>
            </a:r>
            <a:r>
              <a:rPr lang="de-DE" dirty="0" err="1" smtClean="0"/>
              <a:t>from</a:t>
            </a:r>
            <a:r>
              <a:rPr lang="de-DE" dirty="0" smtClean="0"/>
              <a:t> large </a:t>
            </a:r>
            <a:r>
              <a:rPr lang="de-DE" dirty="0" err="1" smtClean="0"/>
              <a:t>grain</a:t>
            </a:r>
            <a:r>
              <a:rPr lang="de-DE" dirty="0" smtClean="0"/>
              <a:t> </a:t>
            </a:r>
            <a:r>
              <a:rPr lang="de-DE" dirty="0" err="1" smtClean="0"/>
              <a:t>disc</a:t>
            </a:r>
            <a:endParaRPr lang="de-DE" dirty="0" smtClean="0"/>
          </a:p>
          <a:p>
            <a:endParaRPr lang="de-DE" dirty="0"/>
          </a:p>
          <a:p>
            <a:r>
              <a:rPr lang="de-DE" dirty="0" err="1" smtClean="0"/>
              <a:t>Both</a:t>
            </a:r>
            <a:r>
              <a:rPr lang="de-DE" dirty="0" smtClean="0"/>
              <a:t> </a:t>
            </a:r>
            <a:r>
              <a:rPr lang="de-DE" dirty="0" err="1" smtClean="0"/>
              <a:t>baked</a:t>
            </a:r>
            <a:r>
              <a:rPr lang="de-DE" dirty="0" smtClean="0"/>
              <a:t> </a:t>
            </a:r>
            <a:r>
              <a:rPr lang="de-DE" dirty="0" err="1" smtClean="0"/>
              <a:t>at</a:t>
            </a:r>
            <a:r>
              <a:rPr lang="de-DE" dirty="0" smtClean="0"/>
              <a:t> 800°C in UHV </a:t>
            </a:r>
            <a:r>
              <a:rPr lang="de-DE" dirty="0" err="1" smtClean="0"/>
              <a:t>for</a:t>
            </a:r>
            <a:r>
              <a:rPr lang="de-DE" dirty="0" smtClean="0"/>
              <a:t> 2h &amp; 120°C </a:t>
            </a:r>
            <a:r>
              <a:rPr lang="de-DE" dirty="0" err="1" smtClean="0"/>
              <a:t>for</a:t>
            </a:r>
            <a:r>
              <a:rPr lang="de-DE" dirty="0" smtClean="0"/>
              <a:t> 48h </a:t>
            </a:r>
            <a:r>
              <a:rPr lang="de-DE" dirty="0" err="1" smtClean="0"/>
              <a:t>with</a:t>
            </a:r>
            <a:r>
              <a:rPr lang="de-DE" dirty="0" smtClean="0"/>
              <a:t> 0.03 </a:t>
            </a:r>
            <a:r>
              <a:rPr lang="de-DE" dirty="0" err="1" smtClean="0"/>
              <a:t>mbar</a:t>
            </a:r>
            <a:r>
              <a:rPr lang="de-DE" dirty="0" smtClean="0"/>
              <a:t> N</a:t>
            </a:r>
            <a:r>
              <a:rPr lang="de-DE" baseline="-25000" dirty="0" smtClean="0"/>
              <a:t>2</a:t>
            </a:r>
          </a:p>
          <a:p>
            <a:endParaRPr lang="de-DE" baseline="-25000" dirty="0"/>
          </a:p>
          <a:p>
            <a:r>
              <a:rPr lang="de-DE" dirty="0" smtClean="0"/>
              <a:t>Cavity grade material </a:t>
            </a:r>
            <a:r>
              <a:rPr lang="de-DE" dirty="0" err="1" smtClean="0"/>
              <a:t>showed</a:t>
            </a:r>
            <a:r>
              <a:rPr lang="de-DE" dirty="0" smtClean="0"/>
              <a:t> </a:t>
            </a:r>
            <a:r>
              <a:rPr lang="de-DE" dirty="0" err="1" smtClean="0"/>
              <a:t>precipitates</a:t>
            </a:r>
            <a:r>
              <a:rPr lang="de-DE" dirty="0" smtClean="0"/>
              <a:t> - </a:t>
            </a:r>
            <a:r>
              <a:rPr lang="de-DE" dirty="0" err="1" smtClean="0"/>
              <a:t>purified</a:t>
            </a:r>
            <a:r>
              <a:rPr lang="de-DE" dirty="0" smtClean="0"/>
              <a:t> sample </a:t>
            </a:r>
            <a:r>
              <a:rPr lang="de-DE" dirty="0" err="1" smtClean="0"/>
              <a:t>did</a:t>
            </a:r>
            <a:r>
              <a:rPr lang="de-DE" dirty="0" smtClean="0"/>
              <a:t> not!</a:t>
            </a:r>
          </a:p>
          <a:p>
            <a:pPr lvl="1"/>
            <a:r>
              <a:rPr lang="de-DE" dirty="0" smtClean="0"/>
              <a:t>SEM</a:t>
            </a:r>
          </a:p>
          <a:p>
            <a:pPr lvl="1"/>
            <a:r>
              <a:rPr lang="de-DE" dirty="0" smtClean="0"/>
              <a:t>XPS </a:t>
            </a:r>
            <a:r>
              <a:rPr lang="de-DE" dirty="0" err="1" smtClean="0"/>
              <a:t>confirmed</a:t>
            </a:r>
            <a:r>
              <a:rPr lang="de-DE" dirty="0" smtClean="0"/>
              <a:t> </a:t>
            </a:r>
            <a:r>
              <a:rPr lang="de-DE" dirty="0" err="1" smtClean="0"/>
              <a:t>Nb</a:t>
            </a:r>
            <a:r>
              <a:rPr lang="de-DE" dirty="0" smtClean="0"/>
              <a:t>-C </a:t>
            </a:r>
            <a:r>
              <a:rPr lang="de-DE" dirty="0" err="1" smtClean="0"/>
              <a:t>phase</a:t>
            </a:r>
            <a:r>
              <a:rPr lang="de-DE" dirty="0" smtClean="0"/>
              <a:t>,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Nb</a:t>
            </a:r>
            <a:r>
              <a:rPr lang="de-DE" dirty="0" smtClean="0"/>
              <a:t>-N</a:t>
            </a:r>
          </a:p>
          <a:p>
            <a:endParaRPr lang="de-DE" dirty="0" smtClean="0"/>
          </a:p>
          <a:p>
            <a:pPr lvl="1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One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puzzle…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In-situ sample R&amp;D</a:t>
            </a:r>
            <a:endParaRPr lang="de-DE" dirty="0"/>
          </a:p>
        </p:txBody>
      </p:sp>
      <p:pic>
        <p:nvPicPr>
          <p:cNvPr id="1026" name="Picture 2" descr="C:\Users\wenskm\Desktop\ToDo\LINAC\Talk\Plots\XPS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480" y="4005063"/>
            <a:ext cx="2712056" cy="2769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wenskm\Desktop\ToDo\LINAC\Paper\Fig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480" y="1089664"/>
            <a:ext cx="3947206" cy="283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9901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Conclusions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„</a:t>
            </a:r>
            <a:r>
              <a:rPr lang="de-DE" dirty="0" err="1" smtClean="0"/>
              <a:t>Atmosphere</a:t>
            </a:r>
            <a:r>
              <a:rPr lang="de-DE" dirty="0" smtClean="0"/>
              <a:t>“ </a:t>
            </a:r>
            <a:r>
              <a:rPr lang="de-DE" dirty="0" err="1" smtClean="0"/>
              <a:t>inside</a:t>
            </a:r>
            <a:r>
              <a:rPr lang="de-DE" dirty="0" smtClean="0"/>
              <a:t> </a:t>
            </a:r>
            <a:r>
              <a:rPr lang="de-DE" dirty="0" err="1" smtClean="0"/>
              <a:t>cavity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niobium</a:t>
            </a:r>
            <a:r>
              <a:rPr lang="de-DE" dirty="0" smtClean="0"/>
              <a:t> box different </a:t>
            </a:r>
            <a:r>
              <a:rPr lang="de-DE" dirty="0" err="1" smtClean="0"/>
              <a:t>than</a:t>
            </a:r>
            <a:r>
              <a:rPr lang="de-DE" dirty="0" smtClean="0"/>
              <a:t> </a:t>
            </a:r>
            <a:r>
              <a:rPr lang="de-DE" dirty="0" err="1" smtClean="0"/>
              <a:t>furnace</a:t>
            </a:r>
            <a:r>
              <a:rPr lang="de-DE" dirty="0" smtClean="0"/>
              <a:t> – </a:t>
            </a: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!</a:t>
            </a:r>
          </a:p>
          <a:p>
            <a:r>
              <a:rPr lang="de-DE" dirty="0" smtClean="0"/>
              <a:t>Need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caps</a:t>
            </a:r>
            <a:r>
              <a:rPr lang="de-DE" dirty="0" smtClean="0"/>
              <a:t>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investigated</a:t>
            </a:r>
            <a:endParaRPr lang="de-DE" dirty="0" smtClean="0"/>
          </a:p>
          <a:p>
            <a:r>
              <a:rPr lang="de-DE" dirty="0" smtClean="0"/>
              <a:t>New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caps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defined</a:t>
            </a:r>
            <a:r>
              <a:rPr lang="de-DE" dirty="0" smtClean="0"/>
              <a:t> „</a:t>
            </a:r>
            <a:r>
              <a:rPr lang="de-DE" dirty="0" err="1" smtClean="0"/>
              <a:t>leak</a:t>
            </a:r>
            <a:r>
              <a:rPr lang="de-DE" dirty="0" smtClean="0"/>
              <a:t>“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fabricated</a:t>
            </a:r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Lack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nitrogen</a:t>
            </a:r>
            <a:r>
              <a:rPr lang="de-DE" dirty="0" smtClean="0"/>
              <a:t> in </a:t>
            </a:r>
            <a:r>
              <a:rPr lang="de-DE" dirty="0" err="1" smtClean="0"/>
              <a:t>samples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puzzling</a:t>
            </a:r>
            <a:endParaRPr lang="de-DE" dirty="0" smtClean="0"/>
          </a:p>
          <a:p>
            <a:r>
              <a:rPr lang="de-DE" dirty="0" smtClean="0"/>
              <a:t>Origin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Nb</a:t>
            </a:r>
            <a:r>
              <a:rPr lang="de-DE" dirty="0" smtClean="0"/>
              <a:t>-C </a:t>
            </a:r>
            <a:r>
              <a:rPr lang="de-DE" dirty="0" err="1" smtClean="0"/>
              <a:t>precipitates</a:t>
            </a:r>
            <a:r>
              <a:rPr lang="de-DE" dirty="0" smtClean="0"/>
              <a:t> </a:t>
            </a:r>
          </a:p>
          <a:p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relation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rf</a:t>
            </a:r>
            <a:r>
              <a:rPr lang="de-DE" dirty="0" smtClean="0"/>
              <a:t> </a:t>
            </a:r>
            <a:r>
              <a:rPr lang="de-DE" dirty="0" err="1" smtClean="0"/>
              <a:t>performance</a:t>
            </a:r>
            <a:r>
              <a:rPr lang="de-DE" dirty="0" smtClean="0"/>
              <a:t> not </a:t>
            </a:r>
            <a:r>
              <a:rPr lang="de-DE" dirty="0" err="1" smtClean="0"/>
              <a:t>obvious</a:t>
            </a: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| Status Update on the Nitrogen Infusion R&amp;D at DESY | Marc Wenskat | 25.10.2018 | LCWS 2018, Arlington</a:t>
            </a:r>
            <a:endParaRPr lang="en-US" noProof="0" dirty="0"/>
          </a:p>
        </p:txBody>
      </p:sp>
      <p:pic>
        <p:nvPicPr>
          <p:cNvPr id="3074" name="Picture 2" descr="Quellbild anzeig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8198" y="1844824"/>
            <a:ext cx="4266474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1368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SY_PowerPoint_16x9_en">
  <a:themeElements>
    <a:clrScheme name="DESY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18F1F"/>
      </a:accent2>
      <a:accent3>
        <a:srgbClr val="004B7D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1"/>
        </a:solidFill>
        <a:ln w="9525">
          <a:solidFill>
            <a:schemeClr val="tx1"/>
          </a:solidFill>
        </a:ln>
      </a:spPr>
      <a:bodyPr rtlCol="0" anchor="ctr"/>
      <a:lstStyle>
        <a:defPPr algn="ctr">
          <a:defRPr sz="1600" dirty="0" err="1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600" dirty="0" err="1" smtClean="0"/>
        </a:defPPr>
      </a:lstStyle>
    </a:txDef>
  </a:objectDefaults>
  <a:extraClrSchemeLst/>
  <a:custClrLst>
    <a:custClr>
      <a:srgbClr val="8B6EC9"/>
    </a:custClr>
    <a:custClr>
      <a:srgbClr val="E35D50"/>
    </a:custClr>
    <a:custClr>
      <a:srgbClr val="5BC5F1"/>
    </a:custClr>
    <a:custClr>
      <a:srgbClr val="00AA92"/>
    </a:custClr>
  </a:custClrLst>
  <a:extLst>
    <a:ext uri="{05A4C25C-085E-4340-85A3-A5531E510DB2}">
      <thm15:themeFamily xmlns:thm15="http://schemas.microsoft.com/office/thememl/2012/main" xmlns="" name="Präsentation10" id="{2B0CCFEF-3092-0942-8FFD-946A8089C971}" vid="{71341955-5B0B-6345-98C1-5CB085C5AEBD}"/>
    </a:ext>
  </a:extLst>
</a:theme>
</file>

<file path=ppt/theme/theme2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Benutzerdefiniert 104">
      <a:dk1>
        <a:sysClr val="windowText" lastClr="000000"/>
      </a:dk1>
      <a:lt1>
        <a:sysClr val="window" lastClr="FFFFFF"/>
      </a:lt1>
      <a:dk2>
        <a:srgbClr val="898D8D"/>
      </a:dk2>
      <a:lt2>
        <a:srgbClr val="B2B4B2"/>
      </a:lt2>
      <a:accent1>
        <a:srgbClr val="009FDF"/>
      </a:accent1>
      <a:accent2>
        <a:srgbClr val="FF9E1B"/>
      </a:accent2>
      <a:accent3>
        <a:srgbClr val="020A0A"/>
      </a:accent3>
      <a:accent4>
        <a:srgbClr val="898D8D"/>
      </a:accent4>
      <a:accent5>
        <a:srgbClr val="B2B4B2"/>
      </a:accent5>
      <a:accent6>
        <a:srgbClr val="375E77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DESY_PowerPoint_16x9_en</Template>
  <TotalTime>0</TotalTime>
  <Words>504</Words>
  <Application>Microsoft Office PowerPoint</Application>
  <PresentationFormat>Benutzerdefiniert</PresentationFormat>
  <Paragraphs>66</Paragraphs>
  <Slides>9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DESY_PowerPoint_16x9_en</vt:lpstr>
      <vt:lpstr>Status Update on the Nitrogen Infusion R&amp;D at DESY</vt:lpstr>
      <vt:lpstr>Whats going on?</vt:lpstr>
      <vt:lpstr>Fifth Infusion Run</vt:lpstr>
      <vt:lpstr>Sixth and Seventh Infusion Run</vt:lpstr>
      <vt:lpstr>TOF-SIMS Analysis</vt:lpstr>
      <vt:lpstr>Current Situation</vt:lpstr>
      <vt:lpstr>Sample Surface = Cavity Surface?</vt:lpstr>
      <vt:lpstr>One more puzzle…</vt:lpstr>
      <vt:lpstr>Conclusions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</dc:title>
  <dc:creator>Wenskat, Marc</dc:creator>
  <cp:lastModifiedBy>Wenskat, Marc</cp:lastModifiedBy>
  <cp:revision>147</cp:revision>
  <dcterms:created xsi:type="dcterms:W3CDTF">2018-09-07T15:27:43Z</dcterms:created>
  <dcterms:modified xsi:type="dcterms:W3CDTF">2018-10-24T15:51:21Z</dcterms:modified>
</cp:coreProperties>
</file>