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92" r:id="rId3"/>
    <p:sldId id="263" r:id="rId4"/>
    <p:sldId id="264" r:id="rId5"/>
    <p:sldId id="265" r:id="rId6"/>
    <p:sldId id="266" r:id="rId7"/>
    <p:sldId id="267" r:id="rId8"/>
    <p:sldId id="276" r:id="rId9"/>
    <p:sldId id="293" r:id="rId10"/>
    <p:sldId id="277" r:id="rId11"/>
    <p:sldId id="291" r:id="rId12"/>
    <p:sldId id="279" r:id="rId13"/>
    <p:sldId id="284" r:id="rId14"/>
    <p:sldId id="294" r:id="rId15"/>
    <p:sldId id="305" r:id="rId16"/>
    <p:sldId id="269" r:id="rId17"/>
    <p:sldId id="268" r:id="rId18"/>
    <p:sldId id="260" r:id="rId19"/>
    <p:sldId id="301" r:id="rId20"/>
    <p:sldId id="302" r:id="rId21"/>
    <p:sldId id="303" r:id="rId22"/>
    <p:sldId id="304" r:id="rId23"/>
    <p:sldId id="299" r:id="rId24"/>
    <p:sldId id="306" r:id="rId25"/>
    <p:sldId id="300" r:id="rId26"/>
    <p:sldId id="308" r:id="rId27"/>
    <p:sldId id="285" r:id="rId28"/>
    <p:sldId id="295" r:id="rId29"/>
    <p:sldId id="287" r:id="rId30"/>
    <p:sldId id="288" r:id="rId31"/>
    <p:sldId id="289" r:id="rId32"/>
    <p:sldId id="262" r:id="rId33"/>
    <p:sldId id="280" r:id="rId34"/>
    <p:sldId id="278" r:id="rId35"/>
    <p:sldId id="282" r:id="rId3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9" autoAdjust="0"/>
    <p:restoredTop sz="97944" autoAdjust="0"/>
  </p:normalViewPr>
  <p:slideViewPr>
    <p:cSldViewPr snapToGrid="0" snapToObjects="1">
      <p:cViewPr>
        <p:scale>
          <a:sx n="100" d="100"/>
          <a:sy n="100" d="100"/>
        </p:scale>
        <p:origin x="-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48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64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54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48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655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192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95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81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527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3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629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B4AC1-2037-F441-BDD0-DDABDB4A0551}" type="datetimeFigureOut">
              <a:rPr kumimoji="1" lang="ja-JP" altLang="en-US" smtClean="0"/>
              <a:t>2018/10/21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5CE6-8D74-1C47-BE0C-F9A3582348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9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539782"/>
            <a:ext cx="9390962" cy="2673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4400" b="1" dirty="0" smtClean="0"/>
              <a:t>ILC tunnel lengths &amp; </a:t>
            </a:r>
            <a:r>
              <a:rPr lang="en-US" altLang="ja-JP" sz="4400" b="1" dirty="0" smtClean="0"/>
              <a:t>Commissioning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400" b="1" dirty="0" smtClean="0"/>
              <a:t>with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E-driven e+ source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>
                <a:solidFill>
                  <a:srgbClr val="FF0000"/>
                </a:solidFill>
              </a:rPr>
              <a:t>and, a Proposal of the separate tunnel</a:t>
            </a:r>
          </a:p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FF0000"/>
                </a:solidFill>
              </a:rPr>
              <a:t>for the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正方形/長方形 4"/>
          <p:cNvSpPr>
            <a:spLocks noChangeArrowheads="1"/>
          </p:cNvSpPr>
          <p:nvPr/>
        </p:nvSpPr>
        <p:spPr bwMode="auto">
          <a:xfrm>
            <a:off x="444500" y="5016500"/>
            <a:ext cx="82804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2800" b="1" dirty="0">
                <a:latin typeface="Calibri" charset="0"/>
              </a:rPr>
              <a:t>T. Omori, </a:t>
            </a:r>
            <a:r>
              <a:rPr lang="en-US" altLang="ja-JP" sz="2800" b="1" dirty="0" smtClean="0">
                <a:latin typeface="Calibri" charset="0"/>
              </a:rPr>
              <a:t>23-Oct-</a:t>
            </a:r>
            <a:r>
              <a:rPr lang="en-US" altLang="ja-JP" sz="2800" b="1" dirty="0">
                <a:latin typeface="Calibri" charset="0"/>
              </a:rPr>
              <a:t>2018</a:t>
            </a:r>
          </a:p>
          <a:p>
            <a:pPr algn="ctr">
              <a:lnSpc>
                <a:spcPct val="70000"/>
              </a:lnSpc>
            </a:pPr>
            <a:endParaRPr lang="en-US" altLang="ja-JP" sz="2800" b="1" dirty="0">
              <a:latin typeface="Calibri" charset="0"/>
            </a:endParaRPr>
          </a:p>
          <a:p>
            <a:pPr algn="ctr"/>
            <a:r>
              <a:rPr lang="en-US" altLang="ja-JP" sz="2000" b="1" dirty="0" smtClean="0"/>
              <a:t>LCWS 2018</a:t>
            </a:r>
            <a:r>
              <a:rPr lang="en-US" altLang="ja-JP" sz="2000" b="1" dirty="0"/>
              <a:t>, </a:t>
            </a:r>
            <a:r>
              <a:rPr lang="en-US" altLang="ja-JP" sz="2000" b="1" dirty="0" smtClean="0">
                <a:cs typeface="Arial" charset="0"/>
              </a:rPr>
              <a:t>Oct 22nd - 26th, 2018</a:t>
            </a:r>
            <a:endParaRPr lang="en-US" altLang="ja-JP" sz="2000" b="1" dirty="0"/>
          </a:p>
          <a:p>
            <a:pPr algn="ctr"/>
            <a:r>
              <a:rPr lang="en-US" altLang="ja-JP" sz="2000" b="1" dirty="0" smtClean="0"/>
              <a:t>University of Texas at Arlington, USA </a:t>
            </a:r>
            <a:endParaRPr lang="en-US" altLang="ja-JP" sz="2000" b="1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3441700"/>
            <a:ext cx="7264400" cy="162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8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Commissioning Strategy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468" y="1256699"/>
            <a:ext cx="8583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(1)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E-driven e+ source is independent of the e- main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.</a:t>
            </a:r>
            <a:endParaRPr kumimoji="1" lang="ja-JP" altLang="en-US" sz="22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468" y="1820301"/>
            <a:ext cx="91715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(2)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Make use of the short construction period of e-BDS tunnel and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the independence, maybe we can start the commissioning of the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e+ source earlier than that of main </a:t>
            </a:r>
            <a:r>
              <a:rPr lang="en-US" altLang="ja-JP" sz="2200" b="1" dirty="0" err="1" smtClean="0"/>
              <a:t>linacs</a:t>
            </a:r>
            <a:r>
              <a:rPr lang="en-US" altLang="ja-JP" sz="2200" b="1" dirty="0" smtClean="0"/>
              <a:t>.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1468" y="2971081"/>
            <a:ext cx="85834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/>
              <a:t>(3)  We would like </a:t>
            </a:r>
            <a:r>
              <a:rPr kumimoji="1" lang="en-US" altLang="ja-JP" sz="2200" b="1" dirty="0" smtClean="0"/>
              <a:t>to make an integrated commissioning strategy of ILC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with an integrated tunnel construction plan, </a:t>
            </a:r>
            <a:r>
              <a:rPr kumimoji="1" lang="en-US" altLang="ja-JP" sz="2200" b="1" dirty="0" smtClean="0"/>
              <a:t>in order to start physic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</a:t>
            </a:r>
            <a:r>
              <a:rPr kumimoji="1" lang="en-US" altLang="ja-JP" sz="2200" b="1" dirty="0" smtClean="0"/>
              <a:t> run</a:t>
            </a:r>
            <a:r>
              <a:rPr lang="en-US" altLang="ja-JP" sz="2200" b="1" dirty="0" smtClean="0"/>
              <a:t> </a:t>
            </a:r>
            <a:r>
              <a:rPr kumimoji="1" lang="en-US" altLang="ja-JP" sz="2200" b="1" dirty="0" smtClean="0"/>
              <a:t>as early as possible.  </a:t>
            </a:r>
            <a:endParaRPr kumimoji="1" lang="ja-JP" altLang="en-US" sz="22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58270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9676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35556"/>
            <a:ext cx="733972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Construction and Commissioning</a:t>
            </a:r>
          </a:p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of e+/e- sources and DR 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69900" y="4807519"/>
            <a:ext cx="3725449" cy="67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>
                <a:solidFill>
                  <a:srgbClr val="008000"/>
                </a:solidFill>
              </a:rPr>
              <a:t>Central Part Commissioning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sources and DRs</a:t>
            </a:r>
            <a:endParaRPr kumimoji="1" lang="en-US" altLang="ja-JP" sz="2400" b="1" dirty="0" smtClean="0"/>
          </a:p>
        </p:txBody>
      </p:sp>
      <p:cxnSp>
        <p:nvCxnSpPr>
          <p:cNvPr id="53" name="直線矢印コネクタ 52"/>
          <p:cNvCxnSpPr/>
          <p:nvPr/>
        </p:nvCxnSpPr>
        <p:spPr>
          <a:xfrm>
            <a:off x="7534638" y="5072004"/>
            <a:ext cx="863998" cy="1"/>
          </a:xfrm>
          <a:prstGeom prst="straightConnector1">
            <a:avLst/>
          </a:prstGeom>
          <a:ln w="76200" cmpd="sng">
            <a:solidFill>
              <a:srgbClr val="008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7489061" y="5018428"/>
            <a:ext cx="634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78241" y="855374"/>
            <a:ext cx="7339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400" b="1" dirty="0" smtClean="0"/>
              <a:t>Optimistic plan or materials to trigger discussions</a:t>
            </a:r>
            <a:endParaRPr kumimoji="1" lang="ja-JP" altLang="en-US" sz="24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51108" y="5342338"/>
            <a:ext cx="2268126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>
                <a:solidFill>
                  <a:srgbClr val="0000FF"/>
                </a:solidFill>
              </a:rPr>
              <a:t>ML construction 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MLs and ML tunnels</a:t>
            </a:r>
          </a:p>
        </p:txBody>
      </p:sp>
      <p:cxnSp>
        <p:nvCxnSpPr>
          <p:cNvPr id="51" name="直線矢印コネクタ 50"/>
          <p:cNvCxnSpPr/>
          <p:nvPr/>
        </p:nvCxnSpPr>
        <p:spPr>
          <a:xfrm>
            <a:off x="8459450" y="6201454"/>
            <a:ext cx="576000" cy="0"/>
          </a:xfrm>
          <a:prstGeom prst="straightConnector1">
            <a:avLst/>
          </a:prstGeom>
          <a:ln w="76200" cmpd="sng">
            <a:solidFill>
              <a:schemeClr val="accent2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8095862" y="5958267"/>
            <a:ext cx="436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1y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3973517" y="2381694"/>
            <a:ext cx="2988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>
            <a:off x="3059704" y="2381694"/>
            <a:ext cx="863998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69899" y="2140394"/>
            <a:ext cx="2249334" cy="11772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/>
              <a:t>Making Parts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Acc. </a:t>
            </a:r>
            <a:r>
              <a:rPr lang="en-US" altLang="ja-JP" dirty="0" err="1" smtClean="0"/>
              <a:t>tubues</a:t>
            </a:r>
            <a:r>
              <a:rPr lang="en-US" altLang="ja-JP" dirty="0" smtClean="0"/>
              <a:t>, M</a:t>
            </a:r>
            <a:r>
              <a:rPr kumimoji="1" lang="en-US" altLang="ja-JP" dirty="0" smtClean="0"/>
              <a:t>agnets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Klystrons,</a:t>
            </a:r>
            <a:r>
              <a:rPr lang="en-US" altLang="ja-JP" dirty="0"/>
              <a:t> </a:t>
            </a:r>
            <a:r>
              <a:rPr lang="en-US" altLang="ja-JP" dirty="0" smtClean="0"/>
              <a:t>M</a:t>
            </a:r>
            <a:r>
              <a:rPr kumimoji="1" lang="en-US" altLang="ja-JP" dirty="0" smtClean="0"/>
              <a:t>odulators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Target, FC, etc.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81322" y="1878784"/>
            <a:ext cx="14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preparation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96483" y="1889539"/>
            <a:ext cx="1359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production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9899" y="4327496"/>
            <a:ext cx="162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Installation</a:t>
            </a:r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6964923" y="4558328"/>
            <a:ext cx="576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269899" y="3388678"/>
            <a:ext cx="2735695" cy="9279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b="1" dirty="0" smtClean="0"/>
              <a:t>Tunnel construction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tunneling, access holes, </a:t>
            </a:r>
          </a:p>
          <a:p>
            <a:pPr>
              <a:lnSpc>
                <a:spcPct val="90000"/>
              </a:lnSpc>
            </a:pPr>
            <a:r>
              <a:rPr lang="en-US" altLang="ja-JP" dirty="0" smtClean="0"/>
              <a:t>finishing, water, electricity</a:t>
            </a:r>
            <a:endParaRPr kumimoji="1" lang="ja-JP" altLang="en-US" dirty="0"/>
          </a:p>
        </p:txBody>
      </p:sp>
      <p:cxnSp>
        <p:nvCxnSpPr>
          <p:cNvPr id="45" name="直線矢印コネクタ 44"/>
          <p:cNvCxnSpPr/>
          <p:nvPr/>
        </p:nvCxnSpPr>
        <p:spPr>
          <a:xfrm>
            <a:off x="3047004" y="3701088"/>
            <a:ext cx="863998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968265" y="3701088"/>
            <a:ext cx="2988000" cy="0"/>
          </a:xfrm>
          <a:prstGeom prst="straightConnector1">
            <a:avLst/>
          </a:prstGeom>
          <a:ln w="76200" cmpd="sng">
            <a:solidFill>
              <a:srgbClr val="FF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2781322" y="3214175"/>
            <a:ext cx="1450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preparation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96483" y="3214175"/>
            <a:ext cx="1520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construction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172517" y="2437585"/>
            <a:ext cx="73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1.5ys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981053" y="2437585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5ys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254731" y="3773913"/>
            <a:ext cx="736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1.5ys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981053" y="3735813"/>
            <a:ext cx="543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5ys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6569928" y="4327496"/>
            <a:ext cx="648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/>
              <a:t>1y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69900" y="1794121"/>
            <a:ext cx="7271999" cy="298799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403908" y="1551746"/>
            <a:ext cx="3176700" cy="440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</a:rPr>
              <a:t>e+ Source Construction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242396" y="5986010"/>
            <a:ext cx="3202368" cy="678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400" b="1" dirty="0" smtClean="0">
                <a:solidFill>
                  <a:schemeClr val="accent2"/>
                </a:solidFill>
              </a:rPr>
              <a:t>Global Commissioning</a:t>
            </a:r>
          </a:p>
          <a:p>
            <a:pPr>
              <a:lnSpc>
                <a:spcPct val="90000"/>
              </a:lnSpc>
            </a:pPr>
            <a:r>
              <a:rPr lang="en-US" altLang="ja-JP" b="1" dirty="0" smtClean="0">
                <a:solidFill>
                  <a:schemeClr val="accent2"/>
                </a:solidFill>
              </a:rPr>
              <a:t>with ML</a:t>
            </a:r>
            <a:endParaRPr lang="en-US" altLang="ja-JP" b="1" dirty="0">
              <a:solidFill>
                <a:schemeClr val="accent2"/>
              </a:solidFill>
            </a:endParaRPr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3068537" y="5569308"/>
            <a:ext cx="5327999" cy="0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4015956" y="5553097"/>
            <a:ext cx="3302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9ys </a:t>
            </a:r>
            <a:r>
              <a:rPr kumimoji="1" lang="en-US" altLang="ja-JP" sz="1400" b="1" dirty="0" smtClean="0"/>
              <a:t>(ML tunnel const. + ML const.)</a:t>
            </a:r>
          </a:p>
        </p:txBody>
      </p:sp>
      <p:grpSp>
        <p:nvGrpSpPr>
          <p:cNvPr id="67" name="図形グループ 66"/>
          <p:cNvGrpSpPr/>
          <p:nvPr/>
        </p:nvGrpSpPr>
        <p:grpSpPr>
          <a:xfrm>
            <a:off x="2156168" y="6383777"/>
            <a:ext cx="6877536" cy="369332"/>
            <a:chOff x="1872764" y="705703"/>
            <a:chExt cx="6877536" cy="369332"/>
          </a:xfrm>
        </p:grpSpPr>
        <p:grpSp>
          <p:nvGrpSpPr>
            <p:cNvPr id="68" name="図形グループ 67"/>
            <p:cNvGrpSpPr/>
            <p:nvPr/>
          </p:nvGrpSpPr>
          <p:grpSpPr>
            <a:xfrm>
              <a:off x="1872764" y="757535"/>
              <a:ext cx="6877536" cy="317500"/>
              <a:chOff x="3860800" y="5359400"/>
              <a:chExt cx="3946494" cy="317500"/>
            </a:xfrm>
          </p:grpSpPr>
          <p:sp>
            <p:nvSpPr>
              <p:cNvPr id="81" name="正方形/長方形 80"/>
              <p:cNvSpPr/>
              <p:nvPr/>
            </p:nvSpPr>
            <p:spPr>
              <a:xfrm>
                <a:off x="3860800" y="5359400"/>
                <a:ext cx="5042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正方形/長方形 81"/>
              <p:cNvSpPr/>
              <p:nvPr/>
            </p:nvSpPr>
            <p:spPr>
              <a:xfrm>
                <a:off x="435742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470165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504587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539010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573433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607855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642278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676700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11123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745546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図形グループ 68"/>
            <p:cNvGrpSpPr/>
            <p:nvPr/>
          </p:nvGrpSpPr>
          <p:grpSpPr>
            <a:xfrm>
              <a:off x="1936854" y="705703"/>
              <a:ext cx="6721457" cy="369332"/>
              <a:chOff x="3557697" y="4629666"/>
              <a:chExt cx="6721457" cy="369332"/>
            </a:xfrm>
          </p:grpSpPr>
          <p:sp>
            <p:nvSpPr>
              <p:cNvPr id="70" name="テキスト ボックス 69"/>
              <p:cNvSpPr txBox="1"/>
              <p:nvPr/>
            </p:nvSpPr>
            <p:spPr>
              <a:xfrm>
                <a:off x="3557697" y="4629666"/>
                <a:ext cx="6062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year</a:t>
                </a:r>
                <a:endParaRPr kumimoji="1" lang="ja-JP" altLang="en-US" b="1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450143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</a:t>
                </a:r>
                <a:endParaRPr kumimoji="1" lang="ja-JP" altLang="en-US" b="1" dirty="0"/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>
                <a:off x="510253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2</a:t>
                </a:r>
                <a:endParaRPr kumimoji="1" lang="ja-JP" altLang="en-US" b="1" dirty="0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570363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3</a:t>
                </a:r>
                <a:endParaRPr kumimoji="1" lang="ja-JP" altLang="en-US" b="1" dirty="0"/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630472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4</a:t>
                </a:r>
                <a:endParaRPr kumimoji="1" lang="ja-JP" altLang="en-US" b="1" dirty="0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6905823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5</a:t>
                </a:r>
                <a:endParaRPr kumimoji="1" lang="ja-JP" altLang="en-US" b="1" dirty="0"/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750691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6</a:t>
                </a:r>
                <a:endParaRPr kumimoji="1" lang="ja-JP" altLang="en-US" b="1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810801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7</a:t>
                </a:r>
                <a:endParaRPr kumimoji="1" lang="ja-JP" altLang="en-US" b="1" dirty="0"/>
              </a:p>
            </p:txBody>
          </p:sp>
          <p:sp>
            <p:nvSpPr>
              <p:cNvPr id="78" name="テキスト ボックス 77"/>
              <p:cNvSpPr txBox="1"/>
              <p:nvPr/>
            </p:nvSpPr>
            <p:spPr>
              <a:xfrm>
                <a:off x="870911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8</a:t>
                </a:r>
                <a:endParaRPr kumimoji="1" lang="ja-JP" altLang="en-US" b="1" dirty="0"/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>
                <a:off x="932290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9</a:t>
                </a:r>
                <a:endParaRPr kumimoji="1" lang="ja-JP" altLang="en-US" b="1" dirty="0"/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>
                <a:off x="9860500" y="4629666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10</a:t>
                </a:r>
                <a:endParaRPr kumimoji="1" lang="ja-JP" altLang="en-US" b="1" dirty="0"/>
              </a:p>
            </p:txBody>
          </p:sp>
        </p:grpSp>
      </p:grpSp>
      <p:grpSp>
        <p:nvGrpSpPr>
          <p:cNvPr id="37" name="図形グループ 36"/>
          <p:cNvGrpSpPr/>
          <p:nvPr/>
        </p:nvGrpSpPr>
        <p:grpSpPr>
          <a:xfrm>
            <a:off x="2153358" y="1220513"/>
            <a:ext cx="6877536" cy="369332"/>
            <a:chOff x="1872764" y="705703"/>
            <a:chExt cx="6877536" cy="369332"/>
          </a:xfrm>
        </p:grpSpPr>
        <p:grpSp>
          <p:nvGrpSpPr>
            <p:cNvPr id="36" name="図形グループ 35"/>
            <p:cNvGrpSpPr/>
            <p:nvPr/>
          </p:nvGrpSpPr>
          <p:grpSpPr>
            <a:xfrm>
              <a:off x="1872764" y="757535"/>
              <a:ext cx="6877536" cy="317500"/>
              <a:chOff x="3860800" y="5359400"/>
              <a:chExt cx="3946494" cy="31750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3860800" y="5359400"/>
                <a:ext cx="5042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435742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470165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504587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539010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573433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/>
              <p:cNvSpPr/>
              <p:nvPr/>
            </p:nvSpPr>
            <p:spPr>
              <a:xfrm>
                <a:off x="6078556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>
              <a:xfrm>
                <a:off x="6422782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/>
              <p:cNvSpPr/>
              <p:nvPr/>
            </p:nvSpPr>
            <p:spPr>
              <a:xfrm>
                <a:off x="6767008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7111234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7455460" y="5359400"/>
                <a:ext cx="351834" cy="317500"/>
              </a:xfrm>
              <a:prstGeom prst="rect">
                <a:avLst/>
              </a:prstGeom>
              <a:noFill/>
              <a:ln w="1905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図形グループ 34"/>
            <p:cNvGrpSpPr/>
            <p:nvPr/>
          </p:nvGrpSpPr>
          <p:grpSpPr>
            <a:xfrm>
              <a:off x="1936854" y="705703"/>
              <a:ext cx="6721457" cy="369332"/>
              <a:chOff x="3557697" y="4629666"/>
              <a:chExt cx="6721457" cy="369332"/>
            </a:xfrm>
          </p:grpSpPr>
          <p:sp>
            <p:nvSpPr>
              <p:cNvPr id="24" name="テキスト ボックス 23"/>
              <p:cNvSpPr txBox="1"/>
              <p:nvPr/>
            </p:nvSpPr>
            <p:spPr>
              <a:xfrm>
                <a:off x="3557697" y="4629666"/>
                <a:ext cx="6062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year</a:t>
                </a:r>
                <a:endParaRPr kumimoji="1" lang="ja-JP" altLang="en-US" b="1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450143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</a:t>
                </a:r>
                <a:endParaRPr kumimoji="1" lang="ja-JP" altLang="en-US" b="1" dirty="0"/>
              </a:p>
            </p:txBody>
          </p:sp>
          <p:sp>
            <p:nvSpPr>
              <p:cNvPr id="26" name="テキスト ボックス 25"/>
              <p:cNvSpPr txBox="1"/>
              <p:nvPr/>
            </p:nvSpPr>
            <p:spPr>
              <a:xfrm>
                <a:off x="510253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2</a:t>
                </a:r>
                <a:endParaRPr kumimoji="1" lang="ja-JP" altLang="en-US" b="1" dirty="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570363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3</a:t>
                </a:r>
                <a:endParaRPr kumimoji="1" lang="ja-JP" altLang="en-US" b="1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630472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4</a:t>
                </a:r>
                <a:endParaRPr kumimoji="1" lang="ja-JP" altLang="en-US" b="1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6905823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5</a:t>
                </a:r>
                <a:endParaRPr kumimoji="1" lang="ja-JP" altLang="en-US" b="1" dirty="0"/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7506919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6</a:t>
                </a:r>
                <a:endParaRPr kumimoji="1" lang="ja-JP" altLang="en-US" b="1" dirty="0"/>
              </a:p>
            </p:txBody>
          </p:sp>
          <p:sp>
            <p:nvSpPr>
              <p:cNvPr id="31" name="テキスト ボックス 30"/>
              <p:cNvSpPr txBox="1"/>
              <p:nvPr/>
            </p:nvSpPr>
            <p:spPr>
              <a:xfrm>
                <a:off x="8108015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7</a:t>
                </a:r>
                <a:endParaRPr kumimoji="1" lang="ja-JP" altLang="en-US" b="1" dirty="0"/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8709111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8</a:t>
                </a:r>
                <a:endParaRPr kumimoji="1" lang="ja-JP" altLang="en-US" b="1" dirty="0"/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9322907" y="4629666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9</a:t>
                </a:r>
                <a:endParaRPr kumimoji="1" lang="ja-JP" altLang="en-US" b="1" dirty="0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9860500" y="4629666"/>
                <a:ext cx="4186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1" dirty="0" smtClean="0"/>
                  <a:t>10</a:t>
                </a:r>
                <a:endParaRPr kumimoji="1" lang="ja-JP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4449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21" y="744482"/>
            <a:ext cx="8944643" cy="548204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90080" y="221262"/>
            <a:ext cx="8140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0000FF"/>
                </a:solidFill>
              </a:rPr>
              <a:t>reference</a:t>
            </a:r>
            <a:r>
              <a:rPr lang="en-US" altLang="en-US" sz="2800" b="1" dirty="0" smtClean="0">
                <a:solidFill>
                  <a:srgbClr val="0000FF"/>
                </a:solidFill>
              </a:rPr>
              <a:t>: Construction and Commissioning in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 TDR</a:t>
            </a:r>
            <a:endParaRPr lang="ja-JP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601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Commissioning Strategy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6732" y="1148786"/>
            <a:ext cx="884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(1) What I showed today is just to </a:t>
            </a:r>
            <a:r>
              <a:rPr lang="en-US" altLang="ja-JP" sz="2400" b="1" dirty="0"/>
              <a:t>trigger </a:t>
            </a:r>
            <a:r>
              <a:rPr lang="en-US" altLang="ja-JP" sz="2400" b="1" dirty="0" smtClean="0"/>
              <a:t>discussions.</a:t>
            </a:r>
            <a:endParaRPr kumimoji="1" lang="ja-JP" altLang="en-US" sz="2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45442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6732" y="1716761"/>
            <a:ext cx="8847267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(2) We would like </a:t>
            </a:r>
            <a:r>
              <a:rPr kumimoji="1" lang="en-US" altLang="ja-JP" sz="2400" b="1" dirty="0" smtClean="0"/>
              <a:t>to make an integrated commissioning strategy 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kumimoji="1" lang="en-US" altLang="ja-JP" sz="2400" b="1" dirty="0" smtClean="0"/>
              <a:t>of ILC </a:t>
            </a:r>
            <a:r>
              <a:rPr lang="en-US" altLang="ja-JP" sz="2400" b="1" dirty="0" smtClean="0"/>
              <a:t>with an integrated tunnel construction plan, </a:t>
            </a:r>
            <a:r>
              <a:rPr kumimoji="1" lang="en-US" altLang="ja-JP" sz="2400" b="1" dirty="0" smtClean="0"/>
              <a:t>in order to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kumimoji="1" lang="en-US" altLang="ja-JP" sz="2400" b="1" dirty="0" smtClean="0"/>
              <a:t>start physic run</a:t>
            </a:r>
            <a:r>
              <a:rPr lang="en-US" altLang="ja-JP" sz="2400" b="1" dirty="0" smtClean="0"/>
              <a:t> </a:t>
            </a:r>
            <a:r>
              <a:rPr kumimoji="1" lang="en-US" altLang="ja-JP" sz="2400" b="1" dirty="0" smtClean="0"/>
              <a:t>as early as possible.  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0575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403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400" b="1" dirty="0"/>
              <a:t>E-driven e+ </a:t>
            </a:r>
            <a:r>
              <a:rPr lang="en-US" altLang="ja-JP" sz="4400" b="1" dirty="0" smtClean="0"/>
              <a:t>source in</a:t>
            </a:r>
            <a:endParaRPr lang="ja-JP" altLang="en-US" sz="4400" b="1" dirty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a Separate tunnel 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611397" y="4422703"/>
            <a:ext cx="4056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/>
              <a:t>Thanks to </a:t>
            </a:r>
            <a:r>
              <a:rPr lang="en-US" altLang="ja-JP" b="1" dirty="0" err="1" smtClean="0"/>
              <a:t>Hayano</a:t>
            </a:r>
            <a:r>
              <a:rPr lang="en-US" altLang="ja-JP" b="1" dirty="0" smtClean="0"/>
              <a:t>-san and Miyahara-san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312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93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80992" y="4165599"/>
            <a:ext cx="281940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8000"/>
                </a:solidFill>
              </a:rPr>
              <a:t>Close up  -&gt; next page</a:t>
            </a:r>
            <a:endParaRPr kumimoji="1" lang="ja-JP" altLang="en-US" sz="2000" b="1" dirty="0">
              <a:solidFill>
                <a:srgbClr val="008000"/>
              </a:solidFill>
            </a:endParaRPr>
          </a:p>
        </p:txBody>
      </p:sp>
      <p:sp>
        <p:nvSpPr>
          <p:cNvPr id="21" name="角丸四角形 20"/>
          <p:cNvSpPr/>
          <p:nvPr/>
        </p:nvSpPr>
        <p:spPr>
          <a:xfrm>
            <a:off x="3880993" y="2117607"/>
            <a:ext cx="2469008" cy="2091267"/>
          </a:xfrm>
          <a:prstGeom prst="roundRect">
            <a:avLst>
              <a:gd name="adj" fmla="val 9133"/>
            </a:avLst>
          </a:prstGeom>
          <a:noFill/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2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38" name="テキスト ボックス 37"/>
          <p:cNvSpPr txBox="1"/>
          <p:nvPr/>
        </p:nvSpPr>
        <p:spPr>
          <a:xfrm>
            <a:off x="5014073" y="3359043"/>
            <a:ext cx="175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Interaction Region</a:t>
            </a:r>
            <a:endParaRPr lang="ja-JP" altLang="en-US" sz="16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09543" y="3407355"/>
            <a:ext cx="3454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ja-JP" altLang="hr-HR" sz="1600" b="1" dirty="0"/>
              <a:t>・</a:t>
            </a:r>
            <a:r>
              <a:rPr lang="hr-HR" altLang="ja-JP" sz="1600" b="1" dirty="0"/>
              <a:t>DR (access point to DR)</a:t>
            </a:r>
            <a:r>
              <a:rPr lang="ja-JP" altLang="hr-HR" sz="1600" b="1" dirty="0"/>
              <a:t>：</a:t>
            </a:r>
            <a:r>
              <a:rPr lang="hr-HR" altLang="ja-JP" sz="1600" b="1" dirty="0"/>
              <a:t>763m</a:t>
            </a:r>
            <a:endParaRPr lang="en-US" altLang="ja-JP" sz="1600" b="1" dirty="0"/>
          </a:p>
          <a:p>
            <a:r>
              <a:rPr lang="hr-HR" altLang="ja-JP" sz="1600" b="1" dirty="0"/>
              <a:t>AT</a:t>
            </a:r>
            <a:r>
              <a:rPr lang="ja-JP" altLang="hr-HR" sz="1600" b="1" dirty="0"/>
              <a:t>・</a:t>
            </a:r>
            <a:r>
              <a:rPr lang="hr-HR" altLang="ja-JP" sz="1600" b="1" dirty="0"/>
              <a:t>DH (branch to detector hall)</a:t>
            </a:r>
            <a:r>
              <a:rPr lang="ja-JP" altLang="hr-HR" sz="1600" b="1" dirty="0"/>
              <a:t>：</a:t>
            </a:r>
            <a:r>
              <a:rPr lang="hr-HR" altLang="ja-JP" sz="1600" b="1" dirty="0"/>
              <a:t>693m</a:t>
            </a:r>
            <a:endParaRPr lang="ja-JP" altLang="en-US" sz="1600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8" name="正方形/長方形 47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781317" y="11777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PM-8</a:t>
            </a:r>
            <a:endParaRPr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805508" y="5588472"/>
            <a:ext cx="74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PM+8</a:t>
            </a:r>
            <a:endParaRPr lang="ja-JP" altLang="en-US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216031" y="1534308"/>
            <a:ext cx="1171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hr-HR" altLang="ja-JP" sz="1600" b="1" dirty="0" smtClean="0"/>
              <a:t>-8</a:t>
            </a:r>
            <a:r>
              <a:rPr lang="ja-JP" altLang="hr-HR" sz="1600" b="1" dirty="0" smtClean="0"/>
              <a:t>：</a:t>
            </a:r>
            <a:r>
              <a:rPr lang="hr-HR" altLang="ja-JP" sz="1600" b="1" dirty="0"/>
              <a:t>4</a:t>
            </a:r>
            <a:r>
              <a:rPr lang="hr-HR" altLang="ja-JP" sz="1600" b="1" dirty="0" smtClean="0"/>
              <a:t>90m</a:t>
            </a:r>
            <a:endParaRPr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141694" y="5729143"/>
            <a:ext cx="121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AT+</a:t>
            </a:r>
            <a:r>
              <a:rPr lang="hr-HR" altLang="ja-JP" sz="1600" b="1" dirty="0" smtClean="0"/>
              <a:t>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283m</a:t>
            </a:r>
            <a:endParaRPr lang="ja-JP" altLang="en-US" sz="1600" b="1" dirty="0"/>
          </a:p>
        </p:txBody>
      </p:sp>
      <p:sp>
        <p:nvSpPr>
          <p:cNvPr id="26" name="角丸四角形 25"/>
          <p:cNvSpPr/>
          <p:nvPr/>
        </p:nvSpPr>
        <p:spPr>
          <a:xfrm>
            <a:off x="509543" y="1177778"/>
            <a:ext cx="8058724" cy="5019822"/>
          </a:xfrm>
          <a:prstGeom prst="roundRect">
            <a:avLst>
              <a:gd name="adj" fmla="val 9133"/>
            </a:avLst>
          </a:prstGeom>
          <a:noFill/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25724" y="1285499"/>
            <a:ext cx="3071601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solidFill>
                  <a:srgbClr val="008000"/>
                </a:solidFill>
              </a:rPr>
              <a:t>Close up view of the central part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06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36" name="正方形/長方形 3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7" name="正方形/長方形 3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781317" y="11777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PM-8</a:t>
            </a:r>
            <a:endParaRPr lang="ja-JP" altLang="en-US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05508" y="5588472"/>
            <a:ext cx="741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PM+8</a:t>
            </a:r>
            <a:endParaRPr lang="ja-JP" altLang="en-US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216031" y="1534308"/>
            <a:ext cx="11717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</a:t>
            </a:r>
            <a:r>
              <a:rPr lang="hr-HR" altLang="ja-JP" sz="1600" b="1" dirty="0" smtClean="0"/>
              <a:t>-8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490m</a:t>
            </a:r>
            <a:endParaRPr lang="ja-JP" altLang="en-US" sz="16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141694" y="5729143"/>
            <a:ext cx="12110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altLang="ja-JP" sz="1600" b="1" dirty="0"/>
              <a:t>AT+</a:t>
            </a:r>
            <a:r>
              <a:rPr lang="hr-HR" altLang="ja-JP" sz="1600" b="1" dirty="0" smtClean="0"/>
              <a:t>8</a:t>
            </a:r>
            <a:r>
              <a:rPr lang="ja-JP" altLang="hr-HR" sz="1600" b="1" dirty="0" smtClean="0"/>
              <a:t>：</a:t>
            </a:r>
            <a:r>
              <a:rPr lang="hr-HR" altLang="ja-JP" sz="1600" b="1" dirty="0" smtClean="0"/>
              <a:t>283m</a:t>
            </a:r>
            <a:endParaRPr lang="ja-JP" altLang="en-US" sz="1600" b="1" dirty="0"/>
          </a:p>
        </p:txBody>
      </p:sp>
      <p:sp>
        <p:nvSpPr>
          <p:cNvPr id="5" name="正方形/長方形 4"/>
          <p:cNvSpPr/>
          <p:nvPr/>
        </p:nvSpPr>
        <p:spPr>
          <a:xfrm>
            <a:off x="5487413" y="2687225"/>
            <a:ext cx="280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the triangular prism shows </a:t>
            </a:r>
          </a:p>
          <a:p>
            <a:pPr algn="ctr"/>
            <a:r>
              <a:rPr lang="en-US" altLang="ja-JP" b="1" dirty="0" smtClean="0">
                <a:solidFill>
                  <a:srgbClr val="0000FF"/>
                </a:solidFill>
              </a:rPr>
              <a:t>the slope of the surface</a:t>
            </a:r>
            <a:endParaRPr lang="ja-JP" altLang="en-US" b="1" dirty="0">
              <a:solidFill>
                <a:srgbClr val="0000FF"/>
              </a:solidFill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3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6" name="正方形/長方形 45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7" name="正方形/長方形 3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40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343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ILC tunnel lengths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E-driven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3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4273550" y="24398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1" name="正方形/長方形 40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ストライプ矢印 10"/>
          <p:cNvSpPr/>
          <p:nvPr/>
        </p:nvSpPr>
        <p:spPr>
          <a:xfrm rot="10343127">
            <a:off x="4736607" y="2593599"/>
            <a:ext cx="1759528" cy="312396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 rot="21190926">
            <a:off x="4624877" y="2720721"/>
            <a:ext cx="2646102" cy="44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the BDS tunnel</a:t>
            </a:r>
            <a:endParaRPr lang="ja-JP" altLang="en-US" sz="1400" b="1" dirty="0"/>
          </a:p>
        </p:txBody>
      </p:sp>
      <p:sp>
        <p:nvSpPr>
          <p:cNvPr id="46" name="正方形/長方形 45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4839426" y="3210020"/>
            <a:ext cx="2646102" cy="49449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600" b="1" dirty="0" smtClean="0">
                <a:solidFill>
                  <a:srgbClr val="0000FF"/>
                </a:solidFill>
              </a:rPr>
              <a:t>Shared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1600" b="1" dirty="0">
                <a:solidFill>
                  <a:srgbClr val="0000FF"/>
                </a:solidFill>
              </a:rPr>
              <a:t>(</a:t>
            </a:r>
            <a:r>
              <a:rPr lang="en-US" altLang="ja-JP" sz="1600" b="1" dirty="0" smtClean="0">
                <a:solidFill>
                  <a:srgbClr val="0000FF"/>
                </a:solidFill>
              </a:rPr>
              <a:t>current plan)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257788" y="255062"/>
            <a:ext cx="3359397" cy="45140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Shared tunnel plan</a:t>
            </a: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1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図形グループ 22"/>
          <p:cNvGrpSpPr/>
          <p:nvPr/>
        </p:nvGrpSpPr>
        <p:grpSpPr>
          <a:xfrm>
            <a:off x="3222358" y="1345427"/>
            <a:ext cx="2790458" cy="4722270"/>
            <a:chOff x="506415" y="1166047"/>
            <a:chExt cx="2790458" cy="4722270"/>
          </a:xfrm>
        </p:grpSpPr>
        <p:grpSp>
          <p:nvGrpSpPr>
            <p:cNvPr id="13" name="図形グループ 12"/>
            <p:cNvGrpSpPr/>
            <p:nvPr/>
          </p:nvGrpSpPr>
          <p:grpSpPr>
            <a:xfrm>
              <a:off x="652270" y="1166047"/>
              <a:ext cx="2644603" cy="4722270"/>
              <a:chOff x="-2287148" y="927932"/>
              <a:chExt cx="2644603" cy="4722270"/>
            </a:xfrm>
          </p:grpSpPr>
          <p:pic>
            <p:nvPicPr>
              <p:cNvPr id="2" name="図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2287148" y="927932"/>
                <a:ext cx="2644603" cy="3885353"/>
              </a:xfrm>
              <a:prstGeom prst="rect">
                <a:avLst/>
              </a:prstGeom>
            </p:spPr>
          </p:pic>
          <p:pic>
            <p:nvPicPr>
              <p:cNvPr id="4" name="図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53992" y="4648181"/>
                <a:ext cx="1093114" cy="1002021"/>
              </a:xfrm>
              <a:prstGeom prst="rect">
                <a:avLst/>
              </a:prstGeom>
            </p:spPr>
          </p:pic>
        </p:grpSp>
        <p:grpSp>
          <p:nvGrpSpPr>
            <p:cNvPr id="3" name="図形グループ 2"/>
            <p:cNvGrpSpPr/>
            <p:nvPr/>
          </p:nvGrpSpPr>
          <p:grpSpPr>
            <a:xfrm>
              <a:off x="506415" y="1318788"/>
              <a:ext cx="428282" cy="452347"/>
              <a:chOff x="3799948" y="1113216"/>
              <a:chExt cx="428282" cy="452347"/>
            </a:xfrm>
          </p:grpSpPr>
          <p:cxnSp>
            <p:nvCxnSpPr>
              <p:cNvPr id="24" name="直線コネクタ 23"/>
              <p:cNvCxnSpPr/>
              <p:nvPr/>
            </p:nvCxnSpPr>
            <p:spPr>
              <a:xfrm flipH="1">
                <a:off x="3932155" y="1113216"/>
                <a:ext cx="296075" cy="337811"/>
              </a:xfrm>
              <a:prstGeom prst="line">
                <a:avLst/>
              </a:prstGeom>
              <a:ln w="38100" cmpd="sng">
                <a:solidFill>
                  <a:srgbClr val="4F81B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正方形/長方形 24"/>
              <p:cNvSpPr>
                <a:spLocks noChangeAspect="1"/>
              </p:cNvSpPr>
              <p:nvPr/>
            </p:nvSpPr>
            <p:spPr>
              <a:xfrm rot="2012927">
                <a:off x="3799948" y="1440332"/>
                <a:ext cx="202393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図形グループ 5"/>
            <p:cNvGrpSpPr/>
            <p:nvPr/>
          </p:nvGrpSpPr>
          <p:grpSpPr>
            <a:xfrm>
              <a:off x="1135092" y="3051425"/>
              <a:ext cx="872633" cy="639647"/>
              <a:chOff x="3184021" y="3191475"/>
              <a:chExt cx="872633" cy="639647"/>
            </a:xfrm>
          </p:grpSpPr>
          <p:sp>
            <p:nvSpPr>
              <p:cNvPr id="27" name="正方形/長方形 26"/>
              <p:cNvSpPr>
                <a:spLocks noChangeAspect="1"/>
              </p:cNvSpPr>
              <p:nvPr/>
            </p:nvSpPr>
            <p:spPr>
              <a:xfrm rot="2012927">
                <a:off x="3184021" y="3191475"/>
                <a:ext cx="173850" cy="125231"/>
              </a:xfrm>
              <a:prstGeom prst="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cxnSp>
            <p:nvCxnSpPr>
              <p:cNvPr id="28" name="直線コネクタ 27"/>
              <p:cNvCxnSpPr>
                <a:cxnSpLocks noChangeAspect="1"/>
              </p:cNvCxnSpPr>
              <p:nvPr/>
            </p:nvCxnSpPr>
            <p:spPr>
              <a:xfrm>
                <a:off x="3296873" y="3345984"/>
                <a:ext cx="134144" cy="407001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" name="直線コネクタ 28"/>
              <p:cNvCxnSpPr>
                <a:cxnSpLocks noChangeAspect="1"/>
              </p:cNvCxnSpPr>
              <p:nvPr/>
            </p:nvCxnSpPr>
            <p:spPr>
              <a:xfrm flipV="1">
                <a:off x="3430499" y="3627490"/>
                <a:ext cx="626155" cy="108272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3420699" y="3757733"/>
                <a:ext cx="123419" cy="73389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4" name="図形グループ 13"/>
            <p:cNvGrpSpPr/>
            <p:nvPr/>
          </p:nvGrpSpPr>
          <p:grpSpPr>
            <a:xfrm>
              <a:off x="2625122" y="5666373"/>
              <a:ext cx="297121" cy="125231"/>
              <a:chOff x="2625122" y="5666373"/>
              <a:chExt cx="297121" cy="125231"/>
            </a:xfrm>
          </p:grpSpPr>
          <p:sp>
            <p:nvSpPr>
              <p:cNvPr id="32" name="正方形/長方形 31"/>
              <p:cNvSpPr>
                <a:spLocks noChangeAspect="1"/>
              </p:cNvSpPr>
              <p:nvPr/>
            </p:nvSpPr>
            <p:spPr>
              <a:xfrm rot="186382">
                <a:off x="2625122" y="5666373"/>
                <a:ext cx="173850" cy="125231"/>
              </a:xfrm>
              <a:prstGeom prst="rect">
                <a:avLst/>
              </a:prstGeom>
              <a:solidFill>
                <a:srgbClr val="66CCF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3" name="直線コネクタ 32"/>
              <p:cNvCxnSpPr/>
              <p:nvPr/>
            </p:nvCxnSpPr>
            <p:spPr>
              <a:xfrm>
                <a:off x="2798824" y="5745421"/>
                <a:ext cx="123419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5B9BD5"/>
                </a:solidFill>
                <a:prstDash val="solid"/>
                <a:miter lim="800000"/>
              </a:ln>
              <a:effectLst/>
            </p:spPr>
          </p:cxnSp>
        </p:grpSp>
      </p:grpSp>
      <p:grpSp>
        <p:nvGrpSpPr>
          <p:cNvPr id="83" name="図形グループ 82"/>
          <p:cNvGrpSpPr/>
          <p:nvPr/>
        </p:nvGrpSpPr>
        <p:grpSpPr>
          <a:xfrm>
            <a:off x="2782495" y="482598"/>
            <a:ext cx="3589162" cy="6265375"/>
            <a:chOff x="2226168" y="316693"/>
            <a:chExt cx="3704732" cy="6467119"/>
          </a:xfrm>
        </p:grpSpPr>
        <p:sp>
          <p:nvSpPr>
            <p:cNvPr id="68" name="平行四辺形 67"/>
            <p:cNvSpPr/>
            <p:nvPr/>
          </p:nvSpPr>
          <p:spPr>
            <a:xfrm rot="3932361" flipV="1">
              <a:off x="852808" y="2818283"/>
              <a:ext cx="6448851" cy="1445672"/>
            </a:xfrm>
            <a:prstGeom prst="parallelogram">
              <a:avLst>
                <a:gd name="adj" fmla="val 23661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9" name="直線コネクタ 68"/>
            <p:cNvCxnSpPr/>
            <p:nvPr/>
          </p:nvCxnSpPr>
          <p:spPr>
            <a:xfrm flipH="1">
              <a:off x="5920165" y="5896268"/>
              <a:ext cx="10735" cy="639175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>
              <a:cxnSpLocks noChangeAspect="1"/>
            </p:cNvCxnSpPr>
            <p:nvPr/>
          </p:nvCxnSpPr>
          <p:spPr>
            <a:xfrm flipH="1">
              <a:off x="4779073" y="6559276"/>
              <a:ext cx="1136296" cy="224536"/>
            </a:xfrm>
            <a:prstGeom prst="line">
              <a:avLst/>
            </a:prstGeom>
            <a:ln w="1270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flipH="1">
              <a:off x="3367260" y="365774"/>
              <a:ext cx="10735" cy="639175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>
              <a:cxnSpLocks noChangeAspect="1"/>
            </p:cNvCxnSpPr>
            <p:nvPr/>
          </p:nvCxnSpPr>
          <p:spPr>
            <a:xfrm flipH="1">
              <a:off x="2226168" y="1028782"/>
              <a:ext cx="1136296" cy="224536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365295" y="1017649"/>
              <a:ext cx="2537374" cy="5530494"/>
            </a:xfrm>
            <a:prstGeom prst="line">
              <a:avLst/>
            </a:prstGeom>
            <a:ln w="12700" cmpd="sng"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図形グループ 34"/>
          <p:cNvGrpSpPr/>
          <p:nvPr/>
        </p:nvGrpSpPr>
        <p:grpSpPr>
          <a:xfrm>
            <a:off x="1975278" y="32793"/>
            <a:ext cx="2160853" cy="1543405"/>
            <a:chOff x="999852" y="-85745"/>
            <a:chExt cx="2160853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81192" y="370798"/>
              <a:ext cx="1235810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Slope</a:t>
              </a:r>
              <a:r>
                <a:rPr lang="en-US" altLang="ja-JP" dirty="0"/>
                <a:t> </a:t>
              </a:r>
              <a:r>
                <a:rPr lang="en-US" altLang="ja-JP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the surface</a:t>
              </a:r>
              <a:endParaRPr lang="ja-JP" altLang="en-US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9852" y="1134495"/>
              <a:ext cx="71395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down</a:t>
              </a:r>
              <a:endParaRPr lang="ja-JP" altLang="en-US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3485" y="-85745"/>
              <a:ext cx="42722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dirty="0" smtClean="0"/>
                <a:t>up</a:t>
              </a:r>
              <a:endParaRPr lang="ja-JP" altLang="en-US" dirty="0"/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4095811" y="2599094"/>
            <a:ext cx="548442" cy="755214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/>
          <p:cNvSpPr/>
          <p:nvPr/>
        </p:nvSpPr>
        <p:spPr>
          <a:xfrm rot="21190926">
            <a:off x="4605094" y="2761836"/>
            <a:ext cx="2646102" cy="788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a separate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tunnel and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make access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to the surface </a:t>
            </a:r>
            <a:endParaRPr lang="ja-JP" altLang="en-US" sz="1400" b="1" dirty="0"/>
          </a:p>
        </p:txBody>
      </p:sp>
      <p:sp>
        <p:nvSpPr>
          <p:cNvPr id="46" name="正方形/長方形 45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8" name="直線コネクタ 47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ストライプ矢印 48"/>
          <p:cNvSpPr>
            <a:spLocks noChangeAspect="1"/>
          </p:cNvSpPr>
          <p:nvPr/>
        </p:nvSpPr>
        <p:spPr>
          <a:xfrm rot="10343127">
            <a:off x="4362354" y="2593212"/>
            <a:ext cx="2159999" cy="326680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曲線コネクタ 7"/>
          <p:cNvCxnSpPr>
            <a:endCxn id="27" idx="1"/>
          </p:cNvCxnSpPr>
          <p:nvPr/>
        </p:nvCxnSpPr>
        <p:spPr>
          <a:xfrm rot="5400000">
            <a:off x="3636074" y="2818570"/>
            <a:ext cx="656254" cy="197371"/>
          </a:xfrm>
          <a:prstGeom prst="curvedConnector4">
            <a:avLst>
              <a:gd name="adj1" fmla="val -20780"/>
              <a:gd name="adj2" fmla="val 21582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 rot="3877777">
            <a:off x="4957166" y="443897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38" name="正方形/長方形 37"/>
          <p:cNvSpPr/>
          <p:nvPr/>
        </p:nvSpPr>
        <p:spPr>
          <a:xfrm rot="3877777">
            <a:off x="3999556" y="2342391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2361m</a:t>
            </a:r>
            <a:endParaRPr lang="ja-JP" altLang="en-US" sz="1600" b="1" dirty="0"/>
          </a:p>
        </p:txBody>
      </p:sp>
      <p:sp>
        <p:nvSpPr>
          <p:cNvPr id="40" name="正方形/長方形 39"/>
          <p:cNvSpPr/>
          <p:nvPr/>
        </p:nvSpPr>
        <p:spPr>
          <a:xfrm>
            <a:off x="5599459" y="3626333"/>
            <a:ext cx="2646102" cy="29751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600" b="1" dirty="0" smtClean="0">
                <a:solidFill>
                  <a:srgbClr val="0000FF"/>
                </a:solidFill>
              </a:rPr>
              <a:t>cost of access tunnel needed</a:t>
            </a:r>
            <a:endParaRPr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4901369" y="182360"/>
            <a:ext cx="3753555" cy="7448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Separate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0000FF"/>
                </a:solidFill>
              </a:rPr>
              <a:t>with additional access tunnel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82139" y="2499689"/>
            <a:ext cx="2402572" cy="54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additional access </a:t>
            </a:r>
            <a:endParaRPr lang="en-US" altLang="ja-JP" b="1" dirty="0"/>
          </a:p>
          <a:p>
            <a:pPr algn="ctr">
              <a:lnSpc>
                <a:spcPct val="80000"/>
              </a:lnSpc>
            </a:pPr>
            <a:r>
              <a:rPr lang="en-US" altLang="ja-JP" b="1" dirty="0"/>
              <a:t>to the surface </a:t>
            </a:r>
            <a:endParaRPr lang="ja-JP" altLang="en-US" b="1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2802489" y="2690519"/>
            <a:ext cx="770392" cy="2822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5001762" y="942330"/>
            <a:ext cx="3558037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cost of access tunnel needed</a:t>
            </a: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図形グループ 8"/>
          <p:cNvGrpSpPr/>
          <p:nvPr/>
        </p:nvGrpSpPr>
        <p:grpSpPr>
          <a:xfrm>
            <a:off x="2782495" y="482598"/>
            <a:ext cx="3589162" cy="6265375"/>
            <a:chOff x="2782495" y="482598"/>
            <a:chExt cx="3589162" cy="6265375"/>
          </a:xfrm>
        </p:grpSpPr>
        <p:grpSp>
          <p:nvGrpSpPr>
            <p:cNvPr id="7" name="図形グループ 6"/>
            <p:cNvGrpSpPr/>
            <p:nvPr/>
          </p:nvGrpSpPr>
          <p:grpSpPr>
            <a:xfrm>
              <a:off x="3222358" y="1345427"/>
              <a:ext cx="2790458" cy="4722270"/>
              <a:chOff x="3222358" y="1345427"/>
              <a:chExt cx="2790458" cy="4722270"/>
            </a:xfrm>
          </p:grpSpPr>
          <p:grpSp>
            <p:nvGrpSpPr>
              <p:cNvPr id="13" name="図形グループ 12"/>
              <p:cNvGrpSpPr/>
              <p:nvPr/>
            </p:nvGrpSpPr>
            <p:grpSpPr>
              <a:xfrm>
                <a:off x="3368213" y="1345427"/>
                <a:ext cx="2644603" cy="4722270"/>
                <a:chOff x="-2287148" y="927932"/>
                <a:chExt cx="2644603" cy="4722270"/>
              </a:xfrm>
            </p:grpSpPr>
            <p:pic>
              <p:nvPicPr>
                <p:cNvPr id="2" name="図 1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-2287148" y="927932"/>
                  <a:ext cx="2644603" cy="3885353"/>
                </a:xfrm>
                <a:prstGeom prst="rect">
                  <a:avLst/>
                </a:prstGeom>
              </p:spPr>
            </p:pic>
            <p:pic>
              <p:nvPicPr>
                <p:cNvPr id="4" name="図 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753992" y="4648181"/>
                  <a:ext cx="1093114" cy="1002021"/>
                </a:xfrm>
                <a:prstGeom prst="rect">
                  <a:avLst/>
                </a:prstGeom>
              </p:spPr>
            </p:pic>
          </p:grpSp>
          <p:grpSp>
            <p:nvGrpSpPr>
              <p:cNvPr id="3" name="図形グループ 2"/>
              <p:cNvGrpSpPr/>
              <p:nvPr/>
            </p:nvGrpSpPr>
            <p:grpSpPr>
              <a:xfrm>
                <a:off x="3222358" y="1498168"/>
                <a:ext cx="428282" cy="452347"/>
                <a:chOff x="3799948" y="1113216"/>
                <a:chExt cx="428282" cy="452347"/>
              </a:xfrm>
            </p:grpSpPr>
            <p:cxnSp>
              <p:nvCxnSpPr>
                <p:cNvPr id="24" name="直線コネクタ 23"/>
                <p:cNvCxnSpPr/>
                <p:nvPr/>
              </p:nvCxnSpPr>
              <p:spPr>
                <a:xfrm flipH="1">
                  <a:off x="3932155" y="1113216"/>
                  <a:ext cx="296075" cy="337811"/>
                </a:xfrm>
                <a:prstGeom prst="line">
                  <a:avLst/>
                </a:prstGeom>
                <a:ln w="38100" cmpd="sng">
                  <a:solidFill>
                    <a:srgbClr val="4F81BD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正方形/長方形 24"/>
                <p:cNvSpPr>
                  <a:spLocks noChangeAspect="1"/>
                </p:cNvSpPr>
                <p:nvPr/>
              </p:nvSpPr>
              <p:spPr>
                <a:xfrm rot="2012927">
                  <a:off x="3799948" y="1440332"/>
                  <a:ext cx="202393" cy="125231"/>
                </a:xfrm>
                <a:prstGeom prst="rect">
                  <a:avLst/>
                </a:prstGeom>
                <a:solidFill>
                  <a:srgbClr val="66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" name="図形グループ 5"/>
              <p:cNvGrpSpPr/>
              <p:nvPr/>
            </p:nvGrpSpPr>
            <p:grpSpPr>
              <a:xfrm>
                <a:off x="3851035" y="3230805"/>
                <a:ext cx="872633" cy="639647"/>
                <a:chOff x="3184021" y="3191475"/>
                <a:chExt cx="872633" cy="639647"/>
              </a:xfrm>
            </p:grpSpPr>
            <p:sp>
              <p:nvSpPr>
                <p:cNvPr id="27" name="正方形/長方形 26"/>
                <p:cNvSpPr>
                  <a:spLocks noChangeAspect="1"/>
                </p:cNvSpPr>
                <p:nvPr/>
              </p:nvSpPr>
              <p:spPr>
                <a:xfrm rot="2012927">
                  <a:off x="3184021" y="3191475"/>
                  <a:ext cx="173850" cy="125231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cxnSp>
              <p:nvCxnSpPr>
                <p:cNvPr id="28" name="直線コネクタ 27"/>
                <p:cNvCxnSpPr>
                  <a:cxnSpLocks noChangeAspect="1"/>
                </p:cNvCxnSpPr>
                <p:nvPr/>
              </p:nvCxnSpPr>
              <p:spPr>
                <a:xfrm>
                  <a:off x="3296873" y="3345984"/>
                  <a:ext cx="134144" cy="407001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" name="直線コネクタ 28"/>
                <p:cNvCxnSpPr>
                  <a:cxnSpLocks noChangeAspect="1"/>
                </p:cNvCxnSpPr>
                <p:nvPr/>
              </p:nvCxnSpPr>
              <p:spPr>
                <a:xfrm flipV="1">
                  <a:off x="3430499" y="3627490"/>
                  <a:ext cx="626155" cy="108272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3420699" y="3757733"/>
                  <a:ext cx="123419" cy="73389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14" name="図形グループ 13"/>
              <p:cNvGrpSpPr/>
              <p:nvPr/>
            </p:nvGrpSpPr>
            <p:grpSpPr>
              <a:xfrm>
                <a:off x="5341065" y="5845753"/>
                <a:ext cx="297121" cy="125231"/>
                <a:chOff x="2625122" y="5666373"/>
                <a:chExt cx="297121" cy="125231"/>
              </a:xfrm>
            </p:grpSpPr>
            <p:sp>
              <p:nvSpPr>
                <p:cNvPr id="32" name="正方形/長方形 31"/>
                <p:cNvSpPr>
                  <a:spLocks noChangeAspect="1"/>
                </p:cNvSpPr>
                <p:nvPr/>
              </p:nvSpPr>
              <p:spPr>
                <a:xfrm rot="186382">
                  <a:off x="2625122" y="5666373"/>
                  <a:ext cx="173850" cy="125231"/>
                </a:xfrm>
                <a:prstGeom prst="rect">
                  <a:avLst/>
                </a:prstGeom>
                <a:solidFill>
                  <a:srgbClr val="66CCFF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33" name="直線コネクタ 32"/>
                <p:cNvCxnSpPr/>
                <p:nvPr/>
              </p:nvCxnSpPr>
              <p:spPr>
                <a:xfrm>
                  <a:off x="2798824" y="5745421"/>
                  <a:ext cx="123419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5B9BD5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83" name="図形グループ 82"/>
            <p:cNvGrpSpPr/>
            <p:nvPr/>
          </p:nvGrpSpPr>
          <p:grpSpPr>
            <a:xfrm>
              <a:off x="2782495" y="482598"/>
              <a:ext cx="3589162" cy="6265375"/>
              <a:chOff x="2226168" y="316693"/>
              <a:chExt cx="3704732" cy="6467119"/>
            </a:xfrm>
          </p:grpSpPr>
          <p:sp>
            <p:nvSpPr>
              <p:cNvPr id="68" name="平行四辺形 67"/>
              <p:cNvSpPr/>
              <p:nvPr/>
            </p:nvSpPr>
            <p:spPr>
              <a:xfrm rot="3932361" flipV="1">
                <a:off x="852808" y="2818283"/>
                <a:ext cx="6448851" cy="1445672"/>
              </a:xfrm>
              <a:prstGeom prst="parallelogram">
                <a:avLst>
                  <a:gd name="adj" fmla="val 23661"/>
                </a:avLst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 flipH="1">
                <a:off x="5920165" y="5896268"/>
                <a:ext cx="10735" cy="639175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>
                <a:cxnSpLocks noChangeAspect="1"/>
              </p:cNvCxnSpPr>
              <p:nvPr/>
            </p:nvCxnSpPr>
            <p:spPr>
              <a:xfrm flipH="1">
                <a:off x="4779073" y="6559276"/>
                <a:ext cx="1136296" cy="224536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 flipH="1">
                <a:off x="3367260" y="365774"/>
                <a:ext cx="10735" cy="639175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>
                <a:cxnSpLocks noChangeAspect="1"/>
              </p:cNvCxnSpPr>
              <p:nvPr/>
            </p:nvCxnSpPr>
            <p:spPr>
              <a:xfrm flipH="1">
                <a:off x="2226168" y="1028782"/>
                <a:ext cx="1136296" cy="224536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3365295" y="1017649"/>
                <a:ext cx="2537374" cy="5530494"/>
              </a:xfrm>
              <a:prstGeom prst="line">
                <a:avLst/>
              </a:prstGeom>
              <a:ln w="12700" cmpd="sng"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図形グループ 34"/>
          <p:cNvGrpSpPr/>
          <p:nvPr/>
        </p:nvGrpSpPr>
        <p:grpSpPr>
          <a:xfrm>
            <a:off x="1968008" y="32793"/>
            <a:ext cx="2170716" cy="1543405"/>
            <a:chOff x="992582" y="-85745"/>
            <a:chExt cx="2170716" cy="1543405"/>
          </a:xfrm>
        </p:grpSpPr>
        <p:sp>
          <p:nvSpPr>
            <p:cNvPr id="31" name="正方形/長方形 30"/>
            <p:cNvSpPr/>
            <p:nvPr/>
          </p:nvSpPr>
          <p:spPr>
            <a:xfrm rot="19305125">
              <a:off x="1571725" y="370798"/>
              <a:ext cx="1254745" cy="544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Slope</a:t>
              </a:r>
              <a:r>
                <a:rPr lang="en-US" altLang="ja-JP" b="1" dirty="0"/>
                <a:t> </a:t>
              </a:r>
              <a:r>
                <a:rPr lang="en-US" altLang="ja-JP" b="1" dirty="0" smtClean="0"/>
                <a:t>of </a:t>
              </a:r>
            </a:p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the surface</a:t>
              </a:r>
              <a:endParaRPr lang="ja-JP" altLang="en-US" b="1" dirty="0"/>
            </a:p>
          </p:txBody>
        </p:sp>
        <p:sp>
          <p:nvSpPr>
            <p:cNvPr id="34" name="右矢印 33"/>
            <p:cNvSpPr/>
            <p:nvPr/>
          </p:nvSpPr>
          <p:spPr>
            <a:xfrm rot="19290647">
              <a:off x="2619700" y="183537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3" name="右矢印 42"/>
            <p:cNvSpPr/>
            <p:nvPr/>
          </p:nvSpPr>
          <p:spPr>
            <a:xfrm rot="19277524" flipH="1" flipV="1">
              <a:off x="1568080" y="989568"/>
              <a:ext cx="236790" cy="154149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b="1"/>
            </a:p>
          </p:txBody>
        </p:sp>
        <p:sp>
          <p:nvSpPr>
            <p:cNvPr id="44" name="正方形/長方形 43"/>
            <p:cNvSpPr/>
            <p:nvPr/>
          </p:nvSpPr>
          <p:spPr>
            <a:xfrm rot="19305125">
              <a:off x="992582" y="1134495"/>
              <a:ext cx="728497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down</a:t>
              </a:r>
              <a:endParaRPr lang="ja-JP" altLang="en-US" b="1" dirty="0"/>
            </a:p>
          </p:txBody>
        </p:sp>
        <p:sp>
          <p:nvSpPr>
            <p:cNvPr id="45" name="正方形/長方形 44"/>
            <p:cNvSpPr/>
            <p:nvPr/>
          </p:nvSpPr>
          <p:spPr>
            <a:xfrm rot="19305125">
              <a:off x="2730893" y="-85745"/>
              <a:ext cx="432405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altLang="ja-JP" b="1" dirty="0" smtClean="0"/>
                <a:t>up</a:t>
              </a:r>
              <a:endParaRPr lang="ja-JP" altLang="en-US" b="1" dirty="0"/>
            </a:p>
          </p:txBody>
        </p:sp>
      </p:grpSp>
      <p:sp>
        <p:nvSpPr>
          <p:cNvPr id="46" name="正方形/長方形 45"/>
          <p:cNvSpPr/>
          <p:nvPr/>
        </p:nvSpPr>
        <p:spPr>
          <a:xfrm>
            <a:off x="5624379" y="1762506"/>
            <a:ext cx="197192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/>
              <a:t>E-Driven e+ source</a:t>
            </a:r>
            <a:endParaRPr lang="ja-JP" altLang="en-US" b="1" dirty="0"/>
          </a:p>
        </p:txBody>
      </p:sp>
      <p:sp>
        <p:nvSpPr>
          <p:cNvPr id="47" name="正方形/長方形 46"/>
          <p:cNvSpPr/>
          <p:nvPr/>
        </p:nvSpPr>
        <p:spPr>
          <a:xfrm rot="3877777">
            <a:off x="6255522" y="2325457"/>
            <a:ext cx="9725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 smtClean="0"/>
              <a:t>1081 m</a:t>
            </a:r>
            <a:endParaRPr lang="ja-JP" altLang="en-US" sz="1600" b="1" dirty="0"/>
          </a:p>
        </p:txBody>
      </p:sp>
      <p:cxnSp>
        <p:nvCxnSpPr>
          <p:cNvPr id="48" name="直線コネクタ 47"/>
          <p:cNvCxnSpPr/>
          <p:nvPr/>
        </p:nvCxnSpPr>
        <p:spPr>
          <a:xfrm>
            <a:off x="6408303" y="2155384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224176" y="2535030"/>
            <a:ext cx="382319" cy="838073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V="1">
            <a:off x="4600896" y="3313478"/>
            <a:ext cx="77466" cy="37294"/>
          </a:xfrm>
          <a:prstGeom prst="lin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cxnSp>
        <p:nvCxnSpPr>
          <p:cNvPr id="52" name="直線コネクタ 51"/>
          <p:cNvCxnSpPr/>
          <p:nvPr/>
        </p:nvCxnSpPr>
        <p:spPr>
          <a:xfrm flipV="1">
            <a:off x="4214166" y="2510986"/>
            <a:ext cx="77466" cy="37294"/>
          </a:xfrm>
          <a:prstGeom prst="lin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miter lim="800000"/>
          </a:ln>
          <a:effectLst/>
        </p:spPr>
      </p:cxnSp>
      <p:sp>
        <p:nvSpPr>
          <p:cNvPr id="54" name="正方形/長方形 53"/>
          <p:cNvSpPr/>
          <p:nvPr/>
        </p:nvSpPr>
        <p:spPr>
          <a:xfrm rot="21190926">
            <a:off x="4587490" y="2770904"/>
            <a:ext cx="2835876" cy="1305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Put it into a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Separate tunnel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parallel to the BDS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and make connections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/>
              <a:t>b</a:t>
            </a:r>
            <a:r>
              <a:rPr lang="en-US" altLang="ja-JP" sz="1400" b="1" dirty="0" smtClean="0"/>
              <a:t>etween them.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/>
              <a:t>The separate tunnel 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/>
              <a:t>a</a:t>
            </a:r>
            <a:r>
              <a:rPr lang="en-US" altLang="ja-JP" sz="1400" b="1" dirty="0" smtClean="0"/>
              <a:t>t DR side</a:t>
            </a:r>
            <a:endParaRPr lang="en-US" altLang="ja-JP" sz="1400" b="1" dirty="0"/>
          </a:p>
        </p:txBody>
      </p:sp>
      <p:sp>
        <p:nvSpPr>
          <p:cNvPr id="55" name="ストライプ矢印 54"/>
          <p:cNvSpPr/>
          <p:nvPr/>
        </p:nvSpPr>
        <p:spPr>
          <a:xfrm rot="10343127">
            <a:off x="4715677" y="2594992"/>
            <a:ext cx="1780549" cy="312396"/>
          </a:xfrm>
          <a:prstGeom prst="stripedRightArrow">
            <a:avLst>
              <a:gd name="adj1" fmla="val 29519"/>
              <a:gd name="adj2" fmla="val 45904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5780056" y="4104680"/>
            <a:ext cx="2646102" cy="44422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0000FF"/>
                </a:solidFill>
              </a:rPr>
              <a:t>looks reasonable</a:t>
            </a:r>
          </a:p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0000FF"/>
                </a:solidFill>
              </a:rPr>
              <a:t>-&gt; working assumption</a:t>
            </a:r>
            <a:endParaRPr lang="ja-JP" altLang="en-US" sz="1400" b="1" dirty="0">
              <a:solidFill>
                <a:srgbClr val="0000FF"/>
              </a:solidFill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4894233" y="233391"/>
            <a:ext cx="3753555" cy="7448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800" b="1" dirty="0" smtClean="0">
                <a:solidFill>
                  <a:srgbClr val="0000FF"/>
                </a:solidFill>
              </a:rPr>
              <a:t>Separate tunnel plan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0000FF"/>
                </a:solidFill>
              </a:rPr>
              <a:t>parallel to e- BDS tunnel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4519996" y="971325"/>
            <a:ext cx="4520523" cy="3231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We choose this a working assumption today.  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86" y="173567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1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=14 m)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chemeClr val="accent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smtClean="0">
                <a:solidFill>
                  <a:srgbClr val="0000FF"/>
                </a:solidFill>
              </a:rPr>
              <a:t>Shared </a:t>
            </a:r>
            <a:r>
              <a:rPr kumimoji="1" lang="en-US" altLang="ja-JP" sz="3200" b="1" dirty="0" smtClean="0">
                <a:solidFill>
                  <a:srgbClr val="0000FF"/>
                </a:solidFill>
              </a:rPr>
              <a:t>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9058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e- BDS tunnel (L=2.3 km, w =14 m)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テキスト ボックス 88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-600149" y="4318010"/>
            <a:ext cx="5904000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角丸四角形 3"/>
          <p:cNvSpPr/>
          <p:nvPr/>
        </p:nvSpPr>
        <p:spPr>
          <a:xfrm>
            <a:off x="2946400" y="1200159"/>
            <a:ext cx="956733" cy="27631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コネクタ 5"/>
          <p:cNvCxnSpPr/>
          <p:nvPr/>
        </p:nvCxnSpPr>
        <p:spPr>
          <a:xfrm flipH="1">
            <a:off x="3005667" y="1476472"/>
            <a:ext cx="279401" cy="428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正方形/長方形 6"/>
          <p:cNvSpPr/>
          <p:nvPr/>
        </p:nvSpPr>
        <p:spPr>
          <a:xfrm>
            <a:off x="458246" y="1828796"/>
            <a:ext cx="4386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e-Driven e+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soure</a:t>
            </a:r>
            <a:r>
              <a:rPr lang="en-US" altLang="ja-JP" b="1" dirty="0" smtClean="0">
                <a:solidFill>
                  <a:srgbClr val="000000"/>
                </a:solidFill>
              </a:rPr>
              <a:t>, RTML, BDS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are located.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•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 source will be added later.</a:t>
            </a:r>
            <a:endParaRPr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458246" y="2743203"/>
            <a:ext cx="2935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RTML and BDS are located.  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2946400" y="3864645"/>
            <a:ext cx="956733" cy="35759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endCxn id="35" idx="0"/>
          </p:cNvCxnSpPr>
          <p:nvPr/>
        </p:nvCxnSpPr>
        <p:spPr>
          <a:xfrm>
            <a:off x="3067473" y="3589946"/>
            <a:ext cx="357294" cy="274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Shared 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52317" y="3045181"/>
            <a:ext cx="3604435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00"/>
                </a:solidFill>
              </a:rPr>
              <a:t>• later, tunnel will be widen and </a:t>
            </a:r>
          </a:p>
          <a:p>
            <a:pPr>
              <a:lnSpc>
                <a:spcPct val="80000"/>
              </a:lnSpc>
            </a:pP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 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source will be added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479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図形グループ 57"/>
          <p:cNvGrpSpPr/>
          <p:nvPr/>
        </p:nvGrpSpPr>
        <p:grpSpPr>
          <a:xfrm flipH="1" flipV="1">
            <a:off x="-622300" y="1058341"/>
            <a:ext cx="10142694" cy="1862668"/>
            <a:chOff x="-622300" y="1464732"/>
            <a:chExt cx="10142694" cy="1862668"/>
          </a:xfrm>
        </p:grpSpPr>
        <p:sp>
          <p:nvSpPr>
            <p:cNvPr id="16" name="角丸四角形 15"/>
            <p:cNvSpPr/>
            <p:nvPr/>
          </p:nvSpPr>
          <p:spPr>
            <a:xfrm>
              <a:off x="897467" y="1464732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" name="直線コネクタ 17"/>
            <p:cNvCxnSpPr/>
            <p:nvPr/>
          </p:nvCxnSpPr>
          <p:spPr>
            <a:xfrm>
              <a:off x="-245533" y="3327400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2844800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 flipV="1">
              <a:off x="1058333" y="2887134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>
              <a:off x="3471338" y="3327400"/>
              <a:ext cx="6049056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/>
            <p:cNvCxnSpPr/>
            <p:nvPr/>
          </p:nvCxnSpPr>
          <p:spPr>
            <a:xfrm>
              <a:off x="-622300" y="3314700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テキスト ボックス 60"/>
          <p:cNvSpPr txBox="1"/>
          <p:nvPr/>
        </p:nvSpPr>
        <p:spPr>
          <a:xfrm>
            <a:off x="549023" y="1141575"/>
            <a:ext cx="4210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00"/>
                </a:solidFill>
              </a:rPr>
              <a:t>e- BDS tunnel (L=2.3 km, w =14 m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)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put e</a:t>
            </a:r>
            <a:r>
              <a:rPr lang="en-US" altLang="ja-JP" b="1" dirty="0">
                <a:solidFill>
                  <a:srgbClr val="000000"/>
                </a:solidFill>
              </a:rPr>
              <a:t>-Driven e+ </a:t>
            </a:r>
            <a:r>
              <a:rPr lang="en-US" altLang="ja-JP" b="1" dirty="0" smtClean="0">
                <a:solidFill>
                  <a:srgbClr val="000000"/>
                </a:solidFill>
              </a:rPr>
              <a:t>source in the BDS tunnel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49023" y="3852906"/>
            <a:ext cx="3525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e- BDS tunnel (L=2.3 km, w =7.5 m)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49023" y="4638707"/>
            <a:ext cx="474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e-Driven e+ source tunnel  (L=1.1 km, w =9 m)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grpSp>
        <p:nvGrpSpPr>
          <p:cNvPr id="2" name="図形グループ 1"/>
          <p:cNvGrpSpPr/>
          <p:nvPr/>
        </p:nvGrpSpPr>
        <p:grpSpPr>
          <a:xfrm flipH="1" flipV="1">
            <a:off x="-495816" y="4313778"/>
            <a:ext cx="9893300" cy="1862668"/>
            <a:chOff x="-508000" y="3733797"/>
            <a:chExt cx="9893300" cy="1862668"/>
          </a:xfrm>
        </p:grpSpPr>
        <p:cxnSp>
          <p:nvCxnSpPr>
            <p:cNvPr id="84" name="直線コネクタ 83"/>
            <p:cNvCxnSpPr/>
            <p:nvPr/>
          </p:nvCxnSpPr>
          <p:spPr>
            <a:xfrm>
              <a:off x="3225800" y="5346699"/>
              <a:ext cx="1044317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角丸四角形 73"/>
            <p:cNvSpPr/>
            <p:nvPr/>
          </p:nvSpPr>
          <p:spPr>
            <a:xfrm>
              <a:off x="1011767" y="3733797"/>
              <a:ext cx="2870200" cy="1413933"/>
            </a:xfrm>
            <a:prstGeom prst="roundRect">
              <a:avLst>
                <a:gd name="adj" fmla="val 45699"/>
              </a:avLst>
            </a:prstGeom>
            <a:noFill/>
            <a:ln w="76200" cmpd="sng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5" name="直線コネクタ 74"/>
            <p:cNvCxnSpPr/>
            <p:nvPr/>
          </p:nvCxnSpPr>
          <p:spPr>
            <a:xfrm>
              <a:off x="-131233" y="5596465"/>
              <a:ext cx="9516533" cy="0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2959100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/>
            <p:cNvCxnSpPr/>
            <p:nvPr/>
          </p:nvCxnSpPr>
          <p:spPr>
            <a:xfrm flipV="1">
              <a:off x="1172633" y="5156199"/>
              <a:ext cx="626533" cy="440266"/>
            </a:xfrm>
            <a:prstGeom prst="line">
              <a:avLst/>
            </a:prstGeom>
            <a:ln w="762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/>
            <p:cNvCxnSpPr/>
            <p:nvPr/>
          </p:nvCxnSpPr>
          <p:spPr>
            <a:xfrm flipV="1">
              <a:off x="3712633" y="5338230"/>
              <a:ext cx="3856567" cy="8469"/>
            </a:xfrm>
            <a:prstGeom prst="line">
              <a:avLst/>
            </a:prstGeom>
            <a:ln w="1905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/>
            <p:cNvCxnSpPr/>
            <p:nvPr/>
          </p:nvCxnSpPr>
          <p:spPr>
            <a:xfrm>
              <a:off x="-508000" y="5583765"/>
              <a:ext cx="1693333" cy="0"/>
            </a:xfrm>
            <a:prstGeom prst="line">
              <a:avLst/>
            </a:prstGeom>
            <a:ln w="1905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V="1">
              <a:off x="7573433" y="5367865"/>
              <a:ext cx="0" cy="21590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テキスト ボックス 89"/>
          <p:cNvSpPr txBox="1"/>
          <p:nvPr/>
        </p:nvSpPr>
        <p:spPr>
          <a:xfrm>
            <a:off x="214868" y="348690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• Separate tunnel plan </a:t>
            </a:r>
            <a:endParaRPr kumimoji="1" lang="ja-JP" altLang="en-US" sz="2400" b="1" dirty="0"/>
          </a:p>
        </p:txBody>
      </p:sp>
      <p:sp>
        <p:nvSpPr>
          <p:cNvPr id="23" name="左カーブ矢印 22"/>
          <p:cNvSpPr/>
          <p:nvPr/>
        </p:nvSpPr>
        <p:spPr>
          <a:xfrm>
            <a:off x="4095227" y="1174759"/>
            <a:ext cx="895356" cy="3047479"/>
          </a:xfrm>
          <a:prstGeom prst="curvedLeftArrow">
            <a:avLst/>
          </a:prstGeom>
          <a:solidFill>
            <a:srgbClr val="008000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067473" y="2367576"/>
            <a:ext cx="235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(a) cost down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52505" y="4881034"/>
            <a:ext cx="235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(b) cost up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6" name="直線コネクタ 25"/>
          <p:cNvCxnSpPr/>
          <p:nvPr/>
        </p:nvCxnSpPr>
        <p:spPr>
          <a:xfrm>
            <a:off x="-600149" y="4318010"/>
            <a:ext cx="5904000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306783" y="6294972"/>
            <a:ext cx="60494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0000"/>
                </a:solidFill>
              </a:rPr>
              <a:t>very rough estimation: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(a) </a:t>
            </a:r>
            <a:r>
              <a:rPr kumimoji="1" lang="en-US" altLang="ja-JP" sz="2400" b="1" dirty="0" smtClean="0"/>
              <a:t>+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FF0000"/>
                </a:solidFill>
              </a:rPr>
              <a:t>(b)</a:t>
            </a:r>
            <a:r>
              <a:rPr kumimoji="1" lang="en-US" altLang="ja-JP" sz="2400" b="1" dirty="0" smtClean="0">
                <a:solidFill>
                  <a:srgbClr val="008000"/>
                </a:solidFill>
              </a:rPr>
              <a:t> </a:t>
            </a:r>
            <a:r>
              <a:rPr kumimoji="1" lang="en-US" altLang="ja-JP" sz="2400" b="1" dirty="0" smtClean="0">
                <a:solidFill>
                  <a:srgbClr val="000000"/>
                </a:solidFill>
              </a:rPr>
              <a:t>~ 0</a:t>
            </a:r>
            <a:endParaRPr kumimoji="1" lang="ja-JP" altLang="en-US" sz="2400" b="1" dirty="0">
              <a:solidFill>
                <a:srgbClr val="00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0268" y="35475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Shared tunnel plan and 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14868" y="458814"/>
            <a:ext cx="4210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• S</a:t>
            </a:r>
            <a:r>
              <a:rPr kumimoji="1" lang="en-US" altLang="ja-JP" sz="2400" b="1" dirty="0" smtClean="0"/>
              <a:t>hared tunnel plan </a:t>
            </a:r>
            <a:endParaRPr kumimoji="1" lang="ja-JP" altLang="en-US" sz="2400" b="1" dirty="0"/>
          </a:p>
        </p:txBody>
      </p:sp>
      <p:sp>
        <p:nvSpPr>
          <p:cNvPr id="30" name="正方形/長方形 29"/>
          <p:cNvSpPr/>
          <p:nvPr/>
        </p:nvSpPr>
        <p:spPr>
          <a:xfrm>
            <a:off x="458246" y="1828796"/>
            <a:ext cx="43867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e-Driven e+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soure</a:t>
            </a:r>
            <a:r>
              <a:rPr lang="en-US" altLang="ja-JP" b="1" dirty="0" smtClean="0">
                <a:solidFill>
                  <a:srgbClr val="000000"/>
                </a:solidFill>
              </a:rPr>
              <a:t>, RTML, BDS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are located.</a:t>
            </a:r>
          </a:p>
          <a:p>
            <a:r>
              <a:rPr lang="en-US" altLang="ja-JP" b="1" dirty="0" smtClean="0">
                <a:solidFill>
                  <a:srgbClr val="000000"/>
                </a:solidFill>
              </a:rPr>
              <a:t>•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 source will be added later.</a:t>
            </a:r>
            <a:endParaRPr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458246" y="2743203"/>
            <a:ext cx="2935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solidFill>
                  <a:srgbClr val="000000"/>
                </a:solidFill>
              </a:rPr>
              <a:t>• RTML and BDS are located.  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2317" y="3045181"/>
            <a:ext cx="3604435" cy="54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b="1" dirty="0" smtClean="0">
                <a:solidFill>
                  <a:srgbClr val="000000"/>
                </a:solidFill>
              </a:rPr>
              <a:t>• later, tunnel will be widen and </a:t>
            </a:r>
          </a:p>
          <a:p>
            <a:pPr>
              <a:lnSpc>
                <a:spcPct val="80000"/>
              </a:lnSpc>
            </a:pP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  </a:t>
            </a:r>
            <a:r>
              <a:rPr lang="en-US" altLang="ja-JP" b="1" dirty="0" err="1" smtClean="0">
                <a:solidFill>
                  <a:srgbClr val="000000"/>
                </a:solidFill>
              </a:rPr>
              <a:t>undulator</a:t>
            </a:r>
            <a:r>
              <a:rPr lang="en-US" altLang="ja-JP" b="1" dirty="0" smtClean="0">
                <a:solidFill>
                  <a:srgbClr val="000000"/>
                </a:solidFill>
              </a:rPr>
              <a:t> e+</a:t>
            </a:r>
            <a:r>
              <a:rPr lang="en-US" altLang="ja-JP" b="1" dirty="0">
                <a:solidFill>
                  <a:srgbClr val="000000"/>
                </a:solidFill>
              </a:rPr>
              <a:t> </a:t>
            </a:r>
            <a:r>
              <a:rPr lang="en-US" altLang="ja-JP" b="1" dirty="0" smtClean="0">
                <a:solidFill>
                  <a:srgbClr val="000000"/>
                </a:solidFill>
              </a:rPr>
              <a:t>source will be added</a:t>
            </a:r>
            <a:endParaRPr lang="ja-JP" altLang="en-US" dirty="0"/>
          </a:p>
        </p:txBody>
      </p:sp>
      <p:sp>
        <p:nvSpPr>
          <p:cNvPr id="33" name="角丸四角形 32"/>
          <p:cNvSpPr/>
          <p:nvPr/>
        </p:nvSpPr>
        <p:spPr>
          <a:xfrm>
            <a:off x="2946400" y="1200159"/>
            <a:ext cx="956733" cy="27631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 flipH="1">
            <a:off x="3005667" y="1476472"/>
            <a:ext cx="279401" cy="42852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角丸四角形 34"/>
          <p:cNvSpPr/>
          <p:nvPr/>
        </p:nvSpPr>
        <p:spPr>
          <a:xfrm>
            <a:off x="2946400" y="3864645"/>
            <a:ext cx="956733" cy="357593"/>
          </a:xfrm>
          <a:prstGeom prst="roundRect">
            <a:avLst>
              <a:gd name="adj" fmla="val 50000"/>
            </a:avLst>
          </a:prstGeom>
          <a:noFill/>
          <a:ln w="381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endCxn id="35" idx="0"/>
          </p:cNvCxnSpPr>
          <p:nvPr/>
        </p:nvCxnSpPr>
        <p:spPr>
          <a:xfrm>
            <a:off x="3067473" y="3589946"/>
            <a:ext cx="357294" cy="274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2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/>
          <p:cNvSpPr txBox="1"/>
          <p:nvPr/>
        </p:nvSpPr>
        <p:spPr>
          <a:xfrm>
            <a:off x="240268" y="-32257"/>
            <a:ext cx="87174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 smtClean="0">
                <a:solidFill>
                  <a:srgbClr val="0000FF"/>
                </a:solidFill>
              </a:rPr>
              <a:t>Separate tunnel plan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5824" y="3563076"/>
            <a:ext cx="4916920" cy="3223717"/>
          </a:xfrm>
          <a:prstGeom prst="rect">
            <a:avLst/>
          </a:prstGeom>
        </p:spPr>
      </p:pic>
      <p:sp>
        <p:nvSpPr>
          <p:cNvPr id="40" name="テキスト ボックス 39"/>
          <p:cNvSpPr txBox="1"/>
          <p:nvPr/>
        </p:nvSpPr>
        <p:spPr>
          <a:xfrm>
            <a:off x="270928" y="655284"/>
            <a:ext cx="2454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8000"/>
                </a:solidFill>
              </a:rPr>
              <a:t>e- BDS tunnel </a:t>
            </a:r>
          </a:p>
          <a:p>
            <a:r>
              <a:rPr lang="en-US" altLang="ja-JP" sz="2000" b="1" dirty="0">
                <a:solidFill>
                  <a:srgbClr val="008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008000"/>
                </a:solidFill>
              </a:rPr>
              <a:t>(L=2.3 km, w =7.5 m)</a:t>
            </a:r>
            <a:endParaRPr kumimoji="1" lang="ja-JP" altLang="en-US" sz="2000" b="1" dirty="0">
              <a:solidFill>
                <a:srgbClr val="008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0928" y="3574750"/>
            <a:ext cx="2926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e-Driven e+ source tunnel </a:t>
            </a:r>
          </a:p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 (L=1.1 km, w =</a:t>
            </a:r>
            <a:r>
              <a:rPr lang="en-US" altLang="ja-JP" sz="2000" b="1" dirty="0">
                <a:solidFill>
                  <a:srgbClr val="FF0000"/>
                </a:solidFill>
              </a:rPr>
              <a:t>9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m)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>
            <a:off x="3798772" y="1034627"/>
            <a:ext cx="0" cy="79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>
            <a:off x="3808186" y="2215885"/>
            <a:ext cx="0" cy="79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>
            <a:off x="3799719" y="1800286"/>
            <a:ext cx="0" cy="43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 rot="16200000">
            <a:off x="3405043" y="1249662"/>
            <a:ext cx="459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 m</a:t>
            </a:r>
            <a:endParaRPr kumimoji="1" lang="ja-JP" altLang="en-US" sz="1400" b="1" dirty="0"/>
          </a:p>
        </p:txBody>
      </p:sp>
      <p:sp>
        <p:nvSpPr>
          <p:cNvPr id="46" name="テキスト ボックス 45"/>
          <p:cNvSpPr txBox="1"/>
          <p:nvPr/>
        </p:nvSpPr>
        <p:spPr>
          <a:xfrm rot="16200000">
            <a:off x="3329606" y="1842175"/>
            <a:ext cx="595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1.5 m</a:t>
            </a:r>
            <a:endParaRPr kumimoji="1" lang="ja-JP" altLang="en-US" sz="1400" b="1" dirty="0"/>
          </a:p>
        </p:txBody>
      </p:sp>
      <p:sp>
        <p:nvSpPr>
          <p:cNvPr id="48" name="テキスト ボックス 47"/>
          <p:cNvSpPr txBox="1"/>
          <p:nvPr/>
        </p:nvSpPr>
        <p:spPr>
          <a:xfrm rot="16200000">
            <a:off x="2968507" y="1149234"/>
            <a:ext cx="724239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Service</a:t>
            </a:r>
            <a:endParaRPr lang="en-US" altLang="ja-JP" sz="1400" b="1" dirty="0"/>
          </a:p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Tunnel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 rot="16200000">
            <a:off x="3047337" y="1825289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Shield</a:t>
            </a:r>
            <a:endParaRPr kumimoji="1" lang="en-US" altLang="ja-JP" sz="1400" b="1" dirty="0" smtClean="0"/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3025906" y="1034626"/>
            <a:ext cx="0" cy="1980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正方形/長方形 51"/>
          <p:cNvSpPr/>
          <p:nvPr/>
        </p:nvSpPr>
        <p:spPr>
          <a:xfrm rot="16200000">
            <a:off x="3015214" y="2416011"/>
            <a:ext cx="607859" cy="483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BDS</a:t>
            </a:r>
          </a:p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RTML</a:t>
            </a:r>
            <a:endParaRPr lang="ja-JP" altLang="en-US" sz="1400" b="1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593" y="667191"/>
            <a:ext cx="4738920" cy="2653561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 rot="16200000">
            <a:off x="3405043" y="2481794"/>
            <a:ext cx="459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 m</a:t>
            </a:r>
            <a:endParaRPr kumimoji="1" lang="ja-JP" altLang="en-US" sz="1400" b="1" dirty="0"/>
          </a:p>
        </p:txBody>
      </p:sp>
      <p:sp>
        <p:nvSpPr>
          <p:cNvPr id="60" name="テキスト ボックス 59"/>
          <p:cNvSpPr txBox="1"/>
          <p:nvPr/>
        </p:nvSpPr>
        <p:spPr>
          <a:xfrm rot="16200000">
            <a:off x="2526423" y="1847687"/>
            <a:ext cx="601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7.5 m</a:t>
            </a:r>
            <a:endParaRPr kumimoji="1" lang="ja-JP" altLang="en-US" sz="1400" b="1" dirty="0"/>
          </a:p>
        </p:txBody>
      </p:sp>
      <p:cxnSp>
        <p:nvCxnSpPr>
          <p:cNvPr id="64" name="直線矢印コネクタ 63"/>
          <p:cNvCxnSpPr/>
          <p:nvPr/>
        </p:nvCxnSpPr>
        <p:spPr>
          <a:xfrm>
            <a:off x="3811472" y="3900594"/>
            <a:ext cx="0" cy="899999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3808186" y="5306216"/>
            <a:ext cx="0" cy="1079996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矢印コネクタ 66"/>
          <p:cNvCxnSpPr/>
          <p:nvPr/>
        </p:nvCxnSpPr>
        <p:spPr>
          <a:xfrm>
            <a:off x="3808186" y="4839819"/>
            <a:ext cx="0" cy="432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テキスト ボックス 67"/>
          <p:cNvSpPr txBox="1"/>
          <p:nvPr/>
        </p:nvSpPr>
        <p:spPr>
          <a:xfrm rot="16200000">
            <a:off x="3334255" y="4208762"/>
            <a:ext cx="601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3.5 m</a:t>
            </a:r>
            <a:endParaRPr kumimoji="1" lang="ja-JP" altLang="en-US" sz="1400" b="1" dirty="0"/>
          </a:p>
        </p:txBody>
      </p:sp>
      <p:sp>
        <p:nvSpPr>
          <p:cNvPr id="69" name="テキスト ボックス 68"/>
          <p:cNvSpPr txBox="1"/>
          <p:nvPr/>
        </p:nvSpPr>
        <p:spPr>
          <a:xfrm rot="16200000">
            <a:off x="3316906" y="4890175"/>
            <a:ext cx="595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1.5 m</a:t>
            </a:r>
            <a:endParaRPr kumimoji="1" lang="ja-JP" altLang="en-US" sz="1400" b="1" dirty="0"/>
          </a:p>
        </p:txBody>
      </p:sp>
      <p:sp>
        <p:nvSpPr>
          <p:cNvPr id="70" name="テキスト ボックス 69"/>
          <p:cNvSpPr txBox="1"/>
          <p:nvPr/>
        </p:nvSpPr>
        <p:spPr>
          <a:xfrm rot="16200000">
            <a:off x="2968507" y="4146434"/>
            <a:ext cx="724239" cy="4442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Service</a:t>
            </a:r>
            <a:endParaRPr lang="en-US" altLang="ja-JP" sz="1400" b="1" dirty="0"/>
          </a:p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Tunnel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 rot="16200000">
            <a:off x="3034637" y="4873289"/>
            <a:ext cx="640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/>
              <a:t>Shield</a:t>
            </a:r>
            <a:endParaRPr kumimoji="1" lang="en-US" altLang="ja-JP" sz="1400" b="1" dirty="0" smtClean="0"/>
          </a:p>
        </p:txBody>
      </p:sp>
      <p:cxnSp>
        <p:nvCxnSpPr>
          <p:cNvPr id="72" name="直線矢印コネクタ 71"/>
          <p:cNvCxnSpPr/>
          <p:nvPr/>
        </p:nvCxnSpPr>
        <p:spPr>
          <a:xfrm>
            <a:off x="3038606" y="3892126"/>
            <a:ext cx="0" cy="248400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正方形/長方形 72"/>
          <p:cNvSpPr/>
          <p:nvPr/>
        </p:nvSpPr>
        <p:spPr>
          <a:xfrm rot="16200000">
            <a:off x="2874026" y="5557146"/>
            <a:ext cx="915635" cy="483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e+ Source</a:t>
            </a:r>
          </a:p>
          <a:p>
            <a:pPr algn="ctr">
              <a:lnSpc>
                <a:spcPct val="90000"/>
              </a:lnSpc>
            </a:pPr>
            <a:r>
              <a:rPr lang="en-US" altLang="ja-JP" sz="1400" b="1" dirty="0" smtClean="0"/>
              <a:t>Tunnel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 rot="16200000">
            <a:off x="3416428" y="5622929"/>
            <a:ext cx="462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/>
              <a:t>4 m</a:t>
            </a:r>
            <a:endParaRPr kumimoji="1" lang="ja-JP" altLang="en-US" sz="1400" b="1" dirty="0"/>
          </a:p>
        </p:txBody>
      </p:sp>
      <p:sp>
        <p:nvSpPr>
          <p:cNvPr id="83" name="テキスト ボックス 82"/>
          <p:cNvSpPr txBox="1"/>
          <p:nvPr/>
        </p:nvSpPr>
        <p:spPr>
          <a:xfrm rot="16200000">
            <a:off x="2608596" y="5073487"/>
            <a:ext cx="462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9</a:t>
            </a:r>
            <a:r>
              <a:rPr kumimoji="1" lang="en-US" altLang="ja-JP" sz="1400" b="1" dirty="0" smtClean="0"/>
              <a:t> m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6223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902138" y="17102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Separate tunnel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232" y="1148786"/>
            <a:ext cx="8847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(1) What I showed today is just to </a:t>
            </a:r>
            <a:r>
              <a:rPr lang="en-US" altLang="ja-JP" sz="2400" b="1" dirty="0"/>
              <a:t>trigger </a:t>
            </a:r>
            <a:r>
              <a:rPr lang="en-US" altLang="ja-JP" sz="2400" b="1" dirty="0" smtClean="0"/>
              <a:t>discussions.</a:t>
            </a:r>
            <a:endParaRPr kumimoji="1" lang="ja-JP" altLang="en-US" sz="2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3288041" y="545442"/>
            <a:ext cx="2331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400" b="1" dirty="0"/>
              <a:t>My Proposal </a:t>
            </a:r>
            <a:endParaRPr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3232" y="1716761"/>
            <a:ext cx="8847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(2)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Separate tunnel</a:t>
            </a:r>
            <a:r>
              <a:rPr lang="en-US" altLang="ja-JP" sz="2400" b="1" dirty="0" smtClean="0"/>
              <a:t> for e-Driven e+ source has potential to make 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early commissioning easier</a:t>
            </a:r>
            <a:r>
              <a:rPr lang="en-US" altLang="ja-JP" sz="2400" b="1" dirty="0" smtClean="0"/>
              <a:t>. </a:t>
            </a:r>
            <a:endParaRPr kumimoji="1" lang="ja-JP" altLang="en-US" sz="24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33232" y="2555516"/>
            <a:ext cx="90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(3) We can make BDS tunnel (L=2.3 km) narrower (w= 14 m -&gt; 7.5m). </a:t>
            </a:r>
          </a:p>
          <a:p>
            <a:r>
              <a:rPr kumimoji="1" lang="en-US" altLang="ja-JP" sz="2400" b="1" dirty="0"/>
              <a:t> </a:t>
            </a:r>
            <a:r>
              <a:rPr kumimoji="1" lang="en-US" altLang="ja-JP" sz="2400" b="1" dirty="0" smtClean="0"/>
              <a:t>     The cost down by the narrow BDS tunnel probably compensate</a:t>
            </a:r>
          </a:p>
          <a:p>
            <a:r>
              <a:rPr lang="en-US" altLang="ja-JP" sz="2400" b="1" dirty="0"/>
              <a:t> </a:t>
            </a:r>
            <a:r>
              <a:rPr lang="en-US" altLang="ja-JP" sz="2400" b="1" dirty="0" smtClean="0"/>
              <a:t>     the cost up by making a separate tunnel (L=1.1 km, w=9 m) for</a:t>
            </a:r>
          </a:p>
          <a:p>
            <a:r>
              <a:rPr kumimoji="1" lang="en-US" altLang="ja-JP" sz="2400" b="1" dirty="0"/>
              <a:t> </a:t>
            </a:r>
            <a:r>
              <a:rPr kumimoji="1" lang="en-US" altLang="ja-JP" sz="2400" b="1" dirty="0" smtClean="0"/>
              <a:t>    </a:t>
            </a:r>
            <a:r>
              <a:rPr kumimoji="1" lang="en-US" altLang="ja-JP" sz="2400" b="1" smtClean="0"/>
              <a:t> </a:t>
            </a:r>
            <a:r>
              <a:rPr lang="en-US" altLang="ja-JP" sz="2400" b="1" smtClean="0"/>
              <a:t>the </a:t>
            </a:r>
            <a:r>
              <a:rPr lang="en-US" altLang="ja-JP" sz="2400" b="1" dirty="0" smtClean="0"/>
              <a:t>e</a:t>
            </a:r>
            <a:r>
              <a:rPr lang="en-US" altLang="ja-JP" sz="2400" b="1" dirty="0"/>
              <a:t>+ </a:t>
            </a:r>
            <a:r>
              <a:rPr lang="en-US" altLang="ja-JP" sz="2400" b="1" dirty="0" smtClean="0"/>
              <a:t>source.</a:t>
            </a:r>
            <a:r>
              <a:rPr kumimoji="1" lang="en-US" altLang="ja-JP" sz="2400" b="1" dirty="0" smtClean="0"/>
              <a:t> (we need detailed study)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38153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2800" y="854400"/>
            <a:ext cx="881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If we start with the E-driven e+ source, we need an upgrade path to the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source</a:t>
            </a:r>
            <a:r>
              <a:rPr kumimoji="1" lang="en-US" altLang="ja-JP" sz="2400" b="1" dirty="0" smtClean="0"/>
              <a:t>.  </a:t>
            </a:r>
          </a:p>
          <a:p>
            <a:pPr>
              <a:lnSpc>
                <a:spcPct val="50000"/>
              </a:lnSpc>
            </a:pPr>
            <a:endParaRPr kumimoji="1" lang="en-US" altLang="ja-JP" sz="2400" b="1" dirty="0" smtClean="0"/>
          </a:p>
          <a:p>
            <a:r>
              <a:rPr lang="en-US" altLang="ja-JP" sz="2400" b="1" dirty="0" smtClean="0"/>
              <a:t>The question is "</a:t>
            </a:r>
            <a:r>
              <a:rPr lang="en-US" altLang="ja-JP" sz="2400" b="1" dirty="0"/>
              <a:t>Can we have </a:t>
            </a:r>
            <a:r>
              <a:rPr lang="en-US" altLang="ja-JP" sz="2400" b="1" dirty="0" smtClean="0"/>
              <a:t>it?"</a:t>
            </a:r>
          </a:p>
          <a:p>
            <a:r>
              <a:rPr lang="en-US" altLang="ja-JP" sz="2400" b="1" dirty="0" smtClean="0"/>
              <a:t>Especially, </a:t>
            </a:r>
            <a:r>
              <a:rPr lang="en-US" altLang="ja-JP" sz="2400" b="1" dirty="0"/>
              <a:t>c</a:t>
            </a:r>
            <a:r>
              <a:rPr lang="en-US" altLang="ja-JP" sz="2400" b="1" dirty="0" smtClean="0"/>
              <a:t>an we have it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when we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start with shorten BDS tunnel</a:t>
            </a:r>
            <a:r>
              <a:rPr lang="en-US" altLang="ja-JP" sz="2400" b="1" dirty="0" smtClean="0"/>
              <a:t>?</a:t>
            </a:r>
          </a:p>
          <a:p>
            <a:pPr>
              <a:lnSpc>
                <a:spcPct val="50000"/>
              </a:lnSpc>
            </a:pPr>
            <a:endParaRPr lang="en-US" altLang="ja-JP" sz="2400" b="1" dirty="0" smtClean="0"/>
          </a:p>
          <a:p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8211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2800" y="854400"/>
            <a:ext cx="8815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If we start with the E-driven e+ source, we need an upgrade path to the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source</a:t>
            </a:r>
            <a:r>
              <a:rPr kumimoji="1" lang="en-US" altLang="ja-JP" sz="2400" b="1" dirty="0" smtClean="0"/>
              <a:t>.  </a:t>
            </a:r>
          </a:p>
          <a:p>
            <a:pPr>
              <a:lnSpc>
                <a:spcPct val="50000"/>
              </a:lnSpc>
            </a:pPr>
            <a:endParaRPr kumimoji="1" lang="en-US" altLang="ja-JP" sz="2400" b="1" dirty="0" smtClean="0"/>
          </a:p>
          <a:p>
            <a:r>
              <a:rPr lang="en-US" altLang="ja-JP" sz="2400" b="1" dirty="0" smtClean="0"/>
              <a:t>The question is "</a:t>
            </a:r>
            <a:r>
              <a:rPr lang="en-US" altLang="ja-JP" sz="2400" b="1" dirty="0"/>
              <a:t>Can we have </a:t>
            </a:r>
            <a:r>
              <a:rPr lang="en-US" altLang="ja-JP" sz="2400" b="1" dirty="0" smtClean="0"/>
              <a:t>it?"</a:t>
            </a:r>
          </a:p>
          <a:p>
            <a:r>
              <a:rPr lang="en-US" altLang="ja-JP" sz="2400" b="1" dirty="0" smtClean="0"/>
              <a:t>Especially, </a:t>
            </a:r>
            <a:r>
              <a:rPr lang="en-US" altLang="ja-JP" sz="2400" b="1" dirty="0"/>
              <a:t>c</a:t>
            </a:r>
            <a:r>
              <a:rPr lang="en-US" altLang="ja-JP" sz="2400" b="1" dirty="0" smtClean="0"/>
              <a:t>an we have it</a:t>
            </a:r>
            <a:r>
              <a:rPr lang="en-US" altLang="ja-JP" sz="2400" b="1" dirty="0"/>
              <a:t> </a:t>
            </a:r>
            <a:r>
              <a:rPr lang="en-US" altLang="ja-JP" sz="2400" b="1" dirty="0" smtClean="0"/>
              <a:t>when we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start with shorten BDS tunnel</a:t>
            </a:r>
            <a:r>
              <a:rPr lang="en-US" altLang="ja-JP" sz="2400" b="1" dirty="0" smtClean="0"/>
              <a:t>?</a:t>
            </a:r>
          </a:p>
          <a:p>
            <a:pPr>
              <a:lnSpc>
                <a:spcPct val="50000"/>
              </a:lnSpc>
            </a:pPr>
            <a:endParaRPr lang="en-US" altLang="ja-JP" sz="2400" b="1" dirty="0" smtClean="0"/>
          </a:p>
          <a:p>
            <a:r>
              <a:rPr lang="en-US" altLang="ja-JP" sz="2400" b="1" dirty="0" smtClean="0"/>
              <a:t>Yes we can.   We can put </a:t>
            </a:r>
            <a:r>
              <a:rPr lang="en-US" altLang="ja-JP" sz="2400" b="1" dirty="0" err="1" smtClean="0"/>
              <a:t>undulator</a:t>
            </a:r>
            <a:r>
              <a:rPr lang="en-US" altLang="ja-JP" sz="2400" b="1" dirty="0" smtClean="0"/>
              <a:t> and photon drift in the geoid tunnel.  --&gt; </a:t>
            </a:r>
            <a:r>
              <a:rPr lang="en-US" altLang="ja-JP" sz="2400" b="1" dirty="0" err="1" smtClean="0"/>
              <a:t>Yokoya</a:t>
            </a:r>
            <a:r>
              <a:rPr lang="en-US" altLang="ja-JP" sz="2400" b="1" dirty="0" smtClean="0"/>
              <a:t>-san's </a:t>
            </a:r>
            <a:r>
              <a:rPr lang="en-US" altLang="ja-JP" sz="2400" b="1" dirty="0"/>
              <a:t>symmetric laser straight </a:t>
            </a:r>
            <a:r>
              <a:rPr lang="en-US" altLang="ja-JP" sz="2400" b="1" dirty="0" smtClean="0"/>
              <a:t>scheme</a:t>
            </a:r>
          </a:p>
          <a:p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7995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図形グループ 19"/>
          <p:cNvGrpSpPr/>
          <p:nvPr/>
        </p:nvGrpSpPr>
        <p:grpSpPr>
          <a:xfrm>
            <a:off x="0" y="563275"/>
            <a:ext cx="9144000" cy="5406630"/>
            <a:chOff x="0" y="563275"/>
            <a:chExt cx="9144000" cy="5406630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0" y="563275"/>
              <a:ext cx="9144000" cy="5406630"/>
              <a:chOff x="0" y="715141"/>
              <a:chExt cx="9144000" cy="5406630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715141"/>
                <a:ext cx="9144000" cy="5406630"/>
              </a:xfrm>
              <a:prstGeom prst="rect">
                <a:avLst/>
              </a:prstGeom>
            </p:spPr>
          </p:pic>
          <p:sp>
            <p:nvSpPr>
              <p:cNvPr id="2" name="正方形/長方形 1"/>
              <p:cNvSpPr/>
              <p:nvPr/>
            </p:nvSpPr>
            <p:spPr>
              <a:xfrm>
                <a:off x="3520540" y="2330574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8000"/>
                    </a:solidFill>
                  </a:rPr>
                  <a:t>laser straight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4" name="正方形/長方形 3"/>
              <p:cNvSpPr/>
              <p:nvPr/>
            </p:nvSpPr>
            <p:spPr>
              <a:xfrm>
                <a:off x="4588128" y="2330574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8000"/>
                    </a:solidFill>
                  </a:rPr>
                  <a:t>laser straight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1726950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2785198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5708292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6705795" y="2330574"/>
                <a:ext cx="70270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geoid</a:t>
                </a:r>
                <a:endParaRPr lang="ja-JP" alt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3740977" y="1895235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8000"/>
                    </a:solidFill>
                  </a:rPr>
                  <a:t>BDS tunnel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4612788" y="1895235"/>
                <a:ext cx="1346196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8000"/>
                    </a:solidFill>
                  </a:rPr>
                  <a:t>BDS tunnel</a:t>
                </a:r>
                <a:endParaRPr lang="ja-JP" altLang="en-US" sz="1400" b="1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13" name="正方形/長方形 12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14" name="テキスト ボックス 13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Option 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</p:spTree>
    <p:extLst>
      <p:ext uri="{BB962C8B-B14F-4D97-AF65-F5344CB8AC3E}">
        <p14:creationId xmlns:p14="http://schemas.microsoft.com/office/powerpoint/2010/main" val="262663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66558" y="1108900"/>
            <a:ext cx="60485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dirty="0" err="1" smtClean="0">
                <a:solidFill>
                  <a:srgbClr val="0000FF"/>
                </a:solidFill>
              </a:rPr>
              <a:t>Yokoya</a:t>
            </a:r>
            <a:r>
              <a:rPr lang="en-US" altLang="ja-JP" sz="2400" b="1" dirty="0">
                <a:solidFill>
                  <a:srgbClr val="0000FF"/>
                </a:solidFill>
              </a:rPr>
              <a:t>-san's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symmetric </a:t>
            </a:r>
            <a:r>
              <a:rPr lang="en-US" altLang="ja-JP" sz="2400" b="1" dirty="0">
                <a:solidFill>
                  <a:srgbClr val="0000FF"/>
                </a:solidFill>
              </a:rPr>
              <a:t>laser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straight</a:t>
            </a:r>
            <a:r>
              <a:rPr lang="en-US" altLang="ja-JP" sz="2400" b="1" dirty="0" smtClean="0"/>
              <a:t> 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scheme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561492" y="4835436"/>
            <a:ext cx="8110521" cy="103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Only BDS tunnels are laser straight. </a:t>
            </a:r>
          </a:p>
          <a:p>
            <a:pPr>
              <a:lnSpc>
                <a:spcPct val="60000"/>
              </a:lnSpc>
            </a:pPr>
            <a:endParaRPr lang="en-US" altLang="ja-JP" sz="2000" b="1" dirty="0"/>
          </a:p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Straight part is symmetric </a:t>
            </a:r>
            <a:r>
              <a:rPr lang="en-US" altLang="ja-JP" sz="2000" b="1" dirty="0" err="1" smtClean="0"/>
              <a:t>wrt</a:t>
            </a:r>
            <a:r>
              <a:rPr lang="en-US" altLang="ja-JP" sz="2000" b="1" dirty="0" smtClean="0"/>
              <a:t> the IP</a:t>
            </a:r>
          </a:p>
          <a:p>
            <a:pPr>
              <a:lnSpc>
                <a:spcPct val="60000"/>
              </a:lnSpc>
            </a:pPr>
            <a:endParaRPr lang="en-US" altLang="ja-JP" sz="2000" b="1" dirty="0"/>
          </a:p>
          <a:p>
            <a:pPr>
              <a:lnSpc>
                <a:spcPct val="60000"/>
              </a:lnSpc>
            </a:pPr>
            <a:r>
              <a:rPr lang="en-US" altLang="ja-JP" sz="2000" b="1" dirty="0" smtClean="0"/>
              <a:t>• </a:t>
            </a:r>
            <a:r>
              <a:rPr lang="en-US" altLang="ja-JP" sz="2000" b="1" dirty="0" err="1" smtClean="0"/>
              <a:t>Undulator</a:t>
            </a:r>
            <a:r>
              <a:rPr lang="en-US" altLang="ja-JP" sz="2000" b="1" dirty="0" smtClean="0"/>
              <a:t> and photon </a:t>
            </a:r>
            <a:r>
              <a:rPr lang="en-US" altLang="ja-JP" sz="2000" b="1" dirty="0"/>
              <a:t>drift </a:t>
            </a:r>
            <a:r>
              <a:rPr lang="en-US" altLang="ja-JP" sz="2000" b="1" dirty="0" smtClean="0"/>
              <a:t>(and, of course ML) are in the geoid tunnel. </a:t>
            </a:r>
            <a:endParaRPr lang="ja-JP" altLang="en-US" sz="20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5939" y="286846"/>
            <a:ext cx="733972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4000" b="1" dirty="0" smtClean="0">
                <a:solidFill>
                  <a:srgbClr val="0000FF"/>
                </a:solidFill>
              </a:rPr>
              <a:t>Polarization Upgrade</a:t>
            </a:r>
            <a:endParaRPr kumimoji="1" lang="ja-JP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1752600"/>
            <a:ext cx="8704119" cy="276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5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852983" y="2246963"/>
            <a:ext cx="7339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7200" b="1" dirty="0" smtClean="0">
                <a:solidFill>
                  <a:srgbClr val="FF0000"/>
                </a:solidFill>
              </a:rPr>
              <a:t>The END </a:t>
            </a:r>
            <a:endParaRPr kumimoji="1" lang="ja-JP" altLang="en-US" sz="7200" b="1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2983" y="3211184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/>
              <a:t>Thank you for your attention.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7222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0" y="563275"/>
            <a:ext cx="9144000" cy="5406630"/>
            <a:chOff x="0" y="563275"/>
            <a:chExt cx="9144000" cy="540663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563275"/>
              <a:ext cx="9144000" cy="5406630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2" name="テキスト ボックス 1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Option 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242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図形グループ 35"/>
          <p:cNvGrpSpPr/>
          <p:nvPr/>
        </p:nvGrpSpPr>
        <p:grpSpPr>
          <a:xfrm>
            <a:off x="766076" y="2633617"/>
            <a:ext cx="6837811" cy="4170910"/>
            <a:chOff x="831541" y="2620523"/>
            <a:chExt cx="6837811" cy="417091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1541" y="2620523"/>
              <a:ext cx="6837811" cy="4170910"/>
            </a:xfrm>
            <a:prstGeom prst="rect">
              <a:avLst/>
            </a:prstGeom>
          </p:spPr>
        </p:pic>
        <p:sp>
          <p:nvSpPr>
            <p:cNvPr id="35" name="正方形/長方形 34"/>
            <p:cNvSpPr/>
            <p:nvPr/>
          </p:nvSpPr>
          <p:spPr>
            <a:xfrm>
              <a:off x="831541" y="2620523"/>
              <a:ext cx="1195074" cy="3338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902138" y="42050"/>
            <a:ext cx="733972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My Proposal and Assumption</a:t>
            </a:r>
          </a:p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with E-driven e+ source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4300" y="875206"/>
            <a:ext cx="9029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b="1" dirty="0" smtClean="0"/>
              <a:t>Make use of the shorter tunnel length and make effort to optimize tunnel construction schedule of near DR (*), we may try to make it possible to start commissioning of e+/e- sources and DR earlier than global commissioning.</a:t>
            </a:r>
            <a:endParaRPr kumimoji="1" lang="ja-JP" altLang="en-US" sz="2200" b="1" dirty="0"/>
          </a:p>
        </p:txBody>
      </p:sp>
      <p:sp>
        <p:nvSpPr>
          <p:cNvPr id="3" name="曲折矢印 2"/>
          <p:cNvSpPr>
            <a:spLocks noChangeAspect="1"/>
          </p:cNvSpPr>
          <p:nvPr/>
        </p:nvSpPr>
        <p:spPr>
          <a:xfrm rot="10800000">
            <a:off x="3817247" y="2768995"/>
            <a:ext cx="360000" cy="30545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曲折矢印 9"/>
          <p:cNvSpPr>
            <a:spLocks noChangeAspect="1"/>
          </p:cNvSpPr>
          <p:nvPr/>
        </p:nvSpPr>
        <p:spPr>
          <a:xfrm flipV="1">
            <a:off x="4316428" y="2768996"/>
            <a:ext cx="360000" cy="305455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下矢印 3"/>
          <p:cNvSpPr>
            <a:spLocks noChangeAspect="1"/>
          </p:cNvSpPr>
          <p:nvPr/>
        </p:nvSpPr>
        <p:spPr>
          <a:xfrm>
            <a:off x="4162347" y="3200795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下矢印 11"/>
          <p:cNvSpPr>
            <a:spLocks noChangeAspect="1"/>
          </p:cNvSpPr>
          <p:nvPr/>
        </p:nvSpPr>
        <p:spPr>
          <a:xfrm rot="3895173" flipH="1">
            <a:off x="3155031" y="5709382"/>
            <a:ext cx="211202" cy="360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>
            <a:spLocks noChangeAspect="1"/>
          </p:cNvSpPr>
          <p:nvPr/>
        </p:nvSpPr>
        <p:spPr>
          <a:xfrm rot="17704827">
            <a:off x="5197195" y="5792252"/>
            <a:ext cx="211202" cy="3600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715305" y="2197627"/>
            <a:ext cx="902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DR access tunnel is 763 m.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It is half of the longest access tunnel at ML. </a:t>
            </a:r>
            <a:endParaRPr kumimoji="1" lang="ja-JP" altLang="en-US" b="1" dirty="0"/>
          </a:p>
        </p:txBody>
      </p:sp>
      <p:cxnSp>
        <p:nvCxnSpPr>
          <p:cNvPr id="15" name="直線矢印コネクタ 14"/>
          <p:cNvCxnSpPr/>
          <p:nvPr/>
        </p:nvCxnSpPr>
        <p:spPr>
          <a:xfrm flipH="1">
            <a:off x="4342346" y="2423274"/>
            <a:ext cx="4118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V="1">
            <a:off x="6336139" y="3326586"/>
            <a:ext cx="266176" cy="3100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302348" y="3636643"/>
            <a:ext cx="4610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½ DR tunnel is 1500 m.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It is shorter than a half section of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 ML tunnel </a:t>
            </a:r>
            <a:endParaRPr kumimoji="1" lang="ja-JP" altLang="en-US" b="1" dirty="0"/>
          </a:p>
        </p:txBody>
      </p:sp>
      <p:sp>
        <p:nvSpPr>
          <p:cNvPr id="20" name="下矢印 19"/>
          <p:cNvSpPr>
            <a:spLocks noChangeAspect="1"/>
          </p:cNvSpPr>
          <p:nvPr/>
        </p:nvSpPr>
        <p:spPr>
          <a:xfrm rot="16200000">
            <a:off x="6424167" y="6113240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下矢印 20"/>
          <p:cNvSpPr>
            <a:spLocks noChangeAspect="1"/>
          </p:cNvSpPr>
          <p:nvPr/>
        </p:nvSpPr>
        <p:spPr>
          <a:xfrm rot="5400000" flipH="1">
            <a:off x="1727151" y="6090197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042736" y="4087076"/>
            <a:ext cx="311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DR connecting 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tunnel is 530 m. </a:t>
            </a:r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3684159" y="4332810"/>
            <a:ext cx="526741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>
            <a:off x="5817790" y="5888647"/>
            <a:ext cx="1071679" cy="1726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6888516" y="5660049"/>
            <a:ext cx="3119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* Length of RTML</a:t>
            </a:r>
          </a:p>
          <a:p>
            <a:r>
              <a:rPr lang="en-US" altLang="ja-JP" b="1" dirty="0"/>
              <a:t> </a:t>
            </a:r>
            <a:r>
              <a:rPr lang="en-US" altLang="ja-JP" b="1" dirty="0" smtClean="0"/>
              <a:t> tunnel is 250 m. </a:t>
            </a:r>
          </a:p>
        </p:txBody>
      </p:sp>
      <p:sp>
        <p:nvSpPr>
          <p:cNvPr id="32" name="下矢印 31"/>
          <p:cNvSpPr>
            <a:spLocks noChangeAspect="1"/>
          </p:cNvSpPr>
          <p:nvPr/>
        </p:nvSpPr>
        <p:spPr>
          <a:xfrm>
            <a:off x="4160910" y="2306426"/>
            <a:ext cx="179999" cy="2879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4" name="図形グループ 33"/>
          <p:cNvGrpSpPr/>
          <p:nvPr/>
        </p:nvGrpSpPr>
        <p:grpSpPr>
          <a:xfrm>
            <a:off x="232586" y="2197627"/>
            <a:ext cx="3732111" cy="369332"/>
            <a:chOff x="298051" y="2184533"/>
            <a:chExt cx="3732111" cy="369332"/>
          </a:xfrm>
        </p:grpSpPr>
        <p:sp>
          <p:nvSpPr>
            <p:cNvPr id="29" name="下矢印 28"/>
            <p:cNvSpPr>
              <a:spLocks noChangeAspect="1"/>
            </p:cNvSpPr>
            <p:nvPr/>
          </p:nvSpPr>
          <p:spPr>
            <a:xfrm rot="5400000">
              <a:off x="469781" y="2239332"/>
              <a:ext cx="179999" cy="28799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57991" y="2184533"/>
              <a:ext cx="33721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dirty="0" smtClean="0"/>
                <a:t>direction of tunnel construction</a:t>
              </a:r>
              <a:endParaRPr kumimoji="1" lang="ja-JP" altLang="en-US" b="1" dirty="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298051" y="2184533"/>
              <a:ext cx="358466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7557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図形グループ 4"/>
          <p:cNvGrpSpPr/>
          <p:nvPr/>
        </p:nvGrpSpPr>
        <p:grpSpPr>
          <a:xfrm>
            <a:off x="152400" y="89420"/>
            <a:ext cx="8851900" cy="4666500"/>
            <a:chOff x="152400" y="89420"/>
            <a:chExt cx="8851900" cy="466650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499" y="1263420"/>
              <a:ext cx="8710801" cy="3492500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>
              <a:off x="152400" y="266188"/>
              <a:ext cx="8851900" cy="4489732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6100" y="457823"/>
              <a:ext cx="5397500" cy="805597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>
              <a:off x="485190" y="89420"/>
              <a:ext cx="4853560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b="1" dirty="0" smtClean="0"/>
                <a:t>K. </a:t>
              </a:r>
              <a:r>
                <a:rPr lang="en-US" altLang="ja-JP" sz="2000" b="1" dirty="0" err="1" smtClean="0"/>
                <a:t>Y</a:t>
              </a:r>
              <a:r>
                <a:rPr kumimoji="1" lang="en-US" altLang="ja-JP" sz="2000" b="1" dirty="0" err="1" smtClean="0"/>
                <a:t>okoya</a:t>
              </a:r>
              <a:r>
                <a:rPr kumimoji="1" lang="en-US" altLang="ja-JP" sz="2000" b="1" dirty="0" smtClean="0"/>
                <a:t>, LCWS2017, 26/Oct.</a:t>
              </a:r>
              <a:r>
                <a:rPr lang="en-US" altLang="en-US" sz="2000" b="1" dirty="0"/>
                <a:t>, Strasbourg</a:t>
              </a:r>
              <a:endParaRPr kumimoji="1" lang="ja-JP" altLang="en-US" sz="2000" b="1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128161" y="4867293"/>
            <a:ext cx="8991600" cy="101207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In TDR, it is assumed that central region tunnels is finished 1.5 years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earlier than main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 tunnels.  Then it is assumed that central region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commissioning starts 1.5 years earlier than global commissioning. 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8161" y="5915069"/>
            <a:ext cx="8991600" cy="70173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Today, people say that earlier start of </a:t>
            </a:r>
            <a:r>
              <a:rPr lang="en-US" altLang="ja-JP" sz="2200" b="1" dirty="0"/>
              <a:t>central region commissioning </a:t>
            </a:r>
            <a:r>
              <a:rPr lang="en-US" altLang="ja-JP" sz="2200" b="1" dirty="0" smtClean="0"/>
              <a:t>is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NOT</a:t>
            </a:r>
            <a:r>
              <a:rPr lang="en-US" altLang="ja-JP" sz="2200" b="1" dirty="0" smtClean="0"/>
              <a:t> realistic.</a:t>
            </a:r>
            <a:endParaRPr kumimoji="1" lang="ja-JP" altLang="en-US" sz="2200" b="1" dirty="0"/>
          </a:p>
        </p:txBody>
      </p:sp>
      <p:sp>
        <p:nvSpPr>
          <p:cNvPr id="8" name="正方形/長方形 7"/>
          <p:cNvSpPr>
            <a:spLocks/>
          </p:cNvSpPr>
          <p:nvPr/>
        </p:nvSpPr>
        <p:spPr>
          <a:xfrm>
            <a:off x="214050" y="2599562"/>
            <a:ext cx="6397744" cy="1080000"/>
          </a:xfrm>
          <a:prstGeom prst="rect">
            <a:avLst/>
          </a:prstGeom>
          <a:noFill/>
          <a:ln w="28575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1720" y="2673757"/>
            <a:ext cx="791242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8000"/>
                </a:solidFill>
              </a:rPr>
              <a:t>What TDR says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35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線コネクタ 28"/>
          <p:cNvCxnSpPr>
            <a:stCxn id="2" idx="3"/>
          </p:cNvCxnSpPr>
          <p:nvPr/>
        </p:nvCxnSpPr>
        <p:spPr>
          <a:xfrm>
            <a:off x="769621" y="1545560"/>
            <a:ext cx="721013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69621" y="42740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Commissioning of the e+</a:t>
            </a:r>
            <a:r>
              <a:rPr lang="en-US" altLang="ja-JP" sz="3200" b="1" dirty="0">
                <a:solidFill>
                  <a:srgbClr val="0000FF"/>
                </a:solidFill>
              </a:rPr>
              <a:t> </a:t>
            </a:r>
            <a:r>
              <a:rPr lang="en-US" altLang="ja-JP" sz="3200" b="1" dirty="0" smtClean="0">
                <a:solidFill>
                  <a:srgbClr val="0000FF"/>
                </a:solidFill>
              </a:rPr>
              <a:t>injector system 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grpSp>
        <p:nvGrpSpPr>
          <p:cNvPr id="20" name="図形グループ 19"/>
          <p:cNvGrpSpPr/>
          <p:nvPr/>
        </p:nvGrpSpPr>
        <p:grpSpPr>
          <a:xfrm>
            <a:off x="235952" y="490812"/>
            <a:ext cx="8672972" cy="1969148"/>
            <a:chOff x="235952" y="875652"/>
            <a:chExt cx="8672972" cy="1969148"/>
          </a:xfrm>
        </p:grpSpPr>
        <p:sp>
          <p:nvSpPr>
            <p:cNvPr id="2" name="正方形/長方形 1"/>
            <p:cNvSpPr/>
            <p:nvPr/>
          </p:nvSpPr>
          <p:spPr>
            <a:xfrm>
              <a:off x="477083" y="1784350"/>
              <a:ext cx="292538" cy="2921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289676" y="1790700"/>
              <a:ext cx="2160000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3576805" y="1651000"/>
              <a:ext cx="126124" cy="584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829362" y="1797050"/>
              <a:ext cx="837762" cy="2667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807262" y="1790700"/>
              <a:ext cx="2450662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角丸四角形 7"/>
            <p:cNvSpPr/>
            <p:nvPr/>
          </p:nvSpPr>
          <p:spPr>
            <a:xfrm>
              <a:off x="7397624" y="1917700"/>
              <a:ext cx="1511300" cy="927100"/>
            </a:xfrm>
            <a:prstGeom prst="roundRect">
              <a:avLst>
                <a:gd name="adj" fmla="val 50000"/>
              </a:avLst>
            </a:prstGeom>
            <a:noFill/>
            <a:ln w="114300" cmpd="sng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850635" y="1790700"/>
              <a:ext cx="396000" cy="279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35952" y="1144369"/>
              <a:ext cx="81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E-gun</a:t>
              </a:r>
              <a:endParaRPr kumimoji="1" lang="ja-JP" altLang="en-US" b="1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14577" y="1144369"/>
              <a:ext cx="2469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Driver e-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(3GeV)</a:t>
              </a:r>
              <a:endParaRPr kumimoji="1" lang="ja-JP" altLang="en-US" b="1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092009" y="875652"/>
              <a:ext cx="1028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Target</a:t>
              </a:r>
              <a:endParaRPr kumimoji="1" lang="ja-JP" altLang="en-US" b="1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449676" y="1144369"/>
              <a:ext cx="162516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Capture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</a:t>
              </a:r>
              <a:r>
                <a:rPr lang="en-US" altLang="ja-JP" b="1" dirty="0" smtClean="0"/>
                <a:t>250</a:t>
              </a:r>
              <a:r>
                <a:rPr lang="en-US" altLang="ja-JP" b="1" dirty="0"/>
                <a:t>M</a:t>
              </a:r>
              <a:r>
                <a:rPr kumimoji="1" lang="en-US" altLang="ja-JP" b="1" dirty="0" smtClean="0"/>
                <a:t>eV)</a:t>
              </a:r>
              <a:endParaRPr kumimoji="1" lang="ja-JP" altLang="en-US" b="1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960538" y="1144369"/>
              <a:ext cx="2469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e+ Booster </a:t>
              </a:r>
              <a:r>
                <a:rPr kumimoji="1" lang="en-US" altLang="ja-JP" b="1" dirty="0" err="1" smtClean="0"/>
                <a:t>Linac</a:t>
              </a:r>
              <a:r>
                <a:rPr kumimoji="1" lang="en-US" altLang="ja-JP" b="1" dirty="0" smtClean="0"/>
                <a:t> </a:t>
              </a:r>
            </a:p>
            <a:p>
              <a:pPr algn="ctr"/>
              <a:r>
                <a:rPr kumimoji="1" lang="en-US" altLang="ja-JP" b="1" dirty="0" smtClean="0"/>
                <a:t>(5GeV)</a:t>
              </a:r>
              <a:endParaRPr kumimoji="1" lang="ja-JP" altLang="en-US" b="1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484973" y="1150719"/>
              <a:ext cx="1273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e+ DR</a:t>
              </a:r>
            </a:p>
            <a:p>
              <a:pPr algn="ctr"/>
              <a:r>
                <a:rPr kumimoji="1" lang="en-US" altLang="ja-JP" b="1" dirty="0" smtClean="0"/>
                <a:t>(5GeV)</a:t>
              </a:r>
              <a:endParaRPr kumimoji="1" lang="ja-JP" altLang="en-US" b="1" dirty="0"/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>
            <a:off x="192727" y="1995422"/>
            <a:ext cx="2002568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b="1" dirty="0" smtClean="0"/>
              <a:t>The Tuning Dump </a:t>
            </a:r>
          </a:p>
          <a:p>
            <a:pPr algn="ctr">
              <a:lnSpc>
                <a:spcPct val="90000"/>
              </a:lnSpc>
            </a:pPr>
            <a:r>
              <a:rPr lang="en-US" altLang="ja-JP" b="1" dirty="0" smtClean="0"/>
              <a:t>at 100 MeV</a:t>
            </a:r>
            <a:endParaRPr kumimoji="1" lang="ja-JP" altLang="en-US" b="1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1251189" y="1747854"/>
            <a:ext cx="0" cy="2864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25" idx="0"/>
          </p:cNvCxnSpPr>
          <p:nvPr/>
        </p:nvCxnSpPr>
        <p:spPr>
          <a:xfrm flipH="1" flipV="1">
            <a:off x="4718440" y="1747854"/>
            <a:ext cx="326562" cy="247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834574" y="1995422"/>
            <a:ext cx="2424715" cy="176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008000"/>
                </a:solidFill>
              </a:rPr>
              <a:t>The Tuning Dump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at the end of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Driver e- </a:t>
            </a:r>
            <a:r>
              <a:rPr lang="en-US" altLang="ja-JP" b="1" dirty="0" err="1" smtClean="0">
                <a:solidFill>
                  <a:srgbClr val="008000"/>
                </a:solidFill>
              </a:rPr>
              <a:t>Linac</a:t>
            </a:r>
            <a:r>
              <a:rPr lang="en-US" altLang="ja-JP" b="1" dirty="0" smtClean="0">
                <a:solidFill>
                  <a:srgbClr val="008000"/>
                </a:solidFill>
              </a:rPr>
              <a:t>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(very low current)</a:t>
            </a:r>
          </a:p>
          <a:p>
            <a:pPr lvl="1" algn="ctr">
              <a:lnSpc>
                <a:spcPts val="660"/>
              </a:lnSpc>
            </a:pPr>
            <a:endParaRPr lang="en-US" altLang="ja-JP" b="1" dirty="0" smtClean="0"/>
          </a:p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Necessary?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Permanent?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Temporally?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867850" y="1995422"/>
            <a:ext cx="2354304" cy="1765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008000"/>
                </a:solidFill>
              </a:rPr>
              <a:t>The Tuning Dump 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at </a:t>
            </a:r>
            <a:r>
              <a:rPr lang="en-US" altLang="ja-JP" b="1" dirty="0" err="1" smtClean="0">
                <a:solidFill>
                  <a:srgbClr val="008000"/>
                </a:solidFill>
              </a:rPr>
              <a:t>theend</a:t>
            </a:r>
            <a:r>
              <a:rPr lang="en-US" altLang="ja-JP" b="1" dirty="0" smtClean="0">
                <a:solidFill>
                  <a:srgbClr val="008000"/>
                </a:solidFill>
              </a:rPr>
              <a:t> of Capture? (at 250 MeV)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008000"/>
                </a:solidFill>
              </a:rPr>
              <a:t>(very low current)</a:t>
            </a:r>
          </a:p>
          <a:p>
            <a:pPr algn="ctr">
              <a:lnSpc>
                <a:spcPts val="660"/>
              </a:lnSpc>
            </a:pPr>
            <a:endParaRPr lang="en-US" altLang="ja-JP" b="1" dirty="0" smtClean="0"/>
          </a:p>
          <a:p>
            <a:pPr algn="ctr">
              <a:lnSpc>
                <a:spcPts val="176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</a:rPr>
              <a:t>Necessary?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Permanent?</a:t>
            </a:r>
          </a:p>
          <a:p>
            <a:pPr algn="ctr">
              <a:lnSpc>
                <a:spcPts val="1760"/>
              </a:lnSpc>
            </a:pPr>
            <a:r>
              <a:rPr lang="en-US" altLang="ja-JP" b="1" dirty="0" smtClean="0">
                <a:solidFill>
                  <a:srgbClr val="FF0000"/>
                </a:solidFill>
              </a:rPr>
              <a:t>Temporally?</a:t>
            </a:r>
          </a:p>
        </p:txBody>
      </p:sp>
      <p:cxnSp>
        <p:nvCxnSpPr>
          <p:cNvPr id="26" name="直線矢印コネクタ 25"/>
          <p:cNvCxnSpPr>
            <a:stCxn id="24" idx="0"/>
          </p:cNvCxnSpPr>
          <p:nvPr/>
        </p:nvCxnSpPr>
        <p:spPr>
          <a:xfrm flipV="1">
            <a:off x="3046932" y="1747854"/>
            <a:ext cx="364257" cy="2475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192727" y="3786878"/>
            <a:ext cx="8951273" cy="707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Basic strategy: Commissioning of the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entire e+ injector system </a:t>
            </a:r>
            <a:r>
              <a:rPr lang="en-US" altLang="ja-JP" sz="2200" b="1" dirty="0" smtClean="0"/>
              <a:t>will be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done through e+ source and the e+ DR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at once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(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一つの放射線申請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)</a:t>
            </a:r>
            <a:r>
              <a:rPr lang="en-US" altLang="ja-JP" sz="2200" b="1" dirty="0" smtClean="0"/>
              <a:t>.  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92727" y="4456961"/>
            <a:ext cx="8523191" cy="1012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No partial commissioning </a:t>
            </a:r>
            <a:r>
              <a:rPr lang="en-US" altLang="ja-JP" sz="2200" b="1" dirty="0" smtClean="0"/>
              <a:t>will </a:t>
            </a:r>
            <a:r>
              <a:rPr lang="en-US" altLang="ja-JP" sz="2200" b="1" dirty="0"/>
              <a:t>be performed </a:t>
            </a:r>
            <a:r>
              <a:rPr lang="en-US" altLang="ja-JP" sz="2200" b="1" dirty="0" smtClean="0"/>
              <a:t>in the injector system.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If we make the commissioning step-by-step for each part</a:t>
            </a:r>
            <a:r>
              <a:rPr lang="en-US" altLang="en-US" sz="2200" b="1" dirty="0" smtClean="0"/>
              <a:t> (</a:t>
            </a:r>
            <a:r>
              <a:rPr lang="ja-JP" altLang="en-US" sz="2200" b="1" dirty="0" smtClean="0"/>
              <a:t>個々別々</a:t>
            </a:r>
            <a:endParaRPr lang="en-US" altLang="ja-JP" sz="2200" b="1" dirty="0" smtClean="0"/>
          </a:p>
          <a:p>
            <a:pPr>
              <a:lnSpc>
                <a:spcPct val="90000"/>
              </a:lnSpc>
            </a:pPr>
            <a:r>
              <a:rPr lang="ja-JP" altLang="ja-JP" sz="2200" b="1" dirty="0"/>
              <a:t>　</a:t>
            </a:r>
            <a:r>
              <a:rPr lang="ja-JP" altLang="en-US" sz="2200" b="1" dirty="0" smtClean="0"/>
              <a:t>の申請</a:t>
            </a:r>
            <a:r>
              <a:rPr lang="en-US" altLang="ja-JP" sz="2200" b="1" smtClean="0"/>
              <a:t>), </a:t>
            </a:r>
            <a:r>
              <a:rPr lang="en-US" altLang="ja-JP" sz="2200" b="1" dirty="0" smtClean="0"/>
              <a:t>it will rather take long time.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92727" y="5454669"/>
            <a:ext cx="8813359" cy="1621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200" b="1" dirty="0" smtClean="0"/>
              <a:t>•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However </a:t>
            </a:r>
            <a:r>
              <a:rPr lang="en-US" altLang="ja-JP" sz="2200" b="1" dirty="0" smtClean="0"/>
              <a:t>the tuning of very low radiation operation at some part may 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/>
              <a:t> </a:t>
            </a:r>
            <a:r>
              <a:rPr lang="en-US" altLang="ja-JP" sz="2200" b="1" dirty="0" smtClean="0"/>
              <a:t>  be useful.  Tuning at 100MeV point of the driver e- </a:t>
            </a:r>
            <a:r>
              <a:rPr lang="en-US" altLang="ja-JP" sz="2200" b="1" dirty="0" err="1" smtClean="0"/>
              <a:t>linac</a:t>
            </a:r>
            <a:r>
              <a:rPr lang="en-US" altLang="ja-JP" sz="2200" b="1" dirty="0" smtClean="0"/>
              <a:t> will be useful.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>
                <a:solidFill>
                  <a:srgbClr val="008000"/>
                </a:solidFill>
              </a:rPr>
              <a:t> 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  How about at the end of the Driver </a:t>
            </a:r>
            <a:r>
              <a:rPr lang="en-US" altLang="ja-JP" sz="2200" b="1" dirty="0">
                <a:solidFill>
                  <a:srgbClr val="008000"/>
                </a:solidFill>
              </a:rPr>
              <a:t>e- </a:t>
            </a:r>
            <a:r>
              <a:rPr lang="en-US" altLang="ja-JP" sz="2200" b="1" dirty="0" err="1">
                <a:solidFill>
                  <a:srgbClr val="008000"/>
                </a:solidFill>
              </a:rPr>
              <a:t>Linac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?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Maybe NOT necessary?</a:t>
            </a:r>
          </a:p>
          <a:p>
            <a:pPr>
              <a:lnSpc>
                <a:spcPct val="90000"/>
              </a:lnSpc>
            </a:pPr>
            <a:r>
              <a:rPr lang="en-US" altLang="ja-JP" sz="2200" b="1" dirty="0">
                <a:solidFill>
                  <a:srgbClr val="008000"/>
                </a:solidFill>
              </a:rPr>
              <a:t> </a:t>
            </a:r>
            <a:r>
              <a:rPr lang="en-US" altLang="ja-JP" sz="2200" b="1" dirty="0" smtClean="0">
                <a:solidFill>
                  <a:srgbClr val="008000"/>
                </a:solidFill>
              </a:rPr>
              <a:t>  How about at the end of the Capture? 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Maybe NOT necessary?</a:t>
            </a:r>
            <a:endParaRPr lang="en-US" altLang="ja-JP" sz="2200" b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ja-JP" sz="2200" b="1" dirty="0" smtClean="0"/>
          </a:p>
        </p:txBody>
      </p:sp>
    </p:spTree>
    <p:extLst>
      <p:ext uri="{BB962C8B-B14F-4D97-AF65-F5344CB8AC3E}">
        <p14:creationId xmlns:p14="http://schemas.microsoft.com/office/powerpoint/2010/main" val="1468920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"/>
          <p:cNvGrpSpPr/>
          <p:nvPr/>
        </p:nvGrpSpPr>
        <p:grpSpPr>
          <a:xfrm>
            <a:off x="-71382" y="262619"/>
            <a:ext cx="9227204" cy="6211076"/>
            <a:chOff x="-71382" y="262619"/>
            <a:chExt cx="9227204" cy="6211076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-71382" y="262619"/>
              <a:ext cx="9227204" cy="6211076"/>
              <a:chOff x="-71382" y="414485"/>
              <a:chExt cx="9227204" cy="6211076"/>
            </a:xfrm>
          </p:grpSpPr>
          <p:pic>
            <p:nvPicPr>
              <p:cNvPr id="5" name="図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715141"/>
                <a:ext cx="9144000" cy="5406630"/>
              </a:xfrm>
              <a:prstGeom prst="rect">
                <a:avLst/>
              </a:prstGeom>
            </p:spPr>
          </p:pic>
          <p:sp>
            <p:nvSpPr>
              <p:cNvPr id="10" name="正方形/長方形 9"/>
              <p:cNvSpPr/>
              <p:nvPr/>
            </p:nvSpPr>
            <p:spPr>
              <a:xfrm>
                <a:off x="3187560" y="1410759"/>
                <a:ext cx="2004676" cy="4442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2361m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-71382" y="2796205"/>
                <a:ext cx="246204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 150 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6693774" y="2810105"/>
                <a:ext cx="246204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 source 150 m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6281215" y="6131067"/>
                <a:ext cx="2874607" cy="4944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with E-driven e+ source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1600" b="1" dirty="0" smtClean="0">
                    <a:solidFill>
                      <a:srgbClr val="FF0000"/>
                    </a:solidFill>
                  </a:rPr>
                  <a:t>Total tunnel length 18.5 km</a:t>
                </a:r>
                <a:endParaRPr lang="ja-JP" altLang="en-US" sz="16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2230348" y="2801061"/>
                <a:ext cx="1987880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with E-driven e+</a:t>
                </a:r>
              </a:p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remove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3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err="1" smtClean="0">
                    <a:solidFill>
                      <a:srgbClr val="FF0000"/>
                    </a:solidFill>
                  </a:rPr>
                  <a:t>GeV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ML</a:t>
                </a:r>
                <a:r>
                  <a:rPr lang="ja-JP" altLang="en-US" sz="1400" b="1" dirty="0" smtClean="0">
                    <a:solidFill>
                      <a:srgbClr val="FF0000"/>
                    </a:solidFill>
                  </a:rPr>
                  <a:t> </a:t>
                </a:r>
                <a:endParaRPr lang="en-US" altLang="ja-JP" sz="1400" b="1" dirty="0" smtClean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altLang="ja-JP" sz="1400" b="1" dirty="0" smtClean="0">
                    <a:solidFill>
                      <a:srgbClr val="FF0000"/>
                    </a:solidFill>
                  </a:rPr>
                  <a:t>(130m)</a:t>
                </a:r>
                <a:endParaRPr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211667" y="414485"/>
                <a:ext cx="2217990" cy="59503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altLang="ja-JP" sz="2000" b="1" dirty="0" smtClean="0">
                    <a:solidFill>
                      <a:srgbClr val="FF0000"/>
                    </a:solidFill>
                  </a:rPr>
                  <a:t>with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en-US" altLang="ja-JP" sz="2000" b="1" dirty="0" smtClean="0">
                    <a:solidFill>
                      <a:srgbClr val="FF0000"/>
                    </a:solidFill>
                  </a:rPr>
                  <a:t>E-driven e+ source</a:t>
                </a:r>
              </a:p>
            </p:txBody>
          </p:sp>
        </p:grpSp>
        <p:sp>
          <p:nvSpPr>
            <p:cNvPr id="40" name="正方形/長方形 39"/>
            <p:cNvSpPr/>
            <p:nvPr/>
          </p:nvSpPr>
          <p:spPr>
            <a:xfrm>
              <a:off x="4226212" y="2778585"/>
              <a:ext cx="1120487" cy="2533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4281238" y="2434167"/>
              <a:ext cx="606664" cy="2666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V="1">
              <a:off x="4390129" y="2738961"/>
              <a:ext cx="395998" cy="253364"/>
            </a:xfrm>
            <a:prstGeom prst="rect">
              <a:avLst/>
            </a:prstGeom>
          </p:spPr>
        </p:pic>
      </p:grpSp>
      <p:sp>
        <p:nvSpPr>
          <p:cNvPr id="11" name="上矢印 10"/>
          <p:cNvSpPr/>
          <p:nvPr/>
        </p:nvSpPr>
        <p:spPr>
          <a:xfrm>
            <a:off x="4090276" y="165741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上矢印 31"/>
          <p:cNvSpPr/>
          <p:nvPr/>
        </p:nvSpPr>
        <p:spPr>
          <a:xfrm>
            <a:off x="1159642" y="289989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矢印 33"/>
          <p:cNvSpPr/>
          <p:nvPr/>
        </p:nvSpPr>
        <p:spPr>
          <a:xfrm>
            <a:off x="7854732" y="289463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1016479" y="5646739"/>
            <a:ext cx="5447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of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electron-BDS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shorter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(3489m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-&gt;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>
                <a:solidFill>
                  <a:srgbClr val="FF0000"/>
                </a:solidFill>
              </a:rPr>
              <a:t>2361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m).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8" name="上矢印 37"/>
          <p:cNvSpPr/>
          <p:nvPr/>
        </p:nvSpPr>
        <p:spPr>
          <a:xfrm flipV="1">
            <a:off x="7658038" y="57843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520540" y="2178708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8000"/>
                </a:solidFill>
              </a:rPr>
              <a:t>laser straight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88128" y="2178708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8000"/>
                </a:solidFill>
              </a:rPr>
              <a:t>laser straight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726950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785198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08292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705795" y="2178708"/>
            <a:ext cx="7027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rgbClr val="0000FF"/>
                </a:solidFill>
              </a:rPr>
              <a:t>geoid</a:t>
            </a:r>
            <a:endParaRPr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40977" y="1743369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008000"/>
                </a:solidFill>
              </a:rPr>
              <a:t>BDS tunnel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612788" y="1743369"/>
            <a:ext cx="13461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rgbClr val="008000"/>
                </a:solidFill>
              </a:rPr>
              <a:t>BDS tunnel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98844" y="730926"/>
            <a:ext cx="328961" cy="379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A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355194" y="547050"/>
            <a:ext cx="2361891" cy="6776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400" b="1" dirty="0" smtClean="0"/>
              <a:t>This was called "Option</a:t>
            </a:r>
            <a:r>
              <a:rPr kumimoji="1" lang="ja-JP" altLang="en-US" sz="1400" b="1" dirty="0" smtClean="0"/>
              <a:t> </a:t>
            </a:r>
            <a:r>
              <a:rPr kumimoji="1" lang="en-US" altLang="ja-JP" sz="1400" b="1" dirty="0" smtClean="0"/>
              <a:t>C"</a:t>
            </a:r>
            <a:r>
              <a:rPr kumimoji="1" lang="ja-JP" altLang="en-US" sz="1400" b="1" dirty="0" smtClean="0"/>
              <a:t> </a:t>
            </a:r>
            <a:r>
              <a:rPr lang="en-US" altLang="ja-JP" sz="1400" b="1" dirty="0" smtClean="0"/>
              <a:t>by the end of the last year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997200" y="508001"/>
            <a:ext cx="2937123" cy="666849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kumimoji="1" lang="en-US" altLang="ja-JP" sz="3200" b="1" dirty="0" smtClean="0">
                <a:solidFill>
                  <a:srgbClr val="0000FF"/>
                </a:solidFill>
                <a:latin typeface="Arial"/>
                <a:cs typeface="Arial"/>
              </a:rPr>
              <a:t> Option A </a:t>
            </a:r>
            <a:endParaRPr kumimoji="1" lang="ja-JP" altLang="en-US" sz="32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9446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1438190" y="5532798"/>
            <a:ext cx="6623998" cy="0"/>
          </a:xfrm>
          <a:prstGeom prst="line">
            <a:avLst/>
          </a:prstGeom>
          <a:ln w="762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3887964" y="5532798"/>
            <a:ext cx="1724451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円/楕円 8"/>
          <p:cNvSpPr>
            <a:spLocks noChangeAspect="1"/>
          </p:cNvSpPr>
          <p:nvPr/>
        </p:nvSpPr>
        <p:spPr>
          <a:xfrm>
            <a:off x="4696189" y="5485952"/>
            <a:ext cx="108000" cy="9369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3893603" y="5923403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919789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743131" y="5923403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792080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5607645" y="5923403"/>
            <a:ext cx="2485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6491971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6</a:t>
            </a:r>
            <a:r>
              <a:rPr kumimoji="1" lang="en-US" altLang="ja-JP" sz="1600" b="1" dirty="0" smtClean="0"/>
              <a:t>.88km</a:t>
            </a:r>
            <a:endParaRPr kumimoji="1" lang="ja-JP" altLang="en-US" sz="1600" b="1" dirty="0"/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1407831" y="5923403"/>
            <a:ext cx="2485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264547" y="5626493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/>
              <a:t>6</a:t>
            </a:r>
            <a:r>
              <a:rPr kumimoji="1" lang="en-US" altLang="ja-JP" sz="1600" b="1" dirty="0" smtClean="0"/>
              <a:t>.88km</a:t>
            </a:r>
            <a:endParaRPr kumimoji="1" lang="ja-JP" altLang="en-US" sz="16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824946" y="6124740"/>
            <a:ext cx="185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total : 18</a:t>
            </a:r>
            <a:r>
              <a:rPr kumimoji="1" lang="en-US" altLang="ja-JP" sz="2000" b="1" dirty="0" smtClean="0"/>
              <a:t>.48 km</a:t>
            </a:r>
            <a:endParaRPr kumimoji="1" lang="ja-JP" altLang="en-US" sz="2000" b="1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748783" y="2489827"/>
            <a:ext cx="7380000" cy="0"/>
          </a:xfrm>
          <a:prstGeom prst="line">
            <a:avLst/>
          </a:prstGeom>
          <a:ln w="76200" cmpd="sng">
            <a:solidFill>
              <a:srgbClr val="33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458805" y="2489827"/>
            <a:ext cx="2120448" cy="0"/>
          </a:xfrm>
          <a:prstGeom prst="line">
            <a:avLst/>
          </a:prstGeom>
          <a:ln w="762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>
            <a:spLocks noChangeAspect="1"/>
          </p:cNvSpPr>
          <p:nvPr/>
        </p:nvSpPr>
        <p:spPr>
          <a:xfrm>
            <a:off x="4662612" y="2442981"/>
            <a:ext cx="108000" cy="9369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3469215" y="2880432"/>
            <a:ext cx="1223580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3734909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/>
              <a:t>3.49</a:t>
            </a:r>
            <a:r>
              <a:rPr kumimoji="1" lang="en-US" altLang="ja-JP" sz="1600" b="1" dirty="0" smtClean="0"/>
              <a:t>km</a:t>
            </a:r>
            <a:endParaRPr kumimoji="1" lang="ja-JP" altLang="en-US" sz="1600" b="1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4699144" y="2880432"/>
            <a:ext cx="863999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4744473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2.36km</a:t>
            </a:r>
            <a:endParaRPr kumimoji="1" lang="ja-JP" altLang="en-US" sz="1600" b="1" dirty="0"/>
          </a:p>
        </p:txBody>
      </p:sp>
      <p:cxnSp>
        <p:nvCxnSpPr>
          <p:cNvPr id="30" name="直線矢印コネクタ 29"/>
          <p:cNvCxnSpPr/>
          <p:nvPr/>
        </p:nvCxnSpPr>
        <p:spPr>
          <a:xfrm>
            <a:off x="5584478" y="2880432"/>
            <a:ext cx="2593773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6479214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7.31km</a:t>
            </a:r>
            <a:endParaRPr kumimoji="1" lang="ja-JP" altLang="en-US" sz="1600" b="1" dirty="0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760063" y="2880432"/>
            <a:ext cx="2664000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741700" y="2583522"/>
            <a:ext cx="816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/>
              <a:t>7.39km</a:t>
            </a:r>
            <a:endParaRPr kumimoji="1" lang="ja-JP" altLang="en-US" sz="16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3770549" y="3081769"/>
            <a:ext cx="18549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 smtClean="0"/>
              <a:t>total : 20</a:t>
            </a:r>
            <a:r>
              <a:rPr kumimoji="1" lang="en-US" altLang="ja-JP" sz="2000" b="1" dirty="0" smtClean="0"/>
              <a:t>.55 km</a:t>
            </a:r>
            <a:endParaRPr kumimoji="1" lang="ja-JP" altLang="en-US" sz="2000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8648" y="1001735"/>
            <a:ext cx="22881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Option A   31.5 MV/m</a:t>
            </a:r>
            <a:endParaRPr kumimoji="1" lang="ja-JP" altLang="en-US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724341" y="1982773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64370" y="1982773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753058" y="210541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93501" y="210541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859316" y="5014207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784835" y="5014207"/>
            <a:ext cx="840795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laser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>
                <a:solidFill>
                  <a:srgbClr val="008000"/>
                </a:solidFill>
              </a:rPr>
              <a:t>straight</a:t>
            </a:r>
            <a:endParaRPr kumimoji="1" lang="ja-JP" altLang="en-US" sz="1600" b="1" dirty="0">
              <a:solidFill>
                <a:srgbClr val="008000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280218" y="515065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489751" y="5150654"/>
            <a:ext cx="656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0000FF"/>
                </a:solidFill>
              </a:rPr>
              <a:t>geoid</a:t>
            </a:r>
            <a:endParaRPr kumimoji="1" lang="ja-JP" altLang="en-US" sz="1600" b="1" dirty="0">
              <a:solidFill>
                <a:srgbClr val="0000FF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747004" y="1469905"/>
            <a:ext cx="739806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18648" y="4095698"/>
            <a:ext cx="22881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Option A   31.5 MV/m</a:t>
            </a:r>
            <a:endParaRPr kumimoji="1" lang="ja-JP" altLang="en-US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358383" y="1642260"/>
            <a:ext cx="1375797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788036" y="1469905"/>
            <a:ext cx="748923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205896" y="1642260"/>
            <a:ext cx="140204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924735" y="4502772"/>
            <a:ext cx="739806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942104" y="4675127"/>
            <a:ext cx="1375797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-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820027" y="4502772"/>
            <a:ext cx="748923" cy="494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BDS 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tunnel</a:t>
            </a:r>
            <a:endParaRPr kumimoji="1" lang="ja-JP" altLang="en-US" sz="1600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185837" y="4675127"/>
            <a:ext cx="140204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600" b="1" dirty="0" smtClean="0"/>
              <a:t>e</a:t>
            </a:r>
            <a:r>
              <a:rPr kumimoji="1" lang="en-US" altLang="ja-JP" sz="1600" b="1" baseline="30000" dirty="0" smtClean="0"/>
              <a:t>+</a:t>
            </a:r>
            <a:r>
              <a:rPr kumimoji="1" lang="en-US" altLang="ja-JP" sz="1600" b="1" dirty="0" smtClean="0"/>
              <a:t> </a:t>
            </a:r>
            <a:r>
              <a:rPr kumimoji="1" lang="en-US" altLang="ja-JP" sz="1600" b="1" dirty="0" err="1" smtClean="0"/>
              <a:t>linac</a:t>
            </a:r>
            <a:r>
              <a:rPr kumimoji="1" lang="en-US" altLang="ja-JP" sz="1600" b="1" dirty="0" smtClean="0"/>
              <a:t> tunnel</a:t>
            </a:r>
            <a:endParaRPr kumimoji="1" lang="ja-JP" altLang="en-US" sz="1600" b="1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431898" y="89976"/>
            <a:ext cx="437067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rgbClr val="0000FF"/>
                </a:solidFill>
              </a:rPr>
              <a:t>Tunnel Length Comparison</a:t>
            </a:r>
            <a:endParaRPr kumimoji="1" lang="ja-JP" altLang="en-US" sz="2800" b="1" dirty="0">
              <a:solidFill>
                <a:srgbClr val="0000FF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548207" y="2073874"/>
            <a:ext cx="32808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IP</a:t>
            </a:r>
            <a:endParaRPr kumimoji="1" lang="ja-JP" altLang="en-US" sz="1400" b="1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586470" y="5111480"/>
            <a:ext cx="328085" cy="271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1400" b="1" dirty="0" smtClean="0"/>
              <a:t>IP</a:t>
            </a:r>
            <a:endParaRPr kumimoji="1" lang="ja-JP" altLang="en-US" sz="1400" b="1" dirty="0"/>
          </a:p>
        </p:txBody>
      </p:sp>
      <p:sp>
        <p:nvSpPr>
          <p:cNvPr id="2" name="正方形/長方形 1"/>
          <p:cNvSpPr/>
          <p:nvPr/>
        </p:nvSpPr>
        <p:spPr>
          <a:xfrm>
            <a:off x="566003" y="828344"/>
            <a:ext cx="7993019" cy="265353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585845" y="3913236"/>
            <a:ext cx="7993019" cy="2653535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97638" y="828344"/>
            <a:ext cx="3967230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ILC with </a:t>
            </a:r>
            <a:r>
              <a:rPr kumimoji="1" lang="en-US" altLang="ja-JP" sz="2000" b="1" dirty="0" err="1" smtClean="0"/>
              <a:t>undulator</a:t>
            </a:r>
            <a:r>
              <a:rPr kumimoji="1" lang="en-US" altLang="ja-JP" sz="2000" b="1" dirty="0" smtClean="0"/>
              <a:t> positron source</a:t>
            </a:r>
            <a:endParaRPr kumimoji="1" lang="ja-JP" altLang="en-US" sz="2000" b="1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119209" y="3895643"/>
            <a:ext cx="37811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ILC with E-driven positron source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63002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 rot="3988437">
            <a:off x="4177140" y="2501273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47570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4943"/>
            <a:ext cx="9144000" cy="603268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3877777">
            <a:off x="4830070" y="1923955"/>
            <a:ext cx="2143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2361m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 rot="3988437">
            <a:off x="4177140" y="2510032"/>
            <a:ext cx="1725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3489m</a:t>
            </a:r>
            <a:endParaRPr lang="ja-JP" altLang="en-US" sz="1200" b="1" dirty="0"/>
          </a:p>
        </p:txBody>
      </p:sp>
      <p:sp>
        <p:nvSpPr>
          <p:cNvPr id="5" name="正方形/長方形 4"/>
          <p:cNvSpPr/>
          <p:nvPr/>
        </p:nvSpPr>
        <p:spPr>
          <a:xfrm rot="3877777">
            <a:off x="4968084" y="3356329"/>
            <a:ext cx="9725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b="1" dirty="0" smtClean="0"/>
              <a:t>2361m</a:t>
            </a:r>
            <a:endParaRPr lang="ja-JP" altLang="en-US" sz="1200" b="1" dirty="0"/>
          </a:p>
        </p:txBody>
      </p:sp>
      <p:sp>
        <p:nvSpPr>
          <p:cNvPr id="6" name="上矢印 5"/>
          <p:cNvSpPr/>
          <p:nvPr/>
        </p:nvSpPr>
        <p:spPr>
          <a:xfrm rot="3900000">
            <a:off x="5345846" y="2167500"/>
            <a:ext cx="149811" cy="611999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上矢印 6"/>
          <p:cNvSpPr/>
          <p:nvPr/>
        </p:nvSpPr>
        <p:spPr>
          <a:xfrm flipV="1">
            <a:off x="3715453" y="2558245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133873" y="2611101"/>
            <a:ext cx="32295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 490m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43944" y="1471931"/>
            <a:ext cx="19639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e+ source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1500 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" name="上矢印 9"/>
          <p:cNvSpPr/>
          <p:nvPr/>
        </p:nvSpPr>
        <p:spPr>
          <a:xfrm flipV="1">
            <a:off x="3149646" y="1367580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38410" y="6191842"/>
            <a:ext cx="845159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 E-driven e+ source, length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of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becomes</a:t>
            </a:r>
            <a:r>
              <a:rPr lang="en-US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significantly</a:t>
            </a:r>
            <a:r>
              <a:rPr lang="ja-JP" altLang="en-US" sz="16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(3489m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2361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m).</a:t>
            </a:r>
          </a:p>
          <a:p>
            <a:r>
              <a:rPr lang="en-US" altLang="ja-JP" sz="1600" b="1" dirty="0" smtClean="0">
                <a:solidFill>
                  <a:srgbClr val="FF0000"/>
                </a:solidFill>
              </a:rPr>
              <a:t>Access </a:t>
            </a:r>
            <a:r>
              <a:rPr lang="en-US" altLang="ja-JP" sz="1600" b="1" dirty="0">
                <a:solidFill>
                  <a:srgbClr val="FF0000"/>
                </a:solidFill>
              </a:rPr>
              <a:t>tunnel to the electron-BDS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becomes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shorter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too (690m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-&gt;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490</a:t>
            </a:r>
            <a:r>
              <a:rPr lang="ja-JP" altLang="en-US" sz="1600" b="1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m)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.</a:t>
            </a:r>
            <a:endParaRPr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472176" y="2697047"/>
            <a:ext cx="308079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with E-driven e+ source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Total Accelerator tunnel length 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</a:rPr>
              <a:t>18.5 km</a:t>
            </a:r>
            <a:endParaRPr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上矢印 12"/>
          <p:cNvSpPr/>
          <p:nvPr/>
        </p:nvSpPr>
        <p:spPr>
          <a:xfrm flipV="1">
            <a:off x="7982607" y="2638713"/>
            <a:ext cx="140138" cy="157655"/>
          </a:xfrm>
          <a:prstGeom prst="up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755327" y="844054"/>
            <a:ext cx="2141985" cy="5940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Note:</a:t>
            </a:r>
          </a:p>
          <a:p>
            <a:pPr algn="ctr">
              <a:lnSpc>
                <a:spcPct val="90000"/>
              </a:lnSpc>
            </a:pPr>
            <a:r>
              <a:rPr kumimoji="1" lang="en-US" altLang="ja-JP" sz="1200" dirty="0" smtClean="0"/>
              <a:t>This was called "Option</a:t>
            </a:r>
            <a:r>
              <a:rPr kumimoji="1" lang="ja-JP" altLang="en-US" sz="1200" dirty="0" smtClean="0"/>
              <a:t> </a:t>
            </a:r>
            <a:r>
              <a:rPr kumimoji="1" lang="en-US" altLang="ja-JP" sz="1200" dirty="0" smtClean="0"/>
              <a:t>C"</a:t>
            </a:r>
            <a:r>
              <a:rPr kumimoji="1" lang="ja-JP" altLang="en-US" sz="1200" dirty="0" smtClean="0"/>
              <a:t> </a:t>
            </a:r>
            <a:r>
              <a:rPr lang="en-US" altLang="ja-JP" sz="1200" dirty="0" smtClean="0"/>
              <a:t>by the end of the last year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82196" y="309041"/>
            <a:ext cx="1218485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Option A</a:t>
            </a:r>
            <a:endParaRPr kumimoji="1" lang="ja-JP" altLang="en-US" sz="2000" b="1" dirty="0"/>
          </a:p>
        </p:txBody>
      </p:sp>
      <p:sp>
        <p:nvSpPr>
          <p:cNvPr id="17" name="正方形/長方形 16"/>
          <p:cNvSpPr/>
          <p:nvPr/>
        </p:nvSpPr>
        <p:spPr>
          <a:xfrm>
            <a:off x="210391" y="1269374"/>
            <a:ext cx="2217990" cy="59503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with </a:t>
            </a:r>
          </a:p>
          <a:p>
            <a:pPr algn="ctr">
              <a:lnSpc>
                <a:spcPct val="8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</a:rPr>
              <a:t>E-driven e+ source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1353" y="114300"/>
            <a:ext cx="945039" cy="93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88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91468" y="718973"/>
            <a:ext cx="8583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(1)  With E-driven e+ source, length of several tunnels can be shorter.</a:t>
            </a:r>
            <a:endParaRPr kumimoji="1" lang="ja-JP" altLang="en-US" sz="22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02138" y="183349"/>
            <a:ext cx="7339723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ja-JP" sz="3200" b="1" dirty="0" smtClean="0">
                <a:solidFill>
                  <a:srgbClr val="0000FF"/>
                </a:solidFill>
              </a:rPr>
              <a:t>Summary of </a:t>
            </a:r>
            <a:r>
              <a:rPr lang="en-US" altLang="ja-JP" sz="3200" b="1" dirty="0">
                <a:solidFill>
                  <a:srgbClr val="0000FF"/>
                </a:solidFill>
              </a:rPr>
              <a:t>T</a:t>
            </a:r>
            <a:r>
              <a:rPr lang="en-US" altLang="ja-JP" sz="3200" b="1" dirty="0" smtClean="0">
                <a:solidFill>
                  <a:srgbClr val="0000FF"/>
                </a:solidFill>
              </a:rPr>
              <a:t>unnel Length </a:t>
            </a:r>
            <a:endParaRPr kumimoji="1" lang="ja-JP" alt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1468" y="1854075"/>
            <a:ext cx="89255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(3)</a:t>
            </a:r>
            <a:r>
              <a:rPr lang="en-US" altLang="en-US" sz="2200" b="1" dirty="0" smtClean="0"/>
              <a:t>  </a:t>
            </a:r>
            <a:r>
              <a:rPr lang="en-US" altLang="ja-JP" sz="2200" b="1" dirty="0" smtClean="0"/>
              <a:t>Especially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length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of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electron-BDS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(where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e+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source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is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located)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becomes</a:t>
            </a:r>
            <a:r>
              <a:rPr lang="ja-JP" altLang="en-US" sz="2200" b="1" dirty="0" smtClean="0">
                <a:solidFill>
                  <a:srgbClr val="FF0000"/>
                </a:solidFill>
              </a:rPr>
              <a:t> </a:t>
            </a:r>
            <a:endParaRPr lang="en-US" altLang="ja-JP" sz="2200" b="1" dirty="0" smtClean="0">
              <a:solidFill>
                <a:srgbClr val="FF0000"/>
              </a:solidFill>
            </a:endParaRPr>
          </a:p>
          <a:p>
            <a:r>
              <a:rPr kumimoji="1" lang="ja-JP" altLang="ja-JP" sz="2200" b="1" dirty="0">
                <a:solidFill>
                  <a:srgbClr val="FF0000"/>
                </a:solidFill>
              </a:rPr>
              <a:t> 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  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significantly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shorter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(3489m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-&gt;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2361</a:t>
            </a:r>
            <a:r>
              <a:rPr kumimoji="1" lang="ja-JP" altLang="en-US" sz="22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FF0000"/>
                </a:solidFill>
              </a:rPr>
              <a:t>m).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1468" y="2712753"/>
            <a:ext cx="91715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(4)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The access tunnel to the electron-BDS</a:t>
            </a:r>
            <a:r>
              <a:rPr lang="ja-JP" altLang="en-US" sz="2200" b="1" dirty="0" smtClean="0"/>
              <a:t> </a:t>
            </a:r>
            <a:r>
              <a:rPr lang="en-US" altLang="ja-JP" sz="2200" b="1" dirty="0" smtClean="0"/>
              <a:t>becomes</a:t>
            </a:r>
            <a:r>
              <a:rPr lang="ja-JP" altLang="en-US" sz="2200" b="1" dirty="0" smtClean="0"/>
              <a:t> </a:t>
            </a:r>
            <a:r>
              <a:rPr kumimoji="1" lang="en-US" altLang="ja-JP" sz="2200" b="1" dirty="0" smtClean="0"/>
              <a:t>shorter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too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 </a:t>
            </a:r>
            <a:r>
              <a:rPr kumimoji="1" lang="en-US" altLang="ja-JP" sz="2200" b="1" dirty="0" smtClean="0"/>
              <a:t>(690m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-&gt;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490</a:t>
            </a:r>
            <a:r>
              <a:rPr kumimoji="1" lang="ja-JP" altLang="en-US" sz="2200" b="1" dirty="0" smtClean="0"/>
              <a:t> </a:t>
            </a:r>
            <a:r>
              <a:rPr kumimoji="1" lang="en-US" altLang="ja-JP" sz="2200" b="1" dirty="0" smtClean="0"/>
              <a:t>m).</a:t>
            </a:r>
            <a:endParaRPr kumimoji="1" lang="ja-JP" altLang="en-US" sz="22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468" y="3568455"/>
            <a:ext cx="91715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(5)</a:t>
            </a:r>
            <a:r>
              <a:rPr lang="ja-JP" altLang="en-US" sz="2200" b="1" dirty="0"/>
              <a:t>　</a:t>
            </a:r>
            <a:r>
              <a:rPr lang="en-US" altLang="ja-JP" sz="2200" b="1" dirty="0" smtClean="0"/>
              <a:t>Both (3) and (4) mean tunnel construction period of electron-BDS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 can be shorter than that of the baseline design.  </a:t>
            </a:r>
          </a:p>
          <a:p>
            <a:r>
              <a:rPr lang="en-US" altLang="ja-JP" sz="2200" b="1" dirty="0"/>
              <a:t> </a:t>
            </a:r>
            <a:r>
              <a:rPr lang="en-US" altLang="ja-JP" sz="2200" b="1" dirty="0" smtClean="0"/>
              <a:t>      -&gt; </a:t>
            </a:r>
            <a:r>
              <a:rPr lang="en-US" altLang="ja-JP" sz="2200" b="1" dirty="0" smtClean="0">
                <a:solidFill>
                  <a:srgbClr val="0000FF"/>
                </a:solidFill>
              </a:rPr>
              <a:t>possibility of early commissioning of the central part (source and DR).</a:t>
            </a:r>
          </a:p>
          <a:p>
            <a:r>
              <a:rPr kumimoji="1" lang="en-US" altLang="ja-JP" sz="2200" b="1" dirty="0">
                <a:solidFill>
                  <a:srgbClr val="0000FF"/>
                </a:solidFill>
              </a:rPr>
              <a:t> </a:t>
            </a:r>
            <a:r>
              <a:rPr kumimoji="1" lang="en-US" altLang="ja-JP" sz="2200" b="1" dirty="0" smtClean="0">
                <a:solidFill>
                  <a:srgbClr val="0000FF"/>
                </a:solidFill>
              </a:rPr>
              <a:t>          See next page.</a:t>
            </a:r>
            <a:endParaRPr kumimoji="1" lang="ja-JP" altLang="en-US" sz="2200" b="1" dirty="0">
              <a:solidFill>
                <a:srgbClr val="0000F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468" y="1239673"/>
            <a:ext cx="89255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 smtClean="0"/>
              <a:t>(2)</a:t>
            </a:r>
            <a:r>
              <a:rPr lang="en-US" altLang="en-US" sz="2200" b="1" dirty="0" smtClean="0"/>
              <a:t>  </a:t>
            </a:r>
            <a:r>
              <a:rPr lang="en-US" altLang="ja-JP" sz="2200" b="1" dirty="0" smtClean="0"/>
              <a:t>Total footprint length becomes shorter,</a:t>
            </a:r>
            <a:r>
              <a:rPr lang="en-US" altLang="ja-JP" sz="2200" b="1" dirty="0" smtClean="0">
                <a:solidFill>
                  <a:srgbClr val="FF0000"/>
                </a:solidFill>
              </a:rPr>
              <a:t> 20.5 km -&gt; 18.5 km</a:t>
            </a:r>
            <a:r>
              <a:rPr lang="en-US" altLang="ja-JP" sz="2200" b="1" dirty="0" smtClean="0"/>
              <a:t>. </a:t>
            </a:r>
            <a:endParaRPr kumimoji="1" lang="ja-JP" altLang="en-US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40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-145364" y="1657382"/>
            <a:ext cx="9390962" cy="1343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ja-JP" sz="6000" b="1" dirty="0" smtClean="0">
                <a:solidFill>
                  <a:srgbClr val="FF0000"/>
                </a:solidFill>
              </a:rPr>
              <a:t>Commissioning strategy</a:t>
            </a:r>
          </a:p>
          <a:p>
            <a:pPr algn="ctr">
              <a:lnSpc>
                <a:spcPct val="80000"/>
              </a:lnSpc>
            </a:pPr>
            <a:r>
              <a:rPr kumimoji="1" lang="en-US" altLang="ja-JP" sz="4000" b="1" dirty="0" smtClean="0"/>
              <a:t>with E-driven e+ source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5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2313</Words>
  <Application>Microsoft Macintosh PowerPoint</Application>
  <PresentationFormat>画面に合わせる (4:3)</PresentationFormat>
  <Paragraphs>472</Paragraphs>
  <Slides>35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35</vt:i4>
      </vt:variant>
    </vt:vector>
  </HeadingPairs>
  <TitlesOfParts>
    <vt:vector size="36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Tsunehiko OMORI</dc:creator>
  <cp:lastModifiedBy>Tsunehiko OMORI</cp:lastModifiedBy>
  <cp:revision>158</cp:revision>
  <dcterms:created xsi:type="dcterms:W3CDTF">2018-08-08T04:33:33Z</dcterms:created>
  <dcterms:modified xsi:type="dcterms:W3CDTF">2018-10-21T09:51:35Z</dcterms:modified>
</cp:coreProperties>
</file>