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9" r:id="rId2"/>
    <p:sldId id="256" r:id="rId3"/>
    <p:sldId id="257" r:id="rId4"/>
    <p:sldId id="258" r:id="rId5"/>
    <p:sldId id="273" r:id="rId6"/>
    <p:sldId id="260" r:id="rId7"/>
    <p:sldId id="274" r:id="rId8"/>
    <p:sldId id="275" r:id="rId9"/>
    <p:sldId id="262" r:id="rId10"/>
    <p:sldId id="263" r:id="rId11"/>
    <p:sldId id="266" r:id="rId12"/>
    <p:sldId id="278" r:id="rId13"/>
    <p:sldId id="276" r:id="rId14"/>
    <p:sldId id="277" r:id="rId15"/>
    <p:sldId id="261" r:id="rId16"/>
    <p:sldId id="267" r:id="rId17"/>
    <p:sldId id="269" r:id="rId18"/>
    <p:sldId id="270" r:id="rId19"/>
    <p:sldId id="272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92" autoAdjust="0"/>
    <p:restoredTop sz="73507" autoAdjust="0"/>
  </p:normalViewPr>
  <p:slideViewPr>
    <p:cSldViewPr snapToGrid="0">
      <p:cViewPr varScale="1">
        <p:scale>
          <a:sx n="53" d="100"/>
          <a:sy n="53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B0098-2B33-4429-AD57-3F930C3D1767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973D9-D80D-41EF-84A9-062B76785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60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22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HCAL Barrel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2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36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93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8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78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old calibration Marlin used to crush for 21 degree simulations.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867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Should we include the graphs for the results that worked correctly? </a:t>
            </a:r>
          </a:p>
          <a:p>
            <a:r>
              <a:rPr lang="en-US" b="1" dirty="0"/>
              <a:t>Yeah. More graphs the better. Ask Dr. white just in case.</a:t>
            </a:r>
          </a:p>
          <a:p>
            <a:endParaRPr lang="en-US" dirty="0"/>
          </a:p>
          <a:p>
            <a:r>
              <a:rPr lang="en-US" dirty="0"/>
              <a:t>89 degrees is barrel and 20 or 21 degrees is end cap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32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Should we include a slide with the steps that we ran to get to this solution? </a:t>
            </a:r>
            <a:r>
              <a:rPr lang="en-US" b="1" dirty="0"/>
              <a:t>No. that’s probably too much. </a:t>
            </a:r>
          </a:p>
          <a:p>
            <a:r>
              <a:rPr lang="en-US" dirty="0"/>
              <a:t>Should we include the k0 long result that we got? – that was interesting because we could only run about 45 events on that out of 100? </a:t>
            </a:r>
            <a:r>
              <a:rPr lang="en-US" b="1" dirty="0"/>
              <a:t>Throw it in. Ask Dr. white just in case.</a:t>
            </a:r>
          </a:p>
          <a:p>
            <a:r>
              <a:rPr lang="en-US" dirty="0"/>
              <a:t>Should we include screenshots of the part of the </a:t>
            </a:r>
            <a:r>
              <a:rPr lang="en-US" dirty="0" err="1"/>
              <a:t>SiD</a:t>
            </a:r>
            <a:r>
              <a:rPr lang="en-US" dirty="0"/>
              <a:t> </a:t>
            </a:r>
            <a:r>
              <a:rPr lang="en-US" dirty="0" err="1"/>
              <a:t>Reco</a:t>
            </a:r>
            <a:r>
              <a:rPr lang="en-US" dirty="0"/>
              <a:t> code where we made the changes? </a:t>
            </a:r>
            <a:r>
              <a:rPr lang="en-US" b="1" dirty="0"/>
              <a:t>If you changed source files, don’t worry about it. If you changed constants, show that. Get more clarification from Sakshi.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12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7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AHCAL and should we talk about it? </a:t>
            </a:r>
            <a:r>
              <a:rPr lang="en-US" b="1" dirty="0"/>
              <a:t>A stands for Analog. Don’t need to talk about this. </a:t>
            </a:r>
            <a:endParaRPr lang="en-US" dirty="0"/>
          </a:p>
          <a:p>
            <a:r>
              <a:rPr lang="en-US" dirty="0"/>
              <a:t>-At this point, mention that Sakshi and </a:t>
            </a:r>
            <a:r>
              <a:rPr lang="en-US" dirty="0" err="1"/>
              <a:t>Div</a:t>
            </a:r>
            <a:r>
              <a:rPr lang="en-US" dirty="0"/>
              <a:t> have been focusing on the calibration using single particles. </a:t>
            </a:r>
          </a:p>
          <a:p>
            <a:r>
              <a:rPr lang="en-US" dirty="0"/>
              <a:t>-Insert a photo here.  What </a:t>
            </a:r>
            <a:r>
              <a:rPr lang="en-US" dirty="0" err="1"/>
              <a:t>kinda</a:t>
            </a:r>
            <a:r>
              <a:rPr lang="en-US" dirty="0"/>
              <a:t> photo should we have here? </a:t>
            </a:r>
            <a:r>
              <a:rPr lang="en-US" b="1" dirty="0"/>
              <a:t>Skip the pic here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03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be focusing on </a:t>
            </a:r>
            <a:r>
              <a:rPr lang="en-US" dirty="0" err="1"/>
              <a:t>pions</a:t>
            </a:r>
            <a:r>
              <a:rPr lang="en-US" dirty="0"/>
              <a:t> In this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2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Dr. white If he can send us the latest </a:t>
            </a:r>
            <a:r>
              <a:rPr lang="en-US" dirty="0" err="1"/>
              <a:t>calice</a:t>
            </a:r>
            <a:r>
              <a:rPr lang="en-US" dirty="0"/>
              <a:t> plot again so that we can put it in the slide – cant find it in our emails. </a:t>
            </a:r>
          </a:p>
          <a:p>
            <a:r>
              <a:rPr lang="en-US" b="1" dirty="0"/>
              <a:t>Use the one from Andrew’s ppt. that’s latest.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28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CALICE plot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10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HCAL Barrel and Endcap vs. ECAL Barrel and Endcap </a:t>
            </a:r>
          </a:p>
          <a:p>
            <a:endParaRPr lang="en-US" dirty="0"/>
          </a:p>
          <a:p>
            <a:r>
              <a:rPr lang="en-US" dirty="0"/>
              <a:t>should we include graphs for other energies as well Since there were a lot of them?</a:t>
            </a:r>
          </a:p>
          <a:p>
            <a:r>
              <a:rPr lang="en-US" b="1" dirty="0"/>
              <a:t>Have a slide comparing diff energy ranges. Wouldn’t hurt. 4 comparison slides.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39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HCAL Barrel and Endcap vs. ECAL Barrel and Endcap </a:t>
            </a:r>
          </a:p>
          <a:p>
            <a:endParaRPr lang="en-US" dirty="0"/>
          </a:p>
          <a:p>
            <a:r>
              <a:rPr lang="en-US" dirty="0"/>
              <a:t>should we include graphs for other energies as well Since there were a lot of them?</a:t>
            </a:r>
          </a:p>
          <a:p>
            <a:r>
              <a:rPr lang="en-US" b="1" dirty="0"/>
              <a:t>Have a slide comparing diff energy ranges. Wouldn’t hurt. 4 comparison slides.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41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HCAL Barrel</a:t>
            </a:r>
          </a:p>
          <a:p>
            <a:endParaRPr lang="en-US" dirty="0"/>
          </a:p>
          <a:p>
            <a:r>
              <a:rPr lang="en-US" dirty="0"/>
              <a:t>should we include graphs for other energies as well Since there were a lot of them?</a:t>
            </a:r>
          </a:p>
          <a:p>
            <a:r>
              <a:rPr lang="en-US" b="1" dirty="0"/>
              <a:t>Have a slide comparing diff energy ranges. Wouldn’t hurt. 4 comparison slides.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06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Mention somewhere that all the angles that we use Were 89 degrees unless otherwise mentioned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973D9-D80D-41EF-84A9-062B76785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74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25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5581" y="1600203"/>
            <a:ext cx="8754094" cy="43844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222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827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41E30-ED3A-4B58-A9B8-E15F2A96E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03B67-54A7-4553-AF55-B61D9AD953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C3B3C-69B4-4131-8DC0-D8331C6F2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CCA1F-2023-407F-84FF-108C1412C04A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26E81-1C6D-405A-88B2-E0397D364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60A5F-90D6-4FC7-A050-AB1FA11B0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71706-0EF4-40F0-936B-63CA44D44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4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19847"/>
            <a:ext cx="10972800" cy="1143004"/>
          </a:xfrm>
        </p:spPr>
        <p:txBody>
          <a:bodyPr/>
          <a:lstStyle>
            <a:lvl1pPr>
              <a:defRPr b="1" i="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32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2380772" y="1755897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03000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5582" y="1729975"/>
            <a:ext cx="8754092" cy="41323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750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5581" y="1600203"/>
            <a:ext cx="8754094" cy="43844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942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23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77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2380772" y="1755897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4589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05582" y="1729975"/>
            <a:ext cx="8754092" cy="41323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23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815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B2BC3-7077-46BA-8A39-83490BECE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868362"/>
            <a:ext cx="12192000" cy="2387600"/>
          </a:xfrm>
        </p:spPr>
        <p:txBody>
          <a:bodyPr/>
          <a:lstStyle/>
          <a:p>
            <a:r>
              <a:rPr lang="en-US" dirty="0"/>
              <a:t>Studies for the </a:t>
            </a:r>
            <a:r>
              <a:rPr lang="en-US" dirty="0" err="1"/>
              <a:t>SiD</a:t>
            </a:r>
            <a:r>
              <a:rPr lang="en-US" dirty="0"/>
              <a:t> Hadron Calorimeter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56934D-A229-4DD7-88BB-E449C0CD6E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9446"/>
            <a:ext cx="9144000" cy="1828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Dr. Andrew White</a:t>
            </a:r>
          </a:p>
          <a:p>
            <a:r>
              <a:rPr lang="en-US" dirty="0"/>
              <a:t>Andrew Myers</a:t>
            </a:r>
          </a:p>
          <a:p>
            <a:r>
              <a:rPr lang="en-US" dirty="0"/>
              <a:t>Sakshi Nag – Speaker</a:t>
            </a:r>
          </a:p>
          <a:p>
            <a:r>
              <a:rPr lang="en-US" dirty="0"/>
              <a:t>Divyanshu Sharma</a:t>
            </a:r>
          </a:p>
          <a:p>
            <a:r>
              <a:rPr lang="en-US" dirty="0"/>
              <a:t>Ross McCoy</a:t>
            </a:r>
          </a:p>
        </p:txBody>
      </p:sp>
    </p:spTree>
    <p:extLst>
      <p:ext uri="{BB962C8B-B14F-4D97-AF65-F5344CB8AC3E}">
        <p14:creationId xmlns:p14="http://schemas.microsoft.com/office/powerpoint/2010/main" val="819129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1B5EFD-2EB0-40E1-98A5-1D25664A6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942" y="1215025"/>
            <a:ext cx="3724800" cy="312421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D295F48-5547-45F9-9B10-2B2873A12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255" y="351692"/>
            <a:ext cx="10304745" cy="8633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HCal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Barrel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8B585-483B-4AA1-84DC-FA08ED8B4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8935" y="1448970"/>
            <a:ext cx="3893062" cy="29567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CEC3EE-EF00-4C3E-9F1E-A359A5F63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1997" y="351692"/>
            <a:ext cx="4270003" cy="263738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EE95F6D-1DB9-42C0-BDA2-E6A1D5BCE0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2629" y="3379388"/>
            <a:ext cx="3724800" cy="237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09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 err="1">
                <a:latin typeface="Calibri" panose="020F0502020204030204" pitchFamily="34" charset="0"/>
                <a:cs typeface="Calibri" panose="020F0502020204030204" pitchFamily="34" charset="0"/>
              </a:rPr>
              <a:t>Hcal</a:t>
            </a:r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 Barrel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03EFEC-C3B4-4D90-B966-1C90280AB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46" y="1191394"/>
            <a:ext cx="11661732" cy="48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8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New plots: 10GeV, 100 events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ACEA7A-5BFA-4177-90B8-332793091F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749" t="14613" r="2414" b="25117"/>
          <a:stretch/>
        </p:blipFill>
        <p:spPr>
          <a:xfrm>
            <a:off x="1267969" y="1280160"/>
            <a:ext cx="10046208" cy="479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76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New Comparisons: 20GeV vs. 30 GeV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BC730A-A36E-4B82-8B5C-9B8DF43324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8" r="19208"/>
          <a:stretch/>
        </p:blipFill>
        <p:spPr>
          <a:xfrm>
            <a:off x="654234" y="1493051"/>
            <a:ext cx="5157215" cy="42100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302579-DABE-4E89-98B2-F3C2C4703A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914" r="10373"/>
          <a:stretch/>
        </p:blipFill>
        <p:spPr>
          <a:xfrm>
            <a:off x="6380552" y="1493051"/>
            <a:ext cx="5401257" cy="42100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6C43E3-FF3A-489E-AF8C-52156AE8B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279" t="5219" r="827" b="77805"/>
          <a:stretch/>
        </p:blipFill>
        <p:spPr>
          <a:xfrm>
            <a:off x="4066135" y="1879323"/>
            <a:ext cx="1745314" cy="915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BC77A7-3978-45BF-866D-FCB7D8E505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146" t="3776" b="77401"/>
          <a:stretch/>
        </p:blipFill>
        <p:spPr>
          <a:xfrm>
            <a:off x="10009391" y="1709927"/>
            <a:ext cx="1772418" cy="92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9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New Comparisons: 30GeV vs. 40 GeV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302579-DABE-4E89-98B2-F3C2C4703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14" r="10373"/>
          <a:stretch/>
        </p:blipFill>
        <p:spPr>
          <a:xfrm>
            <a:off x="321128" y="1493051"/>
            <a:ext cx="5401257" cy="4210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BC77A7-3978-45BF-866D-FCB7D8E505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146" t="3776" b="77401"/>
          <a:stretch/>
        </p:blipFill>
        <p:spPr>
          <a:xfrm>
            <a:off x="3937775" y="1709927"/>
            <a:ext cx="1772418" cy="9235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CF8E86-3E43-4859-B0AE-D08494B272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259" t="14889" r="4445" b="28777"/>
          <a:stretch/>
        </p:blipFill>
        <p:spPr>
          <a:xfrm>
            <a:off x="5864351" y="1267968"/>
            <a:ext cx="6327649" cy="44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76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762" y="264010"/>
            <a:ext cx="9144000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Errors Encountered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762" y="1608992"/>
            <a:ext cx="9144000" cy="3640015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Marlin crashed for 10 GeV </a:t>
            </a:r>
            <a:r>
              <a:rPr lang="en-US" dirty="0" err="1"/>
              <a:t>Pions</a:t>
            </a:r>
            <a:r>
              <a:rPr lang="en-US" dirty="0"/>
              <a:t> at 1000 events, endcap.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4606F1-0B9E-4D29-AFBF-BBE9E1E84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70" y="2066795"/>
            <a:ext cx="10095978" cy="39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10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761" y="264010"/>
            <a:ext cx="11357311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Errors Encountered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761" y="1608992"/>
            <a:ext cx="11468147" cy="3640015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After facing this error, we rebuilt LCGEO and used the most updated version of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SiDReconstruction_o2_v03_calib1ct3.xml file.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Events which ran successfully: 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- 10 GeV, 100 events, 89 Degrees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- 20 GeV 996 on 1000 events, 89 Degrees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- 30 GeV 1000 events, 89 Degrees (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Events which errored out: 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- 40 GeV 1000 events, 20 Degrees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-10 GeV 1000 events, 89 Degrees</a:t>
            </a:r>
          </a:p>
        </p:txBody>
      </p:sp>
    </p:spTree>
    <p:extLst>
      <p:ext uri="{BB962C8B-B14F-4D97-AF65-F5344CB8AC3E}">
        <p14:creationId xmlns:p14="http://schemas.microsoft.com/office/powerpoint/2010/main" val="2152152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1D295F48-5547-45F9-9B10-2B2873A127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255" y="351692"/>
            <a:ext cx="10304745" cy="8633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New Error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26DB12-96D4-4D2F-B968-1AC4DAFCA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9507"/>
            <a:ext cx="12192000" cy="471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61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761" y="264010"/>
            <a:ext cx="11357311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Future Plans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761" y="1608992"/>
            <a:ext cx="11468147" cy="364001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Try to get past the Marlin Error in tracking.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Compare energy resolution in endcaps with CALICE results.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Move onto actual physics studies with jets.</a:t>
            </a:r>
          </a:p>
        </p:txBody>
      </p:sp>
    </p:spTree>
    <p:extLst>
      <p:ext uri="{BB962C8B-B14F-4D97-AF65-F5344CB8AC3E}">
        <p14:creationId xmlns:p14="http://schemas.microsoft.com/office/powerpoint/2010/main" val="3507906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466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140" y="351692"/>
            <a:ext cx="9144000" cy="1031631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Introduction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359" y="1868306"/>
            <a:ext cx="11156849" cy="380097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University of Texas at Arlington joined the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SiD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optimization in plans to design and calibrate the AHCAL</a:t>
            </a:r>
          </a:p>
          <a:p>
            <a:pPr algn="l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Initial calibration using single particle studies</a:t>
            </a:r>
          </a:p>
          <a:p>
            <a:pPr algn="l"/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Studying the energy deposits in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HCal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ECal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Barrel</a:t>
            </a:r>
          </a:p>
        </p:txBody>
      </p:sp>
    </p:spTree>
    <p:extLst>
      <p:ext uri="{BB962C8B-B14F-4D97-AF65-F5344CB8AC3E}">
        <p14:creationId xmlns:p14="http://schemas.microsoft.com/office/powerpoint/2010/main" val="89530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Data File Specifics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5781" y="1617785"/>
            <a:ext cx="10292219" cy="364001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Version: SiD_o2_v03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Physics list: FTFP_BERT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Particles: Muons, </a:t>
            </a:r>
            <a:r>
              <a:rPr lang="en-US" sz="2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K0Long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Size: 10,000 events (max.)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events were run with full simulation and reconstruction process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performed using C++, Python, and Modular Analysis and Reconstruction for the Linear Collider (MARLIN)</a:t>
            </a: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869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491" y="1093176"/>
            <a:ext cx="9144000" cy="103163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SiD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AHCAL Calibration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C9E91-FBF5-4E45-931E-9265F8F8D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9491" y="1608992"/>
            <a:ext cx="9144000" cy="364001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Results from the simulation are lower than the test beam data. This is expected.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These were performed using the SiDReconstruction_o2_v03_calib1ct1.xml file. </a:t>
            </a:r>
          </a:p>
        </p:txBody>
      </p:sp>
    </p:spTree>
    <p:extLst>
      <p:ext uri="{BB962C8B-B14F-4D97-AF65-F5344CB8AC3E}">
        <p14:creationId xmlns:p14="http://schemas.microsoft.com/office/powerpoint/2010/main" val="84786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2CA2B1-921C-45BA-BE00-0124EEC42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724" y="1182760"/>
            <a:ext cx="9018165" cy="45560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6F17F0-7267-47A4-BC2A-69B0D226D4AB}"/>
              </a:ext>
            </a:extLst>
          </p:cNvPr>
          <p:cNvSpPr txBox="1"/>
          <p:nvPr/>
        </p:nvSpPr>
        <p:spPr>
          <a:xfrm>
            <a:off x="4619537" y="2304364"/>
            <a:ext cx="1120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CALICE AHCAL</a:t>
            </a:r>
          </a:p>
          <a:p>
            <a:pPr algn="ctr"/>
            <a:r>
              <a:rPr lang="en-US" sz="1600" dirty="0"/>
              <a:t>Test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A21AEC-E3E4-47A4-A72B-C645DD0F1BE7}"/>
              </a:ext>
            </a:extLst>
          </p:cNvPr>
          <p:cNvSpPr txBox="1"/>
          <p:nvPr/>
        </p:nvSpPr>
        <p:spPr>
          <a:xfrm>
            <a:off x="2688596" y="4260399"/>
            <a:ext cx="1268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SiD </a:t>
            </a:r>
            <a:r>
              <a:rPr lang="en-US" sz="1600" dirty="0" err="1"/>
              <a:t>HCal</a:t>
            </a:r>
            <a:endParaRPr lang="en-US" sz="1600" dirty="0"/>
          </a:p>
          <a:p>
            <a:pPr algn="ctr"/>
            <a:r>
              <a:rPr lang="en-US" sz="1600" dirty="0"/>
              <a:t>simulation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71ABAB-97E1-461A-8B53-5B0CFBFE7682}"/>
                  </a:ext>
                </a:extLst>
              </p:cNvPr>
              <p:cNvSpPr txBox="1"/>
              <p:nvPr/>
            </p:nvSpPr>
            <p:spPr>
              <a:xfrm>
                <a:off x="4078063" y="4380430"/>
                <a:ext cx="1674026" cy="3447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46%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/>
                  <a:t> + 1.5%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C71ABAB-97E1-461A-8B53-5B0CFBFE7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063" y="4380430"/>
                <a:ext cx="1674026" cy="344710"/>
              </a:xfrm>
              <a:prstGeom prst="rect">
                <a:avLst/>
              </a:prstGeom>
              <a:blipFill>
                <a:blip r:embed="rId4"/>
                <a:stretch>
                  <a:fillRect l="-12364" t="-178571" b="-26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2EDAC7-9553-4922-ABF6-C5A003227A68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3322727" y="3691157"/>
            <a:ext cx="491467" cy="5692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EE6655-09CC-40CF-BD0A-C140C1AB26EB}"/>
              </a:ext>
            </a:extLst>
          </p:cNvPr>
          <p:cNvCxnSpPr/>
          <p:nvPr/>
        </p:nvCxnSpPr>
        <p:spPr>
          <a:xfrm flipH="1">
            <a:off x="4384647" y="3135362"/>
            <a:ext cx="436227" cy="572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516020B-AD28-43C4-AB34-A56C9F03370D}"/>
              </a:ext>
            </a:extLst>
          </p:cNvPr>
          <p:cNvSpPr txBox="1"/>
          <p:nvPr/>
        </p:nvSpPr>
        <p:spPr>
          <a:xfrm>
            <a:off x="365760" y="187383"/>
            <a:ext cx="113507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5-100 GeV charged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SiD simulation and CALICE 1m3 test beam results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F7B8EE-E508-4BCE-B8BD-54D06547C047}"/>
              </a:ext>
            </a:extLst>
          </p:cNvPr>
          <p:cNvSpPr txBox="1"/>
          <p:nvPr/>
        </p:nvSpPr>
        <p:spPr>
          <a:xfrm>
            <a:off x="2157654" y="3490957"/>
            <a:ext cx="106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 = 90</a:t>
            </a:r>
            <a:r>
              <a:rPr lang="en-US" baseline="30000" dirty="0">
                <a:sym typeface="Symbol" panose="05050102010706020507" pitchFamily="18" charset="2"/>
              </a:rPr>
              <a:t>o</a:t>
            </a:r>
            <a:endParaRPr lang="en-US" baseline="300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AF13148-021D-4110-A9EC-40FF8A76035A}"/>
              </a:ext>
            </a:extLst>
          </p:cNvPr>
          <p:cNvCxnSpPr>
            <a:cxnSpLocks/>
          </p:cNvCxnSpPr>
          <p:nvPr/>
        </p:nvCxnSpPr>
        <p:spPr>
          <a:xfrm flipV="1">
            <a:off x="2484539" y="3204594"/>
            <a:ext cx="325074" cy="2863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36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255" y="351692"/>
            <a:ext cx="10304745" cy="8633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 GeV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10,000 events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85BD1A-461F-473D-8383-8E2E4A5D40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51"/>
          <a:stretch/>
        </p:blipFill>
        <p:spPr>
          <a:xfrm>
            <a:off x="6221186" y="1485900"/>
            <a:ext cx="5970814" cy="420324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09F3B9-A9FD-45BA-8C6A-A63C43B69F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86" r="1737"/>
          <a:stretch/>
        </p:blipFill>
        <p:spPr>
          <a:xfrm>
            <a:off x="16329" y="1485900"/>
            <a:ext cx="6221186" cy="4203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742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255" y="351692"/>
            <a:ext cx="10304745" cy="8633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5 GeV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10,000 events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3BF7D3-79AB-4EF5-8174-5DD8F2E95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542" y="1215025"/>
            <a:ext cx="10478915" cy="460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533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255" y="351692"/>
            <a:ext cx="10304745" cy="8633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70 GeV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10,000 events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833655-FEC3-4AB6-A4AD-7D9D9573E4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18" t="16557" r="643" b="22389"/>
          <a:stretch/>
        </p:blipFill>
        <p:spPr>
          <a:xfrm>
            <a:off x="1241367" y="1318934"/>
            <a:ext cx="9709266" cy="443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07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E040B-9375-4338-B9B5-853FDC4F4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5781" y="351692"/>
            <a:ext cx="11235845" cy="1031631"/>
          </a:xfrm>
        </p:spPr>
        <p:txBody>
          <a:bodyPr>
            <a:normAutofit/>
          </a:bodyPr>
          <a:lstStyle/>
          <a:p>
            <a:pPr algn="l"/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70 GeV </a:t>
            </a:r>
            <a:r>
              <a:rPr lang="en-US" sz="54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, 10,000 events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510A28-2526-45B4-B793-7E42018C6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504" y="1490597"/>
            <a:ext cx="10183660" cy="449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713832"/>
      </p:ext>
    </p:extLst>
  </p:cSld>
  <p:clrMapOvr>
    <a:masterClrMapping/>
  </p:clrMapOvr>
</p:sld>
</file>

<file path=ppt/theme/theme1.xml><?xml version="1.0" encoding="utf-8"?>
<a:theme xmlns:a="http://schemas.openxmlformats.org/drawingml/2006/main" name="u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ta" id="{080BA753-B79F-48E3-B95E-888FDB885BDB}" vid="{AB51BAB5-3CE0-4440-9E5F-2381A18805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uta</Template>
  <TotalTime>4418</TotalTime>
  <Words>731</Words>
  <Application>Microsoft Office PowerPoint</Application>
  <PresentationFormat>Widescreen</PresentationFormat>
  <Paragraphs>103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Symbol</vt:lpstr>
      <vt:lpstr>uta</vt:lpstr>
      <vt:lpstr>Studies for the SiD Hadron Calorimeter</vt:lpstr>
      <vt:lpstr>Introduction </vt:lpstr>
      <vt:lpstr>Data File Specifics</vt:lpstr>
      <vt:lpstr>SiD AHCAL Calibration </vt:lpstr>
      <vt:lpstr>PowerPoint Presentation</vt:lpstr>
      <vt:lpstr>5 GeV Pions, 10,000 events</vt:lpstr>
      <vt:lpstr>5 GeV Pions, 10,000 events</vt:lpstr>
      <vt:lpstr>70 GeV Pions, 10,000 events</vt:lpstr>
      <vt:lpstr>70 GeV Pions, 10,000 events</vt:lpstr>
      <vt:lpstr>HCal Barrel</vt:lpstr>
      <vt:lpstr>Hcal Barrel</vt:lpstr>
      <vt:lpstr>New plots: 10GeV, 100 events</vt:lpstr>
      <vt:lpstr>New Comparisons: 20GeV vs. 30 GeV</vt:lpstr>
      <vt:lpstr>New Comparisons: 30GeV vs. 40 GeV</vt:lpstr>
      <vt:lpstr>Errors Encountered</vt:lpstr>
      <vt:lpstr>Errors Encountered</vt:lpstr>
      <vt:lpstr>New Error</vt:lpstr>
      <vt:lpstr>Future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Sakshi Nag</dc:creator>
  <cp:lastModifiedBy>White, Andrew</cp:lastModifiedBy>
  <cp:revision>33</cp:revision>
  <dcterms:created xsi:type="dcterms:W3CDTF">2018-10-16T00:04:12Z</dcterms:created>
  <dcterms:modified xsi:type="dcterms:W3CDTF">2018-10-24T15:37:00Z</dcterms:modified>
</cp:coreProperties>
</file>