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1" r:id="rId1"/>
  </p:sldMasterIdLst>
  <p:notesMasterIdLst>
    <p:notesMasterId r:id="rId39"/>
  </p:notesMasterIdLst>
  <p:sldIdLst>
    <p:sldId id="326" r:id="rId2"/>
    <p:sldId id="409" r:id="rId3"/>
    <p:sldId id="399" r:id="rId4"/>
    <p:sldId id="400" r:id="rId5"/>
    <p:sldId id="401" r:id="rId6"/>
    <p:sldId id="393" r:id="rId7"/>
    <p:sldId id="411" r:id="rId8"/>
    <p:sldId id="410" r:id="rId9"/>
    <p:sldId id="422" r:id="rId10"/>
    <p:sldId id="413" r:id="rId11"/>
    <p:sldId id="417" r:id="rId12"/>
    <p:sldId id="418" r:id="rId13"/>
    <p:sldId id="419" r:id="rId14"/>
    <p:sldId id="421" r:id="rId15"/>
    <p:sldId id="415" r:id="rId16"/>
    <p:sldId id="414" r:id="rId17"/>
    <p:sldId id="429" r:id="rId18"/>
    <p:sldId id="424" r:id="rId19"/>
    <p:sldId id="423" r:id="rId20"/>
    <p:sldId id="412" r:id="rId21"/>
    <p:sldId id="396" r:id="rId22"/>
    <p:sldId id="359" r:id="rId23"/>
    <p:sldId id="360" r:id="rId24"/>
    <p:sldId id="370" r:id="rId25"/>
    <p:sldId id="402" r:id="rId26"/>
    <p:sldId id="404" r:id="rId27"/>
    <p:sldId id="372" r:id="rId28"/>
    <p:sldId id="403" r:id="rId29"/>
    <p:sldId id="373" r:id="rId30"/>
    <p:sldId id="353" r:id="rId31"/>
    <p:sldId id="405" r:id="rId32"/>
    <p:sldId id="428" r:id="rId33"/>
    <p:sldId id="425" r:id="rId34"/>
    <p:sldId id="427" r:id="rId35"/>
    <p:sldId id="362" r:id="rId36"/>
    <p:sldId id="324" r:id="rId37"/>
    <p:sldId id="388" r:id="rId38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3D32D"/>
    <a:srgbClr val="607B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52" autoAdjust="0"/>
    <p:restoredTop sz="94668" autoAdjust="0"/>
  </p:normalViewPr>
  <p:slideViewPr>
    <p:cSldViewPr>
      <p:cViewPr varScale="1">
        <p:scale>
          <a:sx n="83" d="100"/>
          <a:sy n="83" d="100"/>
        </p:scale>
        <p:origin x="1358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902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2" d="100"/>
        <a:sy n="102" d="100"/>
      </p:scale>
      <p:origin x="0" y="-32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12.xml"/><Relationship Id="rId2" Type="http://schemas.openxmlformats.org/officeDocument/2006/relationships/slide" Target="slides/slide11.xml"/><Relationship Id="rId1" Type="http://schemas.openxmlformats.org/officeDocument/2006/relationships/slide" Target="slides/slide1.xml"/><Relationship Id="rId6" Type="http://schemas.openxmlformats.org/officeDocument/2006/relationships/slide" Target="slides/slide35.xml"/><Relationship Id="rId5" Type="http://schemas.openxmlformats.org/officeDocument/2006/relationships/slide" Target="slides/slide33.xml"/><Relationship Id="rId4" Type="http://schemas.openxmlformats.org/officeDocument/2006/relationships/slide" Target="slides/slide3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2.wmf"/><Relationship Id="rId2" Type="http://schemas.openxmlformats.org/officeDocument/2006/relationships/image" Target="../media/image61.wmf"/><Relationship Id="rId1" Type="http://schemas.openxmlformats.org/officeDocument/2006/relationships/image" Target="../media/image6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0.wmf"/><Relationship Id="rId2" Type="http://schemas.openxmlformats.org/officeDocument/2006/relationships/image" Target="../media/image79.wmf"/><Relationship Id="rId1" Type="http://schemas.openxmlformats.org/officeDocument/2006/relationships/image" Target="../media/image7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B33052-CBC5-47AB-90CC-FF4BF2C755D7}" type="datetimeFigureOut">
              <a:rPr lang="fr-FR" smtClean="0"/>
              <a:t>09/04/2018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3E8DCD-695F-4C8A-AAF6-2935C239611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3281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E8DCD-695F-4C8A-AAF6-2935C239611F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84520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E8DCD-695F-4C8A-AAF6-2935C239611F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332571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E8DCD-695F-4C8A-AAF6-2935C239611F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80754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2233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2233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2233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2233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2233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25CB04AF-20A5-4156-8580-4963FD63E644}" type="slidenum">
              <a:rPr lang="fr-FR" altLang="en-US" sz="1200">
                <a:solidFill>
                  <a:prstClr val="black"/>
                </a:solidFill>
              </a:rPr>
              <a:pPr/>
              <a:t>21</a:t>
            </a:fld>
            <a:endParaRPr lang="fr-FR" altLang="en-US" sz="1200">
              <a:solidFill>
                <a:prstClr val="black"/>
              </a:solidFill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32150" y="515938"/>
            <a:ext cx="3441700" cy="2581275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>
              <a:buFontTx/>
              <a:buChar char="•"/>
            </a:pPr>
            <a:r>
              <a:rPr lang="fr-FR" altLang="en-US" dirty="0" smtClean="0"/>
              <a:t>A. Gurevich, "</a:t>
            </a:r>
            <a:r>
              <a:rPr lang="fr-FR" altLang="en-US" dirty="0" err="1" smtClean="0"/>
              <a:t>Enhancement</a:t>
            </a:r>
            <a:r>
              <a:rPr lang="fr-FR" altLang="en-US" dirty="0" smtClean="0"/>
              <a:t> of RF breakdown </a:t>
            </a:r>
            <a:r>
              <a:rPr lang="fr-FR" altLang="en-US" dirty="0" err="1" smtClean="0"/>
              <a:t>field</a:t>
            </a:r>
            <a:r>
              <a:rPr lang="fr-FR" altLang="en-US" dirty="0" smtClean="0"/>
              <a:t> of SC by </a:t>
            </a:r>
            <a:r>
              <a:rPr lang="fr-FR" altLang="en-US" dirty="0" err="1" smtClean="0"/>
              <a:t>multilayer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coating</a:t>
            </a:r>
            <a:r>
              <a:rPr lang="fr-FR" altLang="en-US" dirty="0" smtClean="0"/>
              <a:t>"</a:t>
            </a:r>
            <a:r>
              <a:rPr lang="fr-FR" altLang="en-US" i="1" dirty="0" smtClean="0"/>
              <a:t>.</a:t>
            </a:r>
            <a:r>
              <a:rPr lang="fr-FR" altLang="en-US" dirty="0" smtClean="0"/>
              <a:t> </a:t>
            </a:r>
            <a:r>
              <a:rPr lang="fr-FR" altLang="en-US" dirty="0" err="1" smtClean="0"/>
              <a:t>Appl</a:t>
            </a:r>
            <a:r>
              <a:rPr lang="fr-FR" altLang="en-US" dirty="0" smtClean="0"/>
              <a:t>. </a:t>
            </a:r>
            <a:r>
              <a:rPr lang="fr-FR" altLang="en-US" dirty="0" err="1" smtClean="0"/>
              <a:t>Phys.Lett</a:t>
            </a:r>
            <a:r>
              <a:rPr lang="fr-FR" altLang="en-US" dirty="0" smtClean="0"/>
              <a:t>., 2006. </a:t>
            </a:r>
            <a:r>
              <a:rPr lang="fr-FR" altLang="en-US" b="1" dirty="0" smtClean="0"/>
              <a:t>88</a:t>
            </a:r>
            <a:r>
              <a:rPr lang="fr-FR" altLang="en-US" dirty="0" smtClean="0"/>
              <a:t>: p. 12511. </a:t>
            </a:r>
          </a:p>
          <a:p>
            <a:pPr>
              <a:buFontTx/>
              <a:buChar char="•"/>
            </a:pPr>
            <a:r>
              <a:rPr lang="fr-FR" altLang="en-US" dirty="0" smtClean="0"/>
              <a:t>Couche fine : pas favorable énergétiquement à la nucléation d’un vortex =&gt; augmentation artificielle du HC1.</a:t>
            </a:r>
          </a:p>
          <a:p>
            <a:pPr>
              <a:buFontTx/>
              <a:buChar char="•"/>
            </a:pPr>
            <a:r>
              <a:rPr lang="fr-FR" altLang="en-US" dirty="0" smtClean="0">
                <a:sym typeface="Symbol" pitchFamily="18" charset="2"/>
              </a:rPr>
              <a:t>Couches trop fines pour écranter totalement le champ, seulement atténuation : il en faut plusieurs =&gt; structures à optimiser</a:t>
            </a:r>
          </a:p>
        </p:txBody>
      </p:sp>
    </p:spTree>
    <p:extLst>
      <p:ext uri="{BB962C8B-B14F-4D97-AF65-F5344CB8AC3E}">
        <p14:creationId xmlns:p14="http://schemas.microsoft.com/office/powerpoint/2010/main" val="13620484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noProof="0" dirty="0" smtClean="0"/>
              <a:t>Pas possible de mesurer direct sur une cavité (on ne sait pas encore déposer de telles structures sur des formes complexes)</a:t>
            </a:r>
          </a:p>
          <a:p>
            <a:pPr marL="171450" indent="-171450">
              <a:buFont typeface="Symbol"/>
              <a:buChar char="Þ"/>
            </a:pPr>
            <a:r>
              <a:rPr lang="fr-FR" noProof="0" dirty="0" smtClean="0"/>
              <a:t>On mesure indirectement </a:t>
            </a:r>
          </a:p>
          <a:p>
            <a:pPr marL="0" indent="0">
              <a:buFont typeface="Symbol"/>
              <a:buNone/>
            </a:pPr>
            <a:r>
              <a:rPr lang="fr-FR" noProof="0" dirty="0" smtClean="0"/>
              <a:t>Par magnétométrie : le champ de transition limite (donne une</a:t>
            </a:r>
            <a:r>
              <a:rPr lang="fr-FR" baseline="0" noProof="0" dirty="0" smtClean="0"/>
              <a:t> estimation du champ </a:t>
            </a:r>
            <a:r>
              <a:rPr lang="fr-FR" baseline="0" noProof="0" dirty="0" err="1" smtClean="0"/>
              <a:t>acc</a:t>
            </a:r>
            <a:r>
              <a:rPr lang="fr-FR" baseline="0" noProof="0" dirty="0" smtClean="0"/>
              <a:t> maximum)</a:t>
            </a:r>
          </a:p>
          <a:p>
            <a:pPr marL="0" indent="0">
              <a:buFont typeface="Symbol"/>
              <a:buNone/>
            </a:pPr>
            <a:r>
              <a:rPr lang="fr-FR" baseline="0" noProof="0" dirty="0" smtClean="0"/>
              <a:t>Par cavité TE011 (5,88 GHz) : la </a:t>
            </a:r>
            <a:r>
              <a:rPr lang="fr-FR" baseline="0" noProof="0" dirty="0" err="1" smtClean="0"/>
              <a:t>Rs</a:t>
            </a:r>
            <a:r>
              <a:rPr lang="fr-FR" baseline="0" noProof="0" dirty="0" smtClean="0"/>
              <a:t>  à bas champ (donne une estimation du Q0)</a:t>
            </a:r>
            <a:endParaRPr lang="fr-FR" noProof="0" dirty="0" smtClean="0"/>
          </a:p>
          <a:p>
            <a:endParaRPr lang="fr-FR" noProof="0" dirty="0" smtClean="0"/>
          </a:p>
          <a:p>
            <a:r>
              <a:rPr lang="fr-FR" noProof="0" dirty="0" smtClean="0"/>
              <a:t>Magnétométrie : Les</a:t>
            </a:r>
            <a:r>
              <a:rPr lang="fr-FR" baseline="0" noProof="0" dirty="0" smtClean="0"/>
              <a:t> résultats au dessus de la ligne orange sont à prendre avec des précautions. On espère les confirmer avec les développements prévus cette année (bobine + petite ou échantillons plus grands)</a:t>
            </a:r>
          </a:p>
          <a:p>
            <a:endParaRPr lang="fr-FR" baseline="0" noProof="0" dirty="0" smtClean="0"/>
          </a:p>
          <a:p>
            <a:r>
              <a:rPr lang="fr-FR" baseline="0" noProof="0" dirty="0" smtClean="0"/>
              <a:t>RF La grande inconnue de ces multi couche c’était la résistance résiduelle qui aurait pu s’avérer monstrueuse et mettre tout par terre. Le premier échantillon, très rugueux présentait une résistance résiduelle seulement 5 fois plus grande que celle du Nb, le deuxième beaucoup + lisse est quasiment identique à celle du Nb . Dans ces échantillons la moitié du courant seulement passe dans les couches, l’autre moitié dans le Nb… on a donc bon espoir de faire beaucoup mieux</a:t>
            </a:r>
            <a:endParaRPr lang="fr-FR" noProof="0" dirty="0"/>
          </a:p>
        </p:txBody>
      </p:sp>
    </p:spTree>
    <p:extLst>
      <p:ext uri="{BB962C8B-B14F-4D97-AF65-F5344CB8AC3E}">
        <p14:creationId xmlns:p14="http://schemas.microsoft.com/office/powerpoint/2010/main" val="12364818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02E07A8-F87A-4395-8A82-F24CE873CC3D}" type="slidenum">
              <a:rPr lang="fr-FR" smtClean="0"/>
              <a:pPr eaLnBrk="1" hangingPunct="1"/>
              <a:t>34</a:t>
            </a:fld>
            <a:endParaRPr lang="fr-FR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Arial" charset="0"/>
              </a:rPr>
              <a:t>Sheet</a:t>
            </a:r>
            <a:r>
              <a:rPr lang="en-US" baseline="0" dirty="0" smtClean="0">
                <a:latin typeface="Arial" charset="0"/>
              </a:rPr>
              <a:t> cuts , prepared with metallographic polishing (5 steps, </a:t>
            </a:r>
            <a:r>
              <a:rPr lang="en-US" sz="1200" i="1" u="none" dirty="0" smtClean="0">
                <a:sym typeface="Symbol" panose="05050102010706020507" pitchFamily="18" charset="2"/>
              </a:rPr>
              <a:t> </a:t>
            </a:r>
            <a:r>
              <a:rPr lang="en-US" sz="1200" i="1" u="none" dirty="0" smtClean="0"/>
              <a:t>damage &lt;&lt;100 nm)</a:t>
            </a:r>
            <a:endParaRPr lang="en-US" sz="1600" i="1" u="none" dirty="0" smtClean="0"/>
          </a:p>
          <a:p>
            <a:pPr eaLnBrk="1" hangingPunct="1"/>
            <a:endParaRPr lang="en-US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2480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3E8DCD-695F-4C8A-AAF6-2935C239611F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865486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AF03764-6CE3-4656-9A9A-125D47382A45}" type="slidenum">
              <a:rPr lang="fr-FR" smtClean="0"/>
              <a:pPr>
                <a:defRPr/>
              </a:pPr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6615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re 1 visu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au_titr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310128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855288"/>
            <a:ext cx="4788464" cy="1429696"/>
          </a:xfrm>
        </p:spPr>
        <p:txBody>
          <a:bodyPr anchor="t" anchorCtr="0"/>
          <a:lstStyle>
            <a:lvl1pPr>
              <a:lnSpc>
                <a:spcPts val="3800"/>
              </a:lnSpc>
              <a:defRPr sz="2800" b="0" cap="all" baseline="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60000" y="5445224"/>
            <a:ext cx="4788464" cy="288032"/>
          </a:xfrm>
        </p:spPr>
        <p:txBody>
          <a:bodyPr anchor="b" anchorCtr="0"/>
          <a:lstStyle>
            <a:lvl1pPr marL="0" indent="0">
              <a:buFont typeface="Arial" pitchFamily="34" charset="0"/>
              <a:buNone/>
              <a:defRPr sz="850" b="0">
                <a:solidFill>
                  <a:srgbClr val="666666"/>
                </a:solidFill>
              </a:defRPr>
            </a:lvl1pPr>
          </a:lstStyle>
          <a:p>
            <a:pPr lvl="0"/>
            <a:r>
              <a:rPr lang="fr-FR" dirty="0" smtClean="0"/>
              <a:t>Nom événement | Prénom Nom</a:t>
            </a:r>
            <a:endParaRPr lang="fr-FR" dirty="0"/>
          </a:p>
        </p:txBody>
      </p:sp>
      <p:sp>
        <p:nvSpPr>
          <p:cNvPr id="11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3060272" cy="504056"/>
          </a:xfrm>
        </p:spPr>
        <p:txBody>
          <a:bodyPr anchor="b" anchorCtr="0"/>
          <a:lstStyle>
            <a:lvl1pPr marL="0" indent="0" algn="l">
              <a:buNone/>
              <a:defRPr sz="1550" cap="all" baseline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 dirty="0"/>
          </a:p>
        </p:txBody>
      </p:sp>
      <p:pic>
        <p:nvPicPr>
          <p:cNvPr id="16" name="Picture 3" descr="C:\Users\eb137366\Downloads\logoirfu02quadri.jp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88640"/>
            <a:ext cx="1305570" cy="589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826" y="3518865"/>
            <a:ext cx="8187638" cy="1432684"/>
          </a:xfrm>
          <a:prstGeom prst="rect">
            <a:avLst/>
          </a:prstGeom>
          <a:ln w="12700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502945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576263" y="6305550"/>
            <a:ext cx="145097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>
                <a:solidFill>
                  <a:prstClr val="white"/>
                </a:solidFill>
              </a:rPr>
              <a:t>9 avril 2018</a:t>
            </a:r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32337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lnSpc>
                <a:spcPct val="120000"/>
              </a:lnSpc>
              <a:defRPr/>
            </a:lvl2pPr>
            <a:lvl3pPr>
              <a:lnSpc>
                <a:spcPct val="120000"/>
              </a:lnSpc>
              <a:defRPr/>
            </a:lvl3pPr>
            <a:lvl4pPr>
              <a:lnSpc>
                <a:spcPct val="120000"/>
              </a:lnSpc>
              <a:defRPr/>
            </a:lvl4pPr>
            <a:lvl5pPr>
              <a:lnSpc>
                <a:spcPct val="120000"/>
              </a:lnSpc>
              <a:defRPr/>
            </a:lvl5pPr>
          </a:lstStyle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76263" y="6502841"/>
            <a:ext cx="1450975" cy="365125"/>
          </a:xfrm>
          <a:prstGeom prst="rect">
            <a:avLst/>
          </a:prstGeom>
        </p:spPr>
        <p:txBody>
          <a:bodyPr/>
          <a:lstStyle>
            <a:lvl1pPr>
              <a:defRPr lang="fr-FR" sz="1000" u="none" kern="1200" cap="none" dirty="0" smtClean="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9 avril 2018</a:t>
            </a:r>
            <a:endParaRPr lang="en-US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51050" y="6502841"/>
            <a:ext cx="5940425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 smtClean="0"/>
              <a:t>|  PAGE </a:t>
            </a:r>
            <a:fld id="{8CADEDB1-774E-4026-9688-CF6FA26D2D04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7864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spcAft>
                <a:spcPts val="1500"/>
              </a:spcAft>
              <a:defRPr/>
            </a:lvl1pPr>
            <a:lvl2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2pPr>
            <a:lvl3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3pPr>
            <a:lvl4pPr marL="361950" indent="0">
              <a:lnSpc>
                <a:spcPts val="2800"/>
              </a:lnSpc>
              <a:buFont typeface="Arial" pitchFamily="34" charset="0"/>
              <a:buNone/>
              <a:tabLst>
                <a:tab pos="8077200" algn="r"/>
              </a:tabLst>
              <a:defRPr sz="2200"/>
            </a:lvl4pPr>
            <a:lvl5pPr marL="361950" indent="0">
              <a:lnSpc>
                <a:spcPts val="2800"/>
              </a:lnSpc>
              <a:buNone/>
              <a:tabLst>
                <a:tab pos="8077200" algn="r"/>
              </a:tabLst>
              <a:defRPr sz="2200"/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6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76263" y="6502841"/>
            <a:ext cx="1450975" cy="365125"/>
          </a:xfrm>
          <a:prstGeom prst="rect">
            <a:avLst/>
          </a:prstGeom>
        </p:spPr>
        <p:txBody>
          <a:bodyPr/>
          <a:lstStyle>
            <a:lvl1pPr>
              <a:defRPr lang="fr-FR" sz="1000" u="none" kern="1200" cap="none" dirty="0" smtClean="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9 avril 2018</a:t>
            </a:r>
            <a:endParaRPr lang="en-US" dirty="0"/>
          </a:p>
        </p:txBody>
      </p:sp>
      <p:sp>
        <p:nvSpPr>
          <p:cNvPr id="7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51050" y="6502841"/>
            <a:ext cx="5940425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 smtClean="0"/>
              <a:t>|  PAGE </a:t>
            </a:r>
            <a:fld id="{8CADEDB1-774E-4026-9688-CF6FA26D2D04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5240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ar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car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76486" y="846237"/>
            <a:ext cx="8460000" cy="4156911"/>
          </a:xfrm>
          <a:prstGeom prst="rect">
            <a:avLst/>
          </a:prstGeom>
        </p:spPr>
      </p:pic>
      <p:pic>
        <p:nvPicPr>
          <p:cNvPr id="9" name="Image 8" descr="bandeau_page_cart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251460"/>
          </a:xfrm>
          <a:prstGeom prst="rect">
            <a:avLst/>
          </a:prstGeom>
        </p:spPr>
      </p:pic>
      <p:sp>
        <p:nvSpPr>
          <p:cNvPr id="33" name="Espace réservé du graphique 32"/>
          <p:cNvSpPr>
            <a:spLocks noGrp="1"/>
          </p:cNvSpPr>
          <p:nvPr>
            <p:ph type="chart" sz="quarter" idx="13" hasCustomPrompt="1"/>
          </p:nvPr>
        </p:nvSpPr>
        <p:spPr>
          <a:xfrm>
            <a:off x="899592" y="5157788"/>
            <a:ext cx="3240360" cy="863600"/>
          </a:xfrm>
        </p:spPr>
        <p:txBody>
          <a:bodyPr anchor="ctr"/>
          <a:lstStyle>
            <a:lvl1pPr marL="0" indent="0" algn="ctr">
              <a:defRPr sz="1200"/>
            </a:lvl1pPr>
          </a:lstStyle>
          <a:p>
            <a:r>
              <a:rPr lang="fr-FR" dirty="0" smtClean="0"/>
              <a:t> Graphique</a:t>
            </a:r>
            <a:endParaRPr lang="fr-FR" dirty="0"/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76263" y="6502841"/>
            <a:ext cx="1450975" cy="365125"/>
          </a:xfrm>
          <a:prstGeom prst="rect">
            <a:avLst/>
          </a:prstGeom>
        </p:spPr>
        <p:txBody>
          <a:bodyPr/>
          <a:lstStyle>
            <a:lvl1pPr>
              <a:defRPr lang="fr-FR" sz="1000" u="none" kern="1200" cap="none" dirty="0" smtClean="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9 avril 2018</a:t>
            </a:r>
            <a:endParaRPr lang="en-US" dirty="0"/>
          </a:p>
        </p:txBody>
      </p:sp>
      <p:sp>
        <p:nvSpPr>
          <p:cNvPr id="12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51050" y="6502841"/>
            <a:ext cx="5940425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1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 smtClean="0"/>
              <a:t>|  PAGE </a:t>
            </a:r>
            <a:fld id="{8CADEDB1-774E-4026-9688-CF6FA26D2D04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7334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intercalai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pic>
        <p:nvPicPr>
          <p:cNvPr id="7" name="Image 6" descr="bandeau_dernière.png"/>
          <p:cNvPicPr>
            <a:picLocks noChangeAspect="1"/>
          </p:cNvPicPr>
          <p:nvPr userDrawn="1"/>
        </p:nvPicPr>
        <p:blipFill>
          <a:blip r:embed="rId3" cstate="print"/>
          <a:srcRect b="15350"/>
          <a:stretch>
            <a:fillRect/>
          </a:stretch>
        </p:blipFill>
        <p:spPr>
          <a:xfrm>
            <a:off x="3310128" y="0"/>
            <a:ext cx="5833872" cy="580526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138800" y="5799600"/>
            <a:ext cx="1897200" cy="943200"/>
          </a:xfrm>
        </p:spPr>
        <p:txBody>
          <a:bodyPr anchor="t" anchorCtr="0"/>
          <a:lstStyle>
            <a:lvl1pPr>
              <a:lnSpc>
                <a:spcPts val="1200"/>
              </a:lnSpc>
              <a:defRPr sz="850" b="0" cap="none" baseline="0">
                <a:solidFill>
                  <a:schemeClr val="bg2"/>
                </a:solidFill>
              </a:defRPr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39505" y="5799600"/>
            <a:ext cx="3552775" cy="943200"/>
          </a:xfrm>
        </p:spPr>
        <p:txBody>
          <a:bodyPr/>
          <a:lstStyle>
            <a:lvl1pPr marL="0" indent="0">
              <a:lnSpc>
                <a:spcPts val="1200"/>
              </a:lnSpc>
              <a:spcAft>
                <a:spcPts val="0"/>
              </a:spcAft>
              <a:buFont typeface="Arial" pitchFamily="34" charset="0"/>
              <a:buNone/>
              <a:defRPr sz="800">
                <a:solidFill>
                  <a:schemeClr val="bg1"/>
                </a:solidFill>
              </a:defRPr>
            </a:lvl1pPr>
            <a:lvl2pPr marL="0" indent="0">
              <a:lnSpc>
                <a:spcPts val="1200"/>
              </a:lnSpc>
              <a:spcBef>
                <a:spcPts val="800"/>
              </a:spcBef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2pPr>
            <a:lvl3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3pPr>
            <a:lvl4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4pPr>
            <a:lvl5pPr marL="0" indent="0">
              <a:lnSpc>
                <a:spcPts val="1200"/>
              </a:lnSpc>
              <a:buFont typeface="Arial" pitchFamily="34" charset="0"/>
              <a:buNone/>
              <a:defRPr sz="65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1"/>
          </p:nvPr>
        </p:nvSpPr>
        <p:spPr>
          <a:xfrm>
            <a:off x="576000" y="5445224"/>
            <a:ext cx="11186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>
                <a:solidFill>
                  <a:prstClr val="white"/>
                </a:solidFill>
              </a:rPr>
              <a:t>|  PAGE </a:t>
            </a:r>
            <a:fld id="{AEFB9B6D-867A-40B8-ACB0-35CC9F272C9C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12" name="Espace réservé du pied de page 11"/>
          <p:cNvSpPr>
            <a:spLocks noGrp="1"/>
          </p:cNvSpPr>
          <p:nvPr>
            <p:ph type="ftr" sz="quarter" idx="12"/>
          </p:nvPr>
        </p:nvSpPr>
        <p:spPr>
          <a:xfrm>
            <a:off x="576000" y="5877272"/>
            <a:ext cx="2664296" cy="3651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fr-FR" smtClean="0">
                <a:solidFill>
                  <a:prstClr val="white"/>
                </a:solidFill>
              </a:rPr>
              <a:t>C.Z. Antoine    Réunion d'information ILC</a:t>
            </a: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816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rcala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bandeau_intercalair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310128" y="0"/>
            <a:ext cx="5833872" cy="68580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672000" y="1949598"/>
            <a:ext cx="5364496" cy="4719761"/>
          </a:xfrm>
        </p:spPr>
        <p:txBody>
          <a:bodyPr anchor="t"/>
          <a:lstStyle>
            <a:lvl1pPr algn="l">
              <a:lnSpc>
                <a:spcPts val="2800"/>
              </a:lnSpc>
              <a:defRPr sz="2200" b="1" cap="all"/>
            </a:lvl1pPr>
          </a:lstStyle>
          <a:p>
            <a:r>
              <a:rPr lang="fr-FR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672000" y="260649"/>
            <a:ext cx="5292488" cy="1584176"/>
          </a:xfrm>
        </p:spPr>
        <p:txBody>
          <a:bodyPr anchor="t" anchorCtr="0"/>
          <a:lstStyle>
            <a:lvl1pPr marL="0" indent="0">
              <a:lnSpc>
                <a:spcPts val="1200"/>
              </a:lnSpc>
              <a:spcAft>
                <a:spcPts val="0"/>
              </a:spcAft>
              <a:buNone/>
              <a:defRPr sz="85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>
          <a:xfrm>
            <a:off x="576000" y="5877272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>
                <a:solidFill>
                  <a:prstClr val="white"/>
                </a:solidFill>
              </a:rPr>
              <a:t>|  PAGE </a:t>
            </a:r>
            <a:fld id="{AEFB9B6D-867A-40B8-ACB0-35CC9F272C9C}" type="slidenum">
              <a:rPr lang="fr-FR" smtClean="0">
                <a:solidFill>
                  <a:prstClr val="white"/>
                </a:solidFill>
              </a:rPr>
              <a:pPr/>
              <a:t>‹N°›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>
          <a:xfrm>
            <a:off x="576000" y="5445224"/>
            <a:ext cx="2699856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algn="l"/>
            <a:r>
              <a:rPr lang="fr-FR" smtClean="0">
                <a:solidFill>
                  <a:prstClr val="white"/>
                </a:solidFill>
              </a:rPr>
              <a:t>C.Z. Antoine    Réunion d'information ILC</a:t>
            </a: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9828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table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7181800" cy="684312"/>
          </a:xfrm>
        </p:spPr>
        <p:txBody>
          <a:bodyPr/>
          <a:lstStyle>
            <a:lvl1pPr algn="ctr">
              <a:defRPr/>
            </a:lvl1pPr>
          </a:lstStyle>
          <a:p>
            <a:r>
              <a:rPr lang="fr-FR" dirty="0" smtClean="0"/>
              <a:t>Modifiez le style du titre</a:t>
            </a:r>
            <a:endParaRPr lang="en-US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76263" y="6502841"/>
            <a:ext cx="1450975" cy="365125"/>
          </a:xfrm>
          <a:prstGeom prst="rect">
            <a:avLst/>
          </a:prstGeom>
        </p:spPr>
        <p:txBody>
          <a:bodyPr/>
          <a:lstStyle>
            <a:lvl1pPr>
              <a:defRPr lang="fr-FR" sz="1000" u="none" kern="1200" cap="none" dirty="0" smtClean="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9 avril 2018</a:t>
            </a:r>
            <a:endParaRPr lang="en-US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51050" y="6502841"/>
            <a:ext cx="5940425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 smtClean="0"/>
              <a:t>|  PAGE </a:t>
            </a:r>
            <a:fld id="{8CADEDB1-774E-4026-9688-CF6FA26D2D04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0813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8" name="Picture 2" descr="\\cern.ch\dfs\Users\a\ASZEBERE\Documents\DG-EU\EuCARD\EuCARD13\header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0769"/>
            <a:ext cx="9144000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76263" y="6502841"/>
            <a:ext cx="1450975" cy="365125"/>
          </a:xfrm>
          <a:prstGeom prst="rect">
            <a:avLst/>
          </a:prstGeom>
        </p:spPr>
        <p:txBody>
          <a:bodyPr/>
          <a:lstStyle>
            <a:lvl1pPr>
              <a:defRPr lang="fr-FR" sz="1000" u="none" kern="1200" cap="none" dirty="0" smtClean="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9 avril 2018</a:t>
            </a:r>
            <a:endParaRPr lang="en-US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51050" y="6502841"/>
            <a:ext cx="5940425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11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 smtClean="0"/>
              <a:t>|  PAGE </a:t>
            </a:r>
            <a:fld id="{8CADEDB1-774E-4026-9688-CF6FA26D2D04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7654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576263" y="6502841"/>
            <a:ext cx="1450975" cy="365125"/>
          </a:xfrm>
          <a:prstGeom prst="rect">
            <a:avLst/>
          </a:prstGeom>
        </p:spPr>
        <p:txBody>
          <a:bodyPr/>
          <a:lstStyle>
            <a:lvl1pPr>
              <a:defRPr lang="fr-FR" sz="1000" u="none" kern="1200" cap="none" dirty="0" smtClean="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9 avril 2018</a:t>
            </a:r>
            <a:endParaRPr lang="en-US" dirty="0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51050" y="6502841"/>
            <a:ext cx="5940425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>
            <a:lvl1pPr>
              <a:defRPr u="none"/>
            </a:lvl1pPr>
          </a:lstStyle>
          <a:p>
            <a:pPr>
              <a:defRPr/>
            </a:pPr>
            <a:r>
              <a:rPr lang="fr-FR" smtClean="0"/>
              <a:t>|  PAGE </a:t>
            </a:r>
            <a:fld id="{8CADEDB1-774E-4026-9688-CF6FA26D2D04}" type="slidenum">
              <a:rPr lang="fr-FR" smtClean="0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>
          <a:xfrm>
            <a:off x="1187450" y="46038"/>
            <a:ext cx="6769100" cy="909637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96289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bandeau_texte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0" y="0"/>
            <a:ext cx="9144000" cy="955548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87624" y="46828"/>
            <a:ext cx="7056784" cy="90872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6000" y="1268760"/>
            <a:ext cx="8172464" cy="49685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marL="744537" marR="0" lvl="2" indent="-360363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Tx/>
              <a:buBlip>
                <a:blip r:embed="rId13"/>
              </a:buBlip>
              <a:tabLst/>
              <a:defRPr/>
            </a:pPr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051720" y="6502841"/>
            <a:ext cx="593982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025304" y="6509956"/>
            <a:ext cx="111869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rgbClr val="666666"/>
                </a:solidFill>
              </a:defRPr>
            </a:lvl1pPr>
          </a:lstStyle>
          <a:p>
            <a:r>
              <a:rPr lang="fr-FR" dirty="0" smtClean="0"/>
              <a:t>|  PAGE </a:t>
            </a:r>
            <a:fld id="{AEFB9B6D-867A-40B8-ACB0-35CC9F272C9C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2050" name="Picture 2" descr="C:\Users\eb137366\Downloads\irfu_signature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155313"/>
            <a:ext cx="646061" cy="644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576263" y="6502841"/>
            <a:ext cx="1450975" cy="365125"/>
          </a:xfrm>
          <a:prstGeom prst="rect">
            <a:avLst/>
          </a:prstGeom>
        </p:spPr>
        <p:txBody>
          <a:bodyPr/>
          <a:lstStyle>
            <a:lvl1pPr>
              <a:defRPr lang="fr-FR" sz="1000" u="none" kern="1200" cap="none" dirty="0" smtClean="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9 avril 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380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67" r:id="rId2"/>
    <p:sldLayoutId id="2147483666" r:id="rId3"/>
    <p:sldLayoutId id="2147483672" r:id="rId4"/>
    <p:sldLayoutId id="2147483673" r:id="rId5"/>
    <p:sldLayoutId id="2147483665" r:id="rId6"/>
    <p:sldLayoutId id="2147483695" r:id="rId7"/>
    <p:sldLayoutId id="2147483696" r:id="rId8"/>
    <p:sldLayoutId id="2147483697" r:id="rId9"/>
    <p:sldLayoutId id="2147483698" r:id="rId10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9239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400"/>
        </a:spcAft>
        <a:buFont typeface="Arial" pitchFamily="34" charset="0"/>
        <a:buNone/>
        <a:defRPr sz="2200" kern="1200">
          <a:solidFill>
            <a:schemeClr val="tx2"/>
          </a:solidFill>
          <a:latin typeface="+mn-lt"/>
          <a:ea typeface="+mn-ea"/>
          <a:cs typeface="+mn-cs"/>
        </a:defRPr>
      </a:lvl1pPr>
      <a:lvl2pPr marL="360363" marR="0" indent="-360363" algn="l" defTabSz="914400" rtl="0" eaLnBrk="1" fontAlgn="auto" latinLnBrk="0" hangingPunct="1">
        <a:lnSpc>
          <a:spcPts val="2000"/>
        </a:lnSpc>
        <a:spcBef>
          <a:spcPts val="0"/>
        </a:spcBef>
        <a:spcAft>
          <a:spcPts val="0"/>
        </a:spcAft>
        <a:buClrTx/>
        <a:buSzPct val="90000"/>
        <a:buFontTx/>
        <a:buBlip>
          <a:blip r:embed="rId13"/>
        </a:buBlip>
        <a:tabLst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361950" indent="0" algn="l" defTabSz="914400" rtl="0" eaLnBrk="1" latinLnBrk="0" hangingPunct="1">
        <a:lnSpc>
          <a:spcPts val="2000"/>
        </a:lnSpc>
        <a:spcBef>
          <a:spcPts val="0"/>
        </a:spcBef>
        <a:buSzPct val="36000"/>
        <a:buFont typeface="Arial" pitchFamily="34" charset="0"/>
        <a:buNone/>
        <a:defRPr sz="1600" kern="1200">
          <a:solidFill>
            <a:srgbClr val="666666"/>
          </a:solidFill>
          <a:latin typeface="+mn-lt"/>
          <a:ea typeface="+mn-ea"/>
          <a:cs typeface="+mn-cs"/>
        </a:defRPr>
      </a:lvl3pPr>
      <a:lvl4pPr marL="984250" indent="-269875" algn="l" defTabSz="10795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SzPct val="36000"/>
        <a:buFontTx/>
        <a:buBlip>
          <a:blip r:embed="rId15"/>
        </a:buBlip>
        <a:tabLst>
          <a:tab pos="1079500" algn="l"/>
        </a:tabLst>
        <a:defRPr sz="1400" kern="1200">
          <a:solidFill>
            <a:srgbClr val="666666"/>
          </a:solidFill>
          <a:latin typeface="+mn-lt"/>
          <a:ea typeface="+mn-ea"/>
          <a:cs typeface="+mn-cs"/>
        </a:defRPr>
      </a:lvl4pPr>
      <a:lvl5pPr marL="1133475" indent="-114300" algn="l" defTabSz="914400" rtl="0" eaLnBrk="1" latinLnBrk="0" hangingPunct="1">
        <a:lnSpc>
          <a:spcPts val="2000"/>
        </a:lnSpc>
        <a:spcBef>
          <a:spcPts val="0"/>
        </a:spcBef>
        <a:buClr>
          <a:srgbClr val="666666"/>
        </a:buClr>
        <a:buFont typeface="Arial" pitchFamily="34" charset="0"/>
        <a:buChar char="-"/>
        <a:defRPr sz="1200" kern="1200">
          <a:solidFill>
            <a:srgbClr val="66666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jpeg"/><Relationship Id="rId7" Type="http://schemas.openxmlformats.org/officeDocument/2006/relationships/image" Target="../media/image31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.png"/><Relationship Id="rId4" Type="http://schemas.openxmlformats.org/officeDocument/2006/relationships/image" Target="../media/image36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physics/0401141.pdf" TargetMode="External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wmf"/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4.png"/><Relationship Id="rId5" Type="http://schemas.openxmlformats.org/officeDocument/2006/relationships/image" Target="../media/image4.png"/><Relationship Id="rId10" Type="http://schemas.openxmlformats.org/officeDocument/2006/relationships/image" Target="../media/image240.png"/><Relationship Id="rId4" Type="http://schemas.openxmlformats.org/officeDocument/2006/relationships/image" Target="../media/image2.png"/><Relationship Id="rId9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3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5" Type="http://schemas.openxmlformats.org/officeDocument/2006/relationships/image" Target="../media/image54.jpeg"/><Relationship Id="rId4" Type="http://schemas.microsoft.com/office/2007/relationships/hdphoto" Target="../media/hdphoto3.wdp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8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png"/><Relationship Id="rId4" Type="http://schemas.openxmlformats.org/officeDocument/2006/relationships/image" Target="../media/image59.e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1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60.wmf"/><Relationship Id="rId9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png"/><Relationship Id="rId3" Type="http://schemas.openxmlformats.org/officeDocument/2006/relationships/image" Target="../media/image2.png"/><Relationship Id="rId7" Type="http://schemas.openxmlformats.org/officeDocument/2006/relationships/image" Target="../media/image6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5" Type="http://schemas.openxmlformats.org/officeDocument/2006/relationships/hyperlink" Target="http://accelconf.web.cern.ch/AccelConf/srf2009/posters/tuppo071_poster.pdf" TargetMode="External"/><Relationship Id="rId4" Type="http://schemas.openxmlformats.org/officeDocument/2006/relationships/image" Target="../media/image72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7" Type="http://schemas.openxmlformats.org/officeDocument/2006/relationships/image" Target="../media/image7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76.png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7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78.wmf"/><Relationship Id="rId4" Type="http://schemas.openxmlformats.org/officeDocument/2006/relationships/oleObject" Target="../embeddings/oleObject5.bin"/><Relationship Id="rId9" Type="http://schemas.openxmlformats.org/officeDocument/2006/relationships/image" Target="../media/image8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1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nature.com/srep/2012/121126/srep00886/full/srep00886.html?message-global=remove&amp;WT.ec_id=SREP-20121127" TargetMode="External"/><Relationship Id="rId3" Type="http://schemas.openxmlformats.org/officeDocument/2006/relationships/image" Target="../media/image36.png"/><Relationship Id="rId7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3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emf"/><Relationship Id="rId5" Type="http://schemas.openxmlformats.org/officeDocument/2006/relationships/image" Target="../media/image18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agenda.linearcollider.org/event/7645/contributions/40185/attachments/32340/49084/Pekeler_XFEL-CavityProduction_ResearchInstruments.pdf" TargetMode="External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google.fr/url?sa=t&amp;rct=j&amp;q=&amp;esrc=s&amp;source=web&amp;cd=1&amp;cad=rja&amp;uact=8&amp;ved=0ahUKEwjH57Di8qzaAhULuRQKHbUeBh4QFggsMAA&amp;url=https://www.sciencedirect.com/science/article/pii/S0168900214013977&amp;usg=AOvVaw2_X7xJ6spZFAA0bhvMpfxf" TargetMode="Externa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960000" y="1268760"/>
            <a:ext cx="4788464" cy="1429696"/>
          </a:xfrm>
        </p:spPr>
        <p:txBody>
          <a:bodyPr/>
          <a:lstStyle/>
          <a:p>
            <a:pPr>
              <a:lnSpc>
                <a:spcPct val="114000"/>
              </a:lnSpc>
            </a:pPr>
            <a:r>
              <a:rPr lang="en-US" sz="3200" b="1" dirty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  <a:t>Status and expected progress on </a:t>
            </a:r>
            <a:r>
              <a:rPr lang="en-US" sz="3200" b="1" dirty="0" smtClean="0">
                <a:solidFill>
                  <a:srgbClr val="4D4D4D"/>
                </a:solidFill>
                <a:latin typeface="Arial" pitchFamily="34" charset="0"/>
                <a:cs typeface="Arial" pitchFamily="34" charset="0"/>
              </a:rPr>
              <a:t>SRF cavities</a:t>
            </a:r>
            <a:endParaRPr lang="en-US" sz="3200" b="1" noProof="0" dirty="0">
              <a:solidFill>
                <a:srgbClr val="4D4D4D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3960000" y="5157192"/>
            <a:ext cx="4788464" cy="576064"/>
          </a:xfrm>
        </p:spPr>
        <p:txBody>
          <a:bodyPr/>
          <a:lstStyle/>
          <a:p>
            <a:pPr lvl="0">
              <a:spcAft>
                <a:spcPct val="0"/>
              </a:spcAft>
            </a:pPr>
            <a:r>
              <a:rPr lang="fr-FR" sz="900" b="1" dirty="0" smtClean="0">
                <a:solidFill>
                  <a:schemeClr val="bg2"/>
                </a:solidFill>
              </a:rPr>
              <a:t>|</a:t>
            </a:r>
            <a:r>
              <a:rPr lang="fr-FR" dirty="0" smtClean="0"/>
              <a:t> </a:t>
            </a:r>
            <a:r>
              <a:rPr lang="fr-FR" sz="1400" i="1" dirty="0"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Réunion d'information </a:t>
            </a:r>
            <a:r>
              <a:rPr lang="fr-FR" sz="1400" i="1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ILC -9avril 2018</a:t>
            </a:r>
            <a:endParaRPr lang="en-US" sz="1400" i="1" dirty="0">
              <a:solidFill>
                <a:prstClr val="black">
                  <a:lumMod val="50000"/>
                  <a:lumOff val="50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960000" y="5805264"/>
            <a:ext cx="4860472" cy="504056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fr-FR" dirty="0" smtClean="0"/>
              <a:t>C. Z. Antoine</a:t>
            </a:r>
            <a:endParaRPr lang="fr-FR" sz="1400" i="1" cap="none" dirty="0">
              <a:solidFill>
                <a:prstClr val="black">
                  <a:lumMod val="50000"/>
                  <a:lumOff val="50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1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grain material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8155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42" y="1209634"/>
            <a:ext cx="763905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Typical  sheet preparation</a:t>
            </a:r>
            <a:endParaRPr lang="en-US" noProof="0"/>
          </a:p>
        </p:txBody>
      </p:sp>
      <p:pic>
        <p:nvPicPr>
          <p:cNvPr id="40857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7024" y="977866"/>
            <a:ext cx="1227063" cy="832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" y="3717032"/>
            <a:ext cx="873010" cy="1140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8CADEDB1-774E-4026-9688-CF6FA26D2D04}" type="slidenum">
              <a:rPr lang="fr-FR" smtClean="0"/>
              <a:pPr>
                <a:defRPr/>
              </a:pPr>
              <a:t>11</a:t>
            </a:fld>
            <a:endParaRPr lang="fr-FR"/>
          </a:p>
        </p:txBody>
      </p:sp>
      <p:sp>
        <p:nvSpPr>
          <p:cNvPr id="12" name="Rectangle 11"/>
          <p:cNvSpPr/>
          <p:nvPr/>
        </p:nvSpPr>
        <p:spPr>
          <a:xfrm rot="2128105">
            <a:off x="7382480" y="1494403"/>
            <a:ext cx="17940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none" dirty="0" smtClean="0">
                <a:solidFill>
                  <a:srgbClr val="FF0000"/>
                </a:solidFill>
              </a:rPr>
              <a:t>15-20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22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 large grain disk preparation</a:t>
            </a:r>
            <a:endParaRPr lang="en-US" noProof="0" dirty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8CADEDB1-774E-4026-9688-CF6FA26D2D04}" type="slidenum">
              <a:rPr lang="fr-FR" smtClean="0"/>
              <a:pPr>
                <a:defRPr/>
              </a:pPr>
              <a:t>12</a:t>
            </a:fld>
            <a:endParaRPr lang="fr-FR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2378" y="1304523"/>
            <a:ext cx="5088923" cy="50575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3" b="2184"/>
          <a:stretch/>
        </p:blipFill>
        <p:spPr bwMode="auto">
          <a:xfrm>
            <a:off x="5929725" y="1007961"/>
            <a:ext cx="2945267" cy="2015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0"/>
          <p:cNvSpPr>
            <a:spLocks noChangeArrowheads="1"/>
          </p:cNvSpPr>
          <p:nvPr/>
        </p:nvSpPr>
        <p:spPr bwMode="auto">
          <a:xfrm>
            <a:off x="7956550" y="2786442"/>
            <a:ext cx="934411" cy="2573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 lIns="36000" tIns="36000" rIns="36000" bIns="36000">
            <a:spAutoFit/>
          </a:bodyPr>
          <a:lstStyle/>
          <a:p>
            <a:pPr algn="ctr" eaLnBrk="0" hangingPunct="0"/>
            <a:r>
              <a:rPr lang="en-US" sz="1200" i="1" u="none" dirty="0">
                <a:solidFill>
                  <a:srgbClr val="0000FF"/>
                </a:solidFill>
                <a:latin typeface="Arial" charset="0"/>
                <a:cs typeface="+mn-cs"/>
              </a:rPr>
              <a:t>[Saito, 2007]</a:t>
            </a:r>
          </a:p>
        </p:txBody>
      </p:sp>
      <p:sp>
        <p:nvSpPr>
          <p:cNvPr id="24" name="Rectangle 23"/>
          <p:cNvSpPr/>
          <p:nvPr/>
        </p:nvSpPr>
        <p:spPr>
          <a:xfrm rot="2128105">
            <a:off x="4166622" y="1572481"/>
            <a:ext cx="11769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none" dirty="0" smtClean="0">
                <a:solidFill>
                  <a:srgbClr val="FF0000"/>
                </a:solidFill>
              </a:rPr>
              <a:t>8 steps</a:t>
            </a:r>
            <a:endParaRPr lang="en-US" dirty="0"/>
          </a:p>
        </p:txBody>
      </p:sp>
      <p:grpSp>
        <p:nvGrpSpPr>
          <p:cNvPr id="7" name="Groupe 6"/>
          <p:cNvGrpSpPr/>
          <p:nvPr/>
        </p:nvGrpSpPr>
        <p:grpSpPr>
          <a:xfrm>
            <a:off x="6444208" y="3284984"/>
            <a:ext cx="1681607" cy="1681607"/>
            <a:chOff x="6084168" y="3573016"/>
            <a:chExt cx="2268000" cy="2268000"/>
          </a:xfrm>
        </p:grpSpPr>
        <p:sp>
          <p:nvSpPr>
            <p:cNvPr id="2" name="Rectangle 1"/>
            <p:cNvSpPr/>
            <p:nvPr/>
          </p:nvSpPr>
          <p:spPr>
            <a:xfrm>
              <a:off x="6084168" y="3573016"/>
              <a:ext cx="2268000" cy="2268000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Ellipse 4"/>
            <p:cNvSpPr/>
            <p:nvPr/>
          </p:nvSpPr>
          <p:spPr>
            <a:xfrm>
              <a:off x="6102044" y="3593530"/>
              <a:ext cx="2232248" cy="2232248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Rectangle 8"/>
          <p:cNvSpPr/>
          <p:nvPr/>
        </p:nvSpPr>
        <p:spPr>
          <a:xfrm>
            <a:off x="5667032" y="5228278"/>
            <a:ext cx="3185552" cy="10587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0363" lvl="1" indent="-360363" eaLnBrk="0" hangingPunct="0">
              <a:lnSpc>
                <a:spcPct val="130000"/>
              </a:lnSpc>
              <a:buSzPct val="90000"/>
              <a:buBlip>
                <a:blip r:embed="rId4"/>
              </a:buBlip>
            </a:pPr>
            <a:r>
              <a:rPr lang="en-US" sz="1600" dirty="0" smtClean="0">
                <a:solidFill>
                  <a:prstClr val="black"/>
                </a:solidFill>
              </a:rPr>
              <a:t>Economy in </a:t>
            </a:r>
            <a:r>
              <a:rPr lang="en-US" sz="1600" dirty="0" err="1" smtClean="0">
                <a:solidFill>
                  <a:prstClr val="black"/>
                </a:solidFill>
              </a:rPr>
              <a:t>weigth</a:t>
            </a:r>
            <a:r>
              <a:rPr lang="en-US" sz="1600" dirty="0" smtClean="0">
                <a:solidFill>
                  <a:prstClr val="black"/>
                </a:solidFill>
              </a:rPr>
              <a:t>:</a:t>
            </a:r>
            <a:endParaRPr lang="en-US" sz="1400" dirty="0" smtClean="0">
              <a:solidFill>
                <a:srgbClr val="666666"/>
              </a:solidFill>
            </a:endParaRP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400" dirty="0" smtClean="0">
                <a:solidFill>
                  <a:srgbClr val="666666"/>
                </a:solidFill>
              </a:rPr>
              <a:t>≠ ~ 6 Kg/ 9-cell</a:t>
            </a: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400" dirty="0">
                <a:solidFill>
                  <a:srgbClr val="666666"/>
                </a:solidFill>
              </a:rPr>
              <a:t>~ </a:t>
            </a:r>
            <a:r>
              <a:rPr lang="en-US" sz="1400" dirty="0" smtClean="0">
                <a:solidFill>
                  <a:srgbClr val="666666"/>
                </a:solidFill>
              </a:rPr>
              <a:t>3 k€ / 9-cell (compare w. 20 k€)</a:t>
            </a: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400" dirty="0" smtClean="0">
                <a:solidFill>
                  <a:srgbClr val="666666"/>
                </a:solidFill>
              </a:rPr>
              <a:t>~ 15% of the cost</a:t>
            </a:r>
            <a:endParaRPr lang="en-US" sz="1400" dirty="0">
              <a:solidFill>
                <a:srgbClr val="6666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887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 Large grain forming</a:t>
            </a:r>
            <a:endParaRPr lang="en-US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86160" y="1006926"/>
            <a:ext cx="2360726" cy="4536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>
          <a:xfrm>
            <a:off x="2051050" y="6501787"/>
            <a:ext cx="5940425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>
          <a:xfrm>
            <a:off x="8024813" y="6500200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8CADEDB1-774E-4026-9688-CF6FA26D2D04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7746269" y="5645904"/>
            <a:ext cx="1142533" cy="2769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 eaLnBrk="0" hangingPunct="0"/>
            <a:r>
              <a:rPr lang="en-US" sz="1200" i="1" u="none" dirty="0" smtClean="0">
                <a:solidFill>
                  <a:srgbClr val="0000FF"/>
                </a:solidFill>
                <a:latin typeface="Arial" charset="0"/>
                <a:cs typeface="+mn-cs"/>
              </a:rPr>
              <a:t>[Singer, 2008]</a:t>
            </a:r>
            <a:endParaRPr lang="en-US" sz="1200" i="1" u="none" dirty="0">
              <a:solidFill>
                <a:srgbClr val="0000FF"/>
              </a:solidFill>
              <a:latin typeface="Arial" charset="0"/>
              <a:cs typeface="+mn-cs"/>
            </a:endParaRPr>
          </a:p>
        </p:txBody>
      </p:sp>
      <p:grpSp>
        <p:nvGrpSpPr>
          <p:cNvPr id="2" name="Groupe 1"/>
          <p:cNvGrpSpPr/>
          <p:nvPr/>
        </p:nvGrpSpPr>
        <p:grpSpPr>
          <a:xfrm>
            <a:off x="3179858" y="2201575"/>
            <a:ext cx="2592462" cy="1738432"/>
            <a:chOff x="5364089" y="2852936"/>
            <a:chExt cx="2592462" cy="1738432"/>
          </a:xfrm>
        </p:grpSpPr>
        <p:pic>
          <p:nvPicPr>
            <p:cNvPr id="15" name="Picture 9" descr="DSC00011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50000"/>
                      </a14:imgEffect>
                      <a14:imgEffect>
                        <a14:colorTemperature colorTemp="4700"/>
                      </a14:imgEffect>
                      <a14:imgEffect>
                        <a14:saturation sat="66000"/>
                      </a14:imgEffect>
                      <a14:imgEffect>
                        <a14:brightnessContrast bright="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364089" y="3010396"/>
              <a:ext cx="2592462" cy="15809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7" name="Connecteur droit avec flèche 16"/>
            <p:cNvCxnSpPr/>
            <p:nvPr/>
          </p:nvCxnSpPr>
          <p:spPr>
            <a:xfrm>
              <a:off x="5580112" y="2852936"/>
              <a:ext cx="360040" cy="50405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avec flèche 20"/>
            <p:cNvCxnSpPr/>
            <p:nvPr/>
          </p:nvCxnSpPr>
          <p:spPr>
            <a:xfrm flipV="1">
              <a:off x="5508104" y="4149080"/>
              <a:ext cx="584448" cy="360040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 flipH="1" flipV="1">
              <a:off x="7465947" y="4005354"/>
              <a:ext cx="346413" cy="32374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" name="Groupe 6"/>
          <p:cNvGrpSpPr/>
          <p:nvPr/>
        </p:nvGrpSpPr>
        <p:grpSpPr>
          <a:xfrm>
            <a:off x="354331" y="3557565"/>
            <a:ext cx="2446796" cy="1834152"/>
            <a:chOff x="356606" y="4010598"/>
            <a:chExt cx="2446796" cy="1834152"/>
          </a:xfrm>
        </p:grpSpPr>
        <p:pic>
          <p:nvPicPr>
            <p:cNvPr id="44036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6606" y="4010598"/>
              <a:ext cx="2446796" cy="18341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3" name="Connecteur droit avec flèche 32"/>
            <p:cNvCxnSpPr/>
            <p:nvPr/>
          </p:nvCxnSpPr>
          <p:spPr>
            <a:xfrm>
              <a:off x="1693782" y="4793273"/>
              <a:ext cx="0" cy="49444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Rectangle 2"/>
          <p:cNvSpPr/>
          <p:nvPr/>
        </p:nvSpPr>
        <p:spPr>
          <a:xfrm>
            <a:off x="409438" y="5790257"/>
            <a:ext cx="65944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Aft>
                <a:spcPts val="0"/>
              </a:spcAft>
              <a:buClr>
                <a:srgbClr val="666666"/>
              </a:buClr>
              <a:buSzPct val="36000"/>
            </a:pPr>
            <a:r>
              <a:rPr lang="en-US" b="1" dirty="0">
                <a:solidFill>
                  <a:srgbClr val="FF0000"/>
                </a:solidFill>
              </a:rPr>
              <a:t>=&gt; a lot of forming failure</a:t>
            </a:r>
          </a:p>
          <a:p>
            <a:pPr eaLnBrk="0" hangingPunct="0">
              <a:spcAft>
                <a:spcPts val="0"/>
              </a:spcAft>
              <a:buClr>
                <a:srgbClr val="666666"/>
              </a:buClr>
              <a:buSzPct val="36000"/>
            </a:pPr>
            <a:r>
              <a:rPr lang="en-US" b="1" dirty="0" smtClean="0">
                <a:solidFill>
                  <a:srgbClr val="FF0000"/>
                </a:solidFill>
              </a:rPr>
              <a:t>=&gt; </a:t>
            </a:r>
            <a:r>
              <a:rPr lang="en-US" b="1" dirty="0">
                <a:solidFill>
                  <a:srgbClr val="FF0000"/>
                </a:solidFill>
              </a:rPr>
              <a:t>a whole new industrial process need to be developed</a:t>
            </a:r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6667" y="1459127"/>
            <a:ext cx="31477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" name="Groupe 5"/>
          <p:cNvGrpSpPr/>
          <p:nvPr/>
        </p:nvGrpSpPr>
        <p:grpSpPr>
          <a:xfrm>
            <a:off x="3706662" y="1099912"/>
            <a:ext cx="2592288" cy="1008835"/>
            <a:chOff x="2908942" y="1148074"/>
            <a:chExt cx="2592288" cy="1008835"/>
          </a:xfrm>
        </p:grpSpPr>
        <p:pic>
          <p:nvPicPr>
            <p:cNvPr id="44035" name="Picture 3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249" b="9185"/>
            <a:stretch/>
          </p:blipFill>
          <p:spPr bwMode="auto">
            <a:xfrm>
              <a:off x="2908942" y="1148074"/>
              <a:ext cx="2592288" cy="959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1" name="Connecteur droit avec flèche 30"/>
            <p:cNvCxnSpPr/>
            <p:nvPr/>
          </p:nvCxnSpPr>
          <p:spPr>
            <a:xfrm flipH="1" flipV="1">
              <a:off x="4910859" y="1614110"/>
              <a:ext cx="523468" cy="373552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avec flèche 27"/>
            <p:cNvCxnSpPr/>
            <p:nvPr/>
          </p:nvCxnSpPr>
          <p:spPr>
            <a:xfrm flipV="1">
              <a:off x="3253136" y="1580844"/>
              <a:ext cx="240107" cy="57606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10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9" r="2852"/>
          <a:stretch/>
        </p:blipFill>
        <p:spPr bwMode="auto">
          <a:xfrm>
            <a:off x="3649790" y="3940212"/>
            <a:ext cx="2742944" cy="1837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Rectangle 24"/>
          <p:cNvSpPr/>
          <p:nvPr/>
        </p:nvSpPr>
        <p:spPr>
          <a:xfrm>
            <a:off x="652440" y="1078616"/>
            <a:ext cx="10390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u="none" dirty="0" smtClean="0">
                <a:solidFill>
                  <a:srgbClr val="FF0000"/>
                </a:solidFill>
              </a:rPr>
              <a:t>But….</a:t>
            </a:r>
            <a:endParaRPr lang="en-US" dirty="0"/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251718" y="2097316"/>
            <a:ext cx="2851025" cy="14126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60363" lvl="1" indent="-360363" eaLnBrk="0" hangingPunct="0">
              <a:lnSpc>
                <a:spcPct val="130000"/>
              </a:lnSpc>
              <a:buSzPct val="90000"/>
              <a:buBlip>
                <a:blip r:embed="rId9"/>
              </a:buBlip>
            </a:pPr>
            <a:r>
              <a:rPr lang="en-US" sz="1600" u="none" dirty="0" smtClean="0">
                <a:solidFill>
                  <a:prstClr val="black"/>
                </a:solidFill>
                <a:latin typeface="Arial"/>
              </a:rPr>
              <a:t>Non uniform forming</a:t>
            </a:r>
            <a:endParaRPr lang="en-US" sz="1600" u="none" dirty="0">
              <a:solidFill>
                <a:prstClr val="black"/>
              </a:solidFill>
              <a:latin typeface="Arial"/>
            </a:endParaRP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10"/>
              </a:buBlip>
            </a:pPr>
            <a:r>
              <a:rPr lang="en-US" sz="1400" u="none" dirty="0"/>
              <a:t> </a:t>
            </a:r>
            <a:r>
              <a:rPr lang="en-US" sz="1400" u="none" dirty="0" smtClean="0">
                <a:solidFill>
                  <a:srgbClr val="666666"/>
                </a:solidFill>
                <a:latin typeface="Arial"/>
              </a:rPr>
              <a:t>asymmetric deformation</a:t>
            </a:r>
            <a:endParaRPr lang="en-US" sz="1400" u="none" dirty="0">
              <a:solidFill>
                <a:srgbClr val="666666"/>
              </a:solidFill>
              <a:latin typeface="Arial"/>
            </a:endParaRP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10"/>
              </a:buBlip>
            </a:pPr>
            <a:r>
              <a:rPr lang="en-US" sz="1400" u="none" dirty="0" smtClean="0">
                <a:solidFill>
                  <a:srgbClr val="666666"/>
                </a:solidFill>
                <a:latin typeface="Arial"/>
              </a:rPr>
              <a:t> risk of tearing (irises)</a:t>
            </a: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10"/>
              </a:buBlip>
            </a:pPr>
            <a:r>
              <a:rPr lang="en-US" sz="1400" u="none" dirty="0">
                <a:solidFill>
                  <a:srgbClr val="666666"/>
                </a:solidFill>
                <a:latin typeface="Arial"/>
              </a:rPr>
              <a:t> </a:t>
            </a:r>
            <a:r>
              <a:rPr lang="en-US" sz="1400" u="none" dirty="0" smtClean="0">
                <a:solidFill>
                  <a:srgbClr val="666666"/>
                </a:solidFill>
                <a:latin typeface="Arial"/>
              </a:rPr>
              <a:t>risk of holes during welding</a:t>
            </a: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10"/>
              </a:buBlip>
            </a:pPr>
            <a:r>
              <a:rPr lang="en-US" sz="1400" u="none" dirty="0" smtClean="0">
                <a:solidFill>
                  <a:srgbClr val="666666"/>
                </a:solidFill>
                <a:latin typeface="Arial"/>
              </a:rPr>
              <a:t> larges steps @ GB</a:t>
            </a:r>
          </a:p>
          <a:p>
            <a:pPr indent="-338137" eaLnBrk="0" hangingPunct="0">
              <a:spcAft>
                <a:spcPts val="0"/>
              </a:spcAft>
              <a:buClr>
                <a:srgbClr val="666666"/>
              </a:buClr>
              <a:buSzPct val="36000"/>
              <a:buFont typeface="Arial" pitchFamily="34" charset="0"/>
              <a:buChar char="•"/>
            </a:pPr>
            <a:endParaRPr lang="en-US" sz="900" u="none" dirty="0">
              <a:solidFill>
                <a:srgbClr val="66666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20699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grain conclusion</a:t>
            </a:r>
            <a:endParaRPr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485775" y="1052737"/>
            <a:ext cx="6174457" cy="3600400"/>
          </a:xfrm>
        </p:spPr>
        <p:txBody>
          <a:bodyPr/>
          <a:lstStyle/>
          <a:p>
            <a:pPr marL="360363" lvl="1" indent="-360363">
              <a:lnSpc>
                <a:spcPct val="150000"/>
              </a:lnSpc>
              <a:buBlip>
                <a:blip r:embed="rId2"/>
              </a:buBlip>
            </a:pPr>
            <a:r>
              <a:rPr lang="en-US" sz="1800" dirty="0" smtClean="0">
                <a:solidFill>
                  <a:prstClr val="black"/>
                </a:solidFill>
              </a:rPr>
              <a:t>RF performances : ~ same as smaller grain cavities</a:t>
            </a:r>
          </a:p>
          <a:p>
            <a:pPr marL="1009650" lvl="3" indent="-238125">
              <a:lnSpc>
                <a:spcPct val="150000"/>
              </a:lnSpc>
              <a:spcAft>
                <a:spcPts val="0"/>
              </a:spcAft>
              <a:buBlip>
                <a:blip r:embed="rId3"/>
              </a:buBlip>
            </a:pPr>
            <a:r>
              <a:rPr lang="en-US" sz="1400" dirty="0" smtClean="0"/>
              <a:t>Medium Q ~ a little better for EP cavities</a:t>
            </a:r>
          </a:p>
          <a:p>
            <a:pPr marL="360363" lvl="1" indent="-360363">
              <a:lnSpc>
                <a:spcPct val="150000"/>
              </a:lnSpc>
              <a:buBlip>
                <a:blip r:embed="rId2"/>
              </a:buBlip>
            </a:pPr>
            <a:r>
              <a:rPr lang="en-US" sz="1800" dirty="0" smtClean="0">
                <a:solidFill>
                  <a:prstClr val="black"/>
                </a:solidFill>
              </a:rPr>
              <a:t>Savings for (very) large Nb sheet production (small elliptical cavities only)</a:t>
            </a:r>
          </a:p>
          <a:p>
            <a:pPr marL="1009650" lvl="3" indent="-238125">
              <a:lnSpc>
                <a:spcPct val="150000"/>
              </a:lnSpc>
              <a:spcAft>
                <a:spcPts val="0"/>
              </a:spcAft>
              <a:buBlip>
                <a:blip r:embed="rId3"/>
              </a:buBlip>
            </a:pPr>
            <a:r>
              <a:rPr lang="en-US" sz="1400" dirty="0" smtClean="0"/>
              <a:t>Less fabrication steps</a:t>
            </a:r>
            <a:endParaRPr lang="en-US" sz="1400" dirty="0"/>
          </a:p>
          <a:p>
            <a:pPr marL="1009650" lvl="3" indent="-238125">
              <a:lnSpc>
                <a:spcPct val="150000"/>
              </a:lnSpc>
              <a:spcAft>
                <a:spcPts val="0"/>
              </a:spcAft>
              <a:buBlip>
                <a:blip r:embed="rId3"/>
              </a:buBlip>
            </a:pPr>
            <a:r>
              <a:rPr lang="en-US" sz="1400" dirty="0" smtClean="0"/>
              <a:t>Ingot =&gt; disks : no losses of material in the corners </a:t>
            </a:r>
          </a:p>
          <a:p>
            <a:pPr marL="1009650" lvl="3" indent="-238125">
              <a:lnSpc>
                <a:spcPct val="150000"/>
              </a:lnSpc>
              <a:spcAft>
                <a:spcPts val="0"/>
              </a:spcAft>
              <a:buBlip>
                <a:blip r:embed="rId3"/>
              </a:buBlip>
            </a:pPr>
            <a:r>
              <a:rPr lang="en-US" sz="1400" dirty="0" smtClean="0"/>
              <a:t>High purity material with intrinsically good crystalline quality</a:t>
            </a:r>
            <a:endParaRPr lang="en-US" sz="1400" dirty="0"/>
          </a:p>
          <a:p>
            <a:pPr marL="533400" lvl="3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1400" dirty="0" smtClean="0"/>
              <a:t>But not fitted for </a:t>
            </a:r>
            <a:r>
              <a:rPr lang="en-US" sz="1400" dirty="0" smtClean="0">
                <a:sym typeface="Symbol"/>
              </a:rPr>
              <a:t> &gt; 30 cm (typical </a:t>
            </a:r>
            <a:r>
              <a:rPr lang="en-US" sz="1400" dirty="0">
                <a:sym typeface="Symbol"/>
              </a:rPr>
              <a:t>ingot </a:t>
            </a:r>
            <a:r>
              <a:rPr lang="en-US" sz="1400" dirty="0" smtClean="0">
                <a:sym typeface="Symbol"/>
              </a:rPr>
              <a:t>)</a:t>
            </a:r>
          </a:p>
          <a:p>
            <a:pPr marL="360363" lvl="1" indent="-360363">
              <a:lnSpc>
                <a:spcPct val="150000"/>
              </a:lnSpc>
              <a:buBlip>
                <a:blip r:embed="rId2"/>
              </a:buBlip>
            </a:pPr>
            <a:r>
              <a:rPr lang="en-US" sz="1800" dirty="0" smtClean="0">
                <a:solidFill>
                  <a:prstClr val="black"/>
                </a:solidFill>
              </a:rPr>
              <a:t>Increased costs and delay for Cavity forming</a:t>
            </a:r>
            <a:endParaRPr lang="en-US" sz="1800" dirty="0">
              <a:solidFill>
                <a:prstClr val="black"/>
              </a:solidFill>
            </a:endParaRPr>
          </a:p>
          <a:p>
            <a:pPr lvl="3">
              <a:lnSpc>
                <a:spcPct val="150000"/>
              </a:lnSpc>
              <a:spcAft>
                <a:spcPts val="0"/>
              </a:spcAft>
            </a:pPr>
            <a:r>
              <a:rPr lang="en-US" sz="1400" dirty="0" smtClean="0"/>
              <a:t>More </a:t>
            </a:r>
            <a:r>
              <a:rPr lang="en-US" sz="1400" dirty="0"/>
              <a:t>fabrication </a:t>
            </a:r>
            <a:r>
              <a:rPr lang="en-US" sz="1400" dirty="0" smtClean="0"/>
              <a:t>steps,</a:t>
            </a:r>
            <a:r>
              <a:rPr lang="en-US" sz="1400" dirty="0"/>
              <a:t> </a:t>
            </a:r>
            <a:r>
              <a:rPr lang="en-US" sz="1400" dirty="0" smtClean="0"/>
              <a:t>higher failure risks </a:t>
            </a:r>
            <a:endParaRPr lang="en-US" sz="1400" dirty="0"/>
          </a:p>
          <a:p>
            <a:pPr marL="533400" lvl="3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1050" dirty="0">
                <a:solidFill>
                  <a:srgbClr val="FF0000"/>
                </a:solidFill>
              </a:rPr>
              <a:t>	</a:t>
            </a:r>
            <a:endParaRPr lang="en-US" dirty="0"/>
          </a:p>
        </p:txBody>
      </p:sp>
      <p:sp>
        <p:nvSpPr>
          <p:cNvPr id="8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051050" y="6305550"/>
            <a:ext cx="5940425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9" name="Espace réservé du numéro de diapositive 7"/>
          <p:cNvSpPr>
            <a:spLocks noGrp="1"/>
          </p:cNvSpPr>
          <p:nvPr>
            <p:ph type="sldNum" sz="quarter" idx="12"/>
          </p:nvPr>
        </p:nvSpPr>
        <p:spPr>
          <a:xfrm>
            <a:off x="8024813" y="6303963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8CADEDB1-774E-4026-9688-CF6FA26D2D04}" type="slidenum">
              <a:rPr lang="fr-FR" smtClean="0"/>
              <a:pPr>
                <a:defRPr/>
              </a:pPr>
              <a:t>14</a:t>
            </a:fld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4"/>
          <a:srcRect l="51866" t="8000"/>
          <a:stretch/>
        </p:blipFill>
        <p:spPr>
          <a:xfrm>
            <a:off x="6156176" y="1484783"/>
            <a:ext cx="2880320" cy="2322963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6948264" y="1916832"/>
            <a:ext cx="936104" cy="79208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76263" y="4925551"/>
            <a:ext cx="7704856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lvl="3" indent="0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Large </a:t>
            </a:r>
            <a:r>
              <a:rPr lang="en-US" sz="2000" dirty="0">
                <a:solidFill>
                  <a:srgbClr val="FF0000"/>
                </a:solidFill>
              </a:rPr>
              <a:t>cost savings on material, </a:t>
            </a:r>
            <a:r>
              <a:rPr lang="en-US" sz="2000" dirty="0" smtClean="0">
                <a:solidFill>
                  <a:srgbClr val="FF0000"/>
                </a:solidFill>
              </a:rPr>
              <a:t>…might </a:t>
            </a:r>
            <a:r>
              <a:rPr lang="en-US" sz="2000" dirty="0">
                <a:solidFill>
                  <a:srgbClr val="FF0000"/>
                </a:solidFill>
              </a:rPr>
              <a:t>be lost on fabrication</a:t>
            </a:r>
          </a:p>
        </p:txBody>
      </p:sp>
    </p:spTree>
    <p:extLst>
      <p:ext uri="{BB962C8B-B14F-4D97-AF65-F5344CB8AC3E}">
        <p14:creationId xmlns:p14="http://schemas.microsoft.com/office/powerpoint/2010/main" val="355588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Nitrogen (Oxygen ?)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doping/infusion</a:t>
            </a: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093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0"/>
            <a:ext cx="7181800" cy="980728"/>
          </a:xfrm>
        </p:spPr>
        <p:txBody>
          <a:bodyPr/>
          <a:lstStyle/>
          <a:p>
            <a:r>
              <a:rPr lang="en-US" dirty="0" smtClean="0"/>
              <a:t>Baking/doping/infusion</a:t>
            </a:r>
            <a:br>
              <a:rPr lang="en-US" dirty="0" smtClean="0"/>
            </a:br>
            <a:r>
              <a:rPr lang="en-US" dirty="0" smtClean="0"/>
              <a:t>what is the difference?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051720" y="6502841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pic>
        <p:nvPicPr>
          <p:cNvPr id="15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201" y="1190559"/>
            <a:ext cx="3976463" cy="2957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222" y="3648497"/>
            <a:ext cx="4180172" cy="2762257"/>
          </a:xfrm>
          <a:prstGeom prst="rect">
            <a:avLst/>
          </a:prstGeom>
        </p:spPr>
      </p:pic>
      <p:grpSp>
        <p:nvGrpSpPr>
          <p:cNvPr id="19" name="Groupe 18"/>
          <p:cNvGrpSpPr/>
          <p:nvPr/>
        </p:nvGrpSpPr>
        <p:grpSpPr>
          <a:xfrm>
            <a:off x="6404989" y="4440335"/>
            <a:ext cx="2211706" cy="1796628"/>
            <a:chOff x="127755" y="2257494"/>
            <a:chExt cx="3798966" cy="2741520"/>
          </a:xfrm>
        </p:grpSpPr>
        <p:grpSp>
          <p:nvGrpSpPr>
            <p:cNvPr id="20" name="Groupe 19"/>
            <p:cNvGrpSpPr/>
            <p:nvPr/>
          </p:nvGrpSpPr>
          <p:grpSpPr>
            <a:xfrm>
              <a:off x="127755" y="2257494"/>
              <a:ext cx="3798966" cy="2741520"/>
              <a:chOff x="5062364" y="2594748"/>
              <a:chExt cx="3757221" cy="3067520"/>
            </a:xfrm>
          </p:grpSpPr>
          <p:pic>
            <p:nvPicPr>
              <p:cNvPr id="22" name="Picture 26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062364" y="2594748"/>
                <a:ext cx="3757221" cy="30675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" name="ZoneTexte 22"/>
              <p:cNvSpPr txBox="1"/>
              <p:nvPr/>
            </p:nvSpPr>
            <p:spPr>
              <a:xfrm>
                <a:off x="7643057" y="5045856"/>
                <a:ext cx="89319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600" u="none" dirty="0" smtClean="0">
                    <a:latin typeface="Brush Script MT" pitchFamily="66" charset="0"/>
                    <a:cs typeface="+mn-cs"/>
                  </a:rPr>
                  <a:t>(l</a:t>
                </a:r>
                <a:r>
                  <a:rPr lang="en-US" sz="1600" u="none" dirty="0" smtClean="0">
                    <a:latin typeface="Arial" charset="0"/>
                    <a:cs typeface="+mn-cs"/>
                  </a:rPr>
                  <a:t> </a:t>
                </a:r>
                <a:r>
                  <a:rPr lang="en-US" sz="1200" u="none" dirty="0" smtClean="0">
                    <a:latin typeface="Arial" charset="0"/>
                    <a:cs typeface="+mn-cs"/>
                    <a:sym typeface="Symbol"/>
                  </a:rPr>
                  <a:t> RRR)</a:t>
                </a:r>
                <a:endParaRPr lang="en-US" sz="1200" u="none" dirty="0">
                  <a:latin typeface="Arial" charset="0"/>
                  <a:cs typeface="+mn-cs"/>
                </a:endParaRP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 rot="18728527">
                <a:off x="7421585" y="3895450"/>
                <a:ext cx="679993" cy="261610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i="1" u="none" dirty="0" smtClean="0">
                    <a:solidFill>
                      <a:srgbClr val="000000"/>
                    </a:solidFill>
                    <a:latin typeface="Arial" charset="0"/>
                    <a:cs typeface="+mn-cs"/>
                  </a:rPr>
                  <a:t>Bulk Nb</a:t>
                </a:r>
                <a:endParaRPr lang="en-US" sz="1100" i="1" u="none" dirty="0">
                  <a:solidFill>
                    <a:srgbClr val="000000"/>
                  </a:solidFill>
                  <a:latin typeface="Arial" charset="0"/>
                  <a:cs typeface="+mn-cs"/>
                </a:endParaRP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 rot="18728527">
                <a:off x="6337190" y="4071998"/>
                <a:ext cx="585418" cy="261610"/>
              </a:xfrm>
              <a:prstGeom prst="rect">
                <a:avLst/>
              </a:prstGeom>
              <a:solidFill>
                <a:schemeClr val="bg1">
                  <a:alpha val="7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i="1" u="none" dirty="0" smtClean="0">
                    <a:solidFill>
                      <a:srgbClr val="000000"/>
                    </a:solidFill>
                    <a:latin typeface="Arial" charset="0"/>
                    <a:cs typeface="+mn-cs"/>
                  </a:rPr>
                  <a:t>Nb/Cu</a:t>
                </a:r>
                <a:endParaRPr lang="en-US" sz="1100" i="1" u="none" dirty="0">
                  <a:solidFill>
                    <a:srgbClr val="000000"/>
                  </a:solidFill>
                  <a:latin typeface="Arial" charset="0"/>
                  <a:cs typeface="+mn-cs"/>
                </a:endParaRPr>
              </a:p>
            </p:txBody>
          </p:sp>
          <p:sp>
            <p:nvSpPr>
              <p:cNvPr id="26" name="Ellipse 25"/>
              <p:cNvSpPr/>
              <p:nvPr/>
            </p:nvSpPr>
            <p:spPr bwMode="auto">
              <a:xfrm>
                <a:off x="6468045" y="4539244"/>
                <a:ext cx="295002" cy="101943"/>
              </a:xfrm>
              <a:prstGeom prst="ellipse">
                <a:avLst/>
              </a:prstGeom>
              <a:solidFill>
                <a:schemeClr val="accent1">
                  <a:alpha val="67000"/>
                </a:schemeClr>
              </a:solidFill>
              <a:ln w="28575" cap="flat" cmpd="sng" algn="ctr">
                <a:noFill/>
                <a:prstDash val="solid"/>
                <a:round/>
                <a:headEnd type="none" w="med" len="med"/>
                <a:tailEnd type="triangle" w="med" len="med"/>
              </a:ln>
              <a:effectLst/>
              <a:ex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en-US" sz="1200" u="none" smtClean="0">
                  <a:solidFill>
                    <a:srgbClr val="000000"/>
                  </a:solidFill>
                  <a:latin typeface="Arial" charset="0"/>
                  <a:cs typeface="+mn-cs"/>
                </a:endParaRPr>
              </a:p>
            </p:txBody>
          </p:sp>
        </p:grpSp>
        <p:sp>
          <p:nvSpPr>
            <p:cNvPr id="21" name="ZoneTexte 20"/>
            <p:cNvSpPr txBox="1"/>
            <p:nvPr/>
          </p:nvSpPr>
          <p:spPr>
            <a:xfrm>
              <a:off x="2221803" y="2454032"/>
              <a:ext cx="51328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u="none" dirty="0" smtClean="0"/>
                <a:t>4,5 K</a:t>
              </a:r>
              <a:endParaRPr lang="en-US" sz="1050" b="1" u="none" dirty="0"/>
            </a:p>
          </p:txBody>
        </p:sp>
      </p:grpSp>
      <p:sp>
        <p:nvSpPr>
          <p:cNvPr id="27" name="Text Box 16"/>
          <p:cNvSpPr txBox="1">
            <a:spLocks noChangeArrowheads="1"/>
          </p:cNvSpPr>
          <p:nvPr/>
        </p:nvSpPr>
        <p:spPr bwMode="auto">
          <a:xfrm>
            <a:off x="444133" y="1158534"/>
            <a:ext cx="5569687" cy="2868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60363" lvl="1" indent="-360363" eaLnBrk="0" hangingPunct="0">
              <a:lnSpc>
                <a:spcPct val="130000"/>
              </a:lnSpc>
              <a:buSzPct val="90000"/>
              <a:buBlip>
                <a:blip r:embed="rId5"/>
              </a:buBlip>
            </a:pPr>
            <a:r>
              <a:rPr lang="en-US" sz="1600" b="1" u="none" dirty="0" smtClean="0">
                <a:solidFill>
                  <a:prstClr val="black"/>
                </a:solidFill>
                <a:latin typeface="Arial"/>
              </a:rPr>
              <a:t>N doping</a:t>
            </a:r>
            <a:endParaRPr lang="en-US" sz="1600" b="1" u="none" dirty="0">
              <a:solidFill>
                <a:prstClr val="black"/>
              </a:solidFill>
              <a:latin typeface="Arial"/>
            </a:endParaRP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6"/>
              </a:buBlip>
            </a:pPr>
            <a:r>
              <a:rPr lang="en-US" sz="1400" u="none" dirty="0"/>
              <a:t> </a:t>
            </a:r>
            <a:r>
              <a:rPr lang="en-US" sz="1400" u="none" dirty="0" smtClean="0">
                <a:solidFill>
                  <a:srgbClr val="666666"/>
                </a:solidFill>
                <a:latin typeface="Arial"/>
              </a:rPr>
              <a:t>high temperature annealing (oxide disappears)</a:t>
            </a:r>
            <a:endParaRPr lang="en-US" sz="1400" u="none" dirty="0">
              <a:solidFill>
                <a:srgbClr val="666666"/>
              </a:solidFill>
              <a:latin typeface="Arial"/>
            </a:endParaRP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6"/>
              </a:buBlip>
            </a:pPr>
            <a:r>
              <a:rPr lang="en-US" sz="1400" u="none" dirty="0" smtClean="0">
                <a:solidFill>
                  <a:srgbClr val="666666"/>
                </a:solidFill>
                <a:latin typeface="Arial"/>
              </a:rPr>
              <a:t> high temperature N</a:t>
            </a:r>
            <a:r>
              <a:rPr lang="en-US" sz="1400" u="none" baseline="-25000" dirty="0" smtClean="0">
                <a:solidFill>
                  <a:srgbClr val="666666"/>
                </a:solidFill>
                <a:latin typeface="Arial"/>
              </a:rPr>
              <a:t>2</a:t>
            </a:r>
            <a:r>
              <a:rPr lang="en-US" sz="1400" u="none" dirty="0" smtClean="0">
                <a:solidFill>
                  <a:srgbClr val="666666"/>
                </a:solidFill>
                <a:latin typeface="Arial"/>
              </a:rPr>
              <a:t> =&gt; degradation </a:t>
            </a: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6"/>
              </a:buBlip>
            </a:pPr>
            <a:r>
              <a:rPr lang="en-US" sz="1400" u="none" dirty="0">
                <a:solidFill>
                  <a:srgbClr val="666666"/>
                </a:solidFill>
                <a:latin typeface="Arial"/>
              </a:rPr>
              <a:t> </a:t>
            </a:r>
            <a:r>
              <a:rPr lang="en-US" sz="1400" u="none" dirty="0" smtClean="0">
                <a:solidFill>
                  <a:srgbClr val="666666"/>
                </a:solidFill>
                <a:latin typeface="Arial"/>
              </a:rPr>
              <a:t>EP (~80 µm) =&gt; very high Q</a:t>
            </a:r>
            <a:r>
              <a:rPr lang="en-US" sz="1400" u="none" baseline="-25000" dirty="0" smtClean="0">
                <a:solidFill>
                  <a:srgbClr val="666666"/>
                </a:solidFill>
                <a:latin typeface="Arial"/>
              </a:rPr>
              <a:t>0</a:t>
            </a:r>
            <a:r>
              <a:rPr lang="en-US" sz="1400" u="none" dirty="0" smtClean="0">
                <a:solidFill>
                  <a:srgbClr val="666666"/>
                </a:solidFill>
                <a:latin typeface="Arial"/>
              </a:rPr>
              <a:t>, but </a:t>
            </a:r>
            <a:r>
              <a:rPr lang="en-US" sz="1400" u="none" dirty="0" err="1" smtClean="0">
                <a:solidFill>
                  <a:srgbClr val="666666"/>
                </a:solidFill>
                <a:latin typeface="Arial"/>
              </a:rPr>
              <a:t>E</a:t>
            </a:r>
            <a:r>
              <a:rPr lang="en-US" sz="1400" u="none" baseline="-25000" dirty="0" err="1" smtClean="0">
                <a:solidFill>
                  <a:srgbClr val="666666"/>
                </a:solidFill>
                <a:latin typeface="Arial"/>
              </a:rPr>
              <a:t>acc</a:t>
            </a:r>
            <a:r>
              <a:rPr lang="en-US" sz="1400" u="none" dirty="0" smtClean="0">
                <a:solidFill>
                  <a:srgbClr val="666666"/>
                </a:solidFill>
                <a:latin typeface="Arial"/>
              </a:rPr>
              <a:t> ↓↓</a:t>
            </a: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6"/>
              </a:buBlip>
            </a:pPr>
            <a:r>
              <a:rPr lang="en-US" sz="1400" dirty="0" smtClean="0">
                <a:solidFill>
                  <a:srgbClr val="666666"/>
                </a:solidFill>
                <a:latin typeface="Arial"/>
              </a:rPr>
              <a:t>At 1</a:t>
            </a:r>
            <a:r>
              <a:rPr lang="en-US" sz="1400" baseline="30000" dirty="0" smtClean="0">
                <a:solidFill>
                  <a:srgbClr val="666666"/>
                </a:solidFill>
                <a:latin typeface="Arial"/>
              </a:rPr>
              <a:t>rst </a:t>
            </a:r>
            <a:r>
              <a:rPr lang="en-US" sz="1400" dirty="0" smtClean="0">
                <a:solidFill>
                  <a:srgbClr val="666666"/>
                </a:solidFill>
                <a:latin typeface="Arial"/>
              </a:rPr>
              <a:t>order : modification of </a:t>
            </a:r>
            <a:r>
              <a:rPr lang="en-US" sz="1400" i="1" dirty="0" err="1" smtClean="0">
                <a:solidFill>
                  <a:srgbClr val="666666"/>
                </a:solidFill>
                <a:latin typeface="Arial"/>
              </a:rPr>
              <a:t>m.f.p</a:t>
            </a:r>
            <a:r>
              <a:rPr lang="en-US" dirty="0" smtClean="0">
                <a:solidFill>
                  <a:srgbClr val="666666"/>
                </a:solidFill>
                <a:latin typeface="Arial"/>
              </a:rPr>
              <a:t>.</a:t>
            </a:r>
            <a:r>
              <a:rPr lang="en-US" sz="2000" dirty="0">
                <a:solidFill>
                  <a:prstClr val="black"/>
                </a:solidFill>
                <a:latin typeface="Brush Script MT" pitchFamily="66" charset="0"/>
              </a:rPr>
              <a:t> l</a:t>
            </a:r>
            <a:r>
              <a:rPr lang="en-US" sz="2000" dirty="0">
                <a:solidFill>
                  <a:prstClr val="black"/>
                </a:solidFill>
                <a:latin typeface="Arial" charset="0"/>
              </a:rPr>
              <a:t> </a:t>
            </a:r>
            <a:endParaRPr lang="en-US" u="none" dirty="0" smtClean="0">
              <a:solidFill>
                <a:srgbClr val="666666"/>
              </a:solidFill>
              <a:latin typeface="Arial"/>
            </a:endParaRPr>
          </a:p>
          <a:p>
            <a:pPr marL="360363" lvl="1" indent="-360363" eaLnBrk="0" hangingPunct="0">
              <a:lnSpc>
                <a:spcPct val="130000"/>
              </a:lnSpc>
              <a:buSzPct val="90000"/>
              <a:buBlip>
                <a:blip r:embed="rId5"/>
              </a:buBlip>
            </a:pPr>
            <a:r>
              <a:rPr lang="en-US" sz="1600" b="1" dirty="0" smtClean="0">
                <a:solidFill>
                  <a:prstClr val="black"/>
                </a:solidFill>
              </a:rPr>
              <a:t>Not For ILC !!!</a:t>
            </a:r>
          </a:p>
          <a:p>
            <a:pPr marL="357188" lvl="1" indent="-238125" eaLnBrk="0" hangingPunct="0">
              <a:buClr>
                <a:srgbClr val="666666"/>
              </a:buClr>
              <a:buSzPct val="36000"/>
              <a:buBlip>
                <a:blip r:embed="rId6"/>
              </a:buBlip>
            </a:pPr>
            <a:r>
              <a:rPr lang="en-US" sz="1400" dirty="0" smtClean="0">
                <a:solidFill>
                  <a:srgbClr val="666666"/>
                </a:solidFill>
              </a:rPr>
              <a:t>Not necessarily related to N</a:t>
            </a:r>
          </a:p>
          <a:p>
            <a:pPr marL="357188" lvl="1" indent="-238125" eaLnBrk="0" hangingPunct="0">
              <a:buClr>
                <a:srgbClr val="666666"/>
              </a:buClr>
              <a:buSzPct val="36000"/>
              <a:buBlip>
                <a:blip r:embed="rId6"/>
              </a:buBlip>
            </a:pPr>
            <a:r>
              <a:rPr lang="en-US" sz="1400" dirty="0">
                <a:solidFill>
                  <a:srgbClr val="666666"/>
                </a:solidFill>
              </a:rPr>
              <a:t>Very well recrystallized material </a:t>
            </a:r>
            <a:r>
              <a:rPr lang="en-US" sz="1400" dirty="0" smtClean="0">
                <a:solidFill>
                  <a:srgbClr val="666666"/>
                </a:solidFill>
              </a:rPr>
              <a:t>			@ </a:t>
            </a:r>
            <a:r>
              <a:rPr lang="en-US" sz="1400" dirty="0">
                <a:solidFill>
                  <a:srgbClr val="666666"/>
                </a:solidFill>
              </a:rPr>
              <a:t>Saclay in  2001</a:t>
            </a:r>
          </a:p>
          <a:p>
            <a:pPr marL="357188" lvl="1" indent="-238125" eaLnBrk="0" hangingPunct="0">
              <a:buClr>
                <a:srgbClr val="666666"/>
              </a:buClr>
              <a:buSzPct val="36000"/>
              <a:buBlip>
                <a:blip r:embed="rId6"/>
              </a:buBlip>
            </a:pPr>
            <a:endParaRPr lang="en-US" sz="1400" dirty="0">
              <a:solidFill>
                <a:srgbClr val="666666"/>
              </a:solidFill>
            </a:endParaRPr>
          </a:p>
          <a:p>
            <a:pPr marL="360363" lvl="1" indent="-360363" eaLnBrk="0" hangingPunct="0">
              <a:lnSpc>
                <a:spcPct val="130000"/>
              </a:lnSpc>
              <a:buSzPct val="90000"/>
              <a:buBlip>
                <a:blip r:embed="rId5"/>
              </a:buBlip>
            </a:pPr>
            <a:endParaRPr lang="en-US" sz="1600" b="1" dirty="0">
              <a:solidFill>
                <a:prstClr val="black"/>
              </a:solidFill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7856322" y="1374014"/>
            <a:ext cx="728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T~ 2K ?</a:t>
            </a:r>
            <a:endParaRPr lang="en-US" sz="1200" dirty="0"/>
          </a:p>
        </p:txBody>
      </p:sp>
      <p:cxnSp>
        <p:nvCxnSpPr>
          <p:cNvPr id="31" name="Connecteur droit avec flèche 30"/>
          <p:cNvCxnSpPr/>
          <p:nvPr/>
        </p:nvCxnSpPr>
        <p:spPr>
          <a:xfrm flipH="1">
            <a:off x="1403648" y="3470691"/>
            <a:ext cx="72008" cy="822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>
            <a:off x="3125928" y="4158034"/>
            <a:ext cx="1421466" cy="1348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ZoneTexte 35"/>
          <p:cNvSpPr txBox="1"/>
          <p:nvPr/>
        </p:nvSpPr>
        <p:spPr>
          <a:xfrm>
            <a:off x="4520686" y="4221657"/>
            <a:ext cx="114165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i="1" dirty="0" smtClean="0"/>
              <a:t>≡ 5-6 </a:t>
            </a:r>
            <a:r>
              <a:rPr lang="en-US" sz="800" i="1" dirty="0" smtClean="0"/>
              <a:t>x</a:t>
            </a:r>
            <a:r>
              <a:rPr lang="en-US" sz="900" i="1" dirty="0" smtClean="0"/>
              <a:t>10</a:t>
            </a:r>
            <a:r>
              <a:rPr lang="en-US" sz="900" i="1" baseline="30000" dirty="0" smtClean="0"/>
              <a:t>10</a:t>
            </a:r>
            <a:r>
              <a:rPr lang="en-US" sz="900" i="1" dirty="0" smtClean="0"/>
              <a:t> @ 2 K</a:t>
            </a:r>
            <a:endParaRPr lang="en-US" sz="900" i="1" dirty="0"/>
          </a:p>
        </p:txBody>
      </p:sp>
    </p:spTree>
    <p:extLst>
      <p:ext uri="{BB962C8B-B14F-4D97-AF65-F5344CB8AC3E}">
        <p14:creationId xmlns:p14="http://schemas.microsoft.com/office/powerpoint/2010/main" val="1838742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of temp on</a:t>
            </a:r>
            <a:endParaRPr lang="en-US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8CADEDB1-774E-4026-9688-CF6FA26D2D04}" type="slidenum">
              <a:rPr lang="fr-FR" smtClean="0"/>
              <a:pPr>
                <a:defRPr/>
              </a:pPr>
              <a:t>17</a:t>
            </a:fld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6875" y="1624012"/>
            <a:ext cx="5810250" cy="360997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195736" y="5355205"/>
            <a:ext cx="42925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arxiv.org/pdf/physics/0401141.pdf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899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0"/>
            <a:ext cx="7181800" cy="980728"/>
          </a:xfrm>
        </p:spPr>
        <p:txBody>
          <a:bodyPr/>
          <a:lstStyle/>
          <a:p>
            <a:r>
              <a:rPr lang="en-US" dirty="0" smtClean="0"/>
              <a:t>Baking/doping/infusion</a:t>
            </a:r>
            <a:br>
              <a:rPr lang="en-US" dirty="0" smtClean="0"/>
            </a:br>
            <a:r>
              <a:rPr lang="en-US" dirty="0" smtClean="0"/>
              <a:t>what is the difference?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051720" y="6502841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830" y="2780928"/>
            <a:ext cx="3888432" cy="3014187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5285" y="2882022"/>
            <a:ext cx="4007889" cy="3168352"/>
          </a:xfrm>
          <a:prstGeom prst="rect">
            <a:avLst/>
          </a:prstGeom>
        </p:spPr>
      </p:pic>
      <p:sp>
        <p:nvSpPr>
          <p:cNvPr id="9" name="Text Box 16"/>
          <p:cNvSpPr txBox="1">
            <a:spLocks noChangeArrowheads="1"/>
          </p:cNvSpPr>
          <p:nvPr/>
        </p:nvSpPr>
        <p:spPr bwMode="auto">
          <a:xfrm>
            <a:off x="444133" y="1158534"/>
            <a:ext cx="3767827" cy="12741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60363" lvl="1" indent="-360363" eaLnBrk="0" hangingPunct="0">
              <a:lnSpc>
                <a:spcPct val="130000"/>
              </a:lnSpc>
              <a:buSzPct val="90000"/>
              <a:buBlip>
                <a:blip r:embed="rId4"/>
              </a:buBlip>
            </a:pPr>
            <a:r>
              <a:rPr lang="en-US" sz="1600" b="1" u="none" dirty="0" smtClean="0">
                <a:solidFill>
                  <a:prstClr val="black"/>
                </a:solidFill>
                <a:latin typeface="Arial"/>
              </a:rPr>
              <a:t>Baking</a:t>
            </a:r>
            <a:endParaRPr lang="en-US" sz="1600" b="1" u="none" dirty="0">
              <a:solidFill>
                <a:prstClr val="black"/>
              </a:solidFill>
              <a:latin typeface="Arial"/>
            </a:endParaRP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400" dirty="0">
                <a:solidFill>
                  <a:srgbClr val="666666"/>
                </a:solidFill>
                <a:latin typeface="Arial"/>
              </a:rPr>
              <a:t>120 °C, 48 h =&gt; oxide degrades, O</a:t>
            </a:r>
            <a:r>
              <a:rPr lang="en-US" sz="1400" baseline="-25000" dirty="0">
                <a:solidFill>
                  <a:srgbClr val="666666"/>
                </a:solidFill>
                <a:latin typeface="Arial"/>
              </a:rPr>
              <a:t>i</a:t>
            </a:r>
            <a:r>
              <a:rPr lang="en-US" sz="1400" dirty="0">
                <a:solidFill>
                  <a:srgbClr val="666666"/>
                </a:solidFill>
                <a:latin typeface="Arial"/>
              </a:rPr>
              <a:t> diffuses ~100 nm</a:t>
            </a: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400" u="none" dirty="0" smtClean="0">
                <a:solidFill>
                  <a:srgbClr val="666666"/>
                </a:solidFill>
                <a:latin typeface="Arial"/>
              </a:rPr>
              <a:t> Change in mean free path =&gt; better R</a:t>
            </a:r>
            <a:r>
              <a:rPr lang="en-US" sz="1400" u="none" baseline="-25000" dirty="0" smtClean="0">
                <a:solidFill>
                  <a:srgbClr val="666666"/>
                </a:solidFill>
                <a:latin typeface="Arial"/>
              </a:rPr>
              <a:t>S</a:t>
            </a: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400" u="none" dirty="0">
                <a:solidFill>
                  <a:srgbClr val="666666"/>
                </a:solidFill>
                <a:latin typeface="Arial"/>
              </a:rPr>
              <a:t> </a:t>
            </a:r>
            <a:r>
              <a:rPr lang="en-US" sz="1400" u="none" dirty="0" smtClean="0">
                <a:solidFill>
                  <a:srgbClr val="666666"/>
                </a:solidFill>
                <a:latin typeface="Arial"/>
              </a:rPr>
              <a:t>prevents hydride precipitation ?</a:t>
            </a:r>
          </a:p>
        </p:txBody>
      </p:sp>
      <p:sp>
        <p:nvSpPr>
          <p:cNvPr id="10" name="Text Box 16"/>
          <p:cNvSpPr txBox="1">
            <a:spLocks noChangeArrowheads="1"/>
          </p:cNvSpPr>
          <p:nvPr/>
        </p:nvSpPr>
        <p:spPr bwMode="auto">
          <a:xfrm>
            <a:off x="5035347" y="1169266"/>
            <a:ext cx="3767827" cy="1489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60363" lvl="1" indent="-360363" eaLnBrk="0" hangingPunct="0">
              <a:lnSpc>
                <a:spcPct val="130000"/>
              </a:lnSpc>
              <a:buSzPct val="90000"/>
              <a:buBlip>
                <a:blip r:embed="rId4"/>
              </a:buBlip>
            </a:pPr>
            <a:r>
              <a:rPr lang="en-US" sz="1600" b="1" dirty="0">
                <a:solidFill>
                  <a:prstClr val="black"/>
                </a:solidFill>
              </a:rPr>
              <a:t>N infusion</a:t>
            </a:r>
          </a:p>
          <a:p>
            <a:pPr marL="357188" lvl="1" indent="-238125" eaLnBrk="0" hangingPunct="0"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400" dirty="0" smtClean="0">
                <a:solidFill>
                  <a:srgbClr val="666666"/>
                </a:solidFill>
              </a:rPr>
              <a:t>800°C </a:t>
            </a:r>
            <a:r>
              <a:rPr lang="en-US" sz="1400" dirty="0">
                <a:solidFill>
                  <a:srgbClr val="666666"/>
                </a:solidFill>
              </a:rPr>
              <a:t>annealing (oxide disappears)</a:t>
            </a: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400" dirty="0" smtClean="0">
                <a:solidFill>
                  <a:srgbClr val="666666"/>
                </a:solidFill>
                <a:latin typeface="Arial"/>
              </a:rPr>
              <a:t>120 </a:t>
            </a:r>
            <a:r>
              <a:rPr lang="en-US" sz="1400" dirty="0">
                <a:solidFill>
                  <a:srgbClr val="666666"/>
                </a:solidFill>
                <a:latin typeface="Arial"/>
              </a:rPr>
              <a:t>°C, 48 </a:t>
            </a:r>
            <a:r>
              <a:rPr lang="en-US" sz="1400" dirty="0" smtClean="0">
                <a:solidFill>
                  <a:srgbClr val="666666"/>
                </a:solidFill>
                <a:latin typeface="Arial"/>
              </a:rPr>
              <a:t>h in presence of N</a:t>
            </a:r>
            <a:r>
              <a:rPr lang="en-US" sz="1400" baseline="-25000" dirty="0" smtClean="0">
                <a:solidFill>
                  <a:srgbClr val="666666"/>
                </a:solidFill>
                <a:latin typeface="Arial"/>
              </a:rPr>
              <a:t>2</a:t>
            </a:r>
            <a:r>
              <a:rPr lang="en-US" sz="1400" dirty="0" smtClean="0">
                <a:solidFill>
                  <a:srgbClr val="666666"/>
                </a:solidFill>
                <a:latin typeface="Arial"/>
              </a:rPr>
              <a:t> </a:t>
            </a:r>
            <a:r>
              <a:rPr lang="en-US" sz="1400" dirty="0">
                <a:solidFill>
                  <a:srgbClr val="666666"/>
                </a:solidFill>
                <a:latin typeface="Arial"/>
              </a:rPr>
              <a:t>=&gt; N</a:t>
            </a:r>
            <a:r>
              <a:rPr lang="en-US" sz="1400" baseline="-25000" dirty="0" smtClean="0">
                <a:solidFill>
                  <a:srgbClr val="666666"/>
                </a:solidFill>
                <a:latin typeface="Arial"/>
              </a:rPr>
              <a:t>i</a:t>
            </a:r>
            <a:r>
              <a:rPr lang="en-US" sz="1400" dirty="0" smtClean="0">
                <a:solidFill>
                  <a:srgbClr val="666666"/>
                </a:solidFill>
                <a:latin typeface="Arial"/>
              </a:rPr>
              <a:t> </a:t>
            </a:r>
            <a:r>
              <a:rPr lang="en-US" sz="1400" dirty="0">
                <a:solidFill>
                  <a:srgbClr val="666666"/>
                </a:solidFill>
                <a:latin typeface="Arial"/>
              </a:rPr>
              <a:t>diffuses ~</a:t>
            </a:r>
            <a:r>
              <a:rPr lang="en-US" sz="1400" dirty="0" smtClean="0">
                <a:solidFill>
                  <a:srgbClr val="666666"/>
                </a:solidFill>
                <a:latin typeface="Arial"/>
              </a:rPr>
              <a:t>10 </a:t>
            </a:r>
            <a:r>
              <a:rPr lang="en-US" sz="1400" dirty="0">
                <a:solidFill>
                  <a:srgbClr val="666666"/>
                </a:solidFill>
                <a:latin typeface="Arial"/>
              </a:rPr>
              <a:t>nm</a:t>
            </a: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400" u="none" dirty="0" smtClean="0">
                <a:solidFill>
                  <a:srgbClr val="666666"/>
                </a:solidFill>
                <a:latin typeface="Arial"/>
              </a:rPr>
              <a:t> Change in mean free path =&gt; better R</a:t>
            </a:r>
            <a:r>
              <a:rPr lang="en-US" sz="1400" u="none" baseline="-25000" dirty="0" smtClean="0">
                <a:solidFill>
                  <a:srgbClr val="666666"/>
                </a:solidFill>
                <a:latin typeface="Arial"/>
              </a:rPr>
              <a:t>S</a:t>
            </a: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400" u="none" dirty="0">
                <a:solidFill>
                  <a:srgbClr val="666666"/>
                </a:solidFill>
                <a:latin typeface="Arial"/>
              </a:rPr>
              <a:t> </a:t>
            </a:r>
            <a:r>
              <a:rPr lang="en-US" sz="1400" u="none" dirty="0" smtClean="0">
                <a:solidFill>
                  <a:srgbClr val="666666"/>
                </a:solidFill>
                <a:latin typeface="Arial"/>
              </a:rPr>
              <a:t>prevents hydride precipitation ?</a:t>
            </a:r>
          </a:p>
        </p:txBody>
      </p:sp>
    </p:spTree>
    <p:extLst>
      <p:ext uri="{BB962C8B-B14F-4D97-AF65-F5344CB8AC3E}">
        <p14:creationId xmlns:p14="http://schemas.microsoft.com/office/powerpoint/2010/main" val="97267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19</a:t>
            </a:fld>
            <a:endParaRPr lang="fr-FR"/>
          </a:p>
        </p:txBody>
      </p:sp>
      <p:grpSp>
        <p:nvGrpSpPr>
          <p:cNvPr id="18" name="Groupe 17"/>
          <p:cNvGrpSpPr/>
          <p:nvPr/>
        </p:nvGrpSpPr>
        <p:grpSpPr>
          <a:xfrm>
            <a:off x="3255760" y="2420888"/>
            <a:ext cx="5346406" cy="2715896"/>
            <a:chOff x="280189" y="3362982"/>
            <a:chExt cx="5346406" cy="2715896"/>
          </a:xfrm>
        </p:grpSpPr>
        <p:grpSp>
          <p:nvGrpSpPr>
            <p:cNvPr id="19" name="Groupe 18"/>
            <p:cNvGrpSpPr/>
            <p:nvPr/>
          </p:nvGrpSpPr>
          <p:grpSpPr>
            <a:xfrm>
              <a:off x="280189" y="3362982"/>
              <a:ext cx="5346406" cy="2715896"/>
              <a:chOff x="300246" y="4156048"/>
              <a:chExt cx="5346406" cy="2715896"/>
            </a:xfrm>
          </p:grpSpPr>
          <p:pic>
            <p:nvPicPr>
              <p:cNvPr id="21" name="Image 20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887"/>
              <a:stretch/>
            </p:blipFill>
            <p:spPr>
              <a:xfrm>
                <a:off x="300246" y="4156048"/>
                <a:ext cx="2606007" cy="1945956"/>
              </a:xfrm>
              <a:prstGeom prst="rect">
                <a:avLst/>
              </a:prstGeom>
            </p:spPr>
          </p:pic>
          <p:pic>
            <p:nvPicPr>
              <p:cNvPr id="22" name="Image 21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0101" b="43672"/>
              <a:stretch/>
            </p:blipFill>
            <p:spPr>
              <a:xfrm>
                <a:off x="2996970" y="4280633"/>
                <a:ext cx="2649682" cy="1806814"/>
              </a:xfrm>
              <a:prstGeom prst="rect">
                <a:avLst/>
              </a:prstGeom>
            </p:spPr>
          </p:pic>
          <p:sp>
            <p:nvSpPr>
              <p:cNvPr id="23" name="Rectangle 22"/>
              <p:cNvSpPr/>
              <p:nvPr/>
            </p:nvSpPr>
            <p:spPr>
              <a:xfrm>
                <a:off x="772733" y="6594945"/>
                <a:ext cx="1661032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:r>
                  <a:rPr lang="en-US" sz="1200" i="1" dirty="0" err="1" smtClean="0">
                    <a:solidFill>
                      <a:srgbClr val="0000FF"/>
                    </a:solidFill>
                    <a:latin typeface="Arial"/>
                  </a:rPr>
                  <a:t>Martinello</a:t>
                </a:r>
                <a:r>
                  <a:rPr lang="en-US" sz="1200" i="1" dirty="0" smtClean="0">
                    <a:solidFill>
                      <a:srgbClr val="0000FF"/>
                    </a:solidFill>
                    <a:latin typeface="Arial"/>
                  </a:rPr>
                  <a:t> et al, FNAL</a:t>
                </a:r>
                <a:endParaRPr lang="en-US" sz="1200" i="1" dirty="0">
                  <a:solidFill>
                    <a:srgbClr val="0000FF"/>
                  </a:solidFill>
                  <a:latin typeface="Arial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3266910" y="6557120"/>
                <a:ext cx="2051011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buNone/>
                </a:pPr>
                <a:r>
                  <a:rPr lang="en-US" sz="1200" i="1" dirty="0" err="1" smtClean="0">
                    <a:solidFill>
                      <a:srgbClr val="0000FF"/>
                    </a:solidFill>
                    <a:latin typeface="Arial"/>
                  </a:rPr>
                  <a:t>Gonella</a:t>
                </a:r>
                <a:r>
                  <a:rPr lang="en-US" sz="1200" i="1" dirty="0" smtClean="0">
                    <a:solidFill>
                      <a:srgbClr val="0000FF"/>
                    </a:solidFill>
                    <a:latin typeface="Arial"/>
                  </a:rPr>
                  <a:t> et al, CORNELL U.</a:t>
                </a:r>
                <a:endParaRPr lang="en-US" sz="1200" i="1" dirty="0">
                  <a:solidFill>
                    <a:srgbClr val="0000FF"/>
                  </a:solidFill>
                  <a:latin typeface="Arial"/>
                </a:endParaRPr>
              </a:p>
            </p:txBody>
          </p:sp>
          <p:cxnSp>
            <p:nvCxnSpPr>
              <p:cNvPr id="25" name="Connecteur droit 24"/>
              <p:cNvCxnSpPr/>
              <p:nvPr/>
            </p:nvCxnSpPr>
            <p:spPr>
              <a:xfrm>
                <a:off x="1565150" y="4156048"/>
                <a:ext cx="0" cy="190800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/>
              <p:cNvCxnSpPr/>
              <p:nvPr/>
            </p:nvCxnSpPr>
            <p:spPr>
              <a:xfrm>
                <a:off x="4082275" y="4156048"/>
                <a:ext cx="0" cy="190800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lg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ZoneTexte 26"/>
              <p:cNvSpPr txBox="1"/>
              <p:nvPr/>
            </p:nvSpPr>
            <p:spPr>
              <a:xfrm>
                <a:off x="3538251" y="6120368"/>
                <a:ext cx="13420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None/>
                </a:pPr>
                <a:r>
                  <a:rPr lang="en-US" sz="1200" i="1" u="none" dirty="0" smtClean="0">
                    <a:solidFill>
                      <a:srgbClr val="FF0000"/>
                    </a:solidFill>
                  </a:rPr>
                  <a:t>~10 nm =&gt; interstitials</a:t>
                </a:r>
                <a:endParaRPr lang="en-US" sz="1200" i="1" u="none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8" name="ZoneTexte 27"/>
              <p:cNvSpPr txBox="1"/>
              <p:nvPr/>
            </p:nvSpPr>
            <p:spPr>
              <a:xfrm>
                <a:off x="932244" y="6120368"/>
                <a:ext cx="134201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buNone/>
                </a:pPr>
                <a:r>
                  <a:rPr lang="en-US" sz="1200" i="1" u="none" dirty="0" smtClean="0">
                    <a:solidFill>
                      <a:srgbClr val="FF0000"/>
                    </a:solidFill>
                  </a:rPr>
                  <a:t>~100 nm =&gt; dislocation cells</a:t>
                </a:r>
                <a:endParaRPr lang="en-US" sz="1200" i="1" u="none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20" name="Forme libre 19"/>
            <p:cNvSpPr/>
            <p:nvPr/>
          </p:nvSpPr>
          <p:spPr>
            <a:xfrm>
              <a:off x="837193" y="3657429"/>
              <a:ext cx="1690283" cy="1307367"/>
            </a:xfrm>
            <a:custGeom>
              <a:avLst/>
              <a:gdLst>
                <a:gd name="connsiteX0" fmla="*/ 0 w 1709738"/>
                <a:gd name="connsiteY0" fmla="*/ 1304999 h 1304999"/>
                <a:gd name="connsiteX1" fmla="*/ 433388 w 1709738"/>
                <a:gd name="connsiteY1" fmla="*/ 866849 h 1304999"/>
                <a:gd name="connsiteX2" fmla="*/ 704850 w 1709738"/>
                <a:gd name="connsiteY2" fmla="*/ 74 h 1304999"/>
                <a:gd name="connsiteX3" fmla="*/ 971550 w 1709738"/>
                <a:gd name="connsiteY3" fmla="*/ 819224 h 1304999"/>
                <a:gd name="connsiteX4" fmla="*/ 1709738 w 1709738"/>
                <a:gd name="connsiteY4" fmla="*/ 1190699 h 1304999"/>
                <a:gd name="connsiteX5" fmla="*/ 1709738 w 1709738"/>
                <a:gd name="connsiteY5" fmla="*/ 1190699 h 1304999"/>
                <a:gd name="connsiteX0" fmla="*/ 0 w 1709738"/>
                <a:gd name="connsiteY0" fmla="*/ 1304999 h 1304999"/>
                <a:gd name="connsiteX1" fmla="*/ 433388 w 1709738"/>
                <a:gd name="connsiteY1" fmla="*/ 866849 h 1304999"/>
                <a:gd name="connsiteX2" fmla="*/ 704850 w 1709738"/>
                <a:gd name="connsiteY2" fmla="*/ 74 h 1304999"/>
                <a:gd name="connsiteX3" fmla="*/ 971550 w 1709738"/>
                <a:gd name="connsiteY3" fmla="*/ 819224 h 1304999"/>
                <a:gd name="connsiteX4" fmla="*/ 1709738 w 1709738"/>
                <a:gd name="connsiteY4" fmla="*/ 1190699 h 1304999"/>
                <a:gd name="connsiteX5" fmla="*/ 1709738 w 1709738"/>
                <a:gd name="connsiteY5" fmla="*/ 1190699 h 1304999"/>
                <a:gd name="connsiteX0" fmla="*/ 0 w 1709738"/>
                <a:gd name="connsiteY0" fmla="*/ 1305122 h 1305122"/>
                <a:gd name="connsiteX1" fmla="*/ 433388 w 1709738"/>
                <a:gd name="connsiteY1" fmla="*/ 866972 h 1305122"/>
                <a:gd name="connsiteX2" fmla="*/ 704850 w 1709738"/>
                <a:gd name="connsiteY2" fmla="*/ 197 h 1305122"/>
                <a:gd name="connsiteX3" fmla="*/ 1019175 w 1709738"/>
                <a:gd name="connsiteY3" fmla="*/ 790772 h 1305122"/>
                <a:gd name="connsiteX4" fmla="*/ 1709738 w 1709738"/>
                <a:gd name="connsiteY4" fmla="*/ 1190822 h 1305122"/>
                <a:gd name="connsiteX5" fmla="*/ 1709738 w 1709738"/>
                <a:gd name="connsiteY5" fmla="*/ 1190822 h 1305122"/>
                <a:gd name="connsiteX0" fmla="*/ 0 w 1709738"/>
                <a:gd name="connsiteY0" fmla="*/ 1305133 h 1305133"/>
                <a:gd name="connsiteX1" fmla="*/ 433388 w 1709738"/>
                <a:gd name="connsiteY1" fmla="*/ 866983 h 1305133"/>
                <a:gd name="connsiteX2" fmla="*/ 704850 w 1709738"/>
                <a:gd name="connsiteY2" fmla="*/ 208 h 1305133"/>
                <a:gd name="connsiteX3" fmla="*/ 1019175 w 1709738"/>
                <a:gd name="connsiteY3" fmla="*/ 790783 h 1305133"/>
                <a:gd name="connsiteX4" fmla="*/ 1709738 w 1709738"/>
                <a:gd name="connsiteY4" fmla="*/ 1190833 h 1305133"/>
                <a:gd name="connsiteX5" fmla="*/ 1709738 w 1709738"/>
                <a:gd name="connsiteY5" fmla="*/ 1190833 h 1305133"/>
                <a:gd name="connsiteX0" fmla="*/ 0 w 1750777"/>
                <a:gd name="connsiteY0" fmla="*/ 1305133 h 1305133"/>
                <a:gd name="connsiteX1" fmla="*/ 433388 w 1750777"/>
                <a:gd name="connsiteY1" fmla="*/ 866983 h 1305133"/>
                <a:gd name="connsiteX2" fmla="*/ 704850 w 1750777"/>
                <a:gd name="connsiteY2" fmla="*/ 208 h 1305133"/>
                <a:gd name="connsiteX3" fmla="*/ 1019175 w 1750777"/>
                <a:gd name="connsiteY3" fmla="*/ 790783 h 1305133"/>
                <a:gd name="connsiteX4" fmla="*/ 1709738 w 1750777"/>
                <a:gd name="connsiteY4" fmla="*/ 1190833 h 1305133"/>
                <a:gd name="connsiteX5" fmla="*/ 1665964 w 1750777"/>
                <a:gd name="connsiteY5" fmla="*/ 1098420 h 1305133"/>
                <a:gd name="connsiteX0" fmla="*/ 0 w 1665964"/>
                <a:gd name="connsiteY0" fmla="*/ 1305118 h 1305118"/>
                <a:gd name="connsiteX1" fmla="*/ 433388 w 1665964"/>
                <a:gd name="connsiteY1" fmla="*/ 866968 h 1305118"/>
                <a:gd name="connsiteX2" fmla="*/ 704850 w 1665964"/>
                <a:gd name="connsiteY2" fmla="*/ 193 h 1305118"/>
                <a:gd name="connsiteX3" fmla="*/ 1019175 w 1665964"/>
                <a:gd name="connsiteY3" fmla="*/ 790768 h 1305118"/>
                <a:gd name="connsiteX4" fmla="*/ 1665964 w 1665964"/>
                <a:gd name="connsiteY4" fmla="*/ 1098405 h 1305118"/>
                <a:gd name="connsiteX0" fmla="*/ 0 w 1690283"/>
                <a:gd name="connsiteY0" fmla="*/ 1305120 h 1305120"/>
                <a:gd name="connsiteX1" fmla="*/ 433388 w 1690283"/>
                <a:gd name="connsiteY1" fmla="*/ 866970 h 1305120"/>
                <a:gd name="connsiteX2" fmla="*/ 704850 w 1690283"/>
                <a:gd name="connsiteY2" fmla="*/ 195 h 1305120"/>
                <a:gd name="connsiteX3" fmla="*/ 1019175 w 1690283"/>
                <a:gd name="connsiteY3" fmla="*/ 790770 h 1305120"/>
                <a:gd name="connsiteX4" fmla="*/ 1690283 w 1690283"/>
                <a:gd name="connsiteY4" fmla="*/ 1154341 h 1305120"/>
                <a:gd name="connsiteX0" fmla="*/ 0 w 1690283"/>
                <a:gd name="connsiteY0" fmla="*/ 1305120 h 1305120"/>
                <a:gd name="connsiteX1" fmla="*/ 433388 w 1690283"/>
                <a:gd name="connsiteY1" fmla="*/ 866970 h 1305120"/>
                <a:gd name="connsiteX2" fmla="*/ 704850 w 1690283"/>
                <a:gd name="connsiteY2" fmla="*/ 195 h 1305120"/>
                <a:gd name="connsiteX3" fmla="*/ 1019175 w 1690283"/>
                <a:gd name="connsiteY3" fmla="*/ 790770 h 1305120"/>
                <a:gd name="connsiteX4" fmla="*/ 1690283 w 1690283"/>
                <a:gd name="connsiteY4" fmla="*/ 1154341 h 1305120"/>
                <a:gd name="connsiteX0" fmla="*/ 0 w 1690283"/>
                <a:gd name="connsiteY0" fmla="*/ 1305893 h 1305893"/>
                <a:gd name="connsiteX1" fmla="*/ 433388 w 1690283"/>
                <a:gd name="connsiteY1" fmla="*/ 867743 h 1305893"/>
                <a:gd name="connsiteX2" fmla="*/ 704850 w 1690283"/>
                <a:gd name="connsiteY2" fmla="*/ 968 h 1305893"/>
                <a:gd name="connsiteX3" fmla="*/ 968105 w 1690283"/>
                <a:gd name="connsiteY3" fmla="*/ 706426 h 1305893"/>
                <a:gd name="connsiteX4" fmla="*/ 1690283 w 1690283"/>
                <a:gd name="connsiteY4" fmla="*/ 1155114 h 1305893"/>
                <a:gd name="connsiteX0" fmla="*/ 0 w 1690283"/>
                <a:gd name="connsiteY0" fmla="*/ 1305951 h 1305951"/>
                <a:gd name="connsiteX1" fmla="*/ 433388 w 1690283"/>
                <a:gd name="connsiteY1" fmla="*/ 867801 h 1305951"/>
                <a:gd name="connsiteX2" fmla="*/ 704850 w 1690283"/>
                <a:gd name="connsiteY2" fmla="*/ 1026 h 1305951"/>
                <a:gd name="connsiteX3" fmla="*/ 968105 w 1690283"/>
                <a:gd name="connsiteY3" fmla="*/ 706484 h 1305951"/>
                <a:gd name="connsiteX4" fmla="*/ 1690283 w 1690283"/>
                <a:gd name="connsiteY4" fmla="*/ 1155172 h 1305951"/>
                <a:gd name="connsiteX0" fmla="*/ 0 w 1690283"/>
                <a:gd name="connsiteY0" fmla="*/ 1308322 h 1308322"/>
                <a:gd name="connsiteX1" fmla="*/ 433388 w 1690283"/>
                <a:gd name="connsiteY1" fmla="*/ 870172 h 1308322"/>
                <a:gd name="connsiteX2" fmla="*/ 734033 w 1690283"/>
                <a:gd name="connsiteY2" fmla="*/ 965 h 1308322"/>
                <a:gd name="connsiteX3" fmla="*/ 968105 w 1690283"/>
                <a:gd name="connsiteY3" fmla="*/ 708855 h 1308322"/>
                <a:gd name="connsiteX4" fmla="*/ 1690283 w 1690283"/>
                <a:gd name="connsiteY4" fmla="*/ 1157543 h 1308322"/>
                <a:gd name="connsiteX0" fmla="*/ 0 w 1690283"/>
                <a:gd name="connsiteY0" fmla="*/ 1307367 h 1307367"/>
                <a:gd name="connsiteX1" fmla="*/ 433388 w 1690283"/>
                <a:gd name="connsiteY1" fmla="*/ 869217 h 1307367"/>
                <a:gd name="connsiteX2" fmla="*/ 734033 w 1690283"/>
                <a:gd name="connsiteY2" fmla="*/ 10 h 1307367"/>
                <a:gd name="connsiteX3" fmla="*/ 968105 w 1690283"/>
                <a:gd name="connsiteY3" fmla="*/ 707900 h 1307367"/>
                <a:gd name="connsiteX4" fmla="*/ 1690283 w 1690283"/>
                <a:gd name="connsiteY4" fmla="*/ 1156588 h 1307367"/>
                <a:gd name="connsiteX0" fmla="*/ 0 w 1690283"/>
                <a:gd name="connsiteY0" fmla="*/ 1307367 h 1307367"/>
                <a:gd name="connsiteX1" fmla="*/ 433388 w 1690283"/>
                <a:gd name="connsiteY1" fmla="*/ 869217 h 1307367"/>
                <a:gd name="connsiteX2" fmla="*/ 734033 w 1690283"/>
                <a:gd name="connsiteY2" fmla="*/ 10 h 1307367"/>
                <a:gd name="connsiteX3" fmla="*/ 968105 w 1690283"/>
                <a:gd name="connsiteY3" fmla="*/ 707900 h 1307367"/>
                <a:gd name="connsiteX4" fmla="*/ 1690283 w 1690283"/>
                <a:gd name="connsiteY4" fmla="*/ 1156588 h 1307367"/>
                <a:gd name="connsiteX0" fmla="*/ 0 w 1690283"/>
                <a:gd name="connsiteY0" fmla="*/ 1307367 h 1307367"/>
                <a:gd name="connsiteX1" fmla="*/ 433388 w 1690283"/>
                <a:gd name="connsiteY1" fmla="*/ 869217 h 1307367"/>
                <a:gd name="connsiteX2" fmla="*/ 702419 w 1690283"/>
                <a:gd name="connsiteY2" fmla="*/ 10 h 1307367"/>
                <a:gd name="connsiteX3" fmla="*/ 968105 w 1690283"/>
                <a:gd name="connsiteY3" fmla="*/ 707900 h 1307367"/>
                <a:gd name="connsiteX4" fmla="*/ 1690283 w 1690283"/>
                <a:gd name="connsiteY4" fmla="*/ 1156588 h 1307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90283" h="1307367">
                  <a:moveTo>
                    <a:pt x="0" y="1307367"/>
                  </a:moveTo>
                  <a:cubicBezTo>
                    <a:pt x="157956" y="1197035"/>
                    <a:pt x="316318" y="1087110"/>
                    <a:pt x="433388" y="869217"/>
                  </a:cubicBezTo>
                  <a:cubicBezTo>
                    <a:pt x="550458" y="651324"/>
                    <a:pt x="627891" y="2577"/>
                    <a:pt x="702419" y="10"/>
                  </a:cubicBezTo>
                  <a:cubicBezTo>
                    <a:pt x="776947" y="-2557"/>
                    <a:pt x="803461" y="515137"/>
                    <a:pt x="968105" y="707900"/>
                  </a:cubicBezTo>
                  <a:cubicBezTo>
                    <a:pt x="1132749" y="900663"/>
                    <a:pt x="1399892" y="975765"/>
                    <a:pt x="1690283" y="1156588"/>
                  </a:cubicBezTo>
                </a:path>
              </a:pathLst>
            </a:custGeom>
            <a:noFill/>
            <a:ln w="12700">
              <a:solidFill>
                <a:srgbClr val="FF33CC"/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0" name="Rectangle 29"/>
          <p:cNvSpPr/>
          <p:nvPr/>
        </p:nvSpPr>
        <p:spPr>
          <a:xfrm>
            <a:off x="-242621" y="5273168"/>
            <a:ext cx="6768752" cy="958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33400" lvl="3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en-US" sz="2000" dirty="0" smtClean="0">
                <a:solidFill>
                  <a:srgbClr val="FF0000"/>
                </a:solidFill>
              </a:rPr>
              <a:t>Related to crystalline sub-structure, not specified/monitored yet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6" name="Text Box 16"/>
          <p:cNvSpPr txBox="1">
            <a:spLocks noChangeArrowheads="1"/>
          </p:cNvSpPr>
          <p:nvPr/>
        </p:nvSpPr>
        <p:spPr bwMode="auto">
          <a:xfrm>
            <a:off x="343328" y="1082285"/>
            <a:ext cx="7963300" cy="1874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60363" lvl="1" indent="-360363" eaLnBrk="0" hangingPunct="0">
              <a:lnSpc>
                <a:spcPct val="130000"/>
              </a:lnSpc>
              <a:buSzPct val="90000"/>
              <a:buBlip>
                <a:blip r:embed="rId4"/>
              </a:buBlip>
            </a:pPr>
            <a:r>
              <a:rPr lang="en-US" sz="1600" b="1" u="none" dirty="0" smtClean="0">
                <a:solidFill>
                  <a:prstClr val="black"/>
                </a:solidFill>
                <a:latin typeface="Arial"/>
              </a:rPr>
              <a:t>Variability lab to lab</a:t>
            </a:r>
            <a:endParaRPr lang="en-US" sz="1600" b="1" u="none" dirty="0">
              <a:solidFill>
                <a:prstClr val="black"/>
              </a:solidFill>
              <a:latin typeface="Arial"/>
            </a:endParaRP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400" u="none" dirty="0"/>
              <a:t> </a:t>
            </a:r>
            <a:r>
              <a:rPr lang="en-US" sz="1400" u="none" dirty="0" smtClean="0">
                <a:solidFill>
                  <a:srgbClr val="666666"/>
                </a:solidFill>
                <a:latin typeface="Arial"/>
              </a:rPr>
              <a:t>Same recipe, but not same results, </a:t>
            </a:r>
          </a:p>
          <a:p>
            <a:pPr marL="357188" lvl="1" indent="-238125" eaLnBrk="0" hangingPunct="0"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400" dirty="0">
                <a:solidFill>
                  <a:srgbClr val="666666"/>
                </a:solidFill>
                <a:latin typeface="Arial"/>
              </a:rPr>
              <a:t> </a:t>
            </a:r>
            <a:r>
              <a:rPr lang="en-US" sz="1400" u="none" dirty="0" smtClean="0">
                <a:solidFill>
                  <a:srgbClr val="666666"/>
                </a:solidFill>
                <a:latin typeface="Arial"/>
              </a:rPr>
              <a:t>Needs adaptation : high temperature treatment ≠</a:t>
            </a:r>
            <a:endParaRPr lang="en-US" sz="1400" u="none" dirty="0">
              <a:solidFill>
                <a:srgbClr val="666666"/>
              </a:solidFill>
              <a:latin typeface="Arial"/>
            </a:endParaRPr>
          </a:p>
          <a:p>
            <a:pPr marL="360363" lvl="1" indent="-360363" eaLnBrk="0" hangingPunct="0">
              <a:lnSpc>
                <a:spcPct val="130000"/>
              </a:lnSpc>
              <a:buSzPct val="90000"/>
              <a:buBlip>
                <a:blip r:embed="rId4"/>
              </a:buBlip>
            </a:pPr>
            <a:r>
              <a:rPr lang="en-US" sz="1600" b="1" dirty="0" smtClean="0">
                <a:solidFill>
                  <a:prstClr val="black"/>
                </a:solidFill>
              </a:rPr>
              <a:t>Higher sensitivity to trap flux</a:t>
            </a:r>
          </a:p>
          <a:p>
            <a:pPr marL="357188" lvl="1" indent="-238125" eaLnBrk="0" hangingPunct="0"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400" dirty="0" smtClean="0">
                <a:solidFill>
                  <a:srgbClr val="666666"/>
                </a:solidFill>
                <a:latin typeface="Arial"/>
              </a:rPr>
              <a:t>Upon cooldown if ⱻ defects, magnetic remnant flux gets trapped</a:t>
            </a:r>
            <a:endParaRPr lang="en-US" sz="1400" dirty="0">
              <a:solidFill>
                <a:srgbClr val="666666"/>
              </a:solidFill>
              <a:latin typeface="Arial"/>
            </a:endParaRPr>
          </a:p>
          <a:p>
            <a:pPr marL="357188" lvl="1" indent="-238125" eaLnBrk="0" hangingPunct="0"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400" dirty="0">
                <a:solidFill>
                  <a:srgbClr val="666666"/>
                </a:solidFill>
                <a:latin typeface="Arial"/>
              </a:rPr>
              <a:t> </a:t>
            </a:r>
            <a:r>
              <a:rPr lang="en-US" sz="1400" dirty="0" smtClean="0">
                <a:solidFill>
                  <a:srgbClr val="666666"/>
                </a:solidFill>
                <a:latin typeface="Arial"/>
              </a:rPr>
              <a:t>very high surf resistance in RF !</a:t>
            </a:r>
            <a:endParaRPr lang="en-US" sz="1400" dirty="0">
              <a:solidFill>
                <a:srgbClr val="666666"/>
              </a:solidFill>
              <a:latin typeface="Arial"/>
            </a:endParaRPr>
          </a:p>
          <a:p>
            <a:pPr marL="357188" lvl="1" indent="-238125" eaLnBrk="0" hangingPunct="0">
              <a:lnSpc>
                <a:spcPct val="130000"/>
              </a:lnSpc>
              <a:buClr>
                <a:srgbClr val="666666"/>
              </a:buClr>
              <a:buSzPct val="36000"/>
              <a:buBlip>
                <a:blip r:embed="rId5"/>
              </a:buBlip>
            </a:pPr>
            <a:endParaRPr lang="en-US" sz="1400" dirty="0">
              <a:solidFill>
                <a:srgbClr val="666666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1971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INTRoduction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SRF limits</a:t>
            </a: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96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Multilayers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4145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ectangle 70"/>
          <p:cNvSpPr>
            <a:spLocks noChangeArrowheads="1"/>
          </p:cNvSpPr>
          <p:nvPr/>
        </p:nvSpPr>
        <p:spPr bwMode="auto">
          <a:xfrm rot="5400000">
            <a:off x="6382704" y="5340883"/>
            <a:ext cx="1181085" cy="340085"/>
          </a:xfrm>
          <a:prstGeom prst="rect">
            <a:avLst/>
          </a:prstGeom>
          <a:gradFill flip="none" rotWithShape="1">
            <a:gsLst>
              <a:gs pos="0">
                <a:srgbClr val="D2DA7A">
                  <a:lumMod val="40000"/>
                  <a:lumOff val="60000"/>
                </a:srgbClr>
              </a:gs>
              <a:gs pos="17000">
                <a:srgbClr val="D2DA7A">
                  <a:lumMod val="95000"/>
                  <a:lumOff val="5000"/>
                </a:srgbClr>
              </a:gs>
              <a:gs pos="100000">
                <a:srgbClr val="D2DA7A">
                  <a:lumMod val="60000"/>
                </a:srgb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en-US" sz="1600" kern="0">
              <a:solidFill>
                <a:prstClr val="white"/>
              </a:solidFill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1187624" y="46038"/>
            <a:ext cx="7056784" cy="909637"/>
          </a:xfrm>
        </p:spPr>
        <p:txBody>
          <a:bodyPr/>
          <a:lstStyle/>
          <a:p>
            <a:r>
              <a:rPr lang="en-US" dirty="0" smtClean="0"/>
              <a:t>After niobium : nanocomposites multilayers </a:t>
            </a:r>
            <a:endParaRPr lang="en-US" dirty="0"/>
          </a:p>
        </p:txBody>
      </p:sp>
      <p:sp>
        <p:nvSpPr>
          <p:cNvPr id="114" name="Rectangle 104"/>
          <p:cNvSpPr>
            <a:spLocks noChangeArrowheads="1"/>
          </p:cNvSpPr>
          <p:nvPr/>
        </p:nvSpPr>
        <p:spPr bwMode="auto">
          <a:xfrm>
            <a:off x="334235" y="2852936"/>
            <a:ext cx="5125419" cy="3580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360363" lvl="1" indent="-360363" eaLnBrk="0" hangingPunct="0">
              <a:lnSpc>
                <a:spcPct val="114000"/>
              </a:lnSpc>
              <a:buSzPct val="90000"/>
              <a:buBlip>
                <a:blip r:embed="rId4"/>
              </a:buBlip>
            </a:pPr>
            <a:r>
              <a:rPr kumimoji="1" lang="en-US" sz="1600" b="1" dirty="0" smtClean="0">
                <a:solidFill>
                  <a:prstClr val="black"/>
                </a:solidFill>
                <a:latin typeface="Arial"/>
              </a:rPr>
              <a:t>Dielectric </a:t>
            </a:r>
            <a:r>
              <a:rPr kumimoji="1" lang="en-US" sz="1600" b="1" dirty="0">
                <a:solidFill>
                  <a:prstClr val="black"/>
                </a:solidFill>
                <a:latin typeface="Arial"/>
              </a:rPr>
              <a:t>layer</a:t>
            </a:r>
          </a:p>
          <a:p>
            <a:pPr marL="552450" lvl="2" indent="-238125" eaLnBrk="0" hangingPunct="0">
              <a:lnSpc>
                <a:spcPct val="114000"/>
              </a:lnSpc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600" dirty="0">
                <a:solidFill>
                  <a:prstClr val="black"/>
                </a:solidFill>
                <a:latin typeface="+mn-lt"/>
              </a:rPr>
              <a:t>Small </a:t>
            </a:r>
            <a:r>
              <a:rPr lang="en-US" sz="1600" dirty="0">
                <a:solidFill>
                  <a:prstClr val="black"/>
                </a:solidFill>
                <a:latin typeface="+mn-lt"/>
                <a:sym typeface="Symbol"/>
              </a:rPr>
              <a:t> vortex (short  -&gt; low dissipation)</a:t>
            </a:r>
          </a:p>
          <a:p>
            <a:pPr marL="552450" lvl="2" indent="-238125" eaLnBrk="0" hangingPunct="0">
              <a:lnSpc>
                <a:spcPct val="114000"/>
              </a:lnSpc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600" dirty="0">
                <a:solidFill>
                  <a:prstClr val="black"/>
                </a:solidFill>
                <a:latin typeface="+mn-lt"/>
                <a:sym typeface="Symbol"/>
              </a:rPr>
              <a:t>Quickly coalesce (w. RF)</a:t>
            </a:r>
          </a:p>
          <a:p>
            <a:pPr marL="552450" lvl="2" indent="-238125" eaLnBrk="0" hangingPunct="0">
              <a:lnSpc>
                <a:spcPct val="114000"/>
              </a:lnSpc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sz="1600" dirty="0">
                <a:solidFill>
                  <a:prstClr val="black"/>
                </a:solidFill>
                <a:latin typeface="+mn-lt"/>
              </a:rPr>
              <a:t>Blocks avalanche penetration</a:t>
            </a:r>
          </a:p>
          <a:p>
            <a:pPr marL="314325" lvl="2" indent="0" eaLnBrk="0" hangingPunct="0">
              <a:lnSpc>
                <a:spcPct val="114000"/>
              </a:lnSpc>
              <a:buClr>
                <a:srgbClr val="666666"/>
              </a:buClr>
              <a:buSzPct val="36000"/>
            </a:pPr>
            <a:r>
              <a:rPr lang="en-US" sz="1600" dirty="0">
                <a:solidFill>
                  <a:prstClr val="black"/>
                </a:solidFill>
                <a:latin typeface="+mn-lt"/>
              </a:rPr>
              <a:t>=&gt; </a:t>
            </a:r>
            <a:r>
              <a:rPr lang="en-US" sz="1600" b="1" dirty="0">
                <a:solidFill>
                  <a:prstClr val="black"/>
                </a:solidFill>
                <a:latin typeface="+mn-lt"/>
              </a:rPr>
              <a:t>Multilayer</a:t>
            </a:r>
            <a:r>
              <a:rPr lang="en-US" sz="1600" dirty="0">
                <a:solidFill>
                  <a:prstClr val="black"/>
                </a:solidFill>
                <a:latin typeface="+mn-lt"/>
              </a:rPr>
              <a:t> concept for RF application</a:t>
            </a:r>
          </a:p>
          <a:p>
            <a:pPr marL="360363" lvl="1" indent="-360363" eaLnBrk="0" hangingPunct="0">
              <a:spcBef>
                <a:spcPts val="600"/>
              </a:spcBef>
              <a:spcAft>
                <a:spcPts val="600"/>
              </a:spcAft>
              <a:buSzPct val="90000"/>
              <a:buBlip>
                <a:blip r:embed="rId4"/>
              </a:buBlip>
            </a:pPr>
            <a:r>
              <a:rPr lang="en-US" altLang="en-US" sz="1600" b="1" dirty="0">
                <a:solidFill>
                  <a:srgbClr val="000000"/>
                </a:solidFill>
                <a:latin typeface="+mn-lt"/>
                <a:sym typeface="Symbol" pitchFamily="18" charset="2"/>
              </a:rPr>
              <a:t> </a:t>
            </a:r>
            <a:r>
              <a:rPr kumimoji="1" lang="en-US" altLang="en-US" sz="1600" b="1" dirty="0">
                <a:solidFill>
                  <a:prstClr val="black"/>
                </a:solidFill>
                <a:latin typeface="+mn-lt"/>
                <a:sym typeface="Symbol" pitchFamily="18" charset="2"/>
              </a:rPr>
              <a:t>N</a:t>
            </a:r>
            <a:r>
              <a:rPr kumimoji="1" lang="en-US" altLang="zh-CN" sz="1600" b="1" dirty="0">
                <a:solidFill>
                  <a:prstClr val="black"/>
                </a:solidFill>
                <a:latin typeface="+mn-lt"/>
              </a:rPr>
              <a:t>anometric I/S/I/ layers deposited on </a:t>
            </a:r>
            <a:r>
              <a:rPr kumimoji="1" lang="en-US" altLang="zh-CN" sz="1600" b="1" dirty="0" err="1">
                <a:solidFill>
                  <a:prstClr val="black"/>
                </a:solidFill>
                <a:latin typeface="+mn-lt"/>
              </a:rPr>
              <a:t>Nb</a:t>
            </a:r>
            <a:endParaRPr kumimoji="1" lang="en-US" altLang="zh-CN" sz="1600" b="1" dirty="0">
              <a:solidFill>
                <a:prstClr val="black"/>
              </a:solidFill>
              <a:latin typeface="+mn-lt"/>
            </a:endParaRPr>
          </a:p>
          <a:p>
            <a:pPr marL="552450" lvl="2" indent="-238125" eaLnBrk="0" hangingPunct="0">
              <a:lnSpc>
                <a:spcPct val="114000"/>
              </a:lnSpc>
              <a:spcBef>
                <a:spcPts val="0"/>
              </a:spcBef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altLang="zh-CN" sz="1600" u="none" dirty="0" smtClean="0">
                <a:solidFill>
                  <a:srgbClr val="000000"/>
                </a:solidFill>
                <a:latin typeface="+mn-lt"/>
                <a:ea typeface="SimSun" pitchFamily="2" charset="-122"/>
              </a:rPr>
              <a:t> </a:t>
            </a:r>
            <a:r>
              <a:rPr lang="en-US" altLang="zh-CN" sz="1600" dirty="0">
                <a:solidFill>
                  <a:prstClr val="black"/>
                </a:solidFill>
                <a:latin typeface="+mn-lt"/>
              </a:rPr>
              <a:t>SC  nanometric layers (</a:t>
            </a:r>
            <a:r>
              <a:rPr lang="en-US" altLang="zh-CN" sz="1600" dirty="0">
                <a:solidFill>
                  <a:prstClr val="black"/>
                </a:solidFill>
                <a:latin typeface="+mn-lt"/>
                <a:sym typeface="Symbol"/>
              </a:rPr>
              <a:t> 100 nm) =&gt; H</a:t>
            </a:r>
            <a:r>
              <a:rPr lang="en-US" altLang="zh-CN" sz="1600" baseline="-25000" dirty="0">
                <a:solidFill>
                  <a:prstClr val="black"/>
                </a:solidFill>
                <a:latin typeface="+mn-lt"/>
                <a:sym typeface="Symbol"/>
              </a:rPr>
              <a:t>C1</a:t>
            </a:r>
            <a:r>
              <a:rPr lang="en-US" altLang="zh-CN" sz="1600" dirty="0">
                <a:solidFill>
                  <a:prstClr val="black"/>
                </a:solidFill>
                <a:latin typeface="+mn-lt"/>
                <a:sym typeface="Symbol"/>
              </a:rPr>
              <a:t> =&gt; </a:t>
            </a:r>
            <a:r>
              <a:rPr lang="en-US" altLang="zh-CN" sz="1600" dirty="0" smtClean="0">
                <a:solidFill>
                  <a:prstClr val="black"/>
                </a:solidFill>
                <a:latin typeface="+mn-lt"/>
                <a:sym typeface="Symbol"/>
              </a:rPr>
              <a:t>Vortex </a:t>
            </a:r>
            <a:r>
              <a:rPr lang="en-US" altLang="zh-CN" sz="1600" dirty="0">
                <a:solidFill>
                  <a:prstClr val="black"/>
                </a:solidFill>
                <a:latin typeface="+mn-lt"/>
                <a:sym typeface="Symbol"/>
              </a:rPr>
              <a:t>enter at higher field</a:t>
            </a:r>
          </a:p>
          <a:p>
            <a:pPr marL="552450" lvl="2" indent="-238125" eaLnBrk="0" hangingPunct="0">
              <a:lnSpc>
                <a:spcPct val="114000"/>
              </a:lnSpc>
              <a:spcBef>
                <a:spcPts val="0"/>
              </a:spcBef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altLang="zh-CN" sz="1600" dirty="0">
                <a:solidFill>
                  <a:prstClr val="black"/>
                </a:solidFill>
                <a:latin typeface="+mn-lt"/>
              </a:rPr>
              <a:t> </a:t>
            </a:r>
            <a:r>
              <a:rPr lang="en-US" altLang="zh-CN" sz="1600" dirty="0" err="1">
                <a:solidFill>
                  <a:prstClr val="black"/>
                </a:solidFill>
                <a:latin typeface="+mn-lt"/>
              </a:rPr>
              <a:t>Nb</a:t>
            </a:r>
            <a:r>
              <a:rPr lang="en-US" altLang="zh-CN" sz="1600" dirty="0">
                <a:solidFill>
                  <a:prstClr val="black"/>
                </a:solidFill>
                <a:latin typeface="+mn-lt"/>
              </a:rPr>
              <a:t>  surface screening =&gt; allows high magnetic field inside the cavity =&gt; higher </a:t>
            </a:r>
            <a:r>
              <a:rPr lang="en-US" altLang="zh-CN" sz="1600" dirty="0" err="1">
                <a:solidFill>
                  <a:prstClr val="black"/>
                </a:solidFill>
                <a:latin typeface="+mn-lt"/>
              </a:rPr>
              <a:t>E</a:t>
            </a:r>
            <a:r>
              <a:rPr lang="en-US" altLang="zh-CN" sz="1600" baseline="-25000" dirty="0" err="1">
                <a:solidFill>
                  <a:prstClr val="black"/>
                </a:solidFill>
                <a:latin typeface="+mn-lt"/>
              </a:rPr>
              <a:t>acc</a:t>
            </a:r>
            <a:endParaRPr lang="en-US" altLang="zh-CN" sz="1600" baseline="-25000" dirty="0">
              <a:solidFill>
                <a:prstClr val="black"/>
              </a:solidFill>
              <a:latin typeface="+mn-lt"/>
            </a:endParaRPr>
          </a:p>
          <a:p>
            <a:pPr marL="552450" lvl="2" indent="-238125" eaLnBrk="0" hangingPunct="0">
              <a:lnSpc>
                <a:spcPct val="114000"/>
              </a:lnSpc>
              <a:spcBef>
                <a:spcPts val="0"/>
              </a:spcBef>
              <a:buClr>
                <a:srgbClr val="666666"/>
              </a:buClr>
              <a:buSzPct val="36000"/>
              <a:buBlip>
                <a:blip r:embed="rId5"/>
              </a:buBlip>
            </a:pPr>
            <a:r>
              <a:rPr lang="en-US" altLang="zh-CN" sz="1600" dirty="0">
                <a:solidFill>
                  <a:prstClr val="black"/>
                </a:solidFill>
                <a:latin typeface="+mn-lt"/>
              </a:rPr>
              <a:t> SC w. high T</a:t>
            </a:r>
            <a:r>
              <a:rPr lang="en-US" altLang="zh-CN" sz="1600" baseline="-25000" dirty="0">
                <a:solidFill>
                  <a:prstClr val="black"/>
                </a:solidFill>
                <a:latin typeface="+mn-lt"/>
              </a:rPr>
              <a:t>C</a:t>
            </a:r>
            <a:r>
              <a:rPr lang="en-US" altLang="zh-CN" sz="1600" dirty="0">
                <a:solidFill>
                  <a:prstClr val="black"/>
                </a:solidFill>
                <a:latin typeface="+mn-lt"/>
              </a:rPr>
              <a:t> than </a:t>
            </a:r>
            <a:r>
              <a:rPr lang="en-US" altLang="zh-CN" sz="1600" dirty="0" err="1">
                <a:solidFill>
                  <a:prstClr val="black"/>
                </a:solidFill>
                <a:latin typeface="+mn-lt"/>
              </a:rPr>
              <a:t>Nb</a:t>
            </a:r>
            <a:r>
              <a:rPr lang="en-US" altLang="zh-CN" sz="1600" dirty="0">
                <a:solidFill>
                  <a:prstClr val="black"/>
                </a:solidFill>
                <a:latin typeface="+mn-lt"/>
              </a:rPr>
              <a:t> (e.g.  </a:t>
            </a:r>
            <a:r>
              <a:rPr lang="en-US" altLang="zh-CN" sz="1600" dirty="0" err="1">
                <a:solidFill>
                  <a:prstClr val="black"/>
                </a:solidFill>
                <a:latin typeface="+mn-lt"/>
              </a:rPr>
              <a:t>NbN</a:t>
            </a:r>
            <a:r>
              <a:rPr lang="en-US" altLang="zh-CN" sz="1600" dirty="0" smtClean="0">
                <a:solidFill>
                  <a:prstClr val="black"/>
                </a:solidFill>
                <a:latin typeface="+mn-lt"/>
              </a:rPr>
              <a:t>):</a:t>
            </a:r>
            <a:r>
              <a:rPr lang="en-US" altLang="zh-CN" sz="1600" dirty="0">
                <a:solidFill>
                  <a:prstClr val="black"/>
                </a:solidFill>
                <a:latin typeface="+mn-lt"/>
              </a:rPr>
              <a:t>	</a:t>
            </a:r>
            <a:r>
              <a:rPr lang="en-US" altLang="zh-CN" sz="1600" dirty="0" smtClean="0">
                <a:solidFill>
                  <a:prstClr val="black"/>
                </a:solidFill>
                <a:latin typeface="+mn-lt"/>
              </a:rPr>
              <a:t>                            </a:t>
            </a:r>
            <a:r>
              <a:rPr lang="en-US" altLang="zh-CN" sz="1600" dirty="0">
                <a:solidFill>
                  <a:prstClr val="black"/>
                </a:solidFill>
                <a:latin typeface="+mn-lt"/>
              </a:rPr>
              <a:t>=&gt; </a:t>
            </a:r>
            <a:r>
              <a:rPr lang="en-US" sz="1600" dirty="0">
                <a:solidFill>
                  <a:prstClr val="black"/>
                </a:solidFill>
                <a:latin typeface="+mn-lt"/>
                <a:sym typeface="Symbol" pitchFamily="18" charset="2"/>
              </a:rPr>
              <a:t>Q</a:t>
            </a:r>
            <a:r>
              <a:rPr lang="en-US" sz="1600" baseline="-25000" dirty="0">
                <a:solidFill>
                  <a:prstClr val="black"/>
                </a:solidFill>
                <a:latin typeface="+mn-lt"/>
                <a:sym typeface="Symbol" pitchFamily="18" charset="2"/>
              </a:rPr>
              <a:t>0</a:t>
            </a:r>
            <a:r>
              <a:rPr lang="en-US" sz="1600" baseline="30000" dirty="0">
                <a:solidFill>
                  <a:prstClr val="black"/>
                </a:solidFill>
                <a:latin typeface="+mn-lt"/>
                <a:sym typeface="Symbol" pitchFamily="18" charset="2"/>
              </a:rPr>
              <a:t>multi</a:t>
            </a:r>
            <a:r>
              <a:rPr lang="en-US" sz="1600" dirty="0">
                <a:solidFill>
                  <a:prstClr val="black"/>
                </a:solidFill>
                <a:latin typeface="+mn-lt"/>
                <a:sym typeface="Symbol" pitchFamily="18" charset="2"/>
              </a:rPr>
              <a:t> &gt;&gt; Q</a:t>
            </a:r>
            <a:r>
              <a:rPr lang="en-US" sz="1600" baseline="-25000" dirty="0">
                <a:solidFill>
                  <a:prstClr val="black"/>
                </a:solidFill>
                <a:latin typeface="+mn-lt"/>
                <a:sym typeface="Symbol" pitchFamily="18" charset="2"/>
              </a:rPr>
              <a:t>0</a:t>
            </a:r>
            <a:r>
              <a:rPr lang="en-US" sz="1600" baseline="30000" dirty="0">
                <a:solidFill>
                  <a:prstClr val="black"/>
                </a:solidFill>
                <a:latin typeface="+mn-lt"/>
                <a:sym typeface="Symbol" pitchFamily="18" charset="2"/>
              </a:rPr>
              <a:t>Nb</a:t>
            </a:r>
            <a:r>
              <a:rPr lang="en-US" sz="1600" dirty="0">
                <a:solidFill>
                  <a:prstClr val="black"/>
                </a:solidFill>
                <a:latin typeface="+mn-lt"/>
                <a:sym typeface="Symbol" pitchFamily="18" charset="2"/>
              </a:rPr>
              <a:t> </a:t>
            </a:r>
          </a:p>
        </p:txBody>
      </p:sp>
      <p:pic>
        <p:nvPicPr>
          <p:cNvPr id="115" name="Picture 6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372" y="1198545"/>
            <a:ext cx="3416308" cy="25594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89325" y="2451080"/>
            <a:ext cx="4223185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i="1" u="none" dirty="0" smtClean="0"/>
              <a:t>Structures proposed by A. </a:t>
            </a:r>
            <a:r>
              <a:rPr lang="en-US" sz="1100" i="1" u="none" dirty="0" err="1" smtClean="0"/>
              <a:t>Gurevich</a:t>
            </a:r>
            <a:r>
              <a:rPr lang="en-US" sz="1100" i="1" u="none" dirty="0" smtClean="0"/>
              <a:t> in 2006, SRF tailored</a:t>
            </a:r>
            <a:endParaRPr lang="en-US" sz="1100" i="1" u="none" dirty="0"/>
          </a:p>
        </p:txBody>
      </p:sp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2809011"/>
              </p:ext>
            </p:extLst>
          </p:nvPr>
        </p:nvGraphicFramePr>
        <p:xfrm>
          <a:off x="4307910" y="5744259"/>
          <a:ext cx="1224136" cy="4507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93" name="Equation" r:id="rId7" imgW="1130040" imgH="457200" progId="Equation.3">
                  <p:embed/>
                </p:oleObj>
              </mc:Choice>
              <mc:Fallback>
                <p:oleObj name="Equation" r:id="rId7" imgW="11300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07910" y="5744259"/>
                        <a:ext cx="1224136" cy="4507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" name="Groupe 10"/>
          <p:cNvGrpSpPr/>
          <p:nvPr/>
        </p:nvGrpSpPr>
        <p:grpSpPr>
          <a:xfrm>
            <a:off x="3119977" y="1376085"/>
            <a:ext cx="1800001" cy="931909"/>
            <a:chOff x="3119977" y="1376085"/>
            <a:chExt cx="1800001" cy="931909"/>
          </a:xfrm>
        </p:grpSpPr>
        <p:sp>
          <p:nvSpPr>
            <p:cNvPr id="34" name="Rectangle 33"/>
            <p:cNvSpPr/>
            <p:nvPr/>
          </p:nvSpPr>
          <p:spPr>
            <a:xfrm>
              <a:off x="3119977" y="1676980"/>
              <a:ext cx="1620000" cy="631014"/>
            </a:xfrm>
            <a:prstGeom prst="rect">
              <a:avLst/>
            </a:prstGeom>
            <a:gradFill flip="none" rotWithShape="1">
              <a:gsLst>
                <a:gs pos="0">
                  <a:srgbClr val="D2DA7A">
                    <a:lumMod val="40000"/>
                    <a:lumOff val="60000"/>
                  </a:srgbClr>
                </a:gs>
                <a:gs pos="17000">
                  <a:srgbClr val="D2DA7A">
                    <a:lumMod val="95000"/>
                    <a:lumOff val="5000"/>
                  </a:srgbClr>
                </a:gs>
                <a:gs pos="100000">
                  <a:srgbClr val="D2DA7A">
                    <a:lumMod val="6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3120913" y="1925041"/>
              <a:ext cx="1621029" cy="637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Connecteur droit avec flèche 34"/>
            <p:cNvCxnSpPr/>
            <p:nvPr/>
          </p:nvCxnSpPr>
          <p:spPr>
            <a:xfrm>
              <a:off x="3236181" y="1456067"/>
              <a:ext cx="126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ZoneTexte 35"/>
                <p:cNvSpPr txBox="1"/>
                <p:nvPr/>
              </p:nvSpPr>
              <p:spPr>
                <a:xfrm>
                  <a:off x="4553785" y="1376085"/>
                  <a:ext cx="366193" cy="25924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𝑯</m:t>
                            </m:r>
                            <m:r>
                              <a:rPr kumimoji="0" lang="fr-FR" sz="1400" b="1" i="1" u="none" strike="noStrike" kern="0" cap="none" spc="0" normalizeH="0" baseline="-2500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e>
                        </m:acc>
                      </m:oMath>
                    </m:oMathPara>
                  </a14:m>
                  <a:endParaRPr kumimoji="0" lang="fr-FR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36" name="ZoneTexte 3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53785" y="1376085"/>
                  <a:ext cx="366193" cy="259247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r="-16667" b="-261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2" name="Triangle isocèle 41"/>
            <p:cNvSpPr/>
            <p:nvPr/>
          </p:nvSpPr>
          <p:spPr>
            <a:xfrm>
              <a:off x="3924177" y="1629176"/>
              <a:ext cx="55553" cy="63094"/>
            </a:xfrm>
            <a:prstGeom prst="triangle">
              <a:avLst/>
            </a:prstGeom>
            <a:solidFill>
              <a:sysClr val="window" lastClr="FFFFFF">
                <a:lumMod val="50000"/>
              </a:sysClr>
            </a:solidFill>
            <a:ln w="28575" cap="flat" cmpd="sng" algn="ctr">
              <a:noFill/>
              <a:prstDash val="sysDash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39" name="Connecteur droit avec flèche 38"/>
            <p:cNvCxnSpPr/>
            <p:nvPr/>
          </p:nvCxnSpPr>
          <p:spPr>
            <a:xfrm flipV="1">
              <a:off x="4211960" y="1674461"/>
              <a:ext cx="0" cy="25200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  <p:cxnSp>
          <p:nvCxnSpPr>
            <p:cNvPr id="40" name="Connecteur droit avec flèche 39"/>
            <p:cNvCxnSpPr/>
            <p:nvPr/>
          </p:nvCxnSpPr>
          <p:spPr>
            <a:xfrm>
              <a:off x="3635896" y="1692270"/>
              <a:ext cx="0" cy="232771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</p:grpSp>
      <p:grpSp>
        <p:nvGrpSpPr>
          <p:cNvPr id="9" name="Groupe 8"/>
          <p:cNvGrpSpPr/>
          <p:nvPr/>
        </p:nvGrpSpPr>
        <p:grpSpPr>
          <a:xfrm>
            <a:off x="467544" y="1358267"/>
            <a:ext cx="1800001" cy="931909"/>
            <a:chOff x="467544" y="1358267"/>
            <a:chExt cx="1800001" cy="931909"/>
          </a:xfrm>
        </p:grpSpPr>
        <p:sp>
          <p:nvSpPr>
            <p:cNvPr id="16" name="Rectangle 15"/>
            <p:cNvSpPr/>
            <p:nvPr/>
          </p:nvSpPr>
          <p:spPr>
            <a:xfrm>
              <a:off x="467544" y="1659162"/>
              <a:ext cx="1620000" cy="631014"/>
            </a:xfrm>
            <a:prstGeom prst="rect">
              <a:avLst/>
            </a:prstGeom>
            <a:gradFill flip="none" rotWithShape="1">
              <a:gsLst>
                <a:gs pos="0">
                  <a:srgbClr val="D2DA7A">
                    <a:lumMod val="40000"/>
                    <a:lumOff val="60000"/>
                  </a:srgbClr>
                </a:gs>
                <a:gs pos="17000">
                  <a:srgbClr val="D2DA7A">
                    <a:lumMod val="95000"/>
                    <a:lumOff val="5000"/>
                  </a:srgbClr>
                </a:gs>
                <a:gs pos="100000">
                  <a:srgbClr val="D2DA7A">
                    <a:lumMod val="6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7" name="Connecteur droit avec flèche 16"/>
            <p:cNvCxnSpPr/>
            <p:nvPr/>
          </p:nvCxnSpPr>
          <p:spPr>
            <a:xfrm>
              <a:off x="583748" y="1438249"/>
              <a:ext cx="126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8" name="ZoneTexte 17"/>
                <p:cNvSpPr txBox="1"/>
                <p:nvPr/>
              </p:nvSpPr>
              <p:spPr>
                <a:xfrm>
                  <a:off x="1901352" y="1358267"/>
                  <a:ext cx="366193" cy="25924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𝑯</m:t>
                            </m:r>
                            <m:r>
                              <a:rPr kumimoji="0" lang="fr-FR" sz="1400" b="1" i="1" u="none" strike="noStrike" kern="0" cap="none" spc="0" normalizeH="0" baseline="-2500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e>
                        </m:acc>
                      </m:oMath>
                    </m:oMathPara>
                  </a14:m>
                  <a:endParaRPr kumimoji="0" lang="fr-FR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8" name="ZoneTexte 1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01352" y="1358267"/>
                  <a:ext cx="366193" cy="259247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r="-16667" b="-261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9" name="Groupe 18"/>
            <p:cNvGrpSpPr/>
            <p:nvPr/>
          </p:nvGrpSpPr>
          <p:grpSpPr>
            <a:xfrm>
              <a:off x="1118144" y="1611367"/>
              <a:ext cx="348456" cy="304288"/>
              <a:chOff x="6846905" y="3556213"/>
              <a:chExt cx="677424" cy="520857"/>
            </a:xfrm>
          </p:grpSpPr>
          <p:grpSp>
            <p:nvGrpSpPr>
              <p:cNvPr id="23" name="Groupe 22"/>
              <p:cNvGrpSpPr/>
              <p:nvPr/>
            </p:nvGrpSpPr>
            <p:grpSpPr>
              <a:xfrm flipV="1">
                <a:off x="6946734" y="3645024"/>
                <a:ext cx="477767" cy="279035"/>
                <a:chOff x="6948264" y="3645024"/>
                <a:chExt cx="477767" cy="279035"/>
              </a:xfrm>
            </p:grpSpPr>
            <p:sp>
              <p:nvSpPr>
                <p:cNvPr id="31" name="Arc 30"/>
                <p:cNvSpPr/>
                <p:nvPr/>
              </p:nvSpPr>
              <p:spPr>
                <a:xfrm>
                  <a:off x="6993983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Arc 31"/>
                <p:cNvSpPr/>
                <p:nvPr/>
              </p:nvSpPr>
              <p:spPr>
                <a:xfrm flipH="1">
                  <a:off x="6948264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24" name="Triangle isocèle 23"/>
              <p:cNvSpPr/>
              <p:nvPr/>
            </p:nvSpPr>
            <p:spPr>
              <a:xfrm>
                <a:off x="7145574" y="3556213"/>
                <a:ext cx="108000" cy="108000"/>
              </a:xfrm>
              <a:prstGeom prst="triangle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noFill/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grpSp>
            <p:nvGrpSpPr>
              <p:cNvPr id="25" name="Groupe 24"/>
              <p:cNvGrpSpPr/>
              <p:nvPr/>
            </p:nvGrpSpPr>
            <p:grpSpPr>
              <a:xfrm flipV="1">
                <a:off x="6846905" y="3643527"/>
                <a:ext cx="677424" cy="433543"/>
                <a:chOff x="6948264" y="3645024"/>
                <a:chExt cx="477767" cy="279035"/>
              </a:xfrm>
            </p:grpSpPr>
            <p:sp>
              <p:nvSpPr>
                <p:cNvPr id="29" name="Arc 28"/>
                <p:cNvSpPr/>
                <p:nvPr/>
              </p:nvSpPr>
              <p:spPr>
                <a:xfrm>
                  <a:off x="6993983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Arc 29"/>
                <p:cNvSpPr/>
                <p:nvPr/>
              </p:nvSpPr>
              <p:spPr>
                <a:xfrm flipH="1">
                  <a:off x="6948264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20" name="Connecteur droit avec flèche 19"/>
            <p:cNvCxnSpPr>
              <a:stCxn id="32" idx="0"/>
              <a:endCxn id="31" idx="0"/>
            </p:cNvCxnSpPr>
            <p:nvPr/>
          </p:nvCxnSpPr>
          <p:spPr>
            <a:xfrm>
              <a:off x="1280607" y="1826267"/>
              <a:ext cx="23517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  <p:sp>
          <p:nvSpPr>
            <p:cNvPr id="4" name="Rectangle 3"/>
            <p:cNvSpPr/>
            <p:nvPr/>
          </p:nvSpPr>
          <p:spPr>
            <a:xfrm>
              <a:off x="467544" y="1925041"/>
              <a:ext cx="1621029" cy="637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7" name="Groupe 56"/>
          <p:cNvGrpSpPr/>
          <p:nvPr/>
        </p:nvGrpSpPr>
        <p:grpSpPr>
          <a:xfrm flipV="1">
            <a:off x="7898011" y="3823669"/>
            <a:ext cx="919876" cy="1323008"/>
            <a:chOff x="6998751" y="1377880"/>
            <a:chExt cx="1226501" cy="1764010"/>
          </a:xfrm>
        </p:grpSpPr>
        <p:sp>
          <p:nvSpPr>
            <p:cNvPr id="74" name="Ellipse 73"/>
            <p:cNvSpPr/>
            <p:nvPr/>
          </p:nvSpPr>
          <p:spPr>
            <a:xfrm>
              <a:off x="7256144" y="1377880"/>
              <a:ext cx="714079" cy="1764010"/>
            </a:xfrm>
            <a:prstGeom prst="ellipse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7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fr-FR" sz="1600" kern="0">
                <a:solidFill>
                  <a:prstClr val="white"/>
                </a:solidFill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7932929" y="1976394"/>
              <a:ext cx="292323" cy="588003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7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fr-FR" sz="1600" kern="0">
                <a:solidFill>
                  <a:prstClr val="white"/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7001116" y="1976394"/>
              <a:ext cx="292323" cy="588003"/>
            </a:xfrm>
            <a:prstGeom prst="rect">
              <a:avLst/>
            </a:prstGeom>
            <a:gradFill>
              <a:gsLst>
                <a:gs pos="0">
                  <a:schemeClr val="bg1">
                    <a:lumMod val="65000"/>
                  </a:schemeClr>
                </a:gs>
                <a:gs pos="17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1"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fr-FR" sz="1600" kern="0">
                <a:solidFill>
                  <a:prstClr val="white"/>
                </a:solidFill>
              </a:endParaRPr>
            </a:p>
          </p:txBody>
        </p:sp>
        <p:grpSp>
          <p:nvGrpSpPr>
            <p:cNvPr id="79" name="Groupe 78"/>
            <p:cNvGrpSpPr/>
            <p:nvPr/>
          </p:nvGrpSpPr>
          <p:grpSpPr>
            <a:xfrm>
              <a:off x="6998751" y="1472141"/>
              <a:ext cx="1217279" cy="1565668"/>
              <a:chOff x="7001117" y="1475266"/>
              <a:chExt cx="1217279" cy="1565668"/>
            </a:xfrm>
          </p:grpSpPr>
          <p:sp>
            <p:nvSpPr>
              <p:cNvPr id="83" name="Ellipse 82"/>
              <p:cNvSpPr/>
              <p:nvPr/>
            </p:nvSpPr>
            <p:spPr>
              <a:xfrm>
                <a:off x="7329225" y="1475266"/>
                <a:ext cx="567918" cy="1565668"/>
              </a:xfrm>
              <a:prstGeom prst="ellipse">
                <a:avLst/>
              </a:prstGeom>
              <a:gradFill flip="none" rotWithShape="1">
                <a:gsLst>
                  <a:gs pos="0">
                    <a:srgbClr val="D2DA7A">
                      <a:lumMod val="40000"/>
                      <a:lumOff val="60000"/>
                    </a:srgbClr>
                  </a:gs>
                  <a:gs pos="17000">
                    <a:srgbClr val="D2DA7A">
                      <a:lumMod val="95000"/>
                      <a:lumOff val="5000"/>
                    </a:srgbClr>
                  </a:gs>
                  <a:gs pos="100000">
                    <a:srgbClr val="D2DA7A">
                      <a:lumMod val="60000"/>
                    </a:srgbClr>
                  </a:gs>
                </a:gsLst>
                <a:lin ang="16200000" scaled="1"/>
                <a:tileRect/>
              </a:gradFill>
              <a:ln w="12700" cap="flat" cmpd="sng" algn="ctr">
                <a:solidFill>
                  <a:schemeClr val="accent3">
                    <a:lumMod val="75000"/>
                  </a:scheme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fr-FR" sz="1600" kern="0">
                    <a:solidFill>
                      <a:prstClr val="white"/>
                    </a:solidFill>
                  </a:rPr>
                  <a:t> </a:t>
                </a:r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7868212" y="2065512"/>
                <a:ext cx="350184" cy="411450"/>
              </a:xfrm>
              <a:prstGeom prst="rect">
                <a:avLst/>
              </a:prstGeom>
              <a:gradFill flip="none" rotWithShape="1">
                <a:gsLst>
                  <a:gs pos="0">
                    <a:srgbClr val="D2DA7A">
                      <a:lumMod val="40000"/>
                      <a:lumOff val="60000"/>
                    </a:srgbClr>
                  </a:gs>
                  <a:gs pos="17000">
                    <a:srgbClr val="D2DA7A">
                      <a:lumMod val="95000"/>
                      <a:lumOff val="5000"/>
                    </a:srgbClr>
                  </a:gs>
                  <a:gs pos="100000">
                    <a:srgbClr val="D2DA7A">
                      <a:lumMod val="60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fr-FR" sz="1600" kern="0">
                    <a:solidFill>
                      <a:prstClr val="white"/>
                    </a:solidFill>
                  </a:rPr>
                  <a:t> </a:t>
                </a:r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7001117" y="2064671"/>
                <a:ext cx="357040" cy="411450"/>
              </a:xfrm>
              <a:prstGeom prst="rect">
                <a:avLst/>
              </a:prstGeom>
              <a:gradFill flip="none" rotWithShape="1">
                <a:gsLst>
                  <a:gs pos="0">
                    <a:srgbClr val="D2DA7A">
                      <a:lumMod val="40000"/>
                      <a:lumOff val="60000"/>
                    </a:srgbClr>
                  </a:gs>
                  <a:gs pos="17000">
                    <a:srgbClr val="D2DA7A">
                      <a:lumMod val="95000"/>
                      <a:lumOff val="5000"/>
                    </a:srgbClr>
                  </a:gs>
                  <a:gs pos="100000">
                    <a:srgbClr val="D2DA7A">
                      <a:lumMod val="60000"/>
                    </a:srgbClr>
                  </a:gs>
                </a:gsLst>
                <a:lin ang="16200000" scaled="1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/>
                <a:r>
                  <a:rPr lang="fr-FR" sz="1600" kern="0">
                    <a:solidFill>
                      <a:prstClr val="white"/>
                    </a:solidFill>
                  </a:rPr>
                  <a:t>  </a:t>
                </a:r>
              </a:p>
            </p:txBody>
          </p:sp>
        </p:grpSp>
      </p:grpSp>
      <p:sp>
        <p:nvSpPr>
          <p:cNvPr id="59" name="Rectangle 113"/>
          <p:cNvSpPr>
            <a:spLocks noChangeArrowheads="1"/>
          </p:cNvSpPr>
          <p:nvPr/>
        </p:nvSpPr>
        <p:spPr bwMode="auto">
          <a:xfrm flipH="1">
            <a:off x="7112140" y="5638792"/>
            <a:ext cx="644955" cy="661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/>
            <a:r>
              <a:rPr lang="en-US" sz="900" dirty="0">
                <a:solidFill>
                  <a:srgbClr val="477C2C"/>
                </a:solidFill>
              </a:rPr>
              <a:t>Cavity's </a:t>
            </a:r>
            <a:r>
              <a:rPr lang="en-US" sz="1000" dirty="0">
                <a:solidFill>
                  <a:srgbClr val="477C2C"/>
                </a:solidFill>
              </a:rPr>
              <a:t>internal</a:t>
            </a:r>
            <a:r>
              <a:rPr lang="en-US" sz="900" dirty="0">
                <a:solidFill>
                  <a:srgbClr val="477C2C"/>
                </a:solidFill>
              </a:rPr>
              <a:t> surface </a:t>
            </a:r>
          </a:p>
          <a:p>
            <a:pPr algn="r"/>
            <a:r>
              <a:rPr lang="fr-FR" sz="900" dirty="0">
                <a:solidFill>
                  <a:srgbClr val="477C2C"/>
                </a:solidFill>
              </a:rPr>
              <a:t>→</a:t>
            </a:r>
            <a:endParaRPr lang="fr-FR" sz="900" dirty="0">
              <a:solidFill>
                <a:srgbClr val="477C2C"/>
              </a:solidFill>
              <a:sym typeface="Symbol" pitchFamily="18" charset="2"/>
            </a:endParaRPr>
          </a:p>
        </p:txBody>
      </p:sp>
      <p:sp>
        <p:nvSpPr>
          <p:cNvPr id="60" name="Rectangle 66"/>
          <p:cNvSpPr>
            <a:spLocks noChangeArrowheads="1"/>
          </p:cNvSpPr>
          <p:nvPr/>
        </p:nvSpPr>
        <p:spPr bwMode="auto">
          <a:xfrm rot="5400000">
            <a:off x="5825255" y="5191272"/>
            <a:ext cx="1181086" cy="639308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  <a:alpha val="18000"/>
                </a:schemeClr>
              </a:gs>
              <a:gs pos="26000">
                <a:schemeClr val="tx1">
                  <a:lumMod val="50000"/>
                  <a:lumOff val="50000"/>
                  <a:alpha val="81000"/>
                </a:schemeClr>
              </a:gs>
              <a:gs pos="63000">
                <a:schemeClr val="tx1">
                  <a:lumMod val="50000"/>
                  <a:lumOff val="5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16200000" scaled="1"/>
            <a:tileRect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>
              <a:latin typeface="Calibri" pitchFamily="34" charset="0"/>
            </a:endParaRPr>
          </a:p>
        </p:txBody>
      </p:sp>
      <p:sp>
        <p:nvSpPr>
          <p:cNvPr id="61" name="Rectangle 70"/>
          <p:cNvSpPr>
            <a:spLocks noChangeArrowheads="1"/>
          </p:cNvSpPr>
          <p:nvPr/>
        </p:nvSpPr>
        <p:spPr bwMode="auto">
          <a:xfrm rot="5400000">
            <a:off x="6178786" y="5477050"/>
            <a:ext cx="1181085" cy="67751"/>
          </a:xfrm>
          <a:prstGeom prst="rect">
            <a:avLst/>
          </a:prstGeom>
          <a:gradFill flip="none" rotWithShape="1">
            <a:gsLst>
              <a:gs pos="0">
                <a:schemeClr val="accent2"/>
              </a:gs>
              <a:gs pos="26000">
                <a:schemeClr val="accent2">
                  <a:alpha val="68000"/>
                </a:schemeClr>
              </a:gs>
              <a:gs pos="63000">
                <a:schemeClr val="accent2">
                  <a:alpha val="68000"/>
                </a:schemeClr>
              </a:gs>
              <a:gs pos="100000">
                <a:schemeClr val="accent2"/>
              </a:gs>
            </a:gsLst>
            <a:path path="circle">
              <a:fillToRect l="100000" t="100000"/>
            </a:path>
            <a:tileRect r="-100000" b="-100000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1200">
              <a:latin typeface="Calibri" pitchFamily="34" charset="0"/>
            </a:endParaRPr>
          </a:p>
        </p:txBody>
      </p:sp>
      <p:sp>
        <p:nvSpPr>
          <p:cNvPr id="62" name="Line 110"/>
          <p:cNvSpPr>
            <a:spLocks noChangeShapeType="1"/>
          </p:cNvSpPr>
          <p:nvPr/>
        </p:nvSpPr>
        <p:spPr bwMode="auto">
          <a:xfrm flipV="1">
            <a:off x="7148396" y="4806582"/>
            <a:ext cx="1191" cy="1291487"/>
          </a:xfrm>
          <a:prstGeom prst="line">
            <a:avLst/>
          </a:prstGeom>
          <a:noFill/>
          <a:ln w="19050">
            <a:solidFill>
              <a:srgbClr val="477C2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350"/>
          </a:p>
        </p:txBody>
      </p:sp>
      <p:sp>
        <p:nvSpPr>
          <p:cNvPr id="63" name="Text Box 116"/>
          <p:cNvSpPr txBox="1">
            <a:spLocks noChangeArrowheads="1"/>
          </p:cNvSpPr>
          <p:nvPr/>
        </p:nvSpPr>
        <p:spPr bwMode="auto">
          <a:xfrm>
            <a:off x="7549480" y="5155611"/>
            <a:ext cx="9428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 dirty="0"/>
              <a:t> </a:t>
            </a:r>
            <a:r>
              <a:rPr lang="en-US" sz="1600" i="1" dirty="0" err="1"/>
              <a:t>H</a:t>
            </a:r>
            <a:r>
              <a:rPr lang="en-US" sz="1600" i="1" baseline="-25000" dirty="0" err="1"/>
              <a:t>applied</a:t>
            </a:r>
            <a:r>
              <a:rPr lang="en-US" sz="1600" i="1" baseline="-25000" dirty="0"/>
              <a:t> //</a:t>
            </a:r>
          </a:p>
        </p:txBody>
      </p:sp>
      <p:sp>
        <p:nvSpPr>
          <p:cNvPr id="64" name="Text Box 116"/>
          <p:cNvSpPr txBox="1">
            <a:spLocks noChangeArrowheads="1"/>
          </p:cNvSpPr>
          <p:nvPr/>
        </p:nvSpPr>
        <p:spPr bwMode="auto">
          <a:xfrm>
            <a:off x="6196827" y="5129168"/>
            <a:ext cx="50687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i="1" dirty="0" err="1">
                <a:solidFill>
                  <a:schemeClr val="bg1"/>
                </a:solidFill>
              </a:rPr>
              <a:t>H</a:t>
            </a:r>
            <a:r>
              <a:rPr lang="en-US" sz="1600" i="1" baseline="-25000" dirty="0" err="1">
                <a:solidFill>
                  <a:schemeClr val="bg1"/>
                </a:solidFill>
              </a:rPr>
              <a:t>Nb</a:t>
            </a:r>
            <a:endParaRPr lang="en-US" sz="1600" i="1" baseline="-25000" dirty="0">
              <a:solidFill>
                <a:schemeClr val="bg1"/>
              </a:solidFill>
            </a:endParaRPr>
          </a:p>
        </p:txBody>
      </p:sp>
      <p:sp>
        <p:nvSpPr>
          <p:cNvPr id="65" name="Text Box 116"/>
          <p:cNvSpPr txBox="1">
            <a:spLocks noChangeArrowheads="1"/>
          </p:cNvSpPr>
          <p:nvPr/>
        </p:nvSpPr>
        <p:spPr bwMode="auto">
          <a:xfrm>
            <a:off x="6554542" y="6172795"/>
            <a:ext cx="47641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i="1" dirty="0"/>
              <a:t>S-I-S</a:t>
            </a:r>
          </a:p>
        </p:txBody>
      </p:sp>
      <p:cxnSp>
        <p:nvCxnSpPr>
          <p:cNvPr id="68" name="Connecteur droit avec flèche 111"/>
          <p:cNvCxnSpPr/>
          <p:nvPr/>
        </p:nvCxnSpPr>
        <p:spPr>
          <a:xfrm flipH="1" flipV="1">
            <a:off x="7138628" y="5146405"/>
            <a:ext cx="609713" cy="1640"/>
          </a:xfrm>
          <a:prstGeom prst="straightConnector1">
            <a:avLst/>
          </a:prstGeom>
          <a:ln w="22225">
            <a:solidFill>
              <a:schemeClr val="accent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112"/>
          <p:cNvCxnSpPr/>
          <p:nvPr/>
        </p:nvCxnSpPr>
        <p:spPr>
          <a:xfrm flipH="1">
            <a:off x="6096145" y="5440152"/>
            <a:ext cx="699602" cy="0"/>
          </a:xfrm>
          <a:prstGeom prst="straightConnector1">
            <a:avLst/>
          </a:prstGeom>
          <a:ln w="22225">
            <a:solidFill>
              <a:schemeClr val="accent4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avec flèche 113"/>
          <p:cNvCxnSpPr/>
          <p:nvPr/>
        </p:nvCxnSpPr>
        <p:spPr>
          <a:xfrm flipH="1">
            <a:off x="6401123" y="5599540"/>
            <a:ext cx="404999" cy="0"/>
          </a:xfrm>
          <a:prstGeom prst="straightConnector1">
            <a:avLst/>
          </a:prstGeom>
          <a:ln w="12700">
            <a:prstDash val="dash"/>
            <a:headEnd type="stealt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114"/>
          <p:cNvCxnSpPr/>
          <p:nvPr/>
        </p:nvCxnSpPr>
        <p:spPr>
          <a:xfrm flipH="1">
            <a:off x="7144481" y="5599540"/>
            <a:ext cx="404999" cy="0"/>
          </a:xfrm>
          <a:prstGeom prst="straightConnector1">
            <a:avLst/>
          </a:prstGeom>
          <a:ln w="12700">
            <a:prstDash val="dash"/>
            <a:headEnd type="none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Text Box 116"/>
          <p:cNvSpPr txBox="1">
            <a:spLocks noChangeArrowheads="1"/>
          </p:cNvSpPr>
          <p:nvPr/>
        </p:nvSpPr>
        <p:spPr bwMode="auto">
          <a:xfrm>
            <a:off x="6745662" y="5638792"/>
            <a:ext cx="429307" cy="502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i="1" dirty="0" err="1">
                <a:solidFill>
                  <a:schemeClr val="bg1"/>
                </a:solidFill>
              </a:rPr>
              <a:t>d</a:t>
            </a:r>
            <a:r>
              <a:rPr lang="en-US" sz="1600" i="1" baseline="-25000" dirty="0" err="1">
                <a:solidFill>
                  <a:schemeClr val="bg1"/>
                </a:solidFill>
              </a:rPr>
              <a:t>sc</a:t>
            </a:r>
            <a:endParaRPr lang="en-US" sz="1600" i="1" baseline="-25000" dirty="0">
              <a:solidFill>
                <a:schemeClr val="bg1"/>
              </a:solidFill>
            </a:endParaRPr>
          </a:p>
        </p:txBody>
      </p:sp>
      <p:sp>
        <p:nvSpPr>
          <p:cNvPr id="73" name="Forme libre 116"/>
          <p:cNvSpPr/>
          <p:nvPr/>
        </p:nvSpPr>
        <p:spPr>
          <a:xfrm>
            <a:off x="6787355" y="5146552"/>
            <a:ext cx="357188" cy="292894"/>
          </a:xfrm>
          <a:custGeom>
            <a:avLst/>
            <a:gdLst>
              <a:gd name="connsiteX0" fmla="*/ 476250 w 476250"/>
              <a:gd name="connsiteY0" fmla="*/ 0 h 390525"/>
              <a:gd name="connsiteX1" fmla="*/ 285750 w 476250"/>
              <a:gd name="connsiteY1" fmla="*/ 323850 h 390525"/>
              <a:gd name="connsiteX2" fmla="*/ 0 w 476250"/>
              <a:gd name="connsiteY2" fmla="*/ 390525 h 390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6250" h="390525">
                <a:moveTo>
                  <a:pt x="476250" y="0"/>
                </a:moveTo>
                <a:cubicBezTo>
                  <a:pt x="420687" y="129381"/>
                  <a:pt x="365125" y="258763"/>
                  <a:pt x="285750" y="323850"/>
                </a:cubicBezTo>
                <a:cubicBezTo>
                  <a:pt x="206375" y="388937"/>
                  <a:pt x="103187" y="389731"/>
                  <a:pt x="0" y="390525"/>
                </a:cubicBezTo>
              </a:path>
            </a:pathLst>
          </a:custGeom>
          <a:noFill/>
          <a:ln w="22225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350"/>
          </a:p>
        </p:txBody>
      </p:sp>
      <p:sp>
        <p:nvSpPr>
          <p:cNvPr id="224" name="Ellipse 223"/>
          <p:cNvSpPr/>
          <p:nvPr/>
        </p:nvSpPr>
        <p:spPr>
          <a:xfrm>
            <a:off x="8033135" y="4738141"/>
            <a:ext cx="243596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Forme libre 224"/>
          <p:cNvSpPr/>
          <p:nvPr/>
        </p:nvSpPr>
        <p:spPr>
          <a:xfrm>
            <a:off x="6787402" y="4465486"/>
            <a:ext cx="1247215" cy="378815"/>
          </a:xfrm>
          <a:custGeom>
            <a:avLst/>
            <a:gdLst>
              <a:gd name="connsiteX0" fmla="*/ 1270747 w 1270747"/>
              <a:gd name="connsiteY0" fmla="*/ 310226 h 310226"/>
              <a:gd name="connsiteX1" fmla="*/ 736226 w 1270747"/>
              <a:gd name="connsiteY1" fmla="*/ 21114 h 310226"/>
              <a:gd name="connsiteX2" fmla="*/ 0 w 1270747"/>
              <a:gd name="connsiteY2" fmla="*/ 44647 h 310226"/>
              <a:gd name="connsiteX0" fmla="*/ 1270747 w 1270747"/>
              <a:gd name="connsiteY0" fmla="*/ 372428 h 372428"/>
              <a:gd name="connsiteX1" fmla="*/ 736226 w 1270747"/>
              <a:gd name="connsiteY1" fmla="*/ 83316 h 372428"/>
              <a:gd name="connsiteX2" fmla="*/ 0 w 1270747"/>
              <a:gd name="connsiteY2" fmla="*/ 106849 h 372428"/>
              <a:gd name="connsiteX0" fmla="*/ 1247215 w 1247215"/>
              <a:gd name="connsiteY0" fmla="*/ 295064 h 295064"/>
              <a:gd name="connsiteX1" fmla="*/ 712694 w 1247215"/>
              <a:gd name="connsiteY1" fmla="*/ 5952 h 295064"/>
              <a:gd name="connsiteX2" fmla="*/ 0 w 1247215"/>
              <a:gd name="connsiteY2" fmla="*/ 194211 h 295064"/>
              <a:gd name="connsiteX0" fmla="*/ 1247611 w 1247611"/>
              <a:gd name="connsiteY0" fmla="*/ 294142 h 294142"/>
              <a:gd name="connsiteX1" fmla="*/ 713090 w 1247611"/>
              <a:gd name="connsiteY1" fmla="*/ 5030 h 294142"/>
              <a:gd name="connsiteX2" fmla="*/ 396 w 1247611"/>
              <a:gd name="connsiteY2" fmla="*/ 193289 h 294142"/>
              <a:gd name="connsiteX0" fmla="*/ 1247678 w 1247678"/>
              <a:gd name="connsiteY0" fmla="*/ 340655 h 340655"/>
              <a:gd name="connsiteX1" fmla="*/ 713157 w 1247678"/>
              <a:gd name="connsiteY1" fmla="*/ 51543 h 340655"/>
              <a:gd name="connsiteX2" fmla="*/ 463 w 1247678"/>
              <a:gd name="connsiteY2" fmla="*/ 239802 h 340655"/>
              <a:gd name="connsiteX0" fmla="*/ 1247656 w 1247656"/>
              <a:gd name="connsiteY0" fmla="*/ 355342 h 355342"/>
              <a:gd name="connsiteX1" fmla="*/ 713135 w 1247656"/>
              <a:gd name="connsiteY1" fmla="*/ 66230 h 355342"/>
              <a:gd name="connsiteX2" fmla="*/ 441 w 1247656"/>
              <a:gd name="connsiteY2" fmla="*/ 254489 h 355342"/>
              <a:gd name="connsiteX0" fmla="*/ 1247671 w 1247671"/>
              <a:gd name="connsiteY0" fmla="*/ 346520 h 346520"/>
              <a:gd name="connsiteX1" fmla="*/ 713150 w 1247671"/>
              <a:gd name="connsiteY1" fmla="*/ 57408 h 346520"/>
              <a:gd name="connsiteX2" fmla="*/ 456 w 1247671"/>
              <a:gd name="connsiteY2" fmla="*/ 245667 h 346520"/>
              <a:gd name="connsiteX0" fmla="*/ 1247215 w 1247215"/>
              <a:gd name="connsiteY0" fmla="*/ 357666 h 357666"/>
              <a:gd name="connsiteX1" fmla="*/ 712694 w 1247215"/>
              <a:gd name="connsiteY1" fmla="*/ 68554 h 357666"/>
              <a:gd name="connsiteX2" fmla="*/ 0 w 1247215"/>
              <a:gd name="connsiteY2" fmla="*/ 256813 h 357666"/>
              <a:gd name="connsiteX0" fmla="*/ 1247215 w 1247215"/>
              <a:gd name="connsiteY0" fmla="*/ 378815 h 378815"/>
              <a:gd name="connsiteX1" fmla="*/ 712694 w 1247215"/>
              <a:gd name="connsiteY1" fmla="*/ 89703 h 378815"/>
              <a:gd name="connsiteX2" fmla="*/ 0 w 1247215"/>
              <a:gd name="connsiteY2" fmla="*/ 277962 h 378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47215" h="378815">
                <a:moveTo>
                  <a:pt x="1247215" y="378815"/>
                </a:moveTo>
                <a:cubicBezTo>
                  <a:pt x="1085850" y="256390"/>
                  <a:pt x="991159" y="230897"/>
                  <a:pt x="712694" y="89703"/>
                </a:cubicBezTo>
                <a:cubicBezTo>
                  <a:pt x="434229" y="-51491"/>
                  <a:pt x="100852" y="-51772"/>
                  <a:pt x="0" y="277962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2051720" y="6520259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25304" y="6518665"/>
            <a:ext cx="1118696" cy="365125"/>
          </a:xfrm>
        </p:spPr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21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2982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limit (</a:t>
            </a:r>
            <a:r>
              <a:rPr lang="en-US" dirty="0" err="1"/>
              <a:t>H</a:t>
            </a:r>
            <a:r>
              <a:rPr lang="en-US" baseline="-25000" dirty="0" err="1"/>
              <a:t>p</a:t>
            </a:r>
            <a:r>
              <a:rPr lang="en-US" dirty="0"/>
              <a:t>/H</a:t>
            </a:r>
            <a:r>
              <a:rPr lang="en-US" baseline="-25000" dirty="0"/>
              <a:t>C1</a:t>
            </a:r>
            <a:r>
              <a:rPr lang="en-US" dirty="0"/>
              <a:t>/H</a:t>
            </a:r>
            <a:r>
              <a:rPr lang="en-US" baseline="-25000" dirty="0"/>
              <a:t>SH</a:t>
            </a:r>
            <a:r>
              <a:rPr lang="en-US" dirty="0"/>
              <a:t>)</a:t>
            </a:r>
            <a:r>
              <a:rPr lang="en-US" baseline="-25000" dirty="0"/>
              <a:t> </a:t>
            </a:r>
            <a:r>
              <a:rPr lang="en-US" dirty="0"/>
              <a:t>?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024813" y="6519466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22</a:t>
            </a:fld>
            <a:endParaRPr lang="fr-FR" dirty="0"/>
          </a:p>
        </p:txBody>
      </p:sp>
      <p:sp>
        <p:nvSpPr>
          <p:cNvPr id="56" name="Rectangle 55"/>
          <p:cNvSpPr/>
          <p:nvPr/>
        </p:nvSpPr>
        <p:spPr>
          <a:xfrm>
            <a:off x="372059" y="1134246"/>
            <a:ext cx="8418882" cy="734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1" indent="-360363">
              <a:lnSpc>
                <a:spcPct val="120000"/>
              </a:lnSpc>
              <a:spcBef>
                <a:spcPts val="4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lang="en-US" altLang="zh-CN" sz="1600" dirty="0">
                <a:solidFill>
                  <a:prstClr val="black"/>
                </a:solidFill>
                <a:sym typeface="Symbol"/>
              </a:rPr>
              <a:t>R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eal world cavities behavior is dominated by a few number of defects</a:t>
            </a:r>
          </a:p>
          <a:p>
            <a:pPr marL="360363" lvl="1" indent="-360363">
              <a:lnSpc>
                <a:spcPct val="120000"/>
              </a:lnSpc>
              <a:spcBef>
                <a:spcPts val="4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It is very important to measure the penetration field of  samples in realistic conditions</a:t>
            </a:r>
            <a:endParaRPr lang="en-US" altLang="zh-CN" sz="1600" dirty="0">
              <a:solidFill>
                <a:prstClr val="black"/>
              </a:solidFill>
              <a:sym typeface="Symbol"/>
            </a:endParaRPr>
          </a:p>
        </p:txBody>
      </p:sp>
      <p:grpSp>
        <p:nvGrpSpPr>
          <p:cNvPr id="162" name="Groupe 161"/>
          <p:cNvGrpSpPr/>
          <p:nvPr/>
        </p:nvGrpSpPr>
        <p:grpSpPr>
          <a:xfrm>
            <a:off x="1971118" y="2029632"/>
            <a:ext cx="1893524" cy="940443"/>
            <a:chOff x="958407" y="1868806"/>
            <a:chExt cx="1893524" cy="940443"/>
          </a:xfrm>
        </p:grpSpPr>
        <p:sp>
          <p:nvSpPr>
            <p:cNvPr id="129" name="Rectangle 128"/>
            <p:cNvSpPr/>
            <p:nvPr/>
          </p:nvSpPr>
          <p:spPr>
            <a:xfrm>
              <a:off x="958407" y="2177875"/>
              <a:ext cx="1620000" cy="631374"/>
            </a:xfrm>
            <a:prstGeom prst="rect">
              <a:avLst/>
            </a:prstGeom>
            <a:gradFill flip="none" rotWithShape="1">
              <a:gsLst>
                <a:gs pos="0">
                  <a:srgbClr val="D2DA7A">
                    <a:lumMod val="40000"/>
                    <a:lumOff val="60000"/>
                  </a:srgbClr>
                </a:gs>
                <a:gs pos="17000">
                  <a:srgbClr val="D2DA7A">
                    <a:lumMod val="95000"/>
                    <a:lumOff val="5000"/>
                  </a:srgbClr>
                </a:gs>
                <a:gs pos="100000">
                  <a:srgbClr val="D2DA7A">
                    <a:lumMod val="6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30" name="Connecteur droit avec flèche 129"/>
            <p:cNvCxnSpPr/>
            <p:nvPr/>
          </p:nvCxnSpPr>
          <p:spPr>
            <a:xfrm>
              <a:off x="1080570" y="1957142"/>
              <a:ext cx="1296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ZoneTexte 130"/>
                <p:cNvSpPr txBox="1"/>
                <p:nvPr/>
              </p:nvSpPr>
              <p:spPr>
                <a:xfrm>
                  <a:off x="2466960" y="1868806"/>
                  <a:ext cx="384971" cy="2593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𝑯</m:t>
                            </m:r>
                            <m:r>
                              <a:rPr kumimoji="0" lang="fr-FR" sz="1400" b="1" i="1" u="none" strike="noStrike" kern="0" cap="none" spc="0" normalizeH="0" baseline="-2500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e>
                        </m:acc>
                      </m:oMath>
                    </m:oMathPara>
                  </a14:m>
                  <a:endParaRPr kumimoji="0" lang="fr-FR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31" name="ZoneTexte 1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66960" y="1868806"/>
                  <a:ext cx="384971" cy="25939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r="-11111" b="-261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2" name="Connecteur droit 131"/>
            <p:cNvCxnSpPr/>
            <p:nvPr/>
          </p:nvCxnSpPr>
          <p:spPr>
            <a:xfrm>
              <a:off x="1048503" y="2373905"/>
              <a:ext cx="1377377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Connecteur droit avec flèche 132"/>
            <p:cNvCxnSpPr/>
            <p:nvPr/>
          </p:nvCxnSpPr>
          <p:spPr>
            <a:xfrm>
              <a:off x="1968772" y="2373905"/>
              <a:ext cx="24723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</p:grpSp>
      <p:grpSp>
        <p:nvGrpSpPr>
          <p:cNvPr id="163" name="Groupe 162"/>
          <p:cNvGrpSpPr/>
          <p:nvPr/>
        </p:nvGrpSpPr>
        <p:grpSpPr>
          <a:xfrm>
            <a:off x="6508323" y="2033899"/>
            <a:ext cx="1800001" cy="931909"/>
            <a:chOff x="5559777" y="1877160"/>
            <a:chExt cx="1800001" cy="931909"/>
          </a:xfrm>
        </p:grpSpPr>
        <p:sp>
          <p:nvSpPr>
            <p:cNvPr id="112" name="Rectangle 111"/>
            <p:cNvSpPr/>
            <p:nvPr/>
          </p:nvSpPr>
          <p:spPr>
            <a:xfrm>
              <a:off x="5559777" y="2178055"/>
              <a:ext cx="1620000" cy="631014"/>
            </a:xfrm>
            <a:prstGeom prst="rect">
              <a:avLst/>
            </a:prstGeom>
            <a:gradFill flip="none" rotWithShape="1">
              <a:gsLst>
                <a:gs pos="0">
                  <a:srgbClr val="D2DA7A">
                    <a:lumMod val="40000"/>
                    <a:lumOff val="60000"/>
                  </a:srgbClr>
                </a:gs>
                <a:gs pos="17000">
                  <a:srgbClr val="D2DA7A">
                    <a:lumMod val="95000"/>
                    <a:lumOff val="5000"/>
                  </a:srgbClr>
                </a:gs>
                <a:gs pos="100000">
                  <a:srgbClr val="D2DA7A">
                    <a:lumMod val="6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13" name="Connecteur droit avec flèche 112"/>
            <p:cNvCxnSpPr/>
            <p:nvPr/>
          </p:nvCxnSpPr>
          <p:spPr>
            <a:xfrm>
              <a:off x="5675981" y="1957142"/>
              <a:ext cx="126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" name="ZoneTexte 113"/>
                <p:cNvSpPr txBox="1"/>
                <p:nvPr/>
              </p:nvSpPr>
              <p:spPr>
                <a:xfrm>
                  <a:off x="6993585" y="1877160"/>
                  <a:ext cx="366193" cy="25924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𝑯</m:t>
                            </m:r>
                            <m:r>
                              <a:rPr kumimoji="0" lang="fr-FR" sz="1400" b="1" i="1" u="none" strike="noStrike" kern="0" cap="none" spc="0" normalizeH="0" baseline="-2500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e>
                        </m:acc>
                      </m:oMath>
                    </m:oMathPara>
                  </a14:m>
                  <a:endParaRPr kumimoji="0" lang="fr-FR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14" name="ZoneTexte 1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93585" y="1877160"/>
                  <a:ext cx="366193" cy="25924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r="-16667" b="-261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5" name="Groupe 114"/>
            <p:cNvGrpSpPr/>
            <p:nvPr/>
          </p:nvGrpSpPr>
          <p:grpSpPr>
            <a:xfrm>
              <a:off x="6136291" y="2130262"/>
              <a:ext cx="496613" cy="388424"/>
              <a:chOff x="6702890" y="3556213"/>
              <a:chExt cx="965454" cy="664874"/>
            </a:xfrm>
          </p:grpSpPr>
          <p:grpSp>
            <p:nvGrpSpPr>
              <p:cNvPr id="119" name="Groupe 118"/>
              <p:cNvGrpSpPr/>
              <p:nvPr/>
            </p:nvGrpSpPr>
            <p:grpSpPr>
              <a:xfrm flipV="1">
                <a:off x="6946734" y="3645024"/>
                <a:ext cx="477767" cy="279035"/>
                <a:chOff x="6948264" y="3645024"/>
                <a:chExt cx="477767" cy="279035"/>
              </a:xfrm>
            </p:grpSpPr>
            <p:sp>
              <p:nvSpPr>
                <p:cNvPr id="127" name="Arc 126"/>
                <p:cNvSpPr/>
                <p:nvPr/>
              </p:nvSpPr>
              <p:spPr>
                <a:xfrm>
                  <a:off x="6993983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Arc 127"/>
                <p:cNvSpPr/>
                <p:nvPr/>
              </p:nvSpPr>
              <p:spPr>
                <a:xfrm flipH="1">
                  <a:off x="6948264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20" name="Triangle isocèle 119"/>
              <p:cNvSpPr/>
              <p:nvPr/>
            </p:nvSpPr>
            <p:spPr>
              <a:xfrm>
                <a:off x="7145574" y="3556213"/>
                <a:ext cx="108000" cy="108000"/>
              </a:xfrm>
              <a:prstGeom prst="triangle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noFill/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grpSp>
            <p:nvGrpSpPr>
              <p:cNvPr id="121" name="Groupe 120"/>
              <p:cNvGrpSpPr/>
              <p:nvPr/>
            </p:nvGrpSpPr>
            <p:grpSpPr>
              <a:xfrm flipV="1">
                <a:off x="6846905" y="3643527"/>
                <a:ext cx="677424" cy="433543"/>
                <a:chOff x="6948264" y="3645024"/>
                <a:chExt cx="477767" cy="279035"/>
              </a:xfrm>
            </p:grpSpPr>
            <p:sp>
              <p:nvSpPr>
                <p:cNvPr id="125" name="Arc 124"/>
                <p:cNvSpPr/>
                <p:nvPr/>
              </p:nvSpPr>
              <p:spPr>
                <a:xfrm>
                  <a:off x="6993983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  <p:sp>
              <p:nvSpPr>
                <p:cNvPr id="126" name="Arc 125"/>
                <p:cNvSpPr/>
                <p:nvPr/>
              </p:nvSpPr>
              <p:spPr>
                <a:xfrm flipH="1">
                  <a:off x="6948264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2" name="Groupe 121"/>
              <p:cNvGrpSpPr/>
              <p:nvPr/>
            </p:nvGrpSpPr>
            <p:grpSpPr>
              <a:xfrm flipV="1">
                <a:off x="6702890" y="3643527"/>
                <a:ext cx="965454" cy="577560"/>
                <a:chOff x="6948264" y="3645024"/>
                <a:chExt cx="477767" cy="279035"/>
              </a:xfrm>
            </p:grpSpPr>
            <p:sp>
              <p:nvSpPr>
                <p:cNvPr id="123" name="Arc 122"/>
                <p:cNvSpPr/>
                <p:nvPr/>
              </p:nvSpPr>
              <p:spPr>
                <a:xfrm>
                  <a:off x="6993983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  <p:sp>
              <p:nvSpPr>
                <p:cNvPr id="124" name="Arc 123"/>
                <p:cNvSpPr/>
                <p:nvPr/>
              </p:nvSpPr>
              <p:spPr>
                <a:xfrm flipH="1">
                  <a:off x="6948264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116" name="Connecteur droit avec flèche 115"/>
            <p:cNvCxnSpPr>
              <a:stCxn id="128" idx="0"/>
              <a:endCxn id="127" idx="0"/>
            </p:cNvCxnSpPr>
            <p:nvPr/>
          </p:nvCxnSpPr>
          <p:spPr>
            <a:xfrm>
              <a:off x="6372840" y="2345160"/>
              <a:ext cx="23517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  <p:cxnSp>
          <p:nvCxnSpPr>
            <p:cNvPr id="117" name="Connecteur droit avec flèche 116"/>
            <p:cNvCxnSpPr/>
            <p:nvPr/>
          </p:nvCxnSpPr>
          <p:spPr>
            <a:xfrm>
              <a:off x="6441433" y="2427516"/>
              <a:ext cx="23517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  <p:cxnSp>
          <p:nvCxnSpPr>
            <p:cNvPr id="118" name="Connecteur droit avec flèche 117"/>
            <p:cNvCxnSpPr/>
            <p:nvPr/>
          </p:nvCxnSpPr>
          <p:spPr>
            <a:xfrm>
              <a:off x="6507280" y="2497653"/>
              <a:ext cx="23517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</p:grpSp>
      <p:grpSp>
        <p:nvGrpSpPr>
          <p:cNvPr id="134" name="Groupe 133"/>
          <p:cNvGrpSpPr/>
          <p:nvPr/>
        </p:nvGrpSpPr>
        <p:grpSpPr>
          <a:xfrm>
            <a:off x="374578" y="2141182"/>
            <a:ext cx="2880000" cy="2088561"/>
            <a:chOff x="637402" y="4023791"/>
            <a:chExt cx="3293328" cy="2299085"/>
          </a:xfrm>
        </p:grpSpPr>
        <p:grpSp>
          <p:nvGrpSpPr>
            <p:cNvPr id="135" name="Groupe 134"/>
            <p:cNvGrpSpPr/>
            <p:nvPr/>
          </p:nvGrpSpPr>
          <p:grpSpPr>
            <a:xfrm>
              <a:off x="637402" y="4023791"/>
              <a:ext cx="3293328" cy="2299085"/>
              <a:chOff x="372264" y="3997995"/>
              <a:chExt cx="3293328" cy="2299085"/>
            </a:xfrm>
          </p:grpSpPr>
          <p:cxnSp>
            <p:nvCxnSpPr>
              <p:cNvPr id="137" name="Connecteur droit avec flèche 136"/>
              <p:cNvCxnSpPr/>
              <p:nvPr/>
            </p:nvCxnSpPr>
            <p:spPr>
              <a:xfrm flipV="1">
                <a:off x="914400" y="4343400"/>
                <a:ext cx="0" cy="1692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38" name="Connecteur droit avec flèche 137"/>
              <p:cNvCxnSpPr/>
              <p:nvPr/>
            </p:nvCxnSpPr>
            <p:spPr>
              <a:xfrm rot="5400000" flipV="1">
                <a:off x="1972200" y="4809600"/>
                <a:ext cx="0" cy="2268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39" name="Connecteur droit 138"/>
              <p:cNvCxnSpPr/>
              <p:nvPr/>
            </p:nvCxnSpPr>
            <p:spPr>
              <a:xfrm>
                <a:off x="914400" y="5105400"/>
                <a:ext cx="1792210" cy="838200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"/>
              </a:ln>
              <a:effectLst/>
            </p:spPr>
          </p:cxnSp>
          <p:cxnSp>
            <p:nvCxnSpPr>
              <p:cNvPr id="140" name="Connecteur droit 139"/>
              <p:cNvCxnSpPr/>
              <p:nvPr/>
            </p:nvCxnSpPr>
            <p:spPr>
              <a:xfrm>
                <a:off x="838200" y="4572000"/>
                <a:ext cx="1828800" cy="1345943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"/>
              </a:ln>
              <a:effectLst/>
            </p:spPr>
          </p:cxnSp>
          <p:sp>
            <p:nvSpPr>
              <p:cNvPr id="141" name="ZoneTexte 140"/>
              <p:cNvSpPr txBox="1"/>
              <p:nvPr/>
            </p:nvSpPr>
            <p:spPr>
              <a:xfrm>
                <a:off x="3225858" y="5833948"/>
                <a:ext cx="439734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2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42" name="ZoneTexte 141"/>
              <p:cNvSpPr txBox="1"/>
              <p:nvPr/>
            </p:nvSpPr>
            <p:spPr>
              <a:xfrm>
                <a:off x="2554262" y="5924400"/>
                <a:ext cx="519141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2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43" name="ZoneTexte 142"/>
              <p:cNvSpPr txBox="1"/>
              <p:nvPr/>
            </p:nvSpPr>
            <p:spPr>
              <a:xfrm>
                <a:off x="432807" y="4950015"/>
                <a:ext cx="550903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C1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>
                <a:off x="372264" y="4344476"/>
                <a:ext cx="557962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SH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45" name="ZoneTexte 144"/>
              <p:cNvSpPr txBox="1"/>
              <p:nvPr/>
            </p:nvSpPr>
            <p:spPr>
              <a:xfrm>
                <a:off x="700239" y="3997995"/>
                <a:ext cx="344446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</a:p>
            </p:txBody>
          </p:sp>
          <p:sp>
            <p:nvSpPr>
              <p:cNvPr id="146" name="ZoneTexte 145"/>
              <p:cNvSpPr txBox="1"/>
              <p:nvPr/>
            </p:nvSpPr>
            <p:spPr>
              <a:xfrm>
                <a:off x="1231521" y="4198228"/>
                <a:ext cx="517375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H//</a:t>
                </a:r>
              </a:p>
            </p:txBody>
          </p:sp>
          <p:sp>
            <p:nvSpPr>
              <p:cNvPr id="147" name="ZoneTexte 146"/>
              <p:cNvSpPr txBox="1"/>
              <p:nvPr/>
            </p:nvSpPr>
            <p:spPr>
              <a:xfrm>
                <a:off x="1047796" y="5542466"/>
                <a:ext cx="492671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sym typeface="Symbol" panose="05050102010706020507" pitchFamily="18" charset="2"/>
                  </a:rPr>
                  <a:t></a:t>
                </a:r>
                <a:endParaRPr kumimoji="0" lang="fr-FR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64653">
                      <a:lumMod val="75000"/>
                    </a:srgbClr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cxnSp>
          <p:nvCxnSpPr>
            <p:cNvPr id="136" name="Connecteur droit 135"/>
            <p:cNvCxnSpPr/>
            <p:nvPr/>
          </p:nvCxnSpPr>
          <p:spPr>
            <a:xfrm flipH="1" flipV="1">
              <a:off x="1275249" y="4663190"/>
              <a:ext cx="1676400" cy="1295400"/>
            </a:xfrm>
            <a:prstGeom prst="line">
              <a:avLst/>
            </a:prstGeom>
            <a:noFill/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grpSp>
        <p:nvGrpSpPr>
          <p:cNvPr id="161" name="Groupe 160"/>
          <p:cNvGrpSpPr/>
          <p:nvPr/>
        </p:nvGrpSpPr>
        <p:grpSpPr>
          <a:xfrm>
            <a:off x="4900829" y="2180805"/>
            <a:ext cx="2880000" cy="2009315"/>
            <a:chOff x="5065170" y="3453859"/>
            <a:chExt cx="2880000" cy="2009315"/>
          </a:xfrm>
        </p:grpSpPr>
        <p:grpSp>
          <p:nvGrpSpPr>
            <p:cNvPr id="148" name="Groupe 147"/>
            <p:cNvGrpSpPr/>
            <p:nvPr/>
          </p:nvGrpSpPr>
          <p:grpSpPr>
            <a:xfrm>
              <a:off x="5065170" y="3453859"/>
              <a:ext cx="2880000" cy="2009315"/>
              <a:chOff x="372264" y="3997995"/>
              <a:chExt cx="3253062" cy="2229726"/>
            </a:xfrm>
          </p:grpSpPr>
          <p:cxnSp>
            <p:nvCxnSpPr>
              <p:cNvPr id="149" name="Connecteur droit avec flèche 148"/>
              <p:cNvCxnSpPr/>
              <p:nvPr/>
            </p:nvCxnSpPr>
            <p:spPr>
              <a:xfrm flipV="1">
                <a:off x="914400" y="4343400"/>
                <a:ext cx="0" cy="1692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50" name="Connecteur droit avec flèche 149"/>
              <p:cNvCxnSpPr/>
              <p:nvPr/>
            </p:nvCxnSpPr>
            <p:spPr>
              <a:xfrm rot="5400000" flipV="1">
                <a:off x="1972200" y="4809600"/>
                <a:ext cx="0" cy="2268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51" name="Connecteur droit 150"/>
              <p:cNvCxnSpPr/>
              <p:nvPr/>
            </p:nvCxnSpPr>
            <p:spPr>
              <a:xfrm>
                <a:off x="914400" y="5105400"/>
                <a:ext cx="1792210" cy="838200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"/>
              </a:ln>
              <a:effectLst/>
            </p:spPr>
          </p:cxnSp>
          <p:cxnSp>
            <p:nvCxnSpPr>
              <p:cNvPr id="152" name="Connecteur droit 151"/>
              <p:cNvCxnSpPr/>
              <p:nvPr/>
            </p:nvCxnSpPr>
            <p:spPr>
              <a:xfrm>
                <a:off x="838200" y="4572000"/>
                <a:ext cx="1828800" cy="1345943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"/>
              </a:ln>
              <a:effectLst/>
            </p:spPr>
          </p:cxnSp>
          <p:sp>
            <p:nvSpPr>
              <p:cNvPr id="153" name="ZoneTexte 152"/>
              <p:cNvSpPr txBox="1"/>
              <p:nvPr/>
            </p:nvSpPr>
            <p:spPr>
              <a:xfrm>
                <a:off x="3225858" y="5833948"/>
                <a:ext cx="3994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2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4" name="ZoneTexte 153"/>
              <p:cNvSpPr txBox="1"/>
              <p:nvPr/>
            </p:nvSpPr>
            <p:spPr>
              <a:xfrm>
                <a:off x="2531722" y="5889167"/>
                <a:ext cx="47160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2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5" name="ZoneTexte 154"/>
              <p:cNvSpPr txBox="1"/>
              <p:nvPr/>
            </p:nvSpPr>
            <p:spPr>
              <a:xfrm>
                <a:off x="432807" y="4950015"/>
                <a:ext cx="5004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C1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6" name="ZoneTexte 155"/>
              <p:cNvSpPr txBox="1"/>
              <p:nvPr/>
            </p:nvSpPr>
            <p:spPr>
              <a:xfrm>
                <a:off x="372264" y="4344476"/>
                <a:ext cx="5068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SH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7" name="ZoneTexte 156"/>
              <p:cNvSpPr txBox="1"/>
              <p:nvPr/>
            </p:nvSpPr>
            <p:spPr>
              <a:xfrm>
                <a:off x="700239" y="3997995"/>
                <a:ext cx="3129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</a:p>
            </p:txBody>
          </p:sp>
          <p:sp>
            <p:nvSpPr>
              <p:cNvPr id="158" name="ZoneTexte 157"/>
              <p:cNvSpPr txBox="1"/>
              <p:nvPr/>
            </p:nvSpPr>
            <p:spPr>
              <a:xfrm>
                <a:off x="1271575" y="4292494"/>
                <a:ext cx="470000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H//</a:t>
                </a:r>
              </a:p>
            </p:txBody>
          </p:sp>
          <p:sp>
            <p:nvSpPr>
              <p:cNvPr id="159" name="ZoneTexte 158"/>
              <p:cNvSpPr txBox="1"/>
              <p:nvPr/>
            </p:nvSpPr>
            <p:spPr>
              <a:xfrm>
                <a:off x="1047796" y="5542466"/>
                <a:ext cx="4475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sym typeface="Symbol" panose="05050102010706020507" pitchFamily="18" charset="2"/>
                  </a:rPr>
                  <a:t></a:t>
                </a:r>
                <a:endParaRPr kumimoji="0" lang="fr-FR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64653">
                      <a:lumMod val="75000"/>
                    </a:srgbClr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160" name="Forme libre 159"/>
            <p:cNvSpPr/>
            <p:nvPr/>
          </p:nvSpPr>
          <p:spPr>
            <a:xfrm>
              <a:off x="5545133" y="4600573"/>
              <a:ext cx="1582834" cy="606669"/>
            </a:xfrm>
            <a:custGeom>
              <a:avLst/>
              <a:gdLst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729 h 882729"/>
                <a:gd name="connsiteX1" fmla="*/ 633046 w 1740877"/>
                <a:gd name="connsiteY1" fmla="*/ 56253 h 882729"/>
                <a:gd name="connsiteX2" fmla="*/ 0 w 1740877"/>
                <a:gd name="connsiteY2" fmla="*/ 73837 h 882729"/>
                <a:gd name="connsiteX3" fmla="*/ 0 w 1740877"/>
                <a:gd name="connsiteY3" fmla="*/ 73837 h 882729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858961 w 1858961"/>
                <a:gd name="connsiteY0" fmla="*/ 820219 h 820219"/>
                <a:gd name="connsiteX1" fmla="*/ 118084 w 1858961"/>
                <a:gd name="connsiteY1" fmla="*/ 11327 h 820219"/>
                <a:gd name="connsiteX2" fmla="*/ 162046 w 1858961"/>
                <a:gd name="connsiteY2" fmla="*/ 371811 h 820219"/>
                <a:gd name="connsiteX0" fmla="*/ 1886607 w 1886607"/>
                <a:gd name="connsiteY0" fmla="*/ 820219 h 820219"/>
                <a:gd name="connsiteX1" fmla="*/ 110561 w 1886607"/>
                <a:gd name="connsiteY1" fmla="*/ 11327 h 820219"/>
                <a:gd name="connsiteX2" fmla="*/ 189692 w 1886607"/>
                <a:gd name="connsiteY2" fmla="*/ 371811 h 820219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23292" h="606669">
                  <a:moveTo>
                    <a:pt x="1723292" y="606669"/>
                  </a:moveTo>
                  <a:cubicBezTo>
                    <a:pt x="911469" y="-8793"/>
                    <a:pt x="354622" y="70338"/>
                    <a:pt x="0" y="0"/>
                  </a:cubicBezTo>
                </a:path>
              </a:pathLst>
            </a:custGeom>
            <a:noFill/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4" name="Groupe 3"/>
          <p:cNvGrpSpPr/>
          <p:nvPr/>
        </p:nvGrpSpPr>
        <p:grpSpPr>
          <a:xfrm>
            <a:off x="4072720" y="4434566"/>
            <a:ext cx="4819760" cy="1998664"/>
            <a:chOff x="4072720" y="4434566"/>
            <a:chExt cx="4819760" cy="1998664"/>
          </a:xfrm>
        </p:grpSpPr>
        <p:pic>
          <p:nvPicPr>
            <p:cNvPr id="215" name="Image 21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923647" y="4445220"/>
              <a:ext cx="1968833" cy="1977356"/>
            </a:xfrm>
            <a:prstGeom prst="rect">
              <a:avLst/>
            </a:prstGeom>
          </p:spPr>
        </p:pic>
        <p:pic>
          <p:nvPicPr>
            <p:cNvPr id="276" name="Image 27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072720" y="4434566"/>
              <a:ext cx="2011448" cy="1998664"/>
            </a:xfrm>
            <a:prstGeom prst="rect">
              <a:avLst/>
            </a:prstGeom>
          </p:spPr>
        </p:pic>
        <p:pic>
          <p:nvPicPr>
            <p:cNvPr id="278" name="Image 27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153724" y="5243553"/>
              <a:ext cx="722532" cy="380690"/>
            </a:xfrm>
            <a:prstGeom prst="rect">
              <a:avLst/>
            </a:prstGeom>
          </p:spPr>
        </p:pic>
      </p:grpSp>
      <p:sp>
        <p:nvSpPr>
          <p:cNvPr id="279" name="Rectangle 278"/>
          <p:cNvSpPr/>
          <p:nvPr/>
        </p:nvSpPr>
        <p:spPr>
          <a:xfrm>
            <a:off x="306925" y="4476582"/>
            <a:ext cx="3696239" cy="1885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1" indent="-360363">
              <a:lnSpc>
                <a:spcPct val="120000"/>
              </a:lnSpc>
              <a:buSzPct val="90000"/>
              <a:buBlip>
                <a:blip r:embed="rId2"/>
              </a:buBlip>
            </a:pPr>
            <a:r>
              <a:rPr lang="en-US" sz="1600" dirty="0" smtClean="0">
                <a:solidFill>
                  <a:prstClr val="black"/>
                </a:solidFill>
              </a:rPr>
              <a:t>Local magnetometry</a:t>
            </a:r>
          </a:p>
          <a:p>
            <a:pPr marL="744537" lvl="2" indent="-360363">
              <a:spcBef>
                <a:spcPts val="400"/>
              </a:spcBef>
              <a:buSzPct val="90000"/>
              <a:buBlip>
                <a:blip r:embed="rId2"/>
              </a:buBlip>
              <a:defRPr/>
            </a:pPr>
            <a:r>
              <a:rPr lang="en-US" sz="1400" dirty="0" smtClean="0">
                <a:solidFill>
                  <a:srgbClr val="666666"/>
                </a:solidFill>
              </a:rPr>
              <a:t>~ Same geometry as cavities</a:t>
            </a:r>
          </a:p>
          <a:p>
            <a:pPr marL="744537" lvl="2" indent="-360363">
              <a:spcBef>
                <a:spcPts val="400"/>
              </a:spcBef>
              <a:buSzPct val="90000"/>
              <a:buBlip>
                <a:blip r:embed="rId2"/>
              </a:buBlip>
              <a:defRPr/>
            </a:pPr>
            <a:r>
              <a:rPr lang="en-US" sz="1400" dirty="0" smtClean="0">
                <a:solidFill>
                  <a:srgbClr val="666666"/>
                </a:solidFill>
              </a:rPr>
              <a:t>No shape/edge effect (vs DC/ Squid magnetometry)</a:t>
            </a:r>
          </a:p>
          <a:p>
            <a:pPr marL="744537" lvl="2" indent="-360363">
              <a:spcBef>
                <a:spcPts val="400"/>
              </a:spcBef>
              <a:buSzPct val="90000"/>
              <a:buBlip>
                <a:blip r:embed="rId2"/>
              </a:buBlip>
              <a:defRPr/>
            </a:pPr>
            <a:r>
              <a:rPr lang="en-US" sz="1400" dirty="0" smtClean="0">
                <a:solidFill>
                  <a:srgbClr val="666666"/>
                </a:solidFill>
              </a:rPr>
              <a:t>No demagnetization effect</a:t>
            </a:r>
          </a:p>
          <a:p>
            <a:pPr marL="744537" lvl="2" indent="-360363">
              <a:spcBef>
                <a:spcPts val="400"/>
              </a:spcBef>
              <a:buSzPct val="90000"/>
              <a:buBlip>
                <a:blip r:embed="rId2"/>
              </a:buBlip>
              <a:defRPr/>
            </a:pPr>
            <a:r>
              <a:rPr lang="en-US" sz="1400" dirty="0" smtClean="0">
                <a:solidFill>
                  <a:srgbClr val="666666"/>
                </a:solidFill>
              </a:rPr>
              <a:t>Measures actual penetration field</a:t>
            </a:r>
            <a:r>
              <a:rPr lang="en-US" sz="1400" dirty="0">
                <a:solidFill>
                  <a:srgbClr val="666666"/>
                </a:solidFill>
              </a:rPr>
              <a:t> </a:t>
            </a:r>
            <a:r>
              <a:rPr lang="en-US" sz="1400" dirty="0" smtClean="0">
                <a:solidFill>
                  <a:srgbClr val="666666"/>
                </a:solidFill>
              </a:rPr>
              <a:t>wherever it is H</a:t>
            </a:r>
            <a:r>
              <a:rPr lang="en-US" sz="1400" baseline="-25000" dirty="0" smtClean="0">
                <a:solidFill>
                  <a:srgbClr val="666666"/>
                </a:solidFill>
              </a:rPr>
              <a:t>P</a:t>
            </a:r>
            <a:r>
              <a:rPr lang="en-US" sz="1400" dirty="0" smtClean="0">
                <a:solidFill>
                  <a:srgbClr val="666666"/>
                </a:solidFill>
              </a:rPr>
              <a:t>/H</a:t>
            </a:r>
            <a:r>
              <a:rPr lang="en-US" sz="1400" baseline="-25000" dirty="0" smtClean="0">
                <a:solidFill>
                  <a:srgbClr val="666666"/>
                </a:solidFill>
              </a:rPr>
              <a:t>C1</a:t>
            </a:r>
            <a:r>
              <a:rPr lang="en-US" sz="1400" dirty="0" smtClean="0">
                <a:solidFill>
                  <a:srgbClr val="666666"/>
                </a:solidFill>
              </a:rPr>
              <a:t>/H</a:t>
            </a:r>
            <a:r>
              <a:rPr lang="en-US" sz="1400" baseline="-25000" dirty="0" smtClean="0">
                <a:solidFill>
                  <a:srgbClr val="666666"/>
                </a:solidFill>
              </a:rPr>
              <a:t>SH</a:t>
            </a:r>
          </a:p>
        </p:txBody>
      </p:sp>
      <p:sp>
        <p:nvSpPr>
          <p:cNvPr id="280" name="Espace réservé du pied de page 279"/>
          <p:cNvSpPr>
            <a:spLocks noGrp="1"/>
          </p:cNvSpPr>
          <p:nvPr>
            <p:ph type="ftr" sz="quarter" idx="11"/>
          </p:nvPr>
        </p:nvSpPr>
        <p:spPr>
          <a:xfrm>
            <a:off x="2051720" y="6519466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9224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Experimental</a:t>
            </a:r>
            <a:r>
              <a:rPr lang="fr-FR" dirty="0" smtClean="0"/>
              <a:t> </a:t>
            </a:r>
            <a:r>
              <a:rPr lang="fr-FR" dirty="0" err="1" smtClean="0"/>
              <a:t>Details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23</a:t>
            </a:fld>
            <a:endParaRPr lang="fr-FR"/>
          </a:p>
        </p:txBody>
      </p:sp>
      <p:pic>
        <p:nvPicPr>
          <p:cNvPr id="29" name="Imag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1118099"/>
            <a:ext cx="3879330" cy="2923816"/>
          </a:xfrm>
          <a:prstGeom prst="rect">
            <a:avLst/>
          </a:prstGeom>
        </p:spPr>
      </p:pic>
      <p:sp>
        <p:nvSpPr>
          <p:cNvPr id="30" name="Espace réservé du pied de page 29"/>
          <p:cNvSpPr>
            <a:spLocks noGrp="1"/>
          </p:cNvSpPr>
          <p:nvPr>
            <p:ph type="ftr" sz="quarter" idx="11"/>
          </p:nvPr>
        </p:nvSpPr>
        <p:spPr>
          <a:xfrm>
            <a:off x="2051720" y="6502841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4592810" y="1067189"/>
            <a:ext cx="3827234" cy="3430231"/>
            <a:chOff x="4924280" y="2921360"/>
            <a:chExt cx="2919366" cy="2481658"/>
          </a:xfrm>
        </p:grpSpPr>
        <p:grpSp>
          <p:nvGrpSpPr>
            <p:cNvPr id="7" name="Groupe 6"/>
            <p:cNvGrpSpPr/>
            <p:nvPr/>
          </p:nvGrpSpPr>
          <p:grpSpPr>
            <a:xfrm>
              <a:off x="4924280" y="2921360"/>
              <a:ext cx="2919366" cy="2481658"/>
              <a:chOff x="213121" y="3407085"/>
              <a:chExt cx="3297529" cy="2753882"/>
            </a:xfrm>
          </p:grpSpPr>
          <p:cxnSp>
            <p:nvCxnSpPr>
              <p:cNvPr id="9" name="Connecteur droit avec flèche 8"/>
              <p:cNvCxnSpPr/>
              <p:nvPr/>
            </p:nvCxnSpPr>
            <p:spPr>
              <a:xfrm flipV="1">
                <a:off x="914400" y="3651137"/>
                <a:ext cx="0" cy="2369945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0" name="Connecteur droit avec flèche 9"/>
              <p:cNvCxnSpPr/>
              <p:nvPr/>
            </p:nvCxnSpPr>
            <p:spPr>
              <a:xfrm rot="5400000" flipV="1">
                <a:off x="1972200" y="4809600"/>
                <a:ext cx="0" cy="2268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sp>
            <p:nvSpPr>
              <p:cNvPr id="13" name="ZoneTexte 12"/>
              <p:cNvSpPr txBox="1"/>
              <p:nvPr/>
            </p:nvSpPr>
            <p:spPr>
              <a:xfrm>
                <a:off x="3225858" y="5833948"/>
                <a:ext cx="284792" cy="2718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 </a:t>
                </a: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2531722" y="5889167"/>
                <a:ext cx="346942" cy="2718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521171" y="4764616"/>
                <a:ext cx="5004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C1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213121" y="4303442"/>
                <a:ext cx="681179" cy="2718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err="1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Melting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7" name="ZoneTexte 16"/>
              <p:cNvSpPr txBox="1"/>
              <p:nvPr/>
            </p:nvSpPr>
            <p:spPr>
              <a:xfrm>
                <a:off x="647003" y="3407085"/>
                <a:ext cx="3129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</a:p>
            </p:txBody>
          </p:sp>
          <p:sp>
            <p:nvSpPr>
              <p:cNvPr id="21" name="ZoneTexte 20"/>
              <p:cNvSpPr txBox="1"/>
              <p:nvPr/>
            </p:nvSpPr>
            <p:spPr>
              <a:xfrm>
                <a:off x="404403" y="3637648"/>
                <a:ext cx="431192" cy="27180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C2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31" name="ZoneTexte 30"/>
              <p:cNvSpPr txBox="1"/>
              <p:nvPr/>
            </p:nvSpPr>
            <p:spPr>
              <a:xfrm>
                <a:off x="335137" y="5184831"/>
                <a:ext cx="540302" cy="271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lvl="0"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Calibri"/>
                  </a:rPr>
                  <a:t>I</a:t>
                </a:r>
                <a:r>
                  <a:rPr lang="fr-FR" sz="1600" kern="0" baseline="-25000" dirty="0" smtClean="0">
                    <a:solidFill>
                      <a:srgbClr val="7030A0"/>
                    </a:solidFill>
                    <a:latin typeface="Calibri"/>
                  </a:rPr>
                  <a:t>a</a:t>
                </a:r>
                <a:r>
                  <a:rPr lang="fr-FR" sz="1600" kern="0" dirty="0" smtClean="0">
                    <a:solidFill>
                      <a:srgbClr val="7030A0"/>
                    </a:solidFill>
                    <a:latin typeface="Calibri"/>
                  </a:rPr>
                  <a:t>/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7030A0"/>
                    </a:solidFill>
                    <a:effectLst/>
                    <a:uLnTx/>
                    <a:uFillTx/>
                    <a:latin typeface="Calibri"/>
                  </a:rPr>
                  <a:t>a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</p:grpSp>
        <p:sp>
          <p:nvSpPr>
            <p:cNvPr id="8" name="Forme libre 7"/>
            <p:cNvSpPr/>
            <p:nvPr/>
          </p:nvSpPr>
          <p:spPr>
            <a:xfrm>
              <a:off x="5545133" y="4311770"/>
              <a:ext cx="1582834" cy="895472"/>
            </a:xfrm>
            <a:custGeom>
              <a:avLst/>
              <a:gdLst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729 h 882729"/>
                <a:gd name="connsiteX1" fmla="*/ 633046 w 1740877"/>
                <a:gd name="connsiteY1" fmla="*/ 56253 h 882729"/>
                <a:gd name="connsiteX2" fmla="*/ 0 w 1740877"/>
                <a:gd name="connsiteY2" fmla="*/ 73837 h 882729"/>
                <a:gd name="connsiteX3" fmla="*/ 0 w 1740877"/>
                <a:gd name="connsiteY3" fmla="*/ 73837 h 882729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858961 w 1858961"/>
                <a:gd name="connsiteY0" fmla="*/ 820219 h 820219"/>
                <a:gd name="connsiteX1" fmla="*/ 118084 w 1858961"/>
                <a:gd name="connsiteY1" fmla="*/ 11327 h 820219"/>
                <a:gd name="connsiteX2" fmla="*/ 162046 w 1858961"/>
                <a:gd name="connsiteY2" fmla="*/ 371811 h 820219"/>
                <a:gd name="connsiteX0" fmla="*/ 1886607 w 1886607"/>
                <a:gd name="connsiteY0" fmla="*/ 820219 h 820219"/>
                <a:gd name="connsiteX1" fmla="*/ 110561 w 1886607"/>
                <a:gd name="connsiteY1" fmla="*/ 11327 h 820219"/>
                <a:gd name="connsiteX2" fmla="*/ 189692 w 1886607"/>
                <a:gd name="connsiteY2" fmla="*/ 371811 h 820219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23292" h="606669">
                  <a:moveTo>
                    <a:pt x="1723292" y="606669"/>
                  </a:moveTo>
                  <a:cubicBezTo>
                    <a:pt x="911469" y="-8793"/>
                    <a:pt x="374094" y="19451"/>
                    <a:pt x="0" y="0"/>
                  </a:cubicBezTo>
                </a:path>
              </a:pathLst>
            </a:custGeom>
            <a:noFill/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0" name="Forme libre 19"/>
            <p:cNvSpPr/>
            <p:nvPr/>
          </p:nvSpPr>
          <p:spPr>
            <a:xfrm>
              <a:off x="5545132" y="3878723"/>
              <a:ext cx="1582834" cy="1320793"/>
            </a:xfrm>
            <a:custGeom>
              <a:avLst/>
              <a:gdLst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729 h 882729"/>
                <a:gd name="connsiteX1" fmla="*/ 633046 w 1740877"/>
                <a:gd name="connsiteY1" fmla="*/ 56253 h 882729"/>
                <a:gd name="connsiteX2" fmla="*/ 0 w 1740877"/>
                <a:gd name="connsiteY2" fmla="*/ 73837 h 882729"/>
                <a:gd name="connsiteX3" fmla="*/ 0 w 1740877"/>
                <a:gd name="connsiteY3" fmla="*/ 73837 h 882729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858961 w 1858961"/>
                <a:gd name="connsiteY0" fmla="*/ 820219 h 820219"/>
                <a:gd name="connsiteX1" fmla="*/ 118084 w 1858961"/>
                <a:gd name="connsiteY1" fmla="*/ 11327 h 820219"/>
                <a:gd name="connsiteX2" fmla="*/ 162046 w 1858961"/>
                <a:gd name="connsiteY2" fmla="*/ 371811 h 820219"/>
                <a:gd name="connsiteX0" fmla="*/ 1886607 w 1886607"/>
                <a:gd name="connsiteY0" fmla="*/ 820219 h 820219"/>
                <a:gd name="connsiteX1" fmla="*/ 110561 w 1886607"/>
                <a:gd name="connsiteY1" fmla="*/ 11327 h 820219"/>
                <a:gd name="connsiteX2" fmla="*/ 189692 w 1886607"/>
                <a:gd name="connsiteY2" fmla="*/ 371811 h 820219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23292" h="606669">
                  <a:moveTo>
                    <a:pt x="1723292" y="606669"/>
                  </a:moveTo>
                  <a:cubicBezTo>
                    <a:pt x="911469" y="-8793"/>
                    <a:pt x="359490" y="27486"/>
                    <a:pt x="0" y="0"/>
                  </a:cubicBezTo>
                </a:path>
              </a:pathLst>
            </a:custGeom>
            <a:ln>
              <a:prstDash val="sys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2" name="Forme libre 21"/>
            <p:cNvSpPr/>
            <p:nvPr/>
          </p:nvSpPr>
          <p:spPr>
            <a:xfrm>
              <a:off x="5545312" y="3245478"/>
              <a:ext cx="1582834" cy="1960103"/>
            </a:xfrm>
            <a:custGeom>
              <a:avLst/>
              <a:gdLst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729 h 882729"/>
                <a:gd name="connsiteX1" fmla="*/ 633046 w 1740877"/>
                <a:gd name="connsiteY1" fmla="*/ 56253 h 882729"/>
                <a:gd name="connsiteX2" fmla="*/ 0 w 1740877"/>
                <a:gd name="connsiteY2" fmla="*/ 73837 h 882729"/>
                <a:gd name="connsiteX3" fmla="*/ 0 w 1740877"/>
                <a:gd name="connsiteY3" fmla="*/ 73837 h 882729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858961 w 1858961"/>
                <a:gd name="connsiteY0" fmla="*/ 820219 h 820219"/>
                <a:gd name="connsiteX1" fmla="*/ 118084 w 1858961"/>
                <a:gd name="connsiteY1" fmla="*/ 11327 h 820219"/>
                <a:gd name="connsiteX2" fmla="*/ 162046 w 1858961"/>
                <a:gd name="connsiteY2" fmla="*/ 371811 h 820219"/>
                <a:gd name="connsiteX0" fmla="*/ 1886607 w 1886607"/>
                <a:gd name="connsiteY0" fmla="*/ 820219 h 820219"/>
                <a:gd name="connsiteX1" fmla="*/ 110561 w 1886607"/>
                <a:gd name="connsiteY1" fmla="*/ 11327 h 820219"/>
                <a:gd name="connsiteX2" fmla="*/ 189692 w 1886607"/>
                <a:gd name="connsiteY2" fmla="*/ 371811 h 820219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23292" h="606669">
                  <a:moveTo>
                    <a:pt x="1723292" y="606669"/>
                  </a:moveTo>
                  <a:cubicBezTo>
                    <a:pt x="911469" y="-8793"/>
                    <a:pt x="359490" y="27486"/>
                    <a:pt x="0" y="0"/>
                  </a:cubicBezTo>
                </a:path>
              </a:pathLst>
            </a:custGeom>
            <a:ln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4" name="ZoneTexte 3"/>
          <p:cNvSpPr txBox="1"/>
          <p:nvPr/>
        </p:nvSpPr>
        <p:spPr>
          <a:xfrm>
            <a:off x="5599710" y="3855102"/>
            <a:ext cx="10150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Meissner state</a:t>
            </a:r>
            <a:endParaRPr lang="en-US" sz="1000" i="1" dirty="0"/>
          </a:p>
        </p:txBody>
      </p:sp>
      <p:sp>
        <p:nvSpPr>
          <p:cNvPr id="24" name="ZoneTexte 23"/>
          <p:cNvSpPr txBox="1"/>
          <p:nvPr/>
        </p:nvSpPr>
        <p:spPr>
          <a:xfrm>
            <a:off x="5417804" y="2688126"/>
            <a:ext cx="7024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err="1" smtClean="0"/>
              <a:t>Vx</a:t>
            </a:r>
            <a:r>
              <a:rPr lang="en-US" sz="1000" i="1" dirty="0" smtClean="0"/>
              <a:t> lattice</a:t>
            </a:r>
            <a:endParaRPr lang="en-US" sz="1000" i="1" dirty="0"/>
          </a:p>
        </p:txBody>
      </p:sp>
      <p:sp>
        <p:nvSpPr>
          <p:cNvPr id="26" name="ZoneTexte 25"/>
          <p:cNvSpPr txBox="1"/>
          <p:nvPr/>
        </p:nvSpPr>
        <p:spPr>
          <a:xfrm>
            <a:off x="5479019" y="1979052"/>
            <a:ext cx="7777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err="1" smtClean="0"/>
              <a:t>Vx</a:t>
            </a:r>
            <a:r>
              <a:rPr lang="en-US" sz="1000" i="1" dirty="0" smtClean="0"/>
              <a:t> ~ liquid</a:t>
            </a:r>
            <a:endParaRPr lang="en-US" sz="1000" i="1" dirty="0"/>
          </a:p>
        </p:txBody>
      </p:sp>
      <p:cxnSp>
        <p:nvCxnSpPr>
          <p:cNvPr id="25" name="Connecteur droit avec flèche 24"/>
          <p:cNvCxnSpPr/>
          <p:nvPr/>
        </p:nvCxnSpPr>
        <p:spPr>
          <a:xfrm>
            <a:off x="5315820" y="3466351"/>
            <a:ext cx="23712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Forme libre 26"/>
          <p:cNvSpPr/>
          <p:nvPr/>
        </p:nvSpPr>
        <p:spPr>
          <a:xfrm>
            <a:off x="6716307" y="2991729"/>
            <a:ext cx="334841" cy="474623"/>
          </a:xfrm>
          <a:custGeom>
            <a:avLst/>
            <a:gdLst>
              <a:gd name="connsiteX0" fmla="*/ 0 w 474785"/>
              <a:gd name="connsiteY0" fmla="*/ 310680 h 322403"/>
              <a:gd name="connsiteX1" fmla="*/ 52754 w 474785"/>
              <a:gd name="connsiteY1" fmla="*/ 18 h 322403"/>
              <a:gd name="connsiteX2" fmla="*/ 287216 w 474785"/>
              <a:gd name="connsiteY2" fmla="*/ 322403 h 322403"/>
              <a:gd name="connsiteX3" fmla="*/ 287216 w 474785"/>
              <a:gd name="connsiteY3" fmla="*/ 322403 h 322403"/>
              <a:gd name="connsiteX4" fmla="*/ 474785 w 474785"/>
              <a:gd name="connsiteY4" fmla="*/ 310680 h 322403"/>
              <a:gd name="connsiteX0" fmla="*/ 0 w 474785"/>
              <a:gd name="connsiteY0" fmla="*/ 310680 h 322403"/>
              <a:gd name="connsiteX1" fmla="*/ 52754 w 474785"/>
              <a:gd name="connsiteY1" fmla="*/ 18 h 322403"/>
              <a:gd name="connsiteX2" fmla="*/ 287216 w 474785"/>
              <a:gd name="connsiteY2" fmla="*/ 322403 h 322403"/>
              <a:gd name="connsiteX3" fmla="*/ 287216 w 474785"/>
              <a:gd name="connsiteY3" fmla="*/ 322403 h 322403"/>
              <a:gd name="connsiteX4" fmla="*/ 474785 w 474785"/>
              <a:gd name="connsiteY4" fmla="*/ 310680 h 322403"/>
              <a:gd name="connsiteX0" fmla="*/ 0 w 474785"/>
              <a:gd name="connsiteY0" fmla="*/ 310680 h 322403"/>
              <a:gd name="connsiteX1" fmla="*/ 52754 w 474785"/>
              <a:gd name="connsiteY1" fmla="*/ 18 h 322403"/>
              <a:gd name="connsiteX2" fmla="*/ 287216 w 474785"/>
              <a:gd name="connsiteY2" fmla="*/ 322403 h 322403"/>
              <a:gd name="connsiteX3" fmla="*/ 287216 w 474785"/>
              <a:gd name="connsiteY3" fmla="*/ 322403 h 322403"/>
              <a:gd name="connsiteX4" fmla="*/ 474785 w 474785"/>
              <a:gd name="connsiteY4" fmla="*/ 310680 h 322403"/>
              <a:gd name="connsiteX0" fmla="*/ 0 w 474785"/>
              <a:gd name="connsiteY0" fmla="*/ 310680 h 322403"/>
              <a:gd name="connsiteX1" fmla="*/ 52754 w 474785"/>
              <a:gd name="connsiteY1" fmla="*/ 18 h 322403"/>
              <a:gd name="connsiteX2" fmla="*/ 287216 w 474785"/>
              <a:gd name="connsiteY2" fmla="*/ 322403 h 322403"/>
              <a:gd name="connsiteX3" fmla="*/ 287216 w 474785"/>
              <a:gd name="connsiteY3" fmla="*/ 322403 h 322403"/>
              <a:gd name="connsiteX4" fmla="*/ 474785 w 474785"/>
              <a:gd name="connsiteY4" fmla="*/ 310680 h 322403"/>
              <a:gd name="connsiteX0" fmla="*/ 0 w 474785"/>
              <a:gd name="connsiteY0" fmla="*/ 310680 h 322403"/>
              <a:gd name="connsiteX1" fmla="*/ 52754 w 474785"/>
              <a:gd name="connsiteY1" fmla="*/ 18 h 322403"/>
              <a:gd name="connsiteX2" fmla="*/ 287216 w 474785"/>
              <a:gd name="connsiteY2" fmla="*/ 322403 h 322403"/>
              <a:gd name="connsiteX3" fmla="*/ 287216 w 474785"/>
              <a:gd name="connsiteY3" fmla="*/ 322403 h 322403"/>
              <a:gd name="connsiteX4" fmla="*/ 474785 w 474785"/>
              <a:gd name="connsiteY4" fmla="*/ 310680 h 322403"/>
              <a:gd name="connsiteX0" fmla="*/ 0 w 474785"/>
              <a:gd name="connsiteY0" fmla="*/ 310680 h 322403"/>
              <a:gd name="connsiteX1" fmla="*/ 52754 w 474785"/>
              <a:gd name="connsiteY1" fmla="*/ 18 h 322403"/>
              <a:gd name="connsiteX2" fmla="*/ 287216 w 474785"/>
              <a:gd name="connsiteY2" fmla="*/ 322403 h 322403"/>
              <a:gd name="connsiteX3" fmla="*/ 287216 w 474785"/>
              <a:gd name="connsiteY3" fmla="*/ 322403 h 322403"/>
              <a:gd name="connsiteX4" fmla="*/ 474785 w 474785"/>
              <a:gd name="connsiteY4" fmla="*/ 310680 h 322403"/>
              <a:gd name="connsiteX0" fmla="*/ 0 w 287216"/>
              <a:gd name="connsiteY0" fmla="*/ 310680 h 322403"/>
              <a:gd name="connsiteX1" fmla="*/ 52754 w 287216"/>
              <a:gd name="connsiteY1" fmla="*/ 18 h 322403"/>
              <a:gd name="connsiteX2" fmla="*/ 287216 w 287216"/>
              <a:gd name="connsiteY2" fmla="*/ 322403 h 322403"/>
              <a:gd name="connsiteX3" fmla="*/ 287216 w 287216"/>
              <a:gd name="connsiteY3" fmla="*/ 322403 h 322403"/>
              <a:gd name="connsiteX0" fmla="*/ 0 w 287216"/>
              <a:gd name="connsiteY0" fmla="*/ 200363 h 212086"/>
              <a:gd name="connsiteX1" fmla="*/ 93745 w 287216"/>
              <a:gd name="connsiteY1" fmla="*/ 60 h 212086"/>
              <a:gd name="connsiteX2" fmla="*/ 287216 w 287216"/>
              <a:gd name="connsiteY2" fmla="*/ 212086 h 212086"/>
              <a:gd name="connsiteX3" fmla="*/ 287216 w 287216"/>
              <a:gd name="connsiteY3" fmla="*/ 212086 h 212086"/>
              <a:gd name="connsiteX0" fmla="*/ 0 w 287216"/>
              <a:gd name="connsiteY0" fmla="*/ 200363 h 212086"/>
              <a:gd name="connsiteX1" fmla="*/ 93745 w 287216"/>
              <a:gd name="connsiteY1" fmla="*/ 60 h 212086"/>
              <a:gd name="connsiteX2" fmla="*/ 287216 w 287216"/>
              <a:gd name="connsiteY2" fmla="*/ 212086 h 212086"/>
              <a:gd name="connsiteX3" fmla="*/ 287216 w 287216"/>
              <a:gd name="connsiteY3" fmla="*/ 212086 h 212086"/>
              <a:gd name="connsiteX0" fmla="*/ 0 w 306220"/>
              <a:gd name="connsiteY0" fmla="*/ 200363 h 224321"/>
              <a:gd name="connsiteX1" fmla="*/ 93745 w 306220"/>
              <a:gd name="connsiteY1" fmla="*/ 60 h 224321"/>
              <a:gd name="connsiteX2" fmla="*/ 287216 w 306220"/>
              <a:gd name="connsiteY2" fmla="*/ 212086 h 224321"/>
              <a:gd name="connsiteX3" fmla="*/ 302456 w 306220"/>
              <a:gd name="connsiteY3" fmla="*/ 196846 h 224321"/>
              <a:gd name="connsiteX0" fmla="*/ 0 w 306220"/>
              <a:gd name="connsiteY0" fmla="*/ 200363 h 224321"/>
              <a:gd name="connsiteX1" fmla="*/ 93745 w 306220"/>
              <a:gd name="connsiteY1" fmla="*/ 60 h 224321"/>
              <a:gd name="connsiteX2" fmla="*/ 287216 w 306220"/>
              <a:gd name="connsiteY2" fmla="*/ 212086 h 224321"/>
              <a:gd name="connsiteX3" fmla="*/ 302456 w 306220"/>
              <a:gd name="connsiteY3" fmla="*/ 196846 h 224321"/>
              <a:gd name="connsiteX0" fmla="*/ 0 w 306220"/>
              <a:gd name="connsiteY0" fmla="*/ 200363 h 224321"/>
              <a:gd name="connsiteX1" fmla="*/ 93745 w 306220"/>
              <a:gd name="connsiteY1" fmla="*/ 60 h 224321"/>
              <a:gd name="connsiteX2" fmla="*/ 287216 w 306220"/>
              <a:gd name="connsiteY2" fmla="*/ 212086 h 224321"/>
              <a:gd name="connsiteX3" fmla="*/ 302456 w 306220"/>
              <a:gd name="connsiteY3" fmla="*/ 196846 h 224321"/>
              <a:gd name="connsiteX0" fmla="*/ 0 w 302456"/>
              <a:gd name="connsiteY0" fmla="*/ 200305 h 200305"/>
              <a:gd name="connsiteX1" fmla="*/ 93745 w 302456"/>
              <a:gd name="connsiteY1" fmla="*/ 2 h 200305"/>
              <a:gd name="connsiteX2" fmla="*/ 302456 w 302456"/>
              <a:gd name="connsiteY2" fmla="*/ 196788 h 200305"/>
              <a:gd name="connsiteX0" fmla="*/ 0 w 302456"/>
              <a:gd name="connsiteY0" fmla="*/ 200305 h 200305"/>
              <a:gd name="connsiteX1" fmla="*/ 93745 w 302456"/>
              <a:gd name="connsiteY1" fmla="*/ 2 h 200305"/>
              <a:gd name="connsiteX2" fmla="*/ 302456 w 302456"/>
              <a:gd name="connsiteY2" fmla="*/ 196788 h 200305"/>
              <a:gd name="connsiteX0" fmla="*/ 0 w 310076"/>
              <a:gd name="connsiteY0" fmla="*/ 200304 h 200304"/>
              <a:gd name="connsiteX1" fmla="*/ 93745 w 310076"/>
              <a:gd name="connsiteY1" fmla="*/ 1 h 200304"/>
              <a:gd name="connsiteX2" fmla="*/ 310076 w 310076"/>
              <a:gd name="connsiteY2" fmla="*/ 198692 h 200304"/>
              <a:gd name="connsiteX0" fmla="*/ 0 w 310076"/>
              <a:gd name="connsiteY0" fmla="*/ 200304 h 200304"/>
              <a:gd name="connsiteX1" fmla="*/ 93745 w 310076"/>
              <a:gd name="connsiteY1" fmla="*/ 1 h 200304"/>
              <a:gd name="connsiteX2" fmla="*/ 310076 w 310076"/>
              <a:gd name="connsiteY2" fmla="*/ 198692 h 200304"/>
              <a:gd name="connsiteX0" fmla="*/ 0 w 334841"/>
              <a:gd name="connsiteY0" fmla="*/ 200304 h 200304"/>
              <a:gd name="connsiteX1" fmla="*/ 118510 w 334841"/>
              <a:gd name="connsiteY1" fmla="*/ 1 h 200304"/>
              <a:gd name="connsiteX2" fmla="*/ 334841 w 334841"/>
              <a:gd name="connsiteY2" fmla="*/ 198692 h 200304"/>
              <a:gd name="connsiteX0" fmla="*/ 0 w 334841"/>
              <a:gd name="connsiteY0" fmla="*/ 200304 h 200304"/>
              <a:gd name="connsiteX1" fmla="*/ 118510 w 334841"/>
              <a:gd name="connsiteY1" fmla="*/ 1 h 200304"/>
              <a:gd name="connsiteX2" fmla="*/ 334841 w 334841"/>
              <a:gd name="connsiteY2" fmla="*/ 198692 h 200304"/>
              <a:gd name="connsiteX0" fmla="*/ 0 w 334841"/>
              <a:gd name="connsiteY0" fmla="*/ 474623 h 474623"/>
              <a:gd name="connsiteX1" fmla="*/ 126130 w 334841"/>
              <a:gd name="connsiteY1" fmla="*/ 0 h 474623"/>
              <a:gd name="connsiteX2" fmla="*/ 334841 w 334841"/>
              <a:gd name="connsiteY2" fmla="*/ 473011 h 4746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34841" h="474623">
                <a:moveTo>
                  <a:pt x="0" y="474623"/>
                </a:moveTo>
                <a:cubicBezTo>
                  <a:pt x="55782" y="470715"/>
                  <a:pt x="70323" y="269"/>
                  <a:pt x="126130" y="0"/>
                </a:cubicBezTo>
                <a:cubicBezTo>
                  <a:pt x="181937" y="-269"/>
                  <a:pt x="279930" y="462494"/>
                  <a:pt x="334841" y="473011"/>
                </a:cubicBezTo>
              </a:path>
            </a:pathLst>
          </a:cu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162065" y="4384740"/>
            <a:ext cx="5815831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1" indent="-360363" eaLnBrk="0" hangingPunct="0">
              <a:lnSpc>
                <a:spcPts val="2000"/>
              </a:lnSpc>
              <a:spcBef>
                <a:spcPts val="600"/>
              </a:spcBef>
              <a:buSzPct val="90000"/>
              <a:buBlip>
                <a:blip r:embed="rId3"/>
              </a:buBlip>
            </a:pPr>
            <a:r>
              <a:rPr lang="en-US" altLang="zh-CN" sz="1400" b="1" dirty="0">
                <a:solidFill>
                  <a:srgbClr val="000000"/>
                </a:solidFill>
                <a:ea typeface="SimSun" pitchFamily="2" charset="-122"/>
              </a:rPr>
              <a:t>Low </a:t>
            </a:r>
            <a:r>
              <a:rPr lang="en-US" altLang="zh-CN" sz="1400" b="1" dirty="0" smtClean="0">
                <a:solidFill>
                  <a:srgbClr val="000000"/>
                </a:solidFill>
                <a:ea typeface="SimSun" pitchFamily="2" charset="-122"/>
              </a:rPr>
              <a:t>frequency ≡ </a:t>
            </a:r>
            <a:r>
              <a:rPr lang="en-US" altLang="zh-CN" sz="1400" b="1" dirty="0">
                <a:solidFill>
                  <a:srgbClr val="000000"/>
                </a:solidFill>
                <a:ea typeface="SimSun" pitchFamily="2" charset="-122"/>
              </a:rPr>
              <a:t>DC : </a:t>
            </a:r>
          </a:p>
          <a:p>
            <a:pPr marL="536575" lvl="2" indent="-174625" eaLnBrk="0" hangingPunct="0">
              <a:lnSpc>
                <a:spcPts val="2000"/>
              </a:lnSpc>
              <a:buSzPct val="90000"/>
              <a:buBlip>
                <a:blip r:embed="rId3"/>
              </a:buBlip>
            </a:pP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0 &lt; H</a:t>
            </a:r>
            <a:r>
              <a:rPr lang="en-US" altLang="zh-CN" sz="1400" baseline="-250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a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&lt; H</a:t>
            </a:r>
            <a:r>
              <a:rPr lang="en-US" altLang="zh-CN" sz="1400" baseline="-250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C1 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=&gt; R=O, Meissner state</a:t>
            </a:r>
          </a:p>
          <a:p>
            <a:pPr marL="536575" lvl="2" indent="-174625" eaLnBrk="0" hangingPunct="0">
              <a:lnSpc>
                <a:spcPts val="2000"/>
              </a:lnSpc>
              <a:buSzPct val="90000"/>
              <a:buBlip>
                <a:blip r:embed="rId3"/>
              </a:buBlip>
            </a:pP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H</a:t>
            </a:r>
            <a:r>
              <a:rPr lang="en-US" altLang="zh-CN" sz="1400" baseline="-250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C1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&lt;</a:t>
            </a:r>
            <a:r>
              <a:rPr lang="en-US" altLang="zh-CN" sz="1400" baseline="-250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 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H</a:t>
            </a:r>
            <a:r>
              <a:rPr lang="en-US" altLang="zh-CN" sz="1400" baseline="-250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a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&lt; 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H</a:t>
            </a:r>
            <a:r>
              <a:rPr lang="en-US" altLang="zh-CN" sz="1400" baseline="-250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M 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=&gt;</a:t>
            </a:r>
            <a:r>
              <a:rPr lang="en-US" altLang="zh-CN" sz="1400" dirty="0" err="1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Vx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 are trapped, 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R=O, 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Campbell regime</a:t>
            </a:r>
          </a:p>
          <a:p>
            <a:pPr marL="536575" lvl="2" indent="-174625" eaLnBrk="0" hangingPunct="0">
              <a:lnSpc>
                <a:spcPts val="2000"/>
              </a:lnSpc>
              <a:buSzPct val="90000"/>
              <a:buBlip>
                <a:blip r:embed="rId3"/>
              </a:buBlip>
            </a:pP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H</a:t>
            </a:r>
            <a:r>
              <a:rPr lang="en-US" altLang="zh-CN" sz="1400" baseline="-250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M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&lt;</a:t>
            </a:r>
            <a:r>
              <a:rPr lang="en-US" altLang="zh-CN" sz="1400" baseline="-250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 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H</a:t>
            </a:r>
            <a:r>
              <a:rPr lang="en-US" altLang="zh-CN" sz="1400" baseline="-250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a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&lt; 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H</a:t>
            </a:r>
            <a:r>
              <a:rPr lang="en-US" altLang="zh-CN" sz="1400" baseline="-250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C2 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=&gt;</a:t>
            </a:r>
            <a:r>
              <a:rPr lang="en-US" altLang="zh-CN" sz="1400" dirty="0" err="1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Vx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 are 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moving liquid like, R≠O</a:t>
            </a:r>
            <a:r>
              <a:rPr lang="en-US" altLang="zh-CN" sz="1400" dirty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, 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Flux flow regime</a:t>
            </a:r>
          </a:p>
          <a:p>
            <a:pPr marL="536575" lvl="2" indent="-174625" eaLnBrk="0" hangingPunct="0">
              <a:lnSpc>
                <a:spcPts val="2000"/>
              </a:lnSpc>
              <a:buSzPct val="90000"/>
              <a:buBlip>
                <a:blip r:embed="rId3"/>
              </a:buBlip>
            </a:pP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Third harmonic signal arise from flux line tension (affects the e- inside the Cu coil), </a:t>
            </a:r>
          </a:p>
          <a:p>
            <a:pPr marL="536575" lvl="2" indent="-174625" eaLnBrk="0" hangingPunct="0">
              <a:lnSpc>
                <a:spcPts val="2000"/>
              </a:lnSpc>
              <a:buSzPct val="90000"/>
              <a:buBlip>
                <a:blip r:embed="rId3"/>
              </a:buBlip>
            </a:pP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It does not depend on dissipation inside </a:t>
            </a:r>
            <a:r>
              <a:rPr lang="en-US" altLang="zh-CN" sz="1400" dirty="0" err="1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Nb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, BUT depends on # of </a:t>
            </a:r>
            <a:r>
              <a:rPr lang="en-US" altLang="zh-CN" sz="1400" dirty="0" err="1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Vx</a:t>
            </a:r>
            <a:r>
              <a:rPr lang="en-US" altLang="zh-CN" sz="1400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SimSun" pitchFamily="2" charset="-122"/>
              </a:rPr>
              <a:t> trapped there (and length).</a:t>
            </a:r>
            <a:endParaRPr lang="en-US" altLang="zh-CN" sz="1400" dirty="0">
              <a:solidFill>
                <a:prstClr val="black">
                  <a:lumMod val="50000"/>
                  <a:lumOff val="50000"/>
                </a:prstClr>
              </a:solidFill>
              <a:ea typeface="SimSun" pitchFamily="2" charset="-122"/>
            </a:endParaRPr>
          </a:p>
          <a:p>
            <a:pPr marL="536575" lvl="2" indent="-174625" eaLnBrk="0" hangingPunct="0">
              <a:lnSpc>
                <a:spcPts val="2000"/>
              </a:lnSpc>
              <a:buSzPct val="90000"/>
              <a:buBlip>
                <a:blip r:embed="rId3"/>
              </a:buBlip>
            </a:pPr>
            <a:endParaRPr lang="en-US" altLang="zh-CN" sz="1400" baseline="-25000" dirty="0" smtClean="0">
              <a:solidFill>
                <a:prstClr val="black">
                  <a:lumMod val="50000"/>
                  <a:lumOff val="50000"/>
                </a:prstClr>
              </a:solidFill>
              <a:ea typeface="SimSun" pitchFamily="2" charset="-122"/>
            </a:endParaRPr>
          </a:p>
        </p:txBody>
      </p:sp>
      <p:cxnSp>
        <p:nvCxnSpPr>
          <p:cNvPr id="36" name="Connecteur droit avec flèche 35"/>
          <p:cNvCxnSpPr>
            <a:stCxn id="27" idx="0"/>
          </p:cNvCxnSpPr>
          <p:nvPr/>
        </p:nvCxnSpPr>
        <p:spPr>
          <a:xfrm flipV="1">
            <a:off x="6716307" y="1570411"/>
            <a:ext cx="167420" cy="189594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6279283" y="1297155"/>
            <a:ext cx="26100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 maximum  field without </a:t>
            </a:r>
            <a:r>
              <a:rPr lang="en-US" sz="1100" i="1" dirty="0" err="1" smtClean="0"/>
              <a:t>Vx</a:t>
            </a:r>
            <a:r>
              <a:rPr lang="en-US" sz="1100" i="1" dirty="0" smtClean="0"/>
              <a:t> (max </a:t>
            </a:r>
            <a:r>
              <a:rPr lang="en-US" sz="1100" i="1" dirty="0" err="1" smtClean="0"/>
              <a:t>E</a:t>
            </a:r>
            <a:r>
              <a:rPr lang="en-US" sz="1100" i="1" baseline="-25000" dirty="0" err="1" smtClean="0"/>
              <a:t>acc</a:t>
            </a:r>
            <a:r>
              <a:rPr lang="en-US" sz="1100" i="1" dirty="0" smtClean="0"/>
              <a:t>)</a:t>
            </a:r>
            <a:endParaRPr lang="en-US" sz="1100" i="1" dirty="0"/>
          </a:p>
        </p:txBody>
      </p:sp>
      <p:cxnSp>
        <p:nvCxnSpPr>
          <p:cNvPr id="40" name="Connecteur droit avec flèche 39"/>
          <p:cNvCxnSpPr/>
          <p:nvPr/>
        </p:nvCxnSpPr>
        <p:spPr>
          <a:xfrm flipV="1">
            <a:off x="6867187" y="2099377"/>
            <a:ext cx="808267" cy="87192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ZoneTexte 40"/>
          <p:cNvSpPr txBox="1"/>
          <p:nvPr/>
        </p:nvSpPr>
        <p:spPr>
          <a:xfrm>
            <a:off x="7071010" y="1826119"/>
            <a:ext cx="26100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 maximum  pinning</a:t>
            </a:r>
            <a:endParaRPr lang="en-US" sz="1100" i="1" dirty="0"/>
          </a:p>
        </p:txBody>
      </p:sp>
      <p:sp>
        <p:nvSpPr>
          <p:cNvPr id="45" name="Rectangle à coins arrondis 44"/>
          <p:cNvSpPr/>
          <p:nvPr/>
        </p:nvSpPr>
        <p:spPr>
          <a:xfrm>
            <a:off x="6159501" y="5489093"/>
            <a:ext cx="2172986" cy="749780"/>
          </a:xfrm>
          <a:prstGeom prst="roundRect">
            <a:avLst/>
          </a:prstGeom>
          <a:gradFill flip="none" rotWithShape="1">
            <a:gsLst>
              <a:gs pos="0">
                <a:schemeClr val="tx1">
                  <a:lumMod val="50000"/>
                  <a:lumOff val="50000"/>
                  <a:shade val="30000"/>
                  <a:satMod val="115000"/>
                </a:schemeClr>
              </a:gs>
              <a:gs pos="50000">
                <a:schemeClr val="tx1">
                  <a:lumMod val="50000"/>
                  <a:lumOff val="50000"/>
                  <a:shade val="67500"/>
                  <a:satMod val="115000"/>
                </a:schemeClr>
              </a:gs>
              <a:gs pos="100000">
                <a:schemeClr val="tx1">
                  <a:lumMod val="50000"/>
                  <a:lumOff val="50000"/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orme libre 45"/>
          <p:cNvSpPr/>
          <p:nvPr/>
        </p:nvSpPr>
        <p:spPr>
          <a:xfrm>
            <a:off x="6559464" y="4988261"/>
            <a:ext cx="667301" cy="879657"/>
          </a:xfrm>
          <a:custGeom>
            <a:avLst/>
            <a:gdLst>
              <a:gd name="connsiteX0" fmla="*/ 715993 w 778310"/>
              <a:gd name="connsiteY0" fmla="*/ 983411 h 983411"/>
              <a:gd name="connsiteX1" fmla="*/ 707366 w 778310"/>
              <a:gd name="connsiteY1" fmla="*/ 491706 h 983411"/>
              <a:gd name="connsiteX2" fmla="*/ 0 w 778310"/>
              <a:gd name="connsiteY2" fmla="*/ 0 h 983411"/>
              <a:gd name="connsiteX3" fmla="*/ 0 w 778310"/>
              <a:gd name="connsiteY3" fmla="*/ 0 h 983411"/>
              <a:gd name="connsiteX0" fmla="*/ 715993 w 747918"/>
              <a:gd name="connsiteY0" fmla="*/ 983411 h 983411"/>
              <a:gd name="connsiteX1" fmla="*/ 667126 w 747918"/>
              <a:gd name="connsiteY1" fmla="*/ 879657 h 983411"/>
              <a:gd name="connsiteX2" fmla="*/ 707366 w 747918"/>
              <a:gd name="connsiteY2" fmla="*/ 491706 h 983411"/>
              <a:gd name="connsiteX3" fmla="*/ 0 w 747918"/>
              <a:gd name="connsiteY3" fmla="*/ 0 h 983411"/>
              <a:gd name="connsiteX4" fmla="*/ 0 w 747918"/>
              <a:gd name="connsiteY4" fmla="*/ 0 h 983411"/>
              <a:gd name="connsiteX0" fmla="*/ 667126 w 747918"/>
              <a:gd name="connsiteY0" fmla="*/ 879657 h 879657"/>
              <a:gd name="connsiteX1" fmla="*/ 707366 w 747918"/>
              <a:gd name="connsiteY1" fmla="*/ 491706 h 879657"/>
              <a:gd name="connsiteX2" fmla="*/ 0 w 747918"/>
              <a:gd name="connsiteY2" fmla="*/ 0 h 879657"/>
              <a:gd name="connsiteX3" fmla="*/ 0 w 747918"/>
              <a:gd name="connsiteY3" fmla="*/ 0 h 879657"/>
              <a:gd name="connsiteX0" fmla="*/ 667126 w 747918"/>
              <a:gd name="connsiteY0" fmla="*/ 879657 h 879657"/>
              <a:gd name="connsiteX1" fmla="*/ 707366 w 747918"/>
              <a:gd name="connsiteY1" fmla="*/ 491706 h 879657"/>
              <a:gd name="connsiteX2" fmla="*/ 0 w 747918"/>
              <a:gd name="connsiteY2" fmla="*/ 0 h 879657"/>
              <a:gd name="connsiteX3" fmla="*/ 0 w 747918"/>
              <a:gd name="connsiteY3" fmla="*/ 0 h 879657"/>
              <a:gd name="connsiteX0" fmla="*/ 667126 w 707366"/>
              <a:gd name="connsiteY0" fmla="*/ 879657 h 879657"/>
              <a:gd name="connsiteX1" fmla="*/ 707366 w 707366"/>
              <a:gd name="connsiteY1" fmla="*/ 491706 h 879657"/>
              <a:gd name="connsiteX2" fmla="*/ 0 w 707366"/>
              <a:gd name="connsiteY2" fmla="*/ 0 h 879657"/>
              <a:gd name="connsiteX3" fmla="*/ 0 w 707366"/>
              <a:gd name="connsiteY3" fmla="*/ 0 h 879657"/>
              <a:gd name="connsiteX0" fmla="*/ 667126 w 667173"/>
              <a:gd name="connsiteY0" fmla="*/ 879657 h 879657"/>
              <a:gd name="connsiteX1" fmla="*/ 667173 w 667173"/>
              <a:gd name="connsiteY1" fmla="*/ 491706 h 879657"/>
              <a:gd name="connsiteX2" fmla="*/ 0 w 667173"/>
              <a:gd name="connsiteY2" fmla="*/ 0 h 879657"/>
              <a:gd name="connsiteX3" fmla="*/ 0 w 667173"/>
              <a:gd name="connsiteY3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0 w 667301"/>
              <a:gd name="connsiteY2" fmla="*/ 0 h 879657"/>
              <a:gd name="connsiteX3" fmla="*/ 0 w 667301"/>
              <a:gd name="connsiteY3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0 w 667301"/>
              <a:gd name="connsiteY2" fmla="*/ 0 h 879657"/>
              <a:gd name="connsiteX3" fmla="*/ 0 w 667301"/>
              <a:gd name="connsiteY3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315434 w 667301"/>
              <a:gd name="connsiteY2" fmla="*/ 294341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7301" h="879657">
                <a:moveTo>
                  <a:pt x="667126" y="879657"/>
                </a:moveTo>
                <a:cubicBezTo>
                  <a:pt x="665688" y="797706"/>
                  <a:pt x="667829" y="781505"/>
                  <a:pt x="667173" y="491706"/>
                </a:cubicBezTo>
                <a:cubicBezTo>
                  <a:pt x="608558" y="394153"/>
                  <a:pt x="378900" y="386340"/>
                  <a:pt x="267704" y="304389"/>
                </a:cubicBezTo>
                <a:cubicBezTo>
                  <a:pt x="138924" y="242534"/>
                  <a:pt x="1911" y="75853"/>
                  <a:pt x="0" y="0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rgbClr val="00B0F0">
                <a:alpha val="54000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Connecteur droit 47"/>
          <p:cNvCxnSpPr/>
          <p:nvPr/>
        </p:nvCxnSpPr>
        <p:spPr>
          <a:xfrm flipV="1">
            <a:off x="7225838" y="4853085"/>
            <a:ext cx="0" cy="1096097"/>
          </a:xfrm>
          <a:prstGeom prst="lin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9" name="Forme libre 48"/>
          <p:cNvSpPr/>
          <p:nvPr/>
        </p:nvSpPr>
        <p:spPr>
          <a:xfrm flipH="1">
            <a:off x="7224912" y="4988261"/>
            <a:ext cx="667301" cy="879657"/>
          </a:xfrm>
          <a:custGeom>
            <a:avLst/>
            <a:gdLst>
              <a:gd name="connsiteX0" fmla="*/ 715993 w 778310"/>
              <a:gd name="connsiteY0" fmla="*/ 983411 h 983411"/>
              <a:gd name="connsiteX1" fmla="*/ 707366 w 778310"/>
              <a:gd name="connsiteY1" fmla="*/ 491706 h 983411"/>
              <a:gd name="connsiteX2" fmla="*/ 0 w 778310"/>
              <a:gd name="connsiteY2" fmla="*/ 0 h 983411"/>
              <a:gd name="connsiteX3" fmla="*/ 0 w 778310"/>
              <a:gd name="connsiteY3" fmla="*/ 0 h 983411"/>
              <a:gd name="connsiteX0" fmla="*/ 715993 w 747918"/>
              <a:gd name="connsiteY0" fmla="*/ 983411 h 983411"/>
              <a:gd name="connsiteX1" fmla="*/ 667126 w 747918"/>
              <a:gd name="connsiteY1" fmla="*/ 879657 h 983411"/>
              <a:gd name="connsiteX2" fmla="*/ 707366 w 747918"/>
              <a:gd name="connsiteY2" fmla="*/ 491706 h 983411"/>
              <a:gd name="connsiteX3" fmla="*/ 0 w 747918"/>
              <a:gd name="connsiteY3" fmla="*/ 0 h 983411"/>
              <a:gd name="connsiteX4" fmla="*/ 0 w 747918"/>
              <a:gd name="connsiteY4" fmla="*/ 0 h 983411"/>
              <a:gd name="connsiteX0" fmla="*/ 667126 w 747918"/>
              <a:gd name="connsiteY0" fmla="*/ 879657 h 879657"/>
              <a:gd name="connsiteX1" fmla="*/ 707366 w 747918"/>
              <a:gd name="connsiteY1" fmla="*/ 491706 h 879657"/>
              <a:gd name="connsiteX2" fmla="*/ 0 w 747918"/>
              <a:gd name="connsiteY2" fmla="*/ 0 h 879657"/>
              <a:gd name="connsiteX3" fmla="*/ 0 w 747918"/>
              <a:gd name="connsiteY3" fmla="*/ 0 h 879657"/>
              <a:gd name="connsiteX0" fmla="*/ 667126 w 747918"/>
              <a:gd name="connsiteY0" fmla="*/ 879657 h 879657"/>
              <a:gd name="connsiteX1" fmla="*/ 707366 w 747918"/>
              <a:gd name="connsiteY1" fmla="*/ 491706 h 879657"/>
              <a:gd name="connsiteX2" fmla="*/ 0 w 747918"/>
              <a:gd name="connsiteY2" fmla="*/ 0 h 879657"/>
              <a:gd name="connsiteX3" fmla="*/ 0 w 747918"/>
              <a:gd name="connsiteY3" fmla="*/ 0 h 879657"/>
              <a:gd name="connsiteX0" fmla="*/ 667126 w 707366"/>
              <a:gd name="connsiteY0" fmla="*/ 879657 h 879657"/>
              <a:gd name="connsiteX1" fmla="*/ 707366 w 707366"/>
              <a:gd name="connsiteY1" fmla="*/ 491706 h 879657"/>
              <a:gd name="connsiteX2" fmla="*/ 0 w 707366"/>
              <a:gd name="connsiteY2" fmla="*/ 0 h 879657"/>
              <a:gd name="connsiteX3" fmla="*/ 0 w 707366"/>
              <a:gd name="connsiteY3" fmla="*/ 0 h 879657"/>
              <a:gd name="connsiteX0" fmla="*/ 667126 w 667173"/>
              <a:gd name="connsiteY0" fmla="*/ 879657 h 879657"/>
              <a:gd name="connsiteX1" fmla="*/ 667173 w 667173"/>
              <a:gd name="connsiteY1" fmla="*/ 491706 h 879657"/>
              <a:gd name="connsiteX2" fmla="*/ 0 w 667173"/>
              <a:gd name="connsiteY2" fmla="*/ 0 h 879657"/>
              <a:gd name="connsiteX3" fmla="*/ 0 w 667173"/>
              <a:gd name="connsiteY3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0 w 667301"/>
              <a:gd name="connsiteY2" fmla="*/ 0 h 879657"/>
              <a:gd name="connsiteX3" fmla="*/ 0 w 667301"/>
              <a:gd name="connsiteY3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0 w 667301"/>
              <a:gd name="connsiteY2" fmla="*/ 0 h 879657"/>
              <a:gd name="connsiteX3" fmla="*/ 0 w 667301"/>
              <a:gd name="connsiteY3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315434 w 667301"/>
              <a:gd name="connsiteY2" fmla="*/ 294341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  <a:gd name="connsiteX0" fmla="*/ 667126 w 667301"/>
              <a:gd name="connsiteY0" fmla="*/ 879657 h 879657"/>
              <a:gd name="connsiteX1" fmla="*/ 667173 w 667301"/>
              <a:gd name="connsiteY1" fmla="*/ 491706 h 879657"/>
              <a:gd name="connsiteX2" fmla="*/ 267704 w 667301"/>
              <a:gd name="connsiteY2" fmla="*/ 304389 h 879657"/>
              <a:gd name="connsiteX3" fmla="*/ 0 w 667301"/>
              <a:gd name="connsiteY3" fmla="*/ 0 h 879657"/>
              <a:gd name="connsiteX4" fmla="*/ 0 w 667301"/>
              <a:gd name="connsiteY4" fmla="*/ 0 h 8796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67301" h="879657">
                <a:moveTo>
                  <a:pt x="667126" y="879657"/>
                </a:moveTo>
                <a:cubicBezTo>
                  <a:pt x="665688" y="797706"/>
                  <a:pt x="667829" y="781505"/>
                  <a:pt x="667173" y="491706"/>
                </a:cubicBezTo>
                <a:cubicBezTo>
                  <a:pt x="608558" y="394153"/>
                  <a:pt x="378900" y="386340"/>
                  <a:pt x="267704" y="304389"/>
                </a:cubicBezTo>
                <a:cubicBezTo>
                  <a:pt x="138924" y="242534"/>
                  <a:pt x="1911" y="75853"/>
                  <a:pt x="0" y="0"/>
                </a:cubicBezTo>
                <a:lnTo>
                  <a:pt x="0" y="0"/>
                </a:lnTo>
              </a:path>
            </a:pathLst>
          </a:custGeom>
          <a:noFill/>
          <a:ln>
            <a:solidFill>
              <a:srgbClr val="00B0F0">
                <a:alpha val="54000"/>
              </a:srgb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2" name="Groupe 51"/>
          <p:cNvGrpSpPr/>
          <p:nvPr/>
        </p:nvGrpSpPr>
        <p:grpSpPr>
          <a:xfrm>
            <a:off x="6811284" y="4914308"/>
            <a:ext cx="829986" cy="966308"/>
            <a:chOff x="7019025" y="5140759"/>
            <a:chExt cx="1332749" cy="879657"/>
          </a:xfrm>
        </p:grpSpPr>
        <p:sp>
          <p:nvSpPr>
            <p:cNvPr id="50" name="Forme libre 49"/>
            <p:cNvSpPr/>
            <p:nvPr/>
          </p:nvSpPr>
          <p:spPr>
            <a:xfrm>
              <a:off x="7019025" y="5140759"/>
              <a:ext cx="667301" cy="879657"/>
            </a:xfrm>
            <a:custGeom>
              <a:avLst/>
              <a:gdLst>
                <a:gd name="connsiteX0" fmla="*/ 715993 w 778310"/>
                <a:gd name="connsiteY0" fmla="*/ 983411 h 983411"/>
                <a:gd name="connsiteX1" fmla="*/ 707366 w 778310"/>
                <a:gd name="connsiteY1" fmla="*/ 491706 h 983411"/>
                <a:gd name="connsiteX2" fmla="*/ 0 w 778310"/>
                <a:gd name="connsiteY2" fmla="*/ 0 h 983411"/>
                <a:gd name="connsiteX3" fmla="*/ 0 w 778310"/>
                <a:gd name="connsiteY3" fmla="*/ 0 h 983411"/>
                <a:gd name="connsiteX0" fmla="*/ 715993 w 747918"/>
                <a:gd name="connsiteY0" fmla="*/ 983411 h 983411"/>
                <a:gd name="connsiteX1" fmla="*/ 667126 w 747918"/>
                <a:gd name="connsiteY1" fmla="*/ 879657 h 983411"/>
                <a:gd name="connsiteX2" fmla="*/ 707366 w 747918"/>
                <a:gd name="connsiteY2" fmla="*/ 491706 h 983411"/>
                <a:gd name="connsiteX3" fmla="*/ 0 w 747918"/>
                <a:gd name="connsiteY3" fmla="*/ 0 h 983411"/>
                <a:gd name="connsiteX4" fmla="*/ 0 w 747918"/>
                <a:gd name="connsiteY4" fmla="*/ 0 h 983411"/>
                <a:gd name="connsiteX0" fmla="*/ 667126 w 747918"/>
                <a:gd name="connsiteY0" fmla="*/ 879657 h 879657"/>
                <a:gd name="connsiteX1" fmla="*/ 707366 w 747918"/>
                <a:gd name="connsiteY1" fmla="*/ 491706 h 879657"/>
                <a:gd name="connsiteX2" fmla="*/ 0 w 747918"/>
                <a:gd name="connsiteY2" fmla="*/ 0 h 879657"/>
                <a:gd name="connsiteX3" fmla="*/ 0 w 747918"/>
                <a:gd name="connsiteY3" fmla="*/ 0 h 879657"/>
                <a:gd name="connsiteX0" fmla="*/ 667126 w 747918"/>
                <a:gd name="connsiteY0" fmla="*/ 879657 h 879657"/>
                <a:gd name="connsiteX1" fmla="*/ 707366 w 747918"/>
                <a:gd name="connsiteY1" fmla="*/ 491706 h 879657"/>
                <a:gd name="connsiteX2" fmla="*/ 0 w 747918"/>
                <a:gd name="connsiteY2" fmla="*/ 0 h 879657"/>
                <a:gd name="connsiteX3" fmla="*/ 0 w 747918"/>
                <a:gd name="connsiteY3" fmla="*/ 0 h 879657"/>
                <a:gd name="connsiteX0" fmla="*/ 667126 w 707366"/>
                <a:gd name="connsiteY0" fmla="*/ 879657 h 879657"/>
                <a:gd name="connsiteX1" fmla="*/ 707366 w 707366"/>
                <a:gd name="connsiteY1" fmla="*/ 491706 h 879657"/>
                <a:gd name="connsiteX2" fmla="*/ 0 w 707366"/>
                <a:gd name="connsiteY2" fmla="*/ 0 h 879657"/>
                <a:gd name="connsiteX3" fmla="*/ 0 w 707366"/>
                <a:gd name="connsiteY3" fmla="*/ 0 h 879657"/>
                <a:gd name="connsiteX0" fmla="*/ 667126 w 667173"/>
                <a:gd name="connsiteY0" fmla="*/ 879657 h 879657"/>
                <a:gd name="connsiteX1" fmla="*/ 667173 w 667173"/>
                <a:gd name="connsiteY1" fmla="*/ 491706 h 879657"/>
                <a:gd name="connsiteX2" fmla="*/ 0 w 667173"/>
                <a:gd name="connsiteY2" fmla="*/ 0 h 879657"/>
                <a:gd name="connsiteX3" fmla="*/ 0 w 667173"/>
                <a:gd name="connsiteY3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0 w 667301"/>
                <a:gd name="connsiteY2" fmla="*/ 0 h 879657"/>
                <a:gd name="connsiteX3" fmla="*/ 0 w 667301"/>
                <a:gd name="connsiteY3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0 w 667301"/>
                <a:gd name="connsiteY2" fmla="*/ 0 h 879657"/>
                <a:gd name="connsiteX3" fmla="*/ 0 w 667301"/>
                <a:gd name="connsiteY3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315434 w 667301"/>
                <a:gd name="connsiteY2" fmla="*/ 294341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301" h="879657">
                  <a:moveTo>
                    <a:pt x="667126" y="879657"/>
                  </a:moveTo>
                  <a:cubicBezTo>
                    <a:pt x="665688" y="797706"/>
                    <a:pt x="667829" y="781505"/>
                    <a:pt x="667173" y="491706"/>
                  </a:cubicBezTo>
                  <a:cubicBezTo>
                    <a:pt x="608558" y="394153"/>
                    <a:pt x="378900" y="386340"/>
                    <a:pt x="267704" y="304389"/>
                  </a:cubicBezTo>
                  <a:cubicBezTo>
                    <a:pt x="138924" y="242534"/>
                    <a:pt x="1911" y="75853"/>
                    <a:pt x="0" y="0"/>
                  </a:cubicBez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B0F0">
                  <a:alpha val="54000"/>
                </a:srgb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orme libre 50"/>
            <p:cNvSpPr/>
            <p:nvPr/>
          </p:nvSpPr>
          <p:spPr>
            <a:xfrm flipH="1">
              <a:off x="7684473" y="5140759"/>
              <a:ext cx="667301" cy="879657"/>
            </a:xfrm>
            <a:custGeom>
              <a:avLst/>
              <a:gdLst>
                <a:gd name="connsiteX0" fmla="*/ 715993 w 778310"/>
                <a:gd name="connsiteY0" fmla="*/ 983411 h 983411"/>
                <a:gd name="connsiteX1" fmla="*/ 707366 w 778310"/>
                <a:gd name="connsiteY1" fmla="*/ 491706 h 983411"/>
                <a:gd name="connsiteX2" fmla="*/ 0 w 778310"/>
                <a:gd name="connsiteY2" fmla="*/ 0 h 983411"/>
                <a:gd name="connsiteX3" fmla="*/ 0 w 778310"/>
                <a:gd name="connsiteY3" fmla="*/ 0 h 983411"/>
                <a:gd name="connsiteX0" fmla="*/ 715993 w 747918"/>
                <a:gd name="connsiteY0" fmla="*/ 983411 h 983411"/>
                <a:gd name="connsiteX1" fmla="*/ 667126 w 747918"/>
                <a:gd name="connsiteY1" fmla="*/ 879657 h 983411"/>
                <a:gd name="connsiteX2" fmla="*/ 707366 w 747918"/>
                <a:gd name="connsiteY2" fmla="*/ 491706 h 983411"/>
                <a:gd name="connsiteX3" fmla="*/ 0 w 747918"/>
                <a:gd name="connsiteY3" fmla="*/ 0 h 983411"/>
                <a:gd name="connsiteX4" fmla="*/ 0 w 747918"/>
                <a:gd name="connsiteY4" fmla="*/ 0 h 983411"/>
                <a:gd name="connsiteX0" fmla="*/ 667126 w 747918"/>
                <a:gd name="connsiteY0" fmla="*/ 879657 h 879657"/>
                <a:gd name="connsiteX1" fmla="*/ 707366 w 747918"/>
                <a:gd name="connsiteY1" fmla="*/ 491706 h 879657"/>
                <a:gd name="connsiteX2" fmla="*/ 0 w 747918"/>
                <a:gd name="connsiteY2" fmla="*/ 0 h 879657"/>
                <a:gd name="connsiteX3" fmla="*/ 0 w 747918"/>
                <a:gd name="connsiteY3" fmla="*/ 0 h 879657"/>
                <a:gd name="connsiteX0" fmla="*/ 667126 w 747918"/>
                <a:gd name="connsiteY0" fmla="*/ 879657 h 879657"/>
                <a:gd name="connsiteX1" fmla="*/ 707366 w 747918"/>
                <a:gd name="connsiteY1" fmla="*/ 491706 h 879657"/>
                <a:gd name="connsiteX2" fmla="*/ 0 w 747918"/>
                <a:gd name="connsiteY2" fmla="*/ 0 h 879657"/>
                <a:gd name="connsiteX3" fmla="*/ 0 w 747918"/>
                <a:gd name="connsiteY3" fmla="*/ 0 h 879657"/>
                <a:gd name="connsiteX0" fmla="*/ 667126 w 707366"/>
                <a:gd name="connsiteY0" fmla="*/ 879657 h 879657"/>
                <a:gd name="connsiteX1" fmla="*/ 707366 w 707366"/>
                <a:gd name="connsiteY1" fmla="*/ 491706 h 879657"/>
                <a:gd name="connsiteX2" fmla="*/ 0 w 707366"/>
                <a:gd name="connsiteY2" fmla="*/ 0 h 879657"/>
                <a:gd name="connsiteX3" fmla="*/ 0 w 707366"/>
                <a:gd name="connsiteY3" fmla="*/ 0 h 879657"/>
                <a:gd name="connsiteX0" fmla="*/ 667126 w 667173"/>
                <a:gd name="connsiteY0" fmla="*/ 879657 h 879657"/>
                <a:gd name="connsiteX1" fmla="*/ 667173 w 667173"/>
                <a:gd name="connsiteY1" fmla="*/ 491706 h 879657"/>
                <a:gd name="connsiteX2" fmla="*/ 0 w 667173"/>
                <a:gd name="connsiteY2" fmla="*/ 0 h 879657"/>
                <a:gd name="connsiteX3" fmla="*/ 0 w 667173"/>
                <a:gd name="connsiteY3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0 w 667301"/>
                <a:gd name="connsiteY2" fmla="*/ 0 h 879657"/>
                <a:gd name="connsiteX3" fmla="*/ 0 w 667301"/>
                <a:gd name="connsiteY3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0 w 667301"/>
                <a:gd name="connsiteY2" fmla="*/ 0 h 879657"/>
                <a:gd name="connsiteX3" fmla="*/ 0 w 667301"/>
                <a:gd name="connsiteY3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315434 w 667301"/>
                <a:gd name="connsiteY2" fmla="*/ 294341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  <a:gd name="connsiteX0" fmla="*/ 667126 w 667301"/>
                <a:gd name="connsiteY0" fmla="*/ 879657 h 879657"/>
                <a:gd name="connsiteX1" fmla="*/ 667173 w 667301"/>
                <a:gd name="connsiteY1" fmla="*/ 491706 h 879657"/>
                <a:gd name="connsiteX2" fmla="*/ 267704 w 667301"/>
                <a:gd name="connsiteY2" fmla="*/ 304389 h 879657"/>
                <a:gd name="connsiteX3" fmla="*/ 0 w 667301"/>
                <a:gd name="connsiteY3" fmla="*/ 0 h 879657"/>
                <a:gd name="connsiteX4" fmla="*/ 0 w 667301"/>
                <a:gd name="connsiteY4" fmla="*/ 0 h 879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67301" h="879657">
                  <a:moveTo>
                    <a:pt x="667126" y="879657"/>
                  </a:moveTo>
                  <a:cubicBezTo>
                    <a:pt x="665688" y="797706"/>
                    <a:pt x="667829" y="781505"/>
                    <a:pt x="667173" y="491706"/>
                  </a:cubicBezTo>
                  <a:cubicBezTo>
                    <a:pt x="608558" y="394153"/>
                    <a:pt x="378900" y="386340"/>
                    <a:pt x="267704" y="304389"/>
                  </a:cubicBezTo>
                  <a:cubicBezTo>
                    <a:pt x="138924" y="242534"/>
                    <a:pt x="1911" y="75853"/>
                    <a:pt x="0" y="0"/>
                  </a:cubicBezTo>
                  <a:lnTo>
                    <a:pt x="0" y="0"/>
                  </a:lnTo>
                </a:path>
              </a:pathLst>
            </a:custGeom>
            <a:noFill/>
            <a:ln>
              <a:solidFill>
                <a:srgbClr val="00B0F0">
                  <a:alpha val="54000"/>
                </a:srgbClr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3" name="Connecteur droit avec flèche 52"/>
          <p:cNvCxnSpPr/>
          <p:nvPr/>
        </p:nvCxnSpPr>
        <p:spPr>
          <a:xfrm>
            <a:off x="5871073" y="4919234"/>
            <a:ext cx="918816" cy="23814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4913808" y="4610101"/>
            <a:ext cx="26100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i="1" dirty="0" smtClean="0"/>
              <a:t> flux line moving in  AC field</a:t>
            </a:r>
            <a:endParaRPr lang="en-US" sz="1100" i="1" dirty="0"/>
          </a:p>
        </p:txBody>
      </p:sp>
      <p:cxnSp>
        <p:nvCxnSpPr>
          <p:cNvPr id="57" name="Connecteur droit avec flèche 56"/>
          <p:cNvCxnSpPr/>
          <p:nvPr/>
        </p:nvCxnSpPr>
        <p:spPr>
          <a:xfrm flipH="1">
            <a:off x="7244046" y="5119607"/>
            <a:ext cx="1033199" cy="5119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ZoneTexte 58"/>
          <p:cNvSpPr txBox="1"/>
          <p:nvPr/>
        </p:nvSpPr>
        <p:spPr>
          <a:xfrm>
            <a:off x="7894016" y="4845359"/>
            <a:ext cx="105205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100" i="1" dirty="0" smtClean="0"/>
              <a:t> </a:t>
            </a:r>
            <a:r>
              <a:rPr lang="en-US" sz="1100" i="1" dirty="0" err="1" smtClean="0"/>
              <a:t>Vx</a:t>
            </a:r>
            <a:r>
              <a:rPr lang="en-US" sz="1100" i="1" dirty="0" smtClean="0"/>
              <a:t> pinned in the SC</a:t>
            </a:r>
            <a:endParaRPr lang="en-US" sz="1100" i="1" dirty="0"/>
          </a:p>
        </p:txBody>
      </p:sp>
    </p:spTree>
    <p:extLst>
      <p:ext uri="{BB962C8B-B14F-4D97-AF65-F5344CB8AC3E}">
        <p14:creationId xmlns:p14="http://schemas.microsoft.com/office/powerpoint/2010/main" val="1236768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39" grpId="0"/>
      <p:bldP spid="4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err="1">
                <a:latin typeface="Calibri" panose="020F0502020204030204" pitchFamily="34" charset="0"/>
              </a:rPr>
              <a:t>N</a:t>
            </a:r>
            <a:r>
              <a:rPr lang="en-US" sz="2400" cap="none" dirty="0" err="1">
                <a:latin typeface="Calibri" panose="020F0502020204030204" pitchFamily="34" charset="0"/>
              </a:rPr>
              <a:t>b</a:t>
            </a:r>
            <a:r>
              <a:rPr lang="en-US" sz="2400" dirty="0">
                <a:latin typeface="Calibri" panose="020F0502020204030204" pitchFamily="34" charset="0"/>
              </a:rPr>
              <a:t> – Insulator – </a:t>
            </a:r>
            <a:r>
              <a:rPr lang="en-US" sz="2400" dirty="0" err="1">
                <a:latin typeface="Calibri" panose="020F0502020204030204" pitchFamily="34" charset="0"/>
              </a:rPr>
              <a:t>N</a:t>
            </a:r>
            <a:r>
              <a:rPr lang="en-US" sz="2400" cap="none" dirty="0" err="1">
                <a:latin typeface="Calibri" panose="020F0502020204030204" pitchFamily="34" charset="0"/>
              </a:rPr>
              <a:t>b</a:t>
            </a:r>
            <a:r>
              <a:rPr lang="en-US" sz="2400" dirty="0" err="1">
                <a:latin typeface="Calibri" panose="020F0502020204030204" pitchFamily="34" charset="0"/>
              </a:rPr>
              <a:t>N</a:t>
            </a:r>
            <a:r>
              <a:rPr lang="en-US" sz="2400" dirty="0">
                <a:latin typeface="Calibri" panose="020F0502020204030204" pitchFamily="34" charset="0"/>
              </a:rPr>
              <a:t> model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051720" y="6502841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95536" y="1165667"/>
            <a:ext cx="5555331" cy="20267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944" lvl="1">
              <a:spcAft>
                <a:spcPts val="300"/>
              </a:spcAft>
              <a:buSzPct val="90000"/>
            </a:pPr>
            <a:r>
              <a:rPr lang="en-US" sz="2000" dirty="0" err="1">
                <a:solidFill>
                  <a:schemeClr val="tx2"/>
                </a:solidFill>
              </a:rPr>
              <a:t>NbN</a:t>
            </a:r>
            <a:r>
              <a:rPr lang="en-US" sz="2000" dirty="0">
                <a:solidFill>
                  <a:schemeClr val="tx2"/>
                </a:solidFill>
              </a:rPr>
              <a:t> coating by Magnetron Sputtering</a:t>
            </a:r>
          </a:p>
          <a:p>
            <a:pPr marL="270272" lvl="1" indent="-270272">
              <a:lnSpc>
                <a:spcPct val="120000"/>
              </a:lnSpc>
              <a:buSzPct val="90000"/>
              <a:buBlip>
                <a:blip r:embed="rId2"/>
              </a:buBlip>
            </a:pPr>
            <a:endParaRPr lang="en-US" sz="800" dirty="0">
              <a:solidFill>
                <a:prstClr val="black"/>
              </a:solidFill>
              <a:latin typeface="Arial"/>
            </a:endParaRPr>
          </a:p>
          <a:p>
            <a:pPr marL="270272" lvl="1" indent="-270272">
              <a:lnSpc>
                <a:spcPct val="120000"/>
              </a:lnSpc>
              <a:buSzPct val="90000"/>
              <a:buBlip>
                <a:blip r:embed="rId2"/>
              </a:buBlip>
            </a:pPr>
            <a:r>
              <a:rPr lang="en-US" b="1" dirty="0" err="1">
                <a:solidFill>
                  <a:prstClr val="black"/>
                </a:solidFill>
                <a:latin typeface="Arial"/>
              </a:rPr>
              <a:t>NbN</a:t>
            </a:r>
            <a:r>
              <a:rPr lang="en-US" b="1" dirty="0">
                <a:solidFill>
                  <a:prstClr val="black"/>
                </a:solidFill>
                <a:latin typeface="Arial"/>
              </a:rPr>
              <a:t> single layers series</a:t>
            </a:r>
          </a:p>
          <a:p>
            <a:pPr marL="558403" lvl="2" indent="-270272">
              <a:lnSpc>
                <a:spcPct val="120000"/>
              </a:lnSpc>
              <a:buSzPct val="90000"/>
              <a:buBlip>
                <a:blip r:embed="rId2"/>
              </a:buBlip>
              <a:defRPr/>
            </a:pPr>
            <a:r>
              <a:rPr lang="en-US" sz="1600" dirty="0" err="1">
                <a:solidFill>
                  <a:srgbClr val="666666"/>
                </a:solidFill>
                <a:latin typeface="Arial"/>
              </a:rPr>
              <a:t>NbN</a:t>
            </a:r>
            <a:r>
              <a:rPr lang="en-US" sz="1600" dirty="0">
                <a:solidFill>
                  <a:srgbClr val="666666"/>
                </a:solidFill>
                <a:latin typeface="Arial"/>
              </a:rPr>
              <a:t> SL / “thick” </a:t>
            </a:r>
            <a:r>
              <a:rPr lang="en-US" sz="1600" dirty="0" err="1">
                <a:solidFill>
                  <a:srgbClr val="666666"/>
                </a:solidFill>
                <a:latin typeface="Arial"/>
              </a:rPr>
              <a:t>Nb</a:t>
            </a:r>
            <a:r>
              <a:rPr lang="en-US" sz="1600" dirty="0">
                <a:solidFill>
                  <a:srgbClr val="666666"/>
                </a:solidFill>
                <a:latin typeface="Arial"/>
              </a:rPr>
              <a:t> </a:t>
            </a:r>
            <a:r>
              <a:rPr lang="en-US" sz="1600" dirty="0" smtClean="0">
                <a:solidFill>
                  <a:srgbClr val="666666"/>
                </a:solidFill>
                <a:latin typeface="Arial"/>
              </a:rPr>
              <a:t>layer</a:t>
            </a:r>
          </a:p>
          <a:p>
            <a:pPr marL="738188" lvl="3" indent="-202406" defTabSz="809625">
              <a:lnSpc>
                <a:spcPct val="120000"/>
              </a:lnSpc>
              <a:buClr>
                <a:srgbClr val="666666"/>
              </a:buClr>
              <a:buSzPct val="36000"/>
              <a:buBlip>
                <a:blip r:embed="rId3"/>
              </a:buBlip>
              <a:tabLst>
                <a:tab pos="809625" algn="l"/>
              </a:tabLst>
            </a:pPr>
            <a:r>
              <a:rPr lang="en-US" sz="1400" dirty="0">
                <a:solidFill>
                  <a:srgbClr val="666666"/>
                </a:solidFill>
              </a:rPr>
              <a:t>Magnetron sputtered</a:t>
            </a:r>
          </a:p>
          <a:p>
            <a:pPr marL="738188" lvl="3" indent="-202406" defTabSz="809625">
              <a:lnSpc>
                <a:spcPct val="120000"/>
              </a:lnSpc>
              <a:buClr>
                <a:srgbClr val="666666"/>
              </a:buClr>
              <a:buSzPct val="36000"/>
              <a:buBlip>
                <a:blip r:embed="rId3"/>
              </a:buBlip>
              <a:tabLst>
                <a:tab pos="809625" algn="l"/>
              </a:tabLst>
            </a:pPr>
            <a:r>
              <a:rPr lang="en-US" sz="1400" dirty="0" err="1">
                <a:solidFill>
                  <a:srgbClr val="666666"/>
                </a:solidFill>
              </a:rPr>
              <a:t>MgO</a:t>
            </a:r>
            <a:r>
              <a:rPr lang="en-US" sz="1400" dirty="0">
                <a:solidFill>
                  <a:srgbClr val="666666"/>
                </a:solidFill>
              </a:rPr>
              <a:t> as dielectric layer</a:t>
            </a:r>
          </a:p>
          <a:p>
            <a:pPr marL="558403" lvl="2" indent="-270272">
              <a:lnSpc>
                <a:spcPct val="120000"/>
              </a:lnSpc>
              <a:buSzPct val="90000"/>
              <a:buBlip>
                <a:blip r:embed="rId2"/>
              </a:buBlip>
              <a:defRPr/>
            </a:pPr>
            <a:r>
              <a:rPr lang="en-US" sz="1600" dirty="0" smtClean="0">
                <a:solidFill>
                  <a:srgbClr val="666666"/>
                </a:solidFill>
                <a:latin typeface="Arial"/>
              </a:rPr>
              <a:t>Far from perfect…</a:t>
            </a:r>
            <a:endParaRPr lang="en-US" sz="1600" dirty="0">
              <a:solidFill>
                <a:srgbClr val="666666"/>
              </a:solidFill>
              <a:latin typeface="Arial"/>
            </a:endParaRPr>
          </a:p>
        </p:txBody>
      </p:sp>
      <p:pic>
        <p:nvPicPr>
          <p:cNvPr id="6" name="Picture 2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8065" y="1565221"/>
            <a:ext cx="2378273" cy="178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grpSp>
        <p:nvGrpSpPr>
          <p:cNvPr id="7" name="Groupe 6"/>
          <p:cNvGrpSpPr/>
          <p:nvPr/>
        </p:nvGrpSpPr>
        <p:grpSpPr>
          <a:xfrm>
            <a:off x="3779913" y="1780523"/>
            <a:ext cx="1710526" cy="1125640"/>
            <a:chOff x="6474491" y="1220081"/>
            <a:chExt cx="1565426" cy="1207540"/>
          </a:xfrm>
        </p:grpSpPr>
        <p:sp>
          <p:nvSpPr>
            <p:cNvPr id="8" name="Rectangle 172"/>
            <p:cNvSpPr>
              <a:spLocks noChangeArrowheads="1"/>
            </p:cNvSpPr>
            <p:nvPr/>
          </p:nvSpPr>
          <p:spPr bwMode="auto">
            <a:xfrm>
              <a:off x="6474589" y="1220081"/>
              <a:ext cx="1565231" cy="36000"/>
            </a:xfrm>
            <a:prstGeom prst="rect">
              <a:avLst/>
            </a:prstGeom>
            <a:solidFill>
              <a:srgbClr val="FF6600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788">
                <a:solidFill>
                  <a:srgbClr val="0070C0"/>
                </a:solidFill>
                <a:latin typeface="Calibri"/>
              </a:endParaRPr>
            </a:p>
          </p:txBody>
        </p:sp>
        <p:grpSp>
          <p:nvGrpSpPr>
            <p:cNvPr id="9" name="Groupe 8"/>
            <p:cNvGrpSpPr/>
            <p:nvPr/>
          </p:nvGrpSpPr>
          <p:grpSpPr>
            <a:xfrm>
              <a:off x="6474491" y="1252426"/>
              <a:ext cx="1565426" cy="1175195"/>
              <a:chOff x="4283834" y="4885266"/>
              <a:chExt cx="1076221" cy="910960"/>
            </a:xfrm>
          </p:grpSpPr>
          <p:sp>
            <p:nvSpPr>
              <p:cNvPr id="10" name="Rectangle 163"/>
              <p:cNvSpPr>
                <a:spLocks noChangeArrowheads="1"/>
              </p:cNvSpPr>
              <p:nvPr/>
            </p:nvSpPr>
            <p:spPr bwMode="auto">
              <a:xfrm>
                <a:off x="4283968" y="5423155"/>
                <a:ext cx="1076020" cy="373071"/>
              </a:xfrm>
              <a:prstGeom prst="rect">
                <a:avLst/>
              </a:prstGeom>
              <a:gradFill rotWithShape="1">
                <a:gsLst>
                  <a:gs pos="0">
                    <a:srgbClr val="128AEE"/>
                  </a:gs>
                  <a:gs pos="100000">
                    <a:srgbClr val="FFFFFF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788" kern="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1" name="Rectangle 170"/>
              <p:cNvSpPr>
                <a:spLocks noChangeArrowheads="1"/>
              </p:cNvSpPr>
              <p:nvPr/>
            </p:nvSpPr>
            <p:spPr bwMode="auto">
              <a:xfrm>
                <a:off x="4283901" y="4885266"/>
                <a:ext cx="1076154" cy="252000"/>
              </a:xfrm>
              <a:prstGeom prst="rect">
                <a:avLst/>
              </a:prstGeom>
              <a:solidFill>
                <a:srgbClr val="00CC99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788" kern="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2" name="Rectangle 172"/>
              <p:cNvSpPr>
                <a:spLocks noChangeArrowheads="1"/>
              </p:cNvSpPr>
              <p:nvPr/>
            </p:nvSpPr>
            <p:spPr bwMode="auto">
              <a:xfrm>
                <a:off x="4283901" y="5052853"/>
                <a:ext cx="1076154" cy="55811"/>
              </a:xfrm>
              <a:prstGeom prst="rect">
                <a:avLst/>
              </a:prstGeom>
              <a:solidFill>
                <a:srgbClr val="FF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788" kern="0">
                  <a:solidFill>
                    <a:srgbClr val="000000"/>
                  </a:solidFill>
                  <a:latin typeface="Calibri"/>
                </a:endParaRPr>
              </a:p>
            </p:txBody>
          </p:sp>
          <p:sp>
            <p:nvSpPr>
              <p:cNvPr id="13" name="Rectangle 171"/>
              <p:cNvSpPr>
                <a:spLocks noChangeArrowheads="1"/>
              </p:cNvSpPr>
              <p:nvPr/>
            </p:nvSpPr>
            <p:spPr bwMode="auto">
              <a:xfrm>
                <a:off x="4283834" y="5093451"/>
                <a:ext cx="1076154" cy="329704"/>
              </a:xfrm>
              <a:prstGeom prst="rect">
                <a:avLst/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>
                  <a:defRPr/>
                </a:pPr>
                <a:endParaRPr lang="en-US" sz="788" kern="0">
                  <a:solidFill>
                    <a:srgbClr val="000000"/>
                  </a:solidFill>
                  <a:latin typeface="Calibri"/>
                </a:endParaRPr>
              </a:p>
            </p:txBody>
          </p:sp>
        </p:grpSp>
      </p:grpSp>
      <p:graphicFrame>
        <p:nvGraphicFramePr>
          <p:cNvPr id="14" name="Tableau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058193"/>
              </p:ext>
            </p:extLst>
          </p:nvPr>
        </p:nvGraphicFramePr>
        <p:xfrm>
          <a:off x="1691680" y="3637459"/>
          <a:ext cx="5193079" cy="2465314"/>
        </p:xfrm>
        <a:graphic>
          <a:graphicData uri="http://schemas.openxmlformats.org/drawingml/2006/table">
            <a:tbl>
              <a:tblPr>
                <a:tableStyleId>{18603FDC-E32A-4AB5-989C-0864C3EAD2B8}</a:tableStyleId>
              </a:tblPr>
              <a:tblGrid>
                <a:gridCol w="1483736"/>
                <a:gridCol w="1229365"/>
                <a:gridCol w="1378751"/>
                <a:gridCol w="1101227"/>
              </a:tblGrid>
              <a:tr h="496818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err="1">
                          <a:effectLst/>
                        </a:rPr>
                        <a:t>Nb</a:t>
                      </a:r>
                      <a:r>
                        <a:rPr lang="en-US" sz="1100" b="1" dirty="0">
                          <a:effectLst/>
                        </a:rPr>
                        <a:t> (nm)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err="1">
                          <a:effectLst/>
                        </a:rPr>
                        <a:t>MgO</a:t>
                      </a:r>
                      <a:r>
                        <a:rPr lang="en-US" sz="1100" b="1" dirty="0">
                          <a:effectLst/>
                        </a:rPr>
                        <a:t> (nm</a:t>
                      </a:r>
                      <a:r>
                        <a:rPr lang="en-US" sz="1100" b="1" dirty="0" smtClean="0">
                          <a:effectLst/>
                        </a:rPr>
                        <a:t>)</a:t>
                      </a:r>
                    </a:p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err="1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Calc</a:t>
                      </a:r>
                      <a:r>
                        <a:rPr lang="en-US" sz="11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(actual)</a:t>
                      </a:r>
                      <a:endParaRPr lang="en-US" sz="1100" b="1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err="1">
                          <a:effectLst/>
                        </a:rPr>
                        <a:t>NbN</a:t>
                      </a:r>
                      <a:r>
                        <a:rPr lang="en-US" sz="1100" b="1" dirty="0">
                          <a:effectLst/>
                        </a:rPr>
                        <a:t> (nm</a:t>
                      </a:r>
                      <a:r>
                        <a:rPr lang="en-US" sz="1100" b="1" dirty="0" smtClean="0">
                          <a:effectLst/>
                        </a:rPr>
                        <a:t>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err="1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Calc</a:t>
                      </a:r>
                      <a:r>
                        <a:rPr lang="en-US" sz="1100" b="1" dirty="0" smtClean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(actual)</a:t>
                      </a: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T</a:t>
                      </a:r>
                      <a:r>
                        <a:rPr lang="en-US" sz="1100" b="1" baseline="-25000">
                          <a:effectLst/>
                        </a:rPr>
                        <a:t>C</a:t>
                      </a:r>
                      <a:r>
                        <a:rPr lang="en-US" sz="1100" b="1">
                          <a:effectLst/>
                        </a:rPr>
                        <a:t> (K)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250</a:t>
                      </a:r>
                      <a:r>
                        <a:rPr lang="en-US" sz="1100" b="1" baseline="30000">
                          <a:effectLst/>
                        </a:rPr>
                        <a:t>†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>
                          <a:effectLst/>
                        </a:rPr>
                        <a:t>14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8.9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250</a:t>
                      </a:r>
                      <a:r>
                        <a:rPr lang="en-US" sz="1100" b="1" baseline="30000">
                          <a:effectLst/>
                        </a:rPr>
                        <a:t>†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14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800">
                          <a:effectLst/>
                        </a:rPr>
                        <a:t>25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>
                          <a:effectLst/>
                        </a:rPr>
                        <a:t>15.5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500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10 (10.3)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800" dirty="0" smtClean="0">
                          <a:effectLst/>
                        </a:rPr>
                        <a:t>50 (65)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800">
                          <a:effectLst/>
                        </a:rPr>
                        <a:t>15</a:t>
                      </a:r>
                      <a:r>
                        <a:rPr lang="en-US" sz="1100" b="1">
                          <a:effectLst/>
                        </a:rPr>
                        <a:t>*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>
                          <a:effectLst/>
                        </a:rPr>
                        <a:t>500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10 (8.4)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800" dirty="0" smtClean="0">
                          <a:effectLst/>
                        </a:rPr>
                        <a:t>75 (72)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800">
                          <a:effectLst/>
                        </a:rPr>
                        <a:t>14.1</a:t>
                      </a:r>
                      <a:r>
                        <a:rPr lang="en-US" sz="1100" b="1">
                          <a:effectLst/>
                        </a:rPr>
                        <a:t>*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62">
                <a:tc>
                  <a:txBody>
                    <a:bodyPr/>
                    <a:lstStyle/>
                    <a:p>
                      <a:pPr marL="0" indent="0" algn="ctr"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</a:rPr>
                        <a:t>500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10 (9.8)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800" dirty="0" smtClean="0">
                          <a:effectLst/>
                        </a:rPr>
                        <a:t>100 (94)</a:t>
                      </a:r>
                      <a:endParaRPr lang="en-US" sz="11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kern="800">
                          <a:effectLst/>
                        </a:rPr>
                        <a:t>14</a:t>
                      </a:r>
                      <a:r>
                        <a:rPr lang="en-US" sz="1100" b="1">
                          <a:effectLst/>
                        </a:rPr>
                        <a:t>*</a:t>
                      </a:r>
                      <a:endParaRPr lang="en-US" sz="11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>
                          <a:effectLst/>
                        </a:rPr>
                        <a:t>500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>
                          <a:effectLst/>
                        </a:rPr>
                        <a:t>10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dirty="0">
                          <a:effectLst/>
                        </a:rPr>
                        <a:t>125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dirty="0">
                          <a:effectLst/>
                        </a:rPr>
                        <a:t>14.3*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500</a:t>
                      </a:r>
                      <a:endParaRPr lang="en-US" sz="1100" b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10 (6.7)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150</a:t>
                      </a:r>
                      <a:r>
                        <a:rPr lang="en-GB" sz="1100" b="1" kern="800" dirty="0" smtClean="0">
                          <a:effectLst/>
                        </a:rPr>
                        <a:t> (132)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dirty="0">
                          <a:effectLst/>
                        </a:rPr>
                        <a:t>15.9*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6062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>
                          <a:effectLst/>
                        </a:rPr>
                        <a:t>500</a:t>
                      </a:r>
                      <a:endParaRPr lang="en-US" sz="1100" b="1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100" b="1" dirty="0" smtClean="0">
                          <a:effectLst/>
                        </a:rPr>
                        <a:t>10 (10.4)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dirty="0" smtClean="0">
                          <a:effectLst/>
                        </a:rPr>
                        <a:t>200</a:t>
                      </a:r>
                      <a:r>
                        <a:rPr lang="en-GB" sz="1100" b="1" kern="800" dirty="0" smtClean="0">
                          <a:effectLst/>
                        </a:rPr>
                        <a:t> (164)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100" b="1" dirty="0">
                          <a:effectLst/>
                        </a:rPr>
                        <a:t>15*</a:t>
                      </a:r>
                      <a:endParaRPr lang="en-US" sz="1100" b="1" dirty="0">
                        <a:effectLst/>
                        <a:latin typeface="Times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5" name="Rectangle 14"/>
          <p:cNvSpPr/>
          <p:nvPr/>
        </p:nvSpPr>
        <p:spPr>
          <a:xfrm>
            <a:off x="1688624" y="6117919"/>
            <a:ext cx="47347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9059" algn="just"/>
            <a:r>
              <a:rPr lang="en-US" sz="1000" b="1" dirty="0">
                <a:ea typeface="Times New Roman" panose="02020603050405020304" pitchFamily="18" charset="0"/>
              </a:rPr>
              <a:t>†</a:t>
            </a:r>
            <a:r>
              <a:rPr lang="en-US" sz="1000" dirty="0">
                <a:ea typeface="Times New Roman" panose="02020603050405020304" pitchFamily="18" charset="0"/>
              </a:rPr>
              <a:t> Not same batch, deposited on the same conditions, but substrate = </a:t>
            </a:r>
            <a:r>
              <a:rPr lang="en-US" sz="1000" dirty="0" smtClean="0">
                <a:ea typeface="Times New Roman" panose="02020603050405020304" pitchFamily="18" charset="0"/>
              </a:rPr>
              <a:t>sapphire</a:t>
            </a:r>
            <a:endParaRPr lang="en-GB" sz="1000" kern="800" dirty="0">
              <a:ea typeface="Times New Roman" panose="02020603050405020304" pitchFamily="18" charset="0"/>
            </a:endParaRPr>
          </a:p>
          <a:p>
            <a:pPr indent="89059" algn="just"/>
            <a:r>
              <a:rPr lang="en-US" sz="1000" dirty="0">
                <a:ea typeface="Times New Roman" panose="02020603050405020304" pitchFamily="18" charset="0"/>
              </a:rPr>
              <a:t>*As determined with magnetometry, see below.</a:t>
            </a:r>
          </a:p>
        </p:txBody>
      </p:sp>
    </p:spTree>
    <p:extLst>
      <p:ext uri="{BB962C8B-B14F-4D97-AF65-F5344CB8AC3E}">
        <p14:creationId xmlns:p14="http://schemas.microsoft.com/office/powerpoint/2010/main" val="138686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</a:rPr>
              <a:t>Sputtered (defective) materials…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051720" y="6502841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95536" y="1165667"/>
            <a:ext cx="5555331" cy="14727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944" lvl="1">
              <a:spcAft>
                <a:spcPts val="300"/>
              </a:spcAft>
              <a:buSzPct val="90000"/>
            </a:pPr>
            <a:r>
              <a:rPr lang="en-US" sz="2000" dirty="0" smtClean="0">
                <a:solidFill>
                  <a:schemeClr val="tx2"/>
                </a:solidFill>
              </a:rPr>
              <a:t>Typical defects…</a:t>
            </a:r>
            <a:endParaRPr lang="en-US" sz="2000" dirty="0">
              <a:solidFill>
                <a:schemeClr val="tx2"/>
              </a:solidFill>
            </a:endParaRPr>
          </a:p>
          <a:p>
            <a:pPr marL="270272" lvl="1" indent="-270272">
              <a:lnSpc>
                <a:spcPct val="120000"/>
              </a:lnSpc>
              <a:buSzPct val="90000"/>
              <a:buBlip>
                <a:blip r:embed="rId2"/>
              </a:buBlip>
            </a:pPr>
            <a:endParaRPr lang="en-US" sz="800" dirty="0">
              <a:solidFill>
                <a:prstClr val="black"/>
              </a:solidFill>
              <a:latin typeface="Arial"/>
            </a:endParaRPr>
          </a:p>
          <a:p>
            <a:pPr marL="558403" lvl="2" indent="-270272">
              <a:lnSpc>
                <a:spcPct val="120000"/>
              </a:lnSpc>
              <a:buSzPct val="90000"/>
              <a:buBlip>
                <a:blip r:embed="rId2"/>
              </a:buBlip>
              <a:defRPr/>
            </a:pPr>
            <a:r>
              <a:rPr lang="en-US" sz="1600" dirty="0" smtClean="0">
                <a:solidFill>
                  <a:srgbClr val="666666"/>
                </a:solidFill>
                <a:latin typeface="Arial"/>
              </a:rPr>
              <a:t>Low H</a:t>
            </a:r>
            <a:r>
              <a:rPr lang="en-US" sz="1600" baseline="-25000" dirty="0" smtClean="0">
                <a:solidFill>
                  <a:srgbClr val="666666"/>
                </a:solidFill>
                <a:latin typeface="Arial"/>
              </a:rPr>
              <a:t>C1</a:t>
            </a:r>
          </a:p>
          <a:p>
            <a:pPr marL="558403" lvl="2" indent="-270272">
              <a:lnSpc>
                <a:spcPct val="120000"/>
              </a:lnSpc>
              <a:buSzPct val="90000"/>
              <a:buBlip>
                <a:blip r:embed="rId2"/>
              </a:buBlip>
              <a:defRPr/>
            </a:pPr>
            <a:r>
              <a:rPr lang="en-US" sz="1600" dirty="0" smtClean="0">
                <a:solidFill>
                  <a:srgbClr val="666666"/>
                </a:solidFill>
                <a:latin typeface="Arial"/>
              </a:rPr>
              <a:t>Thickness ≠ uniform</a:t>
            </a:r>
          </a:p>
          <a:p>
            <a:pPr marL="558403" lvl="2" indent="-270272">
              <a:lnSpc>
                <a:spcPct val="120000"/>
              </a:lnSpc>
              <a:buSzPct val="90000"/>
              <a:buBlip>
                <a:blip r:embed="rId2"/>
              </a:buBlip>
              <a:defRPr/>
            </a:pPr>
            <a:r>
              <a:rPr lang="en-US" sz="1600" dirty="0" smtClean="0">
                <a:solidFill>
                  <a:srgbClr val="666666"/>
                </a:solidFill>
                <a:latin typeface="Arial"/>
              </a:rPr>
              <a:t>…</a:t>
            </a:r>
            <a:endParaRPr lang="en-US" sz="1600" dirty="0">
              <a:solidFill>
                <a:srgbClr val="666666"/>
              </a:solidFill>
              <a:latin typeface="Arial"/>
            </a:endParaRPr>
          </a:p>
        </p:txBody>
      </p:sp>
      <p:pic>
        <p:nvPicPr>
          <p:cNvPr id="26" name="Picture 3" descr="S:\NbN 100nm 150119\NbN 100nm Position3x100000 150119-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3" y="1447085"/>
            <a:ext cx="3231187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ZoneTexte 31"/>
          <p:cNvSpPr txBox="1"/>
          <p:nvPr/>
        </p:nvSpPr>
        <p:spPr>
          <a:xfrm flipH="1">
            <a:off x="5724126" y="3409670"/>
            <a:ext cx="2160241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u="none" dirty="0" smtClean="0">
                <a:solidFill>
                  <a:schemeClr val="bg1"/>
                </a:solidFill>
              </a:rPr>
              <a:t> Nb Thickness</a:t>
            </a:r>
            <a:r>
              <a:rPr lang="fr-FR" sz="1200" b="1" u="none" dirty="0" smtClean="0">
                <a:solidFill>
                  <a:schemeClr val="bg1"/>
                </a:solidFill>
              </a:rPr>
              <a:t> ~ 425nm</a:t>
            </a:r>
            <a:endParaRPr lang="fr-FR" sz="1200" b="1" u="none" dirty="0">
              <a:solidFill>
                <a:schemeClr val="bg1"/>
              </a:solidFill>
            </a:endParaRPr>
          </a:p>
        </p:txBody>
      </p:sp>
      <p:cxnSp>
        <p:nvCxnSpPr>
          <p:cNvPr id="33" name="Connecteur droit avec flèche 32"/>
          <p:cNvCxnSpPr/>
          <p:nvPr/>
        </p:nvCxnSpPr>
        <p:spPr>
          <a:xfrm flipV="1">
            <a:off x="6672062" y="2872321"/>
            <a:ext cx="334941" cy="380166"/>
          </a:xfrm>
          <a:prstGeom prst="straightConnector1">
            <a:avLst/>
          </a:prstGeom>
          <a:ln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28"/>
          <p:cNvCxnSpPr/>
          <p:nvPr/>
        </p:nvCxnSpPr>
        <p:spPr>
          <a:xfrm flipV="1">
            <a:off x="6672062" y="4182821"/>
            <a:ext cx="63237" cy="288114"/>
          </a:xfrm>
          <a:prstGeom prst="straightConnector1">
            <a:avLst/>
          </a:prstGeom>
          <a:ln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/>
          <p:nvPr/>
        </p:nvCxnSpPr>
        <p:spPr>
          <a:xfrm flipH="1" flipV="1">
            <a:off x="6229401" y="4182821"/>
            <a:ext cx="442661" cy="295475"/>
          </a:xfrm>
          <a:prstGeom prst="straightConnector1">
            <a:avLst/>
          </a:prstGeom>
          <a:ln>
            <a:solidFill>
              <a:schemeClr val="bg1"/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Espace réservé du numéro de diapositive 2"/>
          <p:cNvSpPr txBox="1">
            <a:spLocks/>
          </p:cNvSpPr>
          <p:nvPr/>
        </p:nvSpPr>
        <p:spPr>
          <a:xfrm>
            <a:off x="3897092" y="7029400"/>
            <a:ext cx="111918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fr-FR"/>
            </a:defPPr>
            <a:lvl1pPr marL="0" algn="l" defTabSz="914400" rtl="0" eaLnBrk="1" latinLnBrk="0" hangingPunct="1">
              <a:defRPr sz="1000" u="none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25</a:t>
            </a:fld>
            <a:endParaRPr lang="fr-FR"/>
          </a:p>
        </p:txBody>
      </p:sp>
      <p:grpSp>
        <p:nvGrpSpPr>
          <p:cNvPr id="36" name="Groupe 35"/>
          <p:cNvGrpSpPr/>
          <p:nvPr/>
        </p:nvGrpSpPr>
        <p:grpSpPr>
          <a:xfrm>
            <a:off x="285828" y="2840593"/>
            <a:ext cx="5148234" cy="3715206"/>
            <a:chOff x="5256724" y="3381799"/>
            <a:chExt cx="3899453" cy="2861001"/>
          </a:xfrm>
        </p:grpSpPr>
        <p:pic>
          <p:nvPicPr>
            <p:cNvPr id="37" name="Image 3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56724" y="3381799"/>
              <a:ext cx="3163226" cy="2689818"/>
            </a:xfrm>
            <a:prstGeom prst="rect">
              <a:avLst/>
            </a:prstGeom>
          </p:spPr>
        </p:pic>
        <p:sp>
          <p:nvSpPr>
            <p:cNvPr id="38" name="ZoneTexte 37"/>
            <p:cNvSpPr txBox="1"/>
            <p:nvPr/>
          </p:nvSpPr>
          <p:spPr>
            <a:xfrm>
              <a:off x="7390066" y="3577387"/>
              <a:ext cx="1766111" cy="60016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fr-FR" sz="1100" i="1" dirty="0"/>
                <a:t>250 nm </a:t>
              </a:r>
              <a:r>
                <a:rPr lang="fr-FR" sz="1100" i="1" dirty="0" smtClean="0"/>
                <a:t>Nb on </a:t>
              </a:r>
              <a:r>
                <a:rPr lang="fr-FR" sz="1100" i="1" dirty="0" err="1"/>
                <a:t>saphire</a:t>
              </a:r>
              <a:r>
                <a:rPr lang="fr-FR" sz="1100" i="1" dirty="0"/>
                <a:t> </a:t>
              </a:r>
              <a:endParaRPr lang="fr-FR" sz="1100" i="1" dirty="0" smtClean="0"/>
            </a:p>
            <a:p>
              <a:r>
                <a:rPr lang="fr-FR" sz="1100" b="1" i="1" dirty="0" smtClean="0"/>
                <a:t>DC </a:t>
              </a:r>
              <a:r>
                <a:rPr lang="fr-FR" sz="1100" b="1" i="1" dirty="0" err="1"/>
                <a:t>Squid</a:t>
              </a:r>
              <a:r>
                <a:rPr lang="fr-FR" sz="1100" b="1" i="1" dirty="0"/>
                <a:t> magnetometry @ 4.5 K</a:t>
              </a:r>
              <a:endParaRPr lang="en-US" sz="1100" b="1" i="1" dirty="0"/>
            </a:p>
          </p:txBody>
        </p:sp>
        <p:cxnSp>
          <p:nvCxnSpPr>
            <p:cNvPr id="39" name="Connecteur droit avec flèche 38"/>
            <p:cNvCxnSpPr/>
            <p:nvPr/>
          </p:nvCxnSpPr>
          <p:spPr>
            <a:xfrm flipH="1">
              <a:off x="6354616" y="5179225"/>
              <a:ext cx="915769" cy="50415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ZoneTexte 39"/>
            <p:cNvSpPr txBox="1"/>
            <p:nvPr/>
          </p:nvSpPr>
          <p:spPr>
            <a:xfrm>
              <a:off x="5311391" y="5596469"/>
              <a:ext cx="114658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dirty="0"/>
                <a:t>~ 18 </a:t>
              </a:r>
              <a:r>
                <a:rPr lang="fr-FR" sz="1600" dirty="0" err="1"/>
                <a:t>mT</a:t>
              </a:r>
              <a:endParaRPr lang="fr-FR" sz="1600" dirty="0"/>
            </a:p>
            <a:p>
              <a:pPr algn="ctr"/>
              <a:r>
                <a:rPr lang="fr-FR" sz="1000" i="1" dirty="0"/>
                <a:t>As </a:t>
              </a:r>
              <a:r>
                <a:rPr lang="fr-FR" sz="1000" i="1" dirty="0" err="1"/>
                <a:t>expected</a:t>
              </a:r>
              <a:r>
                <a:rPr lang="fr-FR" sz="1000" i="1" dirty="0"/>
                <a:t> for MS </a:t>
              </a:r>
              <a:r>
                <a:rPr lang="fr-FR" sz="1000" i="1" dirty="0" err="1"/>
                <a:t>samples</a:t>
              </a:r>
              <a:endParaRPr lang="en-US" sz="1000" i="1" dirty="0"/>
            </a:p>
          </p:txBody>
        </p:sp>
      </p:grpSp>
      <p:pic>
        <p:nvPicPr>
          <p:cNvPr id="41" name="図 3" descr="image031.bmp"/>
          <p:cNvPicPr>
            <a:picLocks noChangeAspect="1"/>
          </p:cNvPicPr>
          <p:nvPr/>
        </p:nvPicPr>
        <p:blipFill rotWithShape="1">
          <a:blip r:embed="rId5"/>
          <a:srcRect l="11445" t="15348" b="-815"/>
          <a:stretch/>
        </p:blipFill>
        <p:spPr>
          <a:xfrm>
            <a:off x="5454987" y="4025211"/>
            <a:ext cx="3219602" cy="2484000"/>
          </a:xfrm>
          <a:prstGeom prst="rect">
            <a:avLst/>
          </a:prstGeom>
        </p:spPr>
      </p:pic>
      <p:sp>
        <p:nvSpPr>
          <p:cNvPr id="23" name="ZoneTexte 22"/>
          <p:cNvSpPr txBox="1"/>
          <p:nvPr/>
        </p:nvSpPr>
        <p:spPr>
          <a:xfrm>
            <a:off x="5620220" y="1455291"/>
            <a:ext cx="1944215" cy="2768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78582" lvl="2" defTabSz="809625">
              <a:lnSpc>
                <a:spcPct val="120000"/>
              </a:lnSpc>
              <a:buClr>
                <a:srgbClr val="666666"/>
              </a:buClr>
              <a:buSzPct val="36000"/>
              <a:tabLst>
                <a:tab pos="809625" algn="l"/>
              </a:tabLst>
            </a:pP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NbN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lang="fr-FR" sz="1100" dirty="0">
                <a:solidFill>
                  <a:schemeClr val="bg1"/>
                </a:solidFill>
                <a:latin typeface="Arial"/>
              </a:rPr>
              <a:t>100nm </a:t>
            </a:r>
          </a:p>
        </p:txBody>
      </p:sp>
      <p:sp>
        <p:nvSpPr>
          <p:cNvPr id="27" name="ZoneTexte 26"/>
          <p:cNvSpPr txBox="1"/>
          <p:nvPr/>
        </p:nvSpPr>
        <p:spPr>
          <a:xfrm>
            <a:off x="6471933" y="1734267"/>
            <a:ext cx="2104790" cy="27699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200" b="1" u="none" dirty="0" smtClean="0">
                <a:solidFill>
                  <a:schemeClr val="bg1"/>
                </a:solidFill>
              </a:rPr>
              <a:t>NbN </a:t>
            </a:r>
            <a:r>
              <a:rPr lang="en-US" sz="1200" b="1" u="none" dirty="0" smtClean="0">
                <a:solidFill>
                  <a:schemeClr val="bg1"/>
                </a:solidFill>
              </a:rPr>
              <a:t>Thickness</a:t>
            </a:r>
            <a:r>
              <a:rPr lang="fr-FR" sz="1200" b="1" u="none" dirty="0" smtClean="0">
                <a:solidFill>
                  <a:schemeClr val="bg1"/>
                </a:solidFill>
              </a:rPr>
              <a:t> ~ 105nm</a:t>
            </a:r>
            <a:endParaRPr lang="fr-FR" sz="1200" b="1" u="none" dirty="0">
              <a:solidFill>
                <a:schemeClr val="bg1"/>
              </a:solidFill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7437249" y="5681618"/>
            <a:ext cx="1108589" cy="295466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78582" lvl="2" defTabSz="809625">
              <a:lnSpc>
                <a:spcPct val="120000"/>
              </a:lnSpc>
              <a:buClr>
                <a:srgbClr val="666666"/>
              </a:buClr>
              <a:buSzPct val="36000"/>
              <a:tabLst>
                <a:tab pos="809625" algn="l"/>
              </a:tabLst>
            </a:pP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NbN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 50nm </a:t>
            </a:r>
            <a:endParaRPr lang="fr-FR" sz="11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44" name="ZoneTexte 43"/>
          <p:cNvSpPr txBox="1"/>
          <p:nvPr/>
        </p:nvSpPr>
        <p:spPr>
          <a:xfrm flipH="1">
            <a:off x="4915133" y="5363512"/>
            <a:ext cx="2160241" cy="27699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u="none" dirty="0" smtClean="0">
                <a:solidFill>
                  <a:schemeClr val="bg1"/>
                </a:solidFill>
              </a:rPr>
              <a:t> </a:t>
            </a:r>
            <a:r>
              <a:rPr lang="fr-FR" sz="1200" b="1" u="none" dirty="0" err="1" smtClean="0">
                <a:solidFill>
                  <a:schemeClr val="bg1"/>
                </a:solidFill>
              </a:rPr>
              <a:t>Rippled</a:t>
            </a:r>
            <a:r>
              <a:rPr lang="fr-FR" sz="1200" b="1" u="none" dirty="0" smtClean="0">
                <a:solidFill>
                  <a:schemeClr val="bg1"/>
                </a:solidFill>
              </a:rPr>
              <a:t> interfaces</a:t>
            </a:r>
            <a:endParaRPr lang="fr-FR" sz="1200" b="1" u="none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080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Calibri" panose="020F0502020204030204" pitchFamily="34" charset="0"/>
              </a:rPr>
              <a:t>Far from perfect….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26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051720" y="6502841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395536" y="1165667"/>
            <a:ext cx="5555331" cy="12280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2944" lvl="1">
              <a:spcAft>
                <a:spcPts val="300"/>
              </a:spcAft>
              <a:buSzPct val="90000"/>
            </a:pPr>
            <a:r>
              <a:rPr lang="en-US" sz="2000" dirty="0" smtClean="0">
                <a:solidFill>
                  <a:schemeClr val="tx2"/>
                </a:solidFill>
              </a:rPr>
              <a:t>Morphology</a:t>
            </a:r>
          </a:p>
          <a:p>
            <a:pPr marL="558403" lvl="2" indent="-270272">
              <a:lnSpc>
                <a:spcPct val="120000"/>
              </a:lnSpc>
              <a:buSzPct val="90000"/>
              <a:buBlip>
                <a:blip r:embed="rId2"/>
              </a:buBlip>
              <a:defRPr/>
            </a:pPr>
            <a:r>
              <a:rPr lang="en-US" sz="1600" dirty="0" smtClean="0">
                <a:solidFill>
                  <a:srgbClr val="666666"/>
                </a:solidFill>
              </a:rPr>
              <a:t>Rough surface</a:t>
            </a:r>
            <a:endParaRPr lang="en-US" sz="1600" dirty="0">
              <a:solidFill>
                <a:srgbClr val="666666"/>
              </a:solidFill>
            </a:endParaRPr>
          </a:p>
          <a:p>
            <a:pPr marL="692944" lvl="1">
              <a:spcAft>
                <a:spcPts val="300"/>
              </a:spcAft>
              <a:buSzPct val="90000"/>
            </a:pPr>
            <a:endParaRPr lang="en-US" sz="2000" dirty="0" smtClean="0">
              <a:solidFill>
                <a:schemeClr val="tx2"/>
              </a:solidFill>
            </a:endParaRPr>
          </a:p>
          <a:p>
            <a:pPr marL="270272" lvl="1" indent="-270272">
              <a:lnSpc>
                <a:spcPct val="120000"/>
              </a:lnSpc>
              <a:buSzPct val="90000"/>
              <a:buBlip>
                <a:blip r:embed="rId2"/>
              </a:buBlip>
            </a:pPr>
            <a:endParaRPr lang="en-US" sz="80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23" name="図 2" descr="NbN No Sputterd Position7 x50000 150114-1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91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67544" y="2130987"/>
            <a:ext cx="4680520" cy="3709937"/>
          </a:xfrm>
          <a:prstGeom prst="rect">
            <a:avLst/>
          </a:prstGeom>
        </p:spPr>
      </p:pic>
      <p:pic>
        <p:nvPicPr>
          <p:cNvPr id="13314" name="Picture 2" descr="d1f87398-5699-4a3e-a2d9-0221b083af30@ms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29" t="12633"/>
          <a:stretch/>
        </p:blipFill>
        <p:spPr bwMode="auto">
          <a:xfrm>
            <a:off x="5346761" y="3963430"/>
            <a:ext cx="2914974" cy="2467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99992" y="1296553"/>
            <a:ext cx="4032448" cy="2327210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7308304" y="1368314"/>
            <a:ext cx="1108589" cy="2768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78582" lvl="2" defTabSz="809625">
              <a:lnSpc>
                <a:spcPct val="120000"/>
              </a:lnSpc>
              <a:buClr>
                <a:srgbClr val="666666"/>
              </a:buClr>
              <a:buSzPct val="36000"/>
              <a:tabLst>
                <a:tab pos="809625" algn="l"/>
              </a:tabLst>
            </a:pP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NbN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 50 nm </a:t>
            </a:r>
            <a:endParaRPr lang="fr-FR" sz="11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7524328" y="5545458"/>
            <a:ext cx="1108589" cy="2768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78582" lvl="2" defTabSz="809625">
              <a:lnSpc>
                <a:spcPct val="120000"/>
              </a:lnSpc>
              <a:buClr>
                <a:srgbClr val="666666"/>
              </a:buClr>
              <a:buSzPct val="36000"/>
              <a:tabLst>
                <a:tab pos="809625" algn="l"/>
              </a:tabLst>
            </a:pP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NbN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 200 nm </a:t>
            </a:r>
            <a:endParaRPr lang="fr-FR" sz="11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561321" y="2426561"/>
            <a:ext cx="1108589" cy="27680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78582" lvl="2" defTabSz="809625">
              <a:lnSpc>
                <a:spcPct val="120000"/>
              </a:lnSpc>
              <a:buClr>
                <a:srgbClr val="666666"/>
              </a:buClr>
              <a:buSzPct val="36000"/>
              <a:tabLst>
                <a:tab pos="809625" algn="l"/>
              </a:tabLst>
            </a:pP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NbN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 100 nm </a:t>
            </a:r>
            <a:endParaRPr lang="fr-FR" sz="1100" dirty="0">
              <a:solidFill>
                <a:schemeClr val="bg1"/>
              </a:solidFill>
              <a:latin typeface="Arial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2942912" y="6035843"/>
            <a:ext cx="1670419" cy="498598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78582" lvl="2" defTabSz="809625">
              <a:lnSpc>
                <a:spcPct val="120000"/>
              </a:lnSpc>
              <a:buClr>
                <a:srgbClr val="666666"/>
              </a:buClr>
              <a:buSzPct val="36000"/>
              <a:tabLst>
                <a:tab pos="809625" algn="l"/>
              </a:tabLst>
            </a:pP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MgO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needle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 ? (</a:t>
            </a: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capping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lang="fr-FR" sz="1100" dirty="0" err="1" smtClean="0">
                <a:solidFill>
                  <a:schemeClr val="bg1"/>
                </a:solidFill>
                <a:latin typeface="Arial"/>
              </a:rPr>
              <a:t>material</a:t>
            </a:r>
            <a:r>
              <a:rPr lang="fr-FR" sz="1100" dirty="0" smtClean="0">
                <a:solidFill>
                  <a:schemeClr val="bg1"/>
                </a:solidFill>
                <a:latin typeface="Arial"/>
              </a:rPr>
              <a:t>)</a:t>
            </a:r>
            <a:endParaRPr lang="fr-FR" sz="1100" dirty="0">
              <a:solidFill>
                <a:schemeClr val="bg1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79790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>
                <a:latin typeface="Calibri" panose="020F0502020204030204" pitchFamily="34" charset="0"/>
              </a:rPr>
              <a:t>Comparaison </a:t>
            </a:r>
            <a:r>
              <a:rPr lang="fr-FR" sz="2400" dirty="0" err="1">
                <a:latin typeface="Calibri" panose="020F0502020204030204" pitchFamily="34" charset="0"/>
              </a:rPr>
              <a:t>with</a:t>
            </a:r>
            <a:r>
              <a:rPr lang="fr-FR" sz="2400" dirty="0">
                <a:latin typeface="Calibri" panose="020F0502020204030204" pitchFamily="34" charset="0"/>
              </a:rPr>
              <a:t> </a:t>
            </a:r>
            <a:r>
              <a:rPr lang="fr-FR" sz="2400" dirty="0" err="1">
                <a:latin typeface="Calibri" panose="020F0502020204030204" pitchFamily="34" charset="0"/>
              </a:rPr>
              <a:t>theory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27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051720" y="6502841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2069023" y="1628976"/>
            <a:ext cx="2026576" cy="2144282"/>
            <a:chOff x="855622" y="1598770"/>
            <a:chExt cx="2253847" cy="2384753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55622" y="1751563"/>
              <a:ext cx="2253847" cy="2231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e 6"/>
            <p:cNvGrpSpPr/>
            <p:nvPr/>
          </p:nvGrpSpPr>
          <p:grpSpPr>
            <a:xfrm>
              <a:off x="970772" y="1598770"/>
              <a:ext cx="448062" cy="2041818"/>
              <a:chOff x="312932" y="882738"/>
              <a:chExt cx="448062" cy="2211796"/>
            </a:xfrm>
          </p:grpSpPr>
          <p:sp>
            <p:nvSpPr>
              <p:cNvPr id="8" name="円/楕円 10"/>
              <p:cNvSpPr/>
              <p:nvPr/>
            </p:nvSpPr>
            <p:spPr>
              <a:xfrm>
                <a:off x="312932" y="1568459"/>
                <a:ext cx="448062" cy="39736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00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ZoneTexte 8"/>
              <p:cNvSpPr txBox="1"/>
              <p:nvPr/>
            </p:nvSpPr>
            <p:spPr>
              <a:xfrm>
                <a:off x="415776" y="882738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cxnSp>
            <p:nvCxnSpPr>
              <p:cNvPr id="10" name="Connecteur droit 9"/>
              <p:cNvCxnSpPr/>
              <p:nvPr/>
            </p:nvCxnSpPr>
            <p:spPr>
              <a:xfrm flipV="1">
                <a:off x="565643" y="1055112"/>
                <a:ext cx="0" cy="2039422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sp>
            <p:nvSpPr>
              <p:cNvPr id="11" name="ZoneTexte 10"/>
              <p:cNvSpPr txBox="1"/>
              <p:nvPr/>
            </p:nvSpPr>
            <p:spPr>
              <a:xfrm>
                <a:off x="419263" y="2283722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32691" y="2641445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20490" y="2015609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443973" y="1541094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416265" y="1239467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</p:grpSp>
      </p:grpSp>
      <p:sp>
        <p:nvSpPr>
          <p:cNvPr id="16" name="Rectangle 15"/>
          <p:cNvSpPr/>
          <p:nvPr/>
        </p:nvSpPr>
        <p:spPr>
          <a:xfrm>
            <a:off x="6948264" y="2040499"/>
            <a:ext cx="18902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err="1"/>
              <a:t>Nb</a:t>
            </a:r>
            <a:r>
              <a:rPr lang="en-US" sz="1400" i="1" dirty="0"/>
              <a:t> with defects*,        with B</a:t>
            </a:r>
            <a:r>
              <a:rPr lang="en-US" sz="1400" i="1" baseline="-25000" dirty="0"/>
              <a:t>C1</a:t>
            </a:r>
            <a:r>
              <a:rPr lang="en-US" sz="1400" i="1" dirty="0"/>
              <a:t>=50 </a:t>
            </a:r>
            <a:r>
              <a:rPr lang="en-US" sz="1400" i="1" dirty="0" err="1"/>
              <a:t>mT</a:t>
            </a:r>
            <a:endParaRPr lang="en-US" sz="1400" i="1" dirty="0"/>
          </a:p>
          <a:p>
            <a:endParaRPr lang="en-US" sz="1400" i="1" dirty="0"/>
          </a:p>
          <a:p>
            <a:r>
              <a:rPr lang="en-US" sz="1200" i="1" dirty="0"/>
              <a:t>* e.g. morphologic defects that allow earlier vortex penetration See SST paper cited earlier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51520" y="2046109"/>
            <a:ext cx="16781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Ideal </a:t>
            </a:r>
            <a:r>
              <a:rPr lang="en-US" sz="1400" i="1" dirty="0" err="1"/>
              <a:t>Nb</a:t>
            </a:r>
            <a:r>
              <a:rPr lang="en-US" sz="1400" i="1" dirty="0"/>
              <a:t> substrate with B</a:t>
            </a:r>
            <a:r>
              <a:rPr lang="en-US" sz="1400" i="1" baseline="-25000" dirty="0"/>
              <a:t>C1</a:t>
            </a:r>
            <a:r>
              <a:rPr lang="en-US" sz="1400" i="1" dirty="0"/>
              <a:t>=170 </a:t>
            </a:r>
            <a:r>
              <a:rPr lang="en-US" sz="1400" i="1" dirty="0" err="1"/>
              <a:t>mT</a:t>
            </a:r>
            <a:endParaRPr lang="en-US" sz="1400" i="1" dirty="0"/>
          </a:p>
        </p:txBody>
      </p:sp>
      <p:grpSp>
        <p:nvGrpSpPr>
          <p:cNvPr id="18" name="Groupe 17"/>
          <p:cNvGrpSpPr/>
          <p:nvPr/>
        </p:nvGrpSpPr>
        <p:grpSpPr>
          <a:xfrm>
            <a:off x="4224144" y="1615890"/>
            <a:ext cx="2205311" cy="2170456"/>
            <a:chOff x="3358953" y="1565895"/>
            <a:chExt cx="2423672" cy="2439169"/>
          </a:xfrm>
        </p:grpSpPr>
        <p:pic>
          <p:nvPicPr>
            <p:cNvPr id="19" name="図 5"/>
            <p:cNvPicPr>
              <a:picLocks noChangeAspect="1"/>
            </p:cNvPicPr>
            <p:nvPr/>
          </p:nvPicPr>
          <p:blipFill rotWithShape="1">
            <a:blip r:embed="rId3"/>
            <a:srcRect t="2868"/>
            <a:stretch/>
          </p:blipFill>
          <p:spPr>
            <a:xfrm>
              <a:off x="3358953" y="1565895"/>
              <a:ext cx="2423672" cy="2439169"/>
            </a:xfrm>
            <a:prstGeom prst="rect">
              <a:avLst/>
            </a:prstGeom>
          </p:spPr>
        </p:pic>
        <p:grpSp>
          <p:nvGrpSpPr>
            <p:cNvPr id="20" name="Groupe 19"/>
            <p:cNvGrpSpPr/>
            <p:nvPr/>
          </p:nvGrpSpPr>
          <p:grpSpPr>
            <a:xfrm>
              <a:off x="3656540" y="1680475"/>
              <a:ext cx="285764" cy="2041818"/>
              <a:chOff x="415776" y="882738"/>
              <a:chExt cx="285764" cy="2211796"/>
            </a:xfrm>
          </p:grpSpPr>
          <p:sp>
            <p:nvSpPr>
              <p:cNvPr id="21" name="ZoneTexte 20"/>
              <p:cNvSpPr txBox="1"/>
              <p:nvPr/>
            </p:nvSpPr>
            <p:spPr>
              <a:xfrm>
                <a:off x="415776" y="882738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cxnSp>
            <p:nvCxnSpPr>
              <p:cNvPr id="22" name="Connecteur droit 21"/>
              <p:cNvCxnSpPr/>
              <p:nvPr/>
            </p:nvCxnSpPr>
            <p:spPr>
              <a:xfrm flipV="1">
                <a:off x="565643" y="1055112"/>
                <a:ext cx="0" cy="2039422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sp>
            <p:nvSpPr>
              <p:cNvPr id="23" name="ZoneTexte 22"/>
              <p:cNvSpPr txBox="1"/>
              <p:nvPr/>
            </p:nvSpPr>
            <p:spPr>
              <a:xfrm>
                <a:off x="419263" y="2283722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432691" y="2641445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420490" y="2015608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26" name="ZoneTexte 25"/>
              <p:cNvSpPr txBox="1"/>
              <p:nvPr/>
            </p:nvSpPr>
            <p:spPr>
              <a:xfrm>
                <a:off x="443975" y="1541094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416265" y="1239467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</p:grpSp>
      </p:grpSp>
      <p:sp>
        <p:nvSpPr>
          <p:cNvPr id="28" name="テキスト ボックス 11"/>
          <p:cNvSpPr txBox="1"/>
          <p:nvPr/>
        </p:nvSpPr>
        <p:spPr>
          <a:xfrm>
            <a:off x="2920045" y="1059676"/>
            <a:ext cx="1394169" cy="2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altLang="ja-JP" sz="9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56498" y="1167311"/>
            <a:ext cx="6610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92944" lvl="1">
              <a:spcAft>
                <a:spcPts val="300"/>
              </a:spcAft>
              <a:buSzPct val="90000"/>
            </a:pPr>
            <a:r>
              <a:rPr lang="en-US" sz="2400" dirty="0" err="1">
                <a:solidFill>
                  <a:schemeClr val="tx2"/>
                </a:solidFill>
              </a:rPr>
              <a:t>Theoritical</a:t>
            </a:r>
            <a:r>
              <a:rPr lang="en-US" sz="2400" dirty="0">
                <a:solidFill>
                  <a:schemeClr val="tx2"/>
                </a:solidFill>
              </a:rPr>
              <a:t> predictions from T. </a:t>
            </a:r>
            <a:r>
              <a:rPr lang="en-US" sz="2400" dirty="0" smtClean="0">
                <a:solidFill>
                  <a:schemeClr val="tx2"/>
                </a:solidFill>
              </a:rPr>
              <a:t>Kubo (KEK)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952" y="3917530"/>
            <a:ext cx="3879806" cy="27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angle 31"/>
          <p:cNvSpPr/>
          <p:nvPr/>
        </p:nvSpPr>
        <p:spPr>
          <a:xfrm>
            <a:off x="4872822" y="4356033"/>
            <a:ext cx="4019658" cy="1495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272" lvl="1" indent="-270272">
              <a:lnSpc>
                <a:spcPct val="114000"/>
              </a:lnSpc>
              <a:buClr>
                <a:srgbClr val="FFC000"/>
              </a:buClr>
              <a:buSzPct val="90000"/>
              <a:buBlip>
                <a:blip r:embed="rId5"/>
              </a:buBlip>
            </a:pPr>
            <a:r>
              <a:rPr lang="en-US" altLang="zh-CN" sz="1600" dirty="0">
                <a:latin typeface="Arial"/>
                <a:sym typeface="Symbol"/>
              </a:rPr>
              <a:t>The enhancement of the field penetration increases with thickness of </a:t>
            </a:r>
            <a:r>
              <a:rPr lang="en-US" altLang="zh-CN" sz="1600" dirty="0" err="1">
                <a:latin typeface="Arial"/>
                <a:sym typeface="Symbol"/>
              </a:rPr>
              <a:t>NbN</a:t>
            </a:r>
            <a:endParaRPr lang="en-US" altLang="zh-CN" sz="1600" dirty="0">
              <a:latin typeface="Arial"/>
              <a:sym typeface="Symbol"/>
            </a:endParaRPr>
          </a:p>
          <a:p>
            <a:pPr marL="270272" lvl="1" indent="-270272">
              <a:lnSpc>
                <a:spcPct val="114000"/>
              </a:lnSpc>
              <a:buClr>
                <a:srgbClr val="FFC000"/>
              </a:buClr>
              <a:buSzPct val="90000"/>
              <a:buBlip>
                <a:blip r:embed="rId5"/>
              </a:buBlip>
            </a:pPr>
            <a:r>
              <a:rPr lang="en-US" altLang="zh-CN" sz="1600" dirty="0">
                <a:latin typeface="Arial"/>
                <a:sym typeface="Symbol"/>
              </a:rPr>
              <a:t>It reaches a saturation at thicknesses &gt; </a:t>
            </a:r>
            <a:r>
              <a:rPr lang="en-US" altLang="zh-CN" sz="1600" dirty="0" smtClean="0">
                <a:latin typeface="Arial"/>
                <a:sym typeface="Symbol"/>
              </a:rPr>
              <a:t>100 </a:t>
            </a:r>
            <a:r>
              <a:rPr lang="en-US" altLang="zh-CN" sz="1600" dirty="0">
                <a:latin typeface="Arial"/>
                <a:sym typeface="Symbol"/>
              </a:rPr>
              <a:t>nm</a:t>
            </a:r>
          </a:p>
        </p:txBody>
      </p:sp>
    </p:spTree>
    <p:extLst>
      <p:ext uri="{BB962C8B-B14F-4D97-AF65-F5344CB8AC3E}">
        <p14:creationId xmlns:p14="http://schemas.microsoft.com/office/powerpoint/2010/main" val="1031438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dirty="0">
                <a:latin typeface="Calibri" panose="020F0502020204030204" pitchFamily="34" charset="0"/>
              </a:rPr>
              <a:t>Comparaison </a:t>
            </a:r>
            <a:r>
              <a:rPr lang="fr-FR" sz="2400" dirty="0" err="1">
                <a:latin typeface="Calibri" panose="020F0502020204030204" pitchFamily="34" charset="0"/>
              </a:rPr>
              <a:t>with</a:t>
            </a:r>
            <a:r>
              <a:rPr lang="fr-FR" sz="2400" dirty="0">
                <a:latin typeface="Calibri" panose="020F0502020204030204" pitchFamily="34" charset="0"/>
              </a:rPr>
              <a:t> </a:t>
            </a:r>
            <a:r>
              <a:rPr lang="fr-FR" sz="2400" dirty="0" err="1">
                <a:latin typeface="Calibri" panose="020F0502020204030204" pitchFamily="34" charset="0"/>
              </a:rPr>
              <a:t>theory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28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051720" y="6502841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grpSp>
        <p:nvGrpSpPr>
          <p:cNvPr id="5" name="Groupe 4"/>
          <p:cNvGrpSpPr/>
          <p:nvPr/>
        </p:nvGrpSpPr>
        <p:grpSpPr>
          <a:xfrm>
            <a:off x="2069023" y="1628976"/>
            <a:ext cx="2026576" cy="2144282"/>
            <a:chOff x="855622" y="1598770"/>
            <a:chExt cx="2253847" cy="2384753"/>
          </a:xfrm>
        </p:grpSpPr>
        <p:pic>
          <p:nvPicPr>
            <p:cNvPr id="6" name="Picture 4"/>
            <p:cNvPicPr>
              <a:picLocks noChangeAspect="1" noChangeArrowheads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855622" y="1751563"/>
              <a:ext cx="2253847" cy="22319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7" name="Groupe 6"/>
            <p:cNvGrpSpPr/>
            <p:nvPr/>
          </p:nvGrpSpPr>
          <p:grpSpPr>
            <a:xfrm>
              <a:off x="970772" y="1598770"/>
              <a:ext cx="448062" cy="2041818"/>
              <a:chOff x="312932" y="882738"/>
              <a:chExt cx="448062" cy="2211796"/>
            </a:xfrm>
          </p:grpSpPr>
          <p:sp>
            <p:nvSpPr>
              <p:cNvPr id="8" name="円/楕円 10"/>
              <p:cNvSpPr/>
              <p:nvPr/>
            </p:nvSpPr>
            <p:spPr>
              <a:xfrm>
                <a:off x="312932" y="1568459"/>
                <a:ext cx="448062" cy="397364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800">
                  <a:solidFill>
                    <a:prstClr val="white"/>
                  </a:solidFill>
                </a:endParaRPr>
              </a:p>
            </p:txBody>
          </p:sp>
          <p:sp>
            <p:nvSpPr>
              <p:cNvPr id="9" name="ZoneTexte 8"/>
              <p:cNvSpPr txBox="1"/>
              <p:nvPr/>
            </p:nvSpPr>
            <p:spPr>
              <a:xfrm>
                <a:off x="415776" y="882738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cxnSp>
            <p:nvCxnSpPr>
              <p:cNvPr id="10" name="Connecteur droit 9"/>
              <p:cNvCxnSpPr/>
              <p:nvPr/>
            </p:nvCxnSpPr>
            <p:spPr>
              <a:xfrm flipV="1">
                <a:off x="565643" y="1055112"/>
                <a:ext cx="0" cy="2039422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sp>
            <p:nvSpPr>
              <p:cNvPr id="11" name="ZoneTexte 10"/>
              <p:cNvSpPr txBox="1"/>
              <p:nvPr/>
            </p:nvSpPr>
            <p:spPr>
              <a:xfrm>
                <a:off x="419263" y="2283722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432691" y="2641445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420490" y="2015609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443973" y="1541094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15" name="ZoneTexte 14"/>
              <p:cNvSpPr txBox="1"/>
              <p:nvPr/>
            </p:nvSpPr>
            <p:spPr>
              <a:xfrm>
                <a:off x="416265" y="1239467"/>
                <a:ext cx="260642" cy="27809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</p:grpSp>
      </p:grpSp>
      <p:sp>
        <p:nvSpPr>
          <p:cNvPr id="16" name="Rectangle 15"/>
          <p:cNvSpPr/>
          <p:nvPr/>
        </p:nvSpPr>
        <p:spPr>
          <a:xfrm>
            <a:off x="6948264" y="2040499"/>
            <a:ext cx="18902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 err="1"/>
              <a:t>Nb</a:t>
            </a:r>
            <a:r>
              <a:rPr lang="en-US" sz="1400" i="1" dirty="0"/>
              <a:t> with defects*,        with B</a:t>
            </a:r>
            <a:r>
              <a:rPr lang="en-US" sz="1400" i="1" baseline="-25000" dirty="0"/>
              <a:t>C1</a:t>
            </a:r>
            <a:r>
              <a:rPr lang="en-US" sz="1400" i="1" dirty="0"/>
              <a:t>=50 </a:t>
            </a:r>
            <a:r>
              <a:rPr lang="en-US" sz="1400" i="1" dirty="0" err="1"/>
              <a:t>mT</a:t>
            </a:r>
            <a:endParaRPr lang="en-US" sz="1400" i="1" dirty="0"/>
          </a:p>
          <a:p>
            <a:endParaRPr lang="en-US" sz="1400" i="1" dirty="0"/>
          </a:p>
          <a:p>
            <a:r>
              <a:rPr lang="en-US" sz="1200" i="1" dirty="0"/>
              <a:t>* e.g. morphologic defects that allow earlier vortex penetration See SST paper cited earlier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251520" y="2046109"/>
            <a:ext cx="16781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i="1" dirty="0"/>
              <a:t>Ideal </a:t>
            </a:r>
            <a:r>
              <a:rPr lang="en-US" sz="1400" i="1" dirty="0" err="1"/>
              <a:t>Nb</a:t>
            </a:r>
            <a:r>
              <a:rPr lang="en-US" sz="1400" i="1" dirty="0"/>
              <a:t> substrate with B</a:t>
            </a:r>
            <a:r>
              <a:rPr lang="en-US" sz="1400" i="1" baseline="-25000" dirty="0"/>
              <a:t>C1</a:t>
            </a:r>
            <a:r>
              <a:rPr lang="en-US" sz="1400" i="1" dirty="0"/>
              <a:t>=170 </a:t>
            </a:r>
            <a:r>
              <a:rPr lang="en-US" sz="1400" i="1" dirty="0" err="1"/>
              <a:t>mT</a:t>
            </a:r>
            <a:endParaRPr lang="en-US" sz="1400" i="1" dirty="0"/>
          </a:p>
        </p:txBody>
      </p:sp>
      <p:grpSp>
        <p:nvGrpSpPr>
          <p:cNvPr id="18" name="Groupe 17"/>
          <p:cNvGrpSpPr/>
          <p:nvPr/>
        </p:nvGrpSpPr>
        <p:grpSpPr>
          <a:xfrm>
            <a:off x="4224144" y="1615890"/>
            <a:ext cx="2205311" cy="2170456"/>
            <a:chOff x="3358953" y="1565895"/>
            <a:chExt cx="2423672" cy="2439169"/>
          </a:xfrm>
        </p:grpSpPr>
        <p:pic>
          <p:nvPicPr>
            <p:cNvPr id="19" name="図 5"/>
            <p:cNvPicPr>
              <a:picLocks noChangeAspect="1"/>
            </p:cNvPicPr>
            <p:nvPr/>
          </p:nvPicPr>
          <p:blipFill rotWithShape="1">
            <a:blip r:embed="rId3"/>
            <a:srcRect t="2868"/>
            <a:stretch/>
          </p:blipFill>
          <p:spPr>
            <a:xfrm>
              <a:off x="3358953" y="1565895"/>
              <a:ext cx="2423672" cy="2439169"/>
            </a:xfrm>
            <a:prstGeom prst="rect">
              <a:avLst/>
            </a:prstGeom>
          </p:spPr>
        </p:pic>
        <p:grpSp>
          <p:nvGrpSpPr>
            <p:cNvPr id="20" name="Groupe 19"/>
            <p:cNvGrpSpPr/>
            <p:nvPr/>
          </p:nvGrpSpPr>
          <p:grpSpPr>
            <a:xfrm>
              <a:off x="3656540" y="1680475"/>
              <a:ext cx="285764" cy="2041818"/>
              <a:chOff x="415776" y="882738"/>
              <a:chExt cx="285764" cy="2211796"/>
            </a:xfrm>
          </p:grpSpPr>
          <p:sp>
            <p:nvSpPr>
              <p:cNvPr id="21" name="ZoneTexte 20"/>
              <p:cNvSpPr txBox="1"/>
              <p:nvPr/>
            </p:nvSpPr>
            <p:spPr>
              <a:xfrm>
                <a:off x="415776" y="882738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cxnSp>
            <p:nvCxnSpPr>
              <p:cNvPr id="22" name="Connecteur droit 21"/>
              <p:cNvCxnSpPr/>
              <p:nvPr/>
            </p:nvCxnSpPr>
            <p:spPr>
              <a:xfrm flipV="1">
                <a:off x="565643" y="1055112"/>
                <a:ext cx="0" cy="2039422"/>
              </a:xfrm>
              <a:prstGeom prst="line">
                <a:avLst/>
              </a:prstGeom>
              <a:noFill/>
              <a:ln w="12700" cap="flat" cmpd="sng" algn="ctr">
                <a:solidFill>
                  <a:srgbClr val="FF0000"/>
                </a:solidFill>
                <a:prstDash val="solid"/>
              </a:ln>
              <a:effectLst/>
            </p:spPr>
          </p:cxnSp>
          <p:sp>
            <p:nvSpPr>
              <p:cNvPr id="23" name="ZoneTexte 22"/>
              <p:cNvSpPr txBox="1"/>
              <p:nvPr/>
            </p:nvSpPr>
            <p:spPr>
              <a:xfrm>
                <a:off x="419263" y="2283722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24" name="ZoneTexte 23"/>
              <p:cNvSpPr txBox="1"/>
              <p:nvPr/>
            </p:nvSpPr>
            <p:spPr>
              <a:xfrm>
                <a:off x="432691" y="2641445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</a:p>
            </p:txBody>
          </p:sp>
          <p:sp>
            <p:nvSpPr>
              <p:cNvPr id="25" name="ZoneTexte 24"/>
              <p:cNvSpPr txBox="1"/>
              <p:nvPr/>
            </p:nvSpPr>
            <p:spPr>
              <a:xfrm>
                <a:off x="420490" y="2015608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26" name="ZoneTexte 25"/>
              <p:cNvSpPr txBox="1"/>
              <p:nvPr/>
            </p:nvSpPr>
            <p:spPr>
              <a:xfrm>
                <a:off x="443975" y="1541094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  <p:sp>
            <p:nvSpPr>
              <p:cNvPr id="27" name="ZoneTexte 26"/>
              <p:cNvSpPr txBox="1"/>
              <p:nvPr/>
            </p:nvSpPr>
            <p:spPr>
              <a:xfrm>
                <a:off x="416265" y="1239467"/>
                <a:ext cx="257565" cy="28100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defRPr/>
                </a:pPr>
                <a:r>
                  <a:rPr lang="en-US" sz="900" kern="0" dirty="0">
                    <a:solidFill>
                      <a:srgbClr val="FF0000"/>
                    </a:solidFill>
                    <a:latin typeface="Calibri"/>
                  </a:rPr>
                  <a:t>x</a:t>
                </a:r>
                <a:endParaRPr lang="en-US" sz="1400" kern="0" dirty="0">
                  <a:solidFill>
                    <a:srgbClr val="FF0000"/>
                  </a:solidFill>
                  <a:latin typeface="Calibri"/>
                </a:endParaRPr>
              </a:p>
            </p:txBody>
          </p:sp>
        </p:grpSp>
      </p:grpSp>
      <p:sp>
        <p:nvSpPr>
          <p:cNvPr id="28" name="テキスト ボックス 11"/>
          <p:cNvSpPr txBox="1"/>
          <p:nvPr/>
        </p:nvSpPr>
        <p:spPr>
          <a:xfrm>
            <a:off x="2920045" y="1059676"/>
            <a:ext cx="1394169" cy="2308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en-US" altLang="ja-JP" sz="9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56498" y="1167311"/>
            <a:ext cx="6610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92944" lvl="1">
              <a:spcAft>
                <a:spcPts val="300"/>
              </a:spcAft>
              <a:buSzPct val="90000"/>
            </a:pPr>
            <a:r>
              <a:rPr lang="en-US" sz="2400" dirty="0" err="1">
                <a:solidFill>
                  <a:schemeClr val="tx2"/>
                </a:solidFill>
              </a:rPr>
              <a:t>Theoritical</a:t>
            </a:r>
            <a:r>
              <a:rPr lang="en-US" sz="2400" dirty="0">
                <a:solidFill>
                  <a:schemeClr val="tx2"/>
                </a:solidFill>
              </a:rPr>
              <a:t> predictions from T. </a:t>
            </a:r>
            <a:r>
              <a:rPr lang="en-US" sz="2400" dirty="0" smtClean="0">
                <a:solidFill>
                  <a:schemeClr val="tx2"/>
                </a:solidFill>
              </a:rPr>
              <a:t>Kubo (KEK)</a:t>
            </a:r>
            <a:endParaRPr lang="en-US" sz="2400" dirty="0">
              <a:solidFill>
                <a:schemeClr val="tx2"/>
              </a:solidFill>
            </a:endParaRPr>
          </a:p>
        </p:txBody>
      </p:sp>
      <p:pic>
        <p:nvPicPr>
          <p:cNvPr id="30" name="Image 29"/>
          <p:cNvPicPr>
            <a:picLocks noChangeAspect="1"/>
          </p:cNvPicPr>
          <p:nvPr/>
        </p:nvPicPr>
        <p:blipFill rotWithShape="1">
          <a:blip r:embed="rId4"/>
          <a:srcRect t="4793" r="5222"/>
          <a:stretch/>
        </p:blipFill>
        <p:spPr>
          <a:xfrm>
            <a:off x="107504" y="3946578"/>
            <a:ext cx="5028588" cy="2969499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4872822" y="4356033"/>
            <a:ext cx="4019658" cy="14959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272" lvl="1" indent="-270272">
              <a:lnSpc>
                <a:spcPct val="114000"/>
              </a:lnSpc>
              <a:buClr>
                <a:srgbClr val="FFC000"/>
              </a:buClr>
              <a:buSzPct val="90000"/>
              <a:buBlip>
                <a:blip r:embed="rId5"/>
              </a:buBlip>
            </a:pPr>
            <a:r>
              <a:rPr lang="en-US" altLang="zh-CN" sz="1600" dirty="0">
                <a:latin typeface="Arial"/>
                <a:sym typeface="Symbol"/>
              </a:rPr>
              <a:t>The enhancement of the field penetration increases with thickness of </a:t>
            </a:r>
            <a:r>
              <a:rPr lang="en-US" altLang="zh-CN" sz="1600" dirty="0" err="1">
                <a:latin typeface="Arial"/>
                <a:sym typeface="Symbol"/>
              </a:rPr>
              <a:t>NbN</a:t>
            </a:r>
            <a:endParaRPr lang="en-US" altLang="zh-CN" sz="1600" dirty="0">
              <a:latin typeface="Arial"/>
              <a:sym typeface="Symbol"/>
            </a:endParaRPr>
          </a:p>
          <a:p>
            <a:pPr marL="270272" lvl="1" indent="-270272">
              <a:lnSpc>
                <a:spcPct val="114000"/>
              </a:lnSpc>
              <a:buClr>
                <a:srgbClr val="FFC000"/>
              </a:buClr>
              <a:buSzPct val="90000"/>
              <a:buBlip>
                <a:blip r:embed="rId5"/>
              </a:buBlip>
            </a:pPr>
            <a:r>
              <a:rPr lang="en-US" altLang="zh-CN" sz="1600" dirty="0">
                <a:latin typeface="Arial"/>
                <a:sym typeface="Symbol"/>
              </a:rPr>
              <a:t>It reaches a saturation at thicknesses &gt; </a:t>
            </a:r>
            <a:r>
              <a:rPr lang="en-US" altLang="zh-CN" sz="1600" dirty="0" smtClean="0">
                <a:latin typeface="Arial"/>
                <a:sym typeface="Symbol"/>
              </a:rPr>
              <a:t>100 </a:t>
            </a:r>
            <a:r>
              <a:rPr lang="en-US" altLang="zh-CN" sz="1600" dirty="0">
                <a:latin typeface="Arial"/>
                <a:sym typeface="Symbol"/>
              </a:rPr>
              <a:t>nm</a:t>
            </a:r>
          </a:p>
        </p:txBody>
      </p:sp>
    </p:spTree>
    <p:extLst>
      <p:ext uri="{BB962C8B-B14F-4D97-AF65-F5344CB8AC3E}">
        <p14:creationId xmlns:p14="http://schemas.microsoft.com/office/powerpoint/2010/main" val="181720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29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051720" y="6502841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3745818"/>
              </p:ext>
            </p:extLst>
          </p:nvPr>
        </p:nvGraphicFramePr>
        <p:xfrm>
          <a:off x="5292080" y="1268760"/>
          <a:ext cx="3743820" cy="2616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5" name="Graph" r:id="rId3" imgW="4159800" imgH="2907720" progId="Origin50.Graph">
                  <p:embed/>
                </p:oleObj>
              </mc:Choice>
              <mc:Fallback>
                <p:oleObj name="Graph" r:id="rId3" imgW="4159800" imgH="29077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92080" y="1268760"/>
                        <a:ext cx="3743820" cy="2616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0114206"/>
              </p:ext>
            </p:extLst>
          </p:nvPr>
        </p:nvGraphicFramePr>
        <p:xfrm>
          <a:off x="35496" y="2208202"/>
          <a:ext cx="4165514" cy="2912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6" name="Graph" r:id="rId5" imgW="4159800" imgH="2907720" progId="Origin50.Graph">
                  <p:embed/>
                </p:oleObj>
              </mc:Choice>
              <mc:Fallback>
                <p:oleObj name="Graph" r:id="rId5" imgW="4159800" imgH="29077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5496" y="2208202"/>
                        <a:ext cx="4165514" cy="2912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ZoneTexte 7"/>
          <p:cNvSpPr txBox="1"/>
          <p:nvPr/>
        </p:nvSpPr>
        <p:spPr>
          <a:xfrm>
            <a:off x="4283968" y="5325116"/>
            <a:ext cx="1238966" cy="300082"/>
          </a:xfrm>
          <a:prstGeom prst="rect">
            <a:avLst/>
          </a:prstGeom>
          <a:ln>
            <a:solidFill>
              <a:srgbClr val="87000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black">
                    <a:lumMod val="50000"/>
                    <a:lumOff val="50000"/>
                  </a:prstClr>
                </a:solidFill>
                <a:latin typeface="Cambria" panose="02040503050406030204" pitchFamily="18" charset="0"/>
              </a:rPr>
              <a:t>Voltage signal</a:t>
            </a:r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7702449" y="2169239"/>
            <a:ext cx="0" cy="28280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08318266"/>
              </p:ext>
            </p:extLst>
          </p:nvPr>
        </p:nvGraphicFramePr>
        <p:xfrm>
          <a:off x="5310977" y="3766812"/>
          <a:ext cx="3743820" cy="26169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17" name="Graph" r:id="rId7" imgW="4159800" imgH="2907720" progId="Origin50.Graph">
                  <p:embed/>
                </p:oleObj>
              </mc:Choice>
              <mc:Fallback>
                <p:oleObj name="Graph" r:id="rId7" imgW="4159800" imgH="290772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10977" y="3766812"/>
                        <a:ext cx="3743820" cy="26169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4353439" y="1870884"/>
            <a:ext cx="1100025" cy="300082"/>
          </a:xfrm>
          <a:prstGeom prst="rect">
            <a:avLst/>
          </a:prstGeom>
          <a:ln>
            <a:solidFill>
              <a:srgbClr val="870007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350" dirty="0">
                <a:solidFill>
                  <a:prstClr val="black">
                    <a:lumMod val="50000"/>
                    <a:lumOff val="50000"/>
                  </a:prstClr>
                </a:solidFill>
                <a:latin typeface="Cambria" panose="02040503050406030204" pitchFamily="18" charset="0"/>
              </a:rPr>
              <a:t>Phase signal</a:t>
            </a:r>
          </a:p>
        </p:txBody>
      </p:sp>
      <p:sp>
        <p:nvSpPr>
          <p:cNvPr id="12" name="Ellipse 11"/>
          <p:cNvSpPr/>
          <p:nvPr/>
        </p:nvSpPr>
        <p:spPr>
          <a:xfrm>
            <a:off x="7580949" y="1986294"/>
            <a:ext cx="243000" cy="243000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b="1" dirty="0">
                <a:solidFill>
                  <a:prstClr val="white"/>
                </a:solidFill>
              </a:rPr>
              <a:t>1</a:t>
            </a:r>
            <a:endParaRPr lang="en-US" sz="1350" b="1" dirty="0">
              <a:solidFill>
                <a:prstClr val="white"/>
              </a:solidFill>
            </a:endParaRPr>
          </a:p>
        </p:txBody>
      </p:sp>
      <p:sp>
        <p:nvSpPr>
          <p:cNvPr id="13" name="Ellipse 12"/>
          <p:cNvSpPr/>
          <p:nvPr/>
        </p:nvSpPr>
        <p:spPr>
          <a:xfrm>
            <a:off x="7168085" y="5130216"/>
            <a:ext cx="243000" cy="243000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b="1" dirty="0">
                <a:solidFill>
                  <a:prstClr val="white"/>
                </a:solidFill>
              </a:rPr>
              <a:t>2</a:t>
            </a:r>
            <a:endParaRPr lang="en-US" sz="1350" b="1" dirty="0">
              <a:solidFill>
                <a:prstClr val="white"/>
              </a:solidFill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 flipV="1">
            <a:off x="7289585" y="4709824"/>
            <a:ext cx="0" cy="34358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ZoneTexte 14"/>
          <p:cNvSpPr txBox="1"/>
          <p:nvPr/>
        </p:nvSpPr>
        <p:spPr>
          <a:xfrm>
            <a:off x="4325408" y="3527650"/>
            <a:ext cx="1156086" cy="646331"/>
          </a:xfrm>
          <a:prstGeom prst="rect">
            <a:avLst/>
          </a:prstGeom>
          <a:noFill/>
          <a:ln w="38100">
            <a:solidFill>
              <a:srgbClr val="870007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>
                <a:solidFill>
                  <a:srgbClr val="FF0000"/>
                </a:solidFill>
                <a:latin typeface="Calibri"/>
              </a:rPr>
              <a:t>T</a:t>
            </a:r>
            <a:r>
              <a:rPr lang="fr-FR" dirty="0">
                <a:solidFill>
                  <a:srgbClr val="FF0000"/>
                </a:solidFill>
                <a:latin typeface="Calibri"/>
                <a:sym typeface="Wingdings 2" panose="05020102010507070707" pitchFamily="18" charset="2"/>
              </a:rPr>
              <a:t></a:t>
            </a:r>
            <a:r>
              <a:rPr lang="fr-FR" dirty="0">
                <a:solidFill>
                  <a:srgbClr val="FF0000"/>
                </a:solidFill>
                <a:latin typeface="Calibri"/>
              </a:rPr>
              <a:t>~T</a:t>
            </a:r>
            <a:r>
              <a:rPr lang="fr-FR" dirty="0">
                <a:solidFill>
                  <a:srgbClr val="FF0000"/>
                </a:solidFill>
                <a:latin typeface="Calibri"/>
                <a:sym typeface="Wingdings 2" panose="05020102010507070707" pitchFamily="18" charset="2"/>
              </a:rPr>
              <a:t> </a:t>
            </a:r>
            <a:endParaRPr lang="fr-FR" dirty="0">
              <a:solidFill>
                <a:srgbClr val="FF0000"/>
              </a:solidFill>
              <a:latin typeface="Calibri"/>
            </a:endParaRPr>
          </a:p>
          <a:p>
            <a:r>
              <a:rPr lang="fr-FR" dirty="0">
                <a:solidFill>
                  <a:srgbClr val="FF0000"/>
                </a:solidFill>
                <a:latin typeface="Calibri"/>
              </a:rPr>
              <a:t>T </a:t>
            </a:r>
            <a:r>
              <a:rPr lang="fr-FR" dirty="0">
                <a:solidFill>
                  <a:srgbClr val="FF0000"/>
                </a:solidFill>
                <a:latin typeface="Calibri"/>
                <a:sym typeface="Wingdings 2" panose="05020102010507070707" pitchFamily="18" charset="2"/>
              </a:rPr>
              <a:t>&gt;&gt;</a:t>
            </a:r>
            <a:r>
              <a:rPr lang="fr-FR" dirty="0">
                <a:solidFill>
                  <a:srgbClr val="FF0000"/>
                </a:solidFill>
                <a:latin typeface="Calibri"/>
              </a:rPr>
              <a:t>T</a:t>
            </a:r>
            <a:r>
              <a:rPr lang="fr-FR" dirty="0">
                <a:solidFill>
                  <a:srgbClr val="FF0000"/>
                </a:solidFill>
                <a:latin typeface="Calibri"/>
                <a:sym typeface="Wingdings 2" panose="05020102010507070707" pitchFamily="18" charset="2"/>
              </a:rPr>
              <a:t> </a:t>
            </a:r>
            <a:endParaRPr lang="fr-FR" dirty="0">
              <a:solidFill>
                <a:srgbClr val="FF0000"/>
              </a:solidFill>
              <a:latin typeface="Calibri"/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 flipV="1">
            <a:off x="3330072" y="2236089"/>
            <a:ext cx="1251428" cy="7067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3330072" y="3922255"/>
            <a:ext cx="1230739" cy="13294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814377" y="1257360"/>
            <a:ext cx="3349406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272" lvl="1" indent="-270272">
              <a:lnSpc>
                <a:spcPct val="120000"/>
              </a:lnSpc>
              <a:buSzPct val="90000"/>
              <a:buBlip>
                <a:blip r:embed="rId9"/>
              </a:buBlip>
            </a:pPr>
            <a:r>
              <a:rPr lang="en-US" sz="1600" dirty="0">
                <a:solidFill>
                  <a:prstClr val="black"/>
                </a:solidFill>
                <a:latin typeface="Arial"/>
              </a:rPr>
              <a:t>For a given </a:t>
            </a:r>
            <a:r>
              <a:rPr lang="en-US" sz="1600" dirty="0" err="1">
                <a:solidFill>
                  <a:prstClr val="black"/>
                </a:solidFill>
                <a:latin typeface="Arial"/>
              </a:rPr>
              <a:t>H</a:t>
            </a:r>
            <a:r>
              <a:rPr lang="en-US" sz="1600" baseline="-25000" dirty="0" err="1">
                <a:solidFill>
                  <a:prstClr val="black"/>
                </a:solidFill>
                <a:latin typeface="Arial"/>
              </a:rPr>
              <a:t>appl</a:t>
            </a:r>
            <a:r>
              <a:rPr lang="en-US" sz="1600" dirty="0">
                <a:solidFill>
                  <a:prstClr val="black"/>
                </a:solidFill>
                <a:latin typeface="Arial"/>
              </a:rPr>
              <a:t>, we observe 3 ≠ transition temperatures</a:t>
            </a:r>
          </a:p>
          <a:p>
            <a:pPr marL="288131" lvl="2">
              <a:lnSpc>
                <a:spcPct val="120000"/>
              </a:lnSpc>
              <a:buSzPct val="90000"/>
              <a:defRPr/>
            </a:pPr>
            <a:endParaRPr lang="en-US" sz="1600" dirty="0">
              <a:solidFill>
                <a:srgbClr val="666666"/>
              </a:solidFill>
              <a:latin typeface="Arial"/>
            </a:endParaRPr>
          </a:p>
        </p:txBody>
      </p:sp>
      <p:sp>
        <p:nvSpPr>
          <p:cNvPr id="19" name="Ellipse 18"/>
          <p:cNvSpPr/>
          <p:nvPr/>
        </p:nvSpPr>
        <p:spPr>
          <a:xfrm>
            <a:off x="7061387" y="3796872"/>
            <a:ext cx="243000" cy="243000"/>
          </a:xfrm>
          <a:prstGeom prst="ellipse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350" b="1" dirty="0">
                <a:solidFill>
                  <a:prstClr val="white"/>
                </a:solidFill>
              </a:rPr>
              <a:t>3</a:t>
            </a:r>
            <a:endParaRPr lang="en-US" sz="1350" b="1" dirty="0">
              <a:solidFill>
                <a:prstClr val="white"/>
              </a:solidFill>
            </a:endParaRPr>
          </a:p>
        </p:txBody>
      </p:sp>
      <p:cxnSp>
        <p:nvCxnSpPr>
          <p:cNvPr id="20" name="Connecteur droit avec flèche 19"/>
          <p:cNvCxnSpPr/>
          <p:nvPr/>
        </p:nvCxnSpPr>
        <p:spPr>
          <a:xfrm>
            <a:off x="7378397" y="4021950"/>
            <a:ext cx="866011" cy="19913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V="1">
            <a:off x="7378397" y="3356992"/>
            <a:ext cx="794003" cy="5473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522736" y="5180772"/>
            <a:ext cx="3932687" cy="6832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58403" lvl="2" indent="-270272">
              <a:lnSpc>
                <a:spcPct val="120000"/>
              </a:lnSpc>
              <a:buSzPct val="90000"/>
              <a:buBlip>
                <a:blip r:embed="rId9"/>
              </a:buBlip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T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Wingdings 2" panose="05020102010507070707" pitchFamily="18" charset="2"/>
              </a:rPr>
              <a:t>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~T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Wingdings 2" panose="05020102010507070707" pitchFamily="18" charset="2"/>
              </a:rPr>
              <a:t>: within noise level</a:t>
            </a:r>
          </a:p>
          <a:p>
            <a:pPr marL="558403" lvl="2" indent="-270272">
              <a:lnSpc>
                <a:spcPct val="120000"/>
              </a:lnSpc>
              <a:buSzPct val="90000"/>
              <a:buBlip>
                <a:blip r:embed="rId9"/>
              </a:buBlip>
              <a:defRPr/>
            </a:pP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T 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Wingdings 2" panose="05020102010507070707" pitchFamily="18" charset="2"/>
              </a:rPr>
              <a:t>&gt;&gt;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</a:rPr>
              <a:t>T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sym typeface="Wingdings 2" panose="05020102010507070707" pitchFamily="18" charset="2"/>
              </a:rPr>
              <a:t>: dramatic transition 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Calibri"/>
            </a:endParaRPr>
          </a:p>
        </p:txBody>
      </p:sp>
      <p:sp>
        <p:nvSpPr>
          <p:cNvPr id="23" name="Titr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200" b="1" kern="1200" cap="all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cap="none" dirty="0" smtClean="0"/>
              <a:t>CLOSEUP OF 3</a:t>
            </a:r>
            <a:r>
              <a:rPr lang="en-US" cap="none" baseline="30000" dirty="0" smtClean="0"/>
              <a:t>rd</a:t>
            </a:r>
            <a:r>
              <a:rPr lang="en-US" cap="none" dirty="0" smtClean="0"/>
              <a:t> HARMONIC SIGNAL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291885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Ultimate limits in SRF-1	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051720" y="6502841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375861" y="1196752"/>
            <a:ext cx="6019455" cy="4418489"/>
          </a:xfrm>
          <a:prstGeom prst="rect">
            <a:avLst/>
          </a:prstGeom>
        </p:spPr>
        <p:txBody>
          <a:bodyPr/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marR="0" indent="-360363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Tx/>
              <a:buBlip>
                <a:blip r:embed="rId3"/>
              </a:buBlip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984250" indent="-269875" algn="l" defTabSz="10795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4"/>
              </a:buBlip>
              <a:tabLst>
                <a:tab pos="1079500" algn="l"/>
              </a:tabLst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800"/>
              </a:lnSpc>
            </a:pPr>
            <a:r>
              <a:rPr lang="en-US" sz="2400" dirty="0" smtClean="0"/>
              <a:t>Niobium cavities</a:t>
            </a:r>
          </a:p>
          <a:p>
            <a:pPr lvl="1" eaLnBrk="0" hangingPunct="0">
              <a:lnSpc>
                <a:spcPts val="2800"/>
              </a:lnSpc>
            </a:pPr>
            <a:r>
              <a:rPr kumimoji="1" lang="en-US" sz="1800" b="1" dirty="0" smtClean="0">
                <a:solidFill>
                  <a:prstClr val="black"/>
                </a:solidFill>
              </a:rPr>
              <a:t>Performances</a:t>
            </a: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Blip>
                <a:blip r:embed="rId4"/>
              </a:buBlip>
            </a:pPr>
            <a:r>
              <a:rPr lang="en-US" sz="1800" dirty="0" err="1">
                <a:solidFill>
                  <a:prstClr val="black"/>
                </a:solidFill>
                <a:latin typeface="Calibri" pitchFamily="34" charset="0"/>
              </a:rPr>
              <a:t>E</a:t>
            </a:r>
            <a:r>
              <a:rPr lang="en-US" sz="1800" baseline="-25000" dirty="0" err="1">
                <a:solidFill>
                  <a:prstClr val="black"/>
                </a:solidFill>
                <a:latin typeface="Calibri" pitchFamily="34" charset="0"/>
              </a:rPr>
              <a:t>acc</a:t>
            </a:r>
            <a:r>
              <a:rPr lang="en-US" sz="1800" dirty="0">
                <a:solidFill>
                  <a:prstClr val="black"/>
                </a:solidFill>
                <a:latin typeface="Calibri" pitchFamily="34" charset="0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Symbol" panose="05050102010706020507" pitchFamily="18" charset="2"/>
              </a:rPr>
              <a:t></a:t>
            </a:r>
            <a:r>
              <a:rPr lang="en-US" sz="1800" dirty="0">
                <a:solidFill>
                  <a:prstClr val="black"/>
                </a:solidFill>
                <a:latin typeface="Calibri" pitchFamily="34" charset="0"/>
              </a:rPr>
              <a:t> H</a:t>
            </a:r>
            <a:r>
              <a:rPr lang="en-US" sz="1800" baseline="-25000" dirty="0">
                <a:solidFill>
                  <a:prstClr val="black"/>
                </a:solidFill>
                <a:latin typeface="Calibri" pitchFamily="34" charset="0"/>
              </a:rPr>
              <a:t>RF</a:t>
            </a: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Blip>
                <a:blip r:embed="rId4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Q</a:t>
            </a:r>
            <a:r>
              <a:rPr lang="en-US" sz="1800" baseline="-25000" dirty="0" smtClean="0">
                <a:solidFill>
                  <a:prstClr val="black"/>
                </a:solidFill>
                <a:latin typeface="Calibri" pitchFamily="34" charset="0"/>
              </a:rPr>
              <a:t>0</a:t>
            </a: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 (</a:t>
            </a:r>
            <a:r>
              <a:rPr lang="en-US" sz="1800" dirty="0" smtClean="0">
                <a:solidFill>
                  <a:prstClr val="black"/>
                </a:solidFill>
                <a:latin typeface="Symbol" panose="05050102010706020507" pitchFamily="18" charset="2"/>
              </a:rPr>
              <a:t></a:t>
            </a: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  1/R</a:t>
            </a:r>
            <a:r>
              <a:rPr lang="en-US" sz="1800" baseline="-25000" dirty="0" smtClean="0">
                <a:solidFill>
                  <a:prstClr val="black"/>
                </a:solidFill>
                <a:latin typeface="Calibri" pitchFamily="34" charset="0"/>
              </a:rPr>
              <a:t>S</a:t>
            </a: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)</a:t>
            </a:r>
            <a:r>
              <a:rPr lang="en-US" sz="1800" baseline="-25000" dirty="0" smtClean="0">
                <a:solidFill>
                  <a:prstClr val="black"/>
                </a:solidFill>
                <a:latin typeface="Calibri" pitchFamily="34" charset="0"/>
              </a:rPr>
              <a:t> </a:t>
            </a:r>
            <a:r>
              <a:rPr lang="en-US" sz="1800" dirty="0" smtClean="0">
                <a:solidFill>
                  <a:prstClr val="black"/>
                </a:solidFill>
                <a:latin typeface="Symbol" panose="05050102010706020507" pitchFamily="18" charset="2"/>
              </a:rPr>
              <a:t></a:t>
            </a: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 T</a:t>
            </a:r>
            <a:r>
              <a:rPr lang="en-US" sz="1800" baseline="-25000" dirty="0" smtClean="0">
                <a:solidFill>
                  <a:prstClr val="black"/>
                </a:solidFill>
                <a:latin typeface="Calibri" pitchFamily="34" charset="0"/>
              </a:rPr>
              <a:t>C   </a:t>
            </a: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=&gt;   </a:t>
            </a:r>
            <a:r>
              <a:rPr lang="en-US" sz="1800" b="1" dirty="0" smtClean="0">
                <a:solidFill>
                  <a:prstClr val="black"/>
                </a:solidFill>
                <a:latin typeface="Calibri" pitchFamily="34" charset="0"/>
              </a:rPr>
              <a:t>Nb</a:t>
            </a:r>
            <a:r>
              <a:rPr lang="en-US" sz="1800" b="1" baseline="-25000" dirty="0" smtClean="0">
                <a:solidFill>
                  <a:prstClr val="black"/>
                </a:solidFill>
                <a:latin typeface="Calibri" pitchFamily="34" charset="0"/>
              </a:rPr>
              <a:t>3</a:t>
            </a:r>
            <a:r>
              <a:rPr lang="en-US" sz="1800" b="1" dirty="0" smtClean="0">
                <a:solidFill>
                  <a:prstClr val="black"/>
                </a:solidFill>
                <a:latin typeface="Calibri" pitchFamily="34" charset="0"/>
              </a:rPr>
              <a:t>Sn</a:t>
            </a:r>
            <a:r>
              <a:rPr lang="en-US" sz="1800" b="1" dirty="0">
                <a:solidFill>
                  <a:prstClr val="black"/>
                </a:solidFill>
                <a:latin typeface="Calibri" pitchFamily="34" charset="0"/>
              </a:rPr>
              <a:t>, MgB</a:t>
            </a:r>
            <a:r>
              <a:rPr lang="en-US" sz="1800" b="1" baseline="-25000" dirty="0">
                <a:solidFill>
                  <a:prstClr val="black"/>
                </a:solidFill>
                <a:latin typeface="Calibri" pitchFamily="34" charset="0"/>
              </a:rPr>
              <a:t>2</a:t>
            </a:r>
            <a:r>
              <a:rPr lang="en-US" sz="1800" b="1" dirty="0">
                <a:solidFill>
                  <a:prstClr val="black"/>
                </a:solidFill>
                <a:latin typeface="Calibri" pitchFamily="34" charset="0"/>
              </a:rPr>
              <a:t>, </a:t>
            </a:r>
            <a:r>
              <a:rPr lang="en-US" sz="1800" b="1" dirty="0" err="1">
                <a:solidFill>
                  <a:prstClr val="black"/>
                </a:solidFill>
                <a:latin typeface="Calibri" pitchFamily="34" charset="0"/>
              </a:rPr>
              <a:t>NbN</a:t>
            </a:r>
            <a:r>
              <a:rPr lang="en-US" sz="1800" b="1" dirty="0" smtClean="0">
                <a:solidFill>
                  <a:prstClr val="black"/>
                </a:solidFill>
                <a:latin typeface="Calibri" pitchFamily="34" charset="0"/>
              </a:rPr>
              <a:t>…</a:t>
            </a:r>
            <a:endParaRPr lang="en-US" sz="1800" baseline="-25000" dirty="0" smtClean="0">
              <a:solidFill>
                <a:prstClr val="black"/>
              </a:solidFill>
              <a:latin typeface="Calibri" pitchFamily="34" charset="0"/>
            </a:endParaRP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Font typeface="Arial" pitchFamily="34" charset="0"/>
              <a:buBlip>
                <a:blip r:embed="rId4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Limit = magnetic transition of the SC material @ </a:t>
            </a:r>
            <a:r>
              <a:rPr lang="en-US" sz="1800" dirty="0" err="1" smtClean="0">
                <a:solidFill>
                  <a:prstClr val="black"/>
                </a:solidFill>
                <a:latin typeface="Calibri" pitchFamily="34" charset="0"/>
              </a:rPr>
              <a:t>H</a:t>
            </a:r>
            <a:r>
              <a:rPr lang="en-US" sz="1800" baseline="-25000" dirty="0" err="1" smtClean="0">
                <a:solidFill>
                  <a:prstClr val="black"/>
                </a:solidFill>
                <a:latin typeface="Calibri" pitchFamily="34" charset="0"/>
              </a:rPr>
              <a:t>peak</a:t>
            </a:r>
            <a:endParaRPr lang="en-US" sz="1800" baseline="-25000" dirty="0" smtClean="0">
              <a:solidFill>
                <a:prstClr val="black"/>
              </a:solidFill>
              <a:latin typeface="Calibri" pitchFamily="34" charset="0"/>
            </a:endParaRPr>
          </a:p>
          <a:p>
            <a:pPr lvl="1" eaLnBrk="0" hangingPunct="0">
              <a:lnSpc>
                <a:spcPts val="2800"/>
              </a:lnSpc>
            </a:pPr>
            <a:r>
              <a:rPr kumimoji="1" lang="en-US" sz="1800" b="1" dirty="0" smtClean="0">
                <a:solidFill>
                  <a:prstClr val="black"/>
                </a:solidFill>
              </a:rPr>
              <a:t>Superconductivity only needed inside :</a:t>
            </a: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Font typeface="Arial" pitchFamily="34" charset="0"/>
              <a:buBlip>
                <a:blip r:embed="rId4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Thickness ~ &lt; 1 µm =&gt; thin films </a:t>
            </a: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Font typeface="Arial" pitchFamily="34" charset="0"/>
              <a:buBlip>
                <a:blip r:embed="rId4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(onto a thermally conductive, mechanically resistant material, e.g. Cu)</a:t>
            </a:r>
          </a:p>
          <a:p>
            <a:pPr lvl="1" eaLnBrk="0" hangingPunct="0">
              <a:lnSpc>
                <a:spcPts val="2800"/>
              </a:lnSpc>
            </a:pPr>
            <a:r>
              <a:rPr kumimoji="1" lang="en-US" sz="1800" b="1" dirty="0">
                <a:solidFill>
                  <a:prstClr val="black"/>
                </a:solidFill>
              </a:rPr>
              <a:t>Today : </a:t>
            </a: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Font typeface="Arial" pitchFamily="34" charset="0"/>
              <a:buBlip>
                <a:blip r:embed="rId4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Thin films exhibit too many defects</a:t>
            </a: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Font typeface="Arial" pitchFamily="34" charset="0"/>
              <a:buBlip>
                <a:blip r:embed="rId4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Only Bulk </a:t>
            </a:r>
            <a:r>
              <a:rPr lang="en-US" sz="1800" dirty="0" err="1" smtClean="0">
                <a:solidFill>
                  <a:prstClr val="black"/>
                </a:solidFill>
                <a:latin typeface="Calibri" pitchFamily="34" charset="0"/>
              </a:rPr>
              <a:t>Nb</a:t>
            </a: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 has high SRF performances</a:t>
            </a:r>
          </a:p>
          <a:p>
            <a:pPr lvl="1" eaLnBrk="0" hangingPunct="0">
              <a:lnSpc>
                <a:spcPts val="2800"/>
              </a:lnSpc>
            </a:pPr>
            <a:r>
              <a:rPr kumimoji="1" lang="en-US" sz="1800" b="1" dirty="0" smtClean="0">
                <a:solidFill>
                  <a:prstClr val="black"/>
                </a:solidFill>
              </a:rPr>
              <a:t>Issues : getting “defect free” superconductors (yes but not all defects are detrimental…)</a:t>
            </a:r>
            <a:endParaRPr kumimoji="1" lang="en-US" sz="1800" b="1" dirty="0">
              <a:solidFill>
                <a:prstClr val="black"/>
              </a:solidFill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6221618" y="1835278"/>
            <a:ext cx="2859494" cy="3634827"/>
            <a:chOff x="1709337" y="3413519"/>
            <a:chExt cx="2235906" cy="2842155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1542" y="4321860"/>
              <a:ext cx="1019143" cy="16492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ZoneTexte 7"/>
            <p:cNvSpPr txBox="1"/>
            <p:nvPr/>
          </p:nvSpPr>
          <p:spPr>
            <a:xfrm>
              <a:off x="1709337" y="6041008"/>
              <a:ext cx="2112138" cy="2146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u="none" dirty="0" smtClean="0"/>
                <a:t>H </a:t>
              </a:r>
              <a:r>
                <a:rPr lang="fr-FR" sz="1200" u="none" dirty="0" err="1" smtClean="0"/>
                <a:t>field</a:t>
              </a:r>
              <a:r>
                <a:rPr lang="fr-FR" sz="1200" u="none" dirty="0" smtClean="0"/>
                <a:t> </a:t>
              </a:r>
              <a:r>
                <a:rPr lang="fr-FR" sz="1200" u="none" dirty="0" err="1" smtClean="0"/>
                <a:t>mapping</a:t>
              </a:r>
              <a:r>
                <a:rPr lang="fr-FR" sz="1200" u="none" dirty="0" smtClean="0"/>
                <a:t> in an </a:t>
              </a:r>
              <a:r>
                <a:rPr lang="fr-FR" sz="1200" u="none" dirty="0" err="1" smtClean="0"/>
                <a:t>elliptical</a:t>
              </a:r>
              <a:r>
                <a:rPr lang="fr-FR" sz="1200" u="none" dirty="0" smtClean="0"/>
                <a:t> </a:t>
              </a:r>
              <a:r>
                <a:rPr lang="fr-FR" sz="1200" u="none" dirty="0" err="1" smtClean="0"/>
                <a:t>cavity</a:t>
              </a:r>
              <a:endParaRPr lang="fr-FR" sz="1200" u="none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074646" y="3413519"/>
              <a:ext cx="670544" cy="2165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/>
              <a:r>
                <a:rPr lang="fr-FR" sz="1200" u="none" dirty="0" err="1" smtClean="0">
                  <a:solidFill>
                    <a:prstClr val="black"/>
                  </a:solidFill>
                </a:rPr>
                <a:t>H</a:t>
              </a:r>
              <a:r>
                <a:rPr lang="fr-FR" sz="1200" u="none" baseline="-25000" dirty="0" err="1" smtClean="0">
                  <a:solidFill>
                    <a:prstClr val="black"/>
                  </a:solidFill>
                </a:rPr>
                <a:t>Peak</a:t>
              </a:r>
              <a:endParaRPr lang="fr-FR" sz="1200" u="none" baseline="-25000" dirty="0">
                <a:solidFill>
                  <a:prstClr val="black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179895" y="4371751"/>
              <a:ext cx="328946" cy="1549478"/>
            </a:xfrm>
            <a:prstGeom prst="rect">
              <a:avLst/>
            </a:prstGeom>
            <a:gradFill flip="none" rotWithShape="1">
              <a:gsLst>
                <a:gs pos="0">
                  <a:srgbClr val="FF0000"/>
                </a:gs>
                <a:gs pos="25000">
                  <a:srgbClr val="FF6633"/>
                </a:gs>
                <a:gs pos="50000">
                  <a:srgbClr val="FFFF00"/>
                </a:gs>
                <a:gs pos="75000">
                  <a:srgbClr val="00B050"/>
                </a:gs>
                <a:gs pos="100000">
                  <a:srgbClr val="0F248D"/>
                </a:gs>
              </a:gsLst>
              <a:lin ang="5400000" scaled="1"/>
              <a:tileRect/>
            </a:gradFill>
            <a:ln>
              <a:noFill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 sz="1200" u="none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3289221" y="5774525"/>
              <a:ext cx="439239" cy="21659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200" u="none" dirty="0" smtClean="0"/>
                <a:t>0</a:t>
              </a:r>
              <a:endParaRPr lang="fr-FR" sz="1200" u="none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3379505" y="4181534"/>
              <a:ext cx="565738" cy="240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1400" u="none" dirty="0" err="1" smtClean="0"/>
                <a:t>H</a:t>
              </a:r>
              <a:r>
                <a:rPr lang="fr-FR" sz="1400" u="none" baseline="-25000" dirty="0" err="1" smtClean="0"/>
                <a:t>Max</a:t>
              </a:r>
              <a:r>
                <a:rPr lang="fr-FR" sz="1400" u="none" dirty="0" smtClean="0"/>
                <a:t>. </a:t>
              </a:r>
              <a:endParaRPr lang="fr-FR" sz="1400" u="none" dirty="0"/>
            </a:p>
          </p:txBody>
        </p:sp>
        <p:grpSp>
          <p:nvGrpSpPr>
            <p:cNvPr id="13" name="Groupe 12"/>
            <p:cNvGrpSpPr/>
            <p:nvPr/>
          </p:nvGrpSpPr>
          <p:grpSpPr>
            <a:xfrm>
              <a:off x="2281557" y="3699998"/>
              <a:ext cx="128362" cy="700519"/>
              <a:chOff x="2327755" y="3641639"/>
              <a:chExt cx="128362" cy="700519"/>
            </a:xfrm>
          </p:grpSpPr>
          <p:cxnSp>
            <p:nvCxnSpPr>
              <p:cNvPr id="14" name="Connecteur droit avec flèche 13"/>
              <p:cNvCxnSpPr/>
              <p:nvPr/>
            </p:nvCxnSpPr>
            <p:spPr>
              <a:xfrm>
                <a:off x="2327755" y="3657087"/>
                <a:ext cx="126154" cy="685071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avec flèche 14"/>
              <p:cNvCxnSpPr/>
              <p:nvPr/>
            </p:nvCxnSpPr>
            <p:spPr>
              <a:xfrm>
                <a:off x="2329962" y="3641639"/>
                <a:ext cx="126155" cy="685071"/>
              </a:xfrm>
              <a:prstGeom prst="straightConnector1">
                <a:avLst/>
              </a:prstGeom>
              <a:ln>
                <a:tailEnd type="stealt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1463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TextBox 25"/>
          <p:cNvSpPr txBox="1"/>
          <p:nvPr/>
        </p:nvSpPr>
        <p:spPr>
          <a:xfrm>
            <a:off x="6894997" y="1679520"/>
            <a:ext cx="17471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000" u="none" dirty="0" smtClean="0">
                <a:ea typeface="Cambria" charset="0"/>
                <a:cs typeface="Arial" panose="020B0604020202020204" pitchFamily="34" charset="0"/>
              </a:rPr>
              <a:t>Thin SC layer </a:t>
            </a:r>
            <a:r>
              <a:rPr lang="en-US" sz="1000" u="none" dirty="0" err="1" smtClean="0">
                <a:ea typeface="Cambria" charset="0"/>
                <a:cs typeface="Arial" panose="020B0604020202020204" pitchFamily="34" charset="0"/>
              </a:rPr>
              <a:t>NbN</a:t>
            </a:r>
            <a:endParaRPr lang="en-US" sz="1000" u="none" dirty="0" smtClean="0">
              <a:ea typeface="Cambria" charset="0"/>
              <a:cs typeface="Arial" panose="020B0604020202020204" pitchFamily="34" charset="0"/>
            </a:endParaRPr>
          </a:p>
          <a:p>
            <a:pPr marL="171450" indent="-171450"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000" dirty="0">
                <a:ea typeface="Cambria" charset="0"/>
                <a:cs typeface="Cambria" charset="0"/>
              </a:rPr>
              <a:t>Insulator </a:t>
            </a:r>
            <a:r>
              <a:rPr lang="en-US" sz="1000" dirty="0" err="1">
                <a:ea typeface="Cambria" charset="0"/>
                <a:cs typeface="Cambria" charset="0"/>
              </a:rPr>
              <a:t>MgO</a:t>
            </a:r>
            <a:r>
              <a:rPr lang="en-US" sz="1000" dirty="0">
                <a:ea typeface="Cambria" charset="0"/>
                <a:cs typeface="Cambria" charset="0"/>
              </a:rPr>
              <a:t> </a:t>
            </a:r>
          </a:p>
          <a:p>
            <a:pPr marL="171450" indent="-171450"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§"/>
            </a:pPr>
            <a:r>
              <a:rPr lang="en-US" sz="1000" dirty="0">
                <a:ea typeface="Cambria" charset="0"/>
                <a:cs typeface="Cambria" charset="0"/>
              </a:rPr>
              <a:t>Thick SC layer </a:t>
            </a:r>
            <a:r>
              <a:rPr lang="en-US" sz="1000" dirty="0" err="1">
                <a:ea typeface="Cambria" charset="0"/>
                <a:cs typeface="Cambria" charset="0"/>
              </a:rPr>
              <a:t>Nb</a:t>
            </a:r>
            <a:endParaRPr lang="en-US" sz="1000" dirty="0">
              <a:ea typeface="Cambria" charset="0"/>
              <a:cs typeface="Cambria" charset="0"/>
            </a:endParaRPr>
          </a:p>
          <a:p>
            <a:pPr marL="171450" indent="-171450">
              <a:buClr>
                <a:schemeClr val="bg2">
                  <a:lumMod val="75000"/>
                </a:schemeClr>
              </a:buClr>
              <a:buFont typeface="Wingdings" panose="05000000000000000000" pitchFamily="2" charset="2"/>
              <a:buChar char="§"/>
            </a:pPr>
            <a:endParaRPr lang="en-US" sz="1000" u="none" dirty="0">
              <a:ea typeface="Cambria" charset="0"/>
              <a:cs typeface="Arial" panose="020B0604020202020204" pitchFamily="34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ROLE OF THE DIELECTRIC LAYER !</a:t>
            </a: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30</a:t>
            </a:fld>
            <a:endParaRPr lang="fr-FR"/>
          </a:p>
        </p:txBody>
      </p:sp>
      <p:sp>
        <p:nvSpPr>
          <p:cNvPr id="125" name="Parallélogramme 124"/>
          <p:cNvSpPr/>
          <p:nvPr/>
        </p:nvSpPr>
        <p:spPr>
          <a:xfrm>
            <a:off x="6733539" y="5354470"/>
            <a:ext cx="2223364" cy="440633"/>
          </a:xfrm>
          <a:prstGeom prst="parallelogram">
            <a:avLst/>
          </a:prstGeom>
          <a:solidFill>
            <a:srgbClr val="FFFF0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7" name="ZoneTexte 236"/>
          <p:cNvSpPr txBox="1"/>
          <p:nvPr/>
        </p:nvSpPr>
        <p:spPr>
          <a:xfrm>
            <a:off x="6501530" y="2741247"/>
            <a:ext cx="2672579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8288" lvl="3" indent="-268288" defTabSz="1079500">
              <a:lnSpc>
                <a:spcPct val="120000"/>
              </a:lnSpc>
              <a:buClr>
                <a:srgbClr val="666666"/>
              </a:buClr>
              <a:buSzPct val="36000"/>
              <a:buBlip>
                <a:blip r:embed="rId2"/>
              </a:buBlip>
              <a:tabLst>
                <a:tab pos="1079500" algn="l"/>
              </a:tabLst>
            </a:pPr>
            <a:r>
              <a:rPr lang="en-US" sz="1400" dirty="0">
                <a:solidFill>
                  <a:srgbClr val="666666"/>
                </a:solidFill>
              </a:rPr>
              <a:t>H // surface =&gt; surface barrier</a:t>
            </a:r>
            <a:r>
              <a:rPr lang="en-US" sz="1400" baseline="30000" dirty="0">
                <a:solidFill>
                  <a:srgbClr val="666666"/>
                </a:solidFill>
              </a:rPr>
              <a:t>†</a:t>
            </a:r>
          </a:p>
          <a:p>
            <a:pPr marL="268288" lvl="3" indent="-268288" defTabSz="1079500">
              <a:lnSpc>
                <a:spcPct val="120000"/>
              </a:lnSpc>
              <a:buClr>
                <a:srgbClr val="666666"/>
              </a:buClr>
              <a:buSzPct val="36000"/>
              <a:buBlip>
                <a:blip r:embed="rId2"/>
              </a:buBlip>
              <a:tabLst>
                <a:tab pos="1079500" algn="l"/>
              </a:tabLst>
            </a:pPr>
            <a:r>
              <a:rPr lang="en-US" sz="1400" dirty="0">
                <a:solidFill>
                  <a:srgbClr val="666666"/>
                </a:solidFill>
              </a:rPr>
              <a:t>A defect locally weakens the surface barrier</a:t>
            </a:r>
          </a:p>
          <a:p>
            <a:pPr marL="268288" lvl="3" indent="-268288" defTabSz="1079500">
              <a:lnSpc>
                <a:spcPct val="120000"/>
              </a:lnSpc>
              <a:buClr>
                <a:srgbClr val="666666"/>
              </a:buClr>
              <a:buSzPct val="36000"/>
              <a:buBlip>
                <a:blip r:embed="rId2"/>
              </a:buBlip>
              <a:tabLst>
                <a:tab pos="1079500" algn="l"/>
              </a:tabLst>
            </a:pPr>
            <a:r>
              <a:rPr lang="en-US" sz="1400" dirty="0">
                <a:solidFill>
                  <a:srgbClr val="666666"/>
                </a:solidFill>
              </a:rPr>
              <a:t>1st transition, vortex blocked by the insulator ~100 nm =&gt; low dissipation.</a:t>
            </a:r>
          </a:p>
          <a:p>
            <a:pPr marL="268288" lvl="3" indent="-268288" defTabSz="1079500">
              <a:lnSpc>
                <a:spcPct val="120000"/>
              </a:lnSpc>
              <a:buClr>
                <a:srgbClr val="666666"/>
              </a:buClr>
              <a:buSzPct val="36000"/>
              <a:buBlip>
                <a:blip r:embed="rId2"/>
              </a:buBlip>
              <a:tabLst>
                <a:tab pos="1079500" algn="l"/>
              </a:tabLst>
            </a:pPr>
            <a:r>
              <a:rPr lang="en-US" sz="1400" dirty="0">
                <a:solidFill>
                  <a:srgbClr val="666666"/>
                </a:solidFill>
              </a:rPr>
              <a:t>2nd transition, propagation of vortex avalanches (~100 µm) =&gt; high dissipation.</a:t>
            </a:r>
          </a:p>
          <a:p>
            <a:pPr marL="268288" lvl="3" indent="-268288" defTabSz="1079500">
              <a:lnSpc>
                <a:spcPct val="120000"/>
              </a:lnSpc>
              <a:buClr>
                <a:srgbClr val="666666"/>
              </a:buClr>
              <a:buSzPct val="36000"/>
              <a:buBlip>
                <a:blip r:embed="rId2"/>
              </a:buBlip>
              <a:tabLst>
                <a:tab pos="1079500" algn="l"/>
              </a:tabLst>
            </a:pPr>
            <a:r>
              <a:rPr lang="en-US" sz="1400" b="1" dirty="0">
                <a:solidFill>
                  <a:schemeClr val="tx2">
                    <a:lumMod val="75000"/>
                  </a:schemeClr>
                </a:solidFill>
              </a:rPr>
              <a:t>Dielectric layer = efficient protection !!!</a:t>
            </a:r>
          </a:p>
        </p:txBody>
      </p:sp>
      <p:sp>
        <p:nvSpPr>
          <p:cNvPr id="240" name="ZoneTexte 239"/>
          <p:cNvSpPr txBox="1"/>
          <p:nvPr/>
        </p:nvSpPr>
        <p:spPr>
          <a:xfrm>
            <a:off x="2617640" y="6510724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>
                    <a:lumMod val="75000"/>
                  </a:srgbClr>
                </a:solidFill>
                <a:latin typeface="Calibri"/>
                <a:cs typeface="Arial" pitchFamily="34" charset="0"/>
              </a:rPr>
              <a:t>†</a:t>
            </a:r>
            <a:r>
              <a:rPr lang="en-US" sz="1100" i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sz="1100" i="1" dirty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Bean and J. D. Livingston, Phys. Rev. Lett. 12, 14 (1964).</a:t>
            </a:r>
            <a:r>
              <a:rPr lang="fr-FR" sz="1100" i="1" dirty="0" smtClean="0"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fr-FR" sz="1100" i="1" dirty="0"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1" name="Ellipse 240"/>
          <p:cNvSpPr/>
          <p:nvPr/>
        </p:nvSpPr>
        <p:spPr>
          <a:xfrm>
            <a:off x="6946679" y="1734979"/>
            <a:ext cx="108000" cy="108000"/>
          </a:xfrm>
          <a:prstGeom prst="ellips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lt1"/>
              </a:solidFill>
            </a:endParaRPr>
          </a:p>
        </p:txBody>
      </p:sp>
      <p:sp>
        <p:nvSpPr>
          <p:cNvPr id="242" name="Ellipse 241"/>
          <p:cNvSpPr/>
          <p:nvPr/>
        </p:nvSpPr>
        <p:spPr>
          <a:xfrm>
            <a:off x="6946679" y="1911900"/>
            <a:ext cx="108000" cy="108000"/>
          </a:xfrm>
          <a:prstGeom prst="ellipse">
            <a:avLst/>
          </a:prstGeom>
          <a:solidFill>
            <a:srgbClr val="F0872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3" name="Ellipse 242"/>
          <p:cNvSpPr/>
          <p:nvPr/>
        </p:nvSpPr>
        <p:spPr>
          <a:xfrm>
            <a:off x="6946679" y="2088820"/>
            <a:ext cx="108000" cy="108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C00000">
                  <a:alpha val="70000"/>
                </a:srgbClr>
              </a:gs>
              <a:gs pos="83000">
                <a:srgbClr val="C00000">
                  <a:alpha val="96000"/>
                </a:srgbClr>
              </a:gs>
              <a:gs pos="100000">
                <a:srgbClr val="C00000"/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lt1"/>
              </a:solidFill>
            </a:endParaRPr>
          </a:p>
        </p:txBody>
      </p:sp>
      <p:sp>
        <p:nvSpPr>
          <p:cNvPr id="244" name="Rectangle 243"/>
          <p:cNvSpPr/>
          <p:nvPr/>
        </p:nvSpPr>
        <p:spPr>
          <a:xfrm>
            <a:off x="304494" y="1045872"/>
            <a:ext cx="3605795" cy="3606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60363" lvl="1" indent="-360363">
              <a:lnSpc>
                <a:spcPct val="120000"/>
              </a:lnSpc>
              <a:spcBef>
                <a:spcPts val="400"/>
              </a:spcBef>
              <a:buClr>
                <a:srgbClr val="FFC000"/>
              </a:buClr>
              <a:buSzPct val="90000"/>
              <a:buBlip>
                <a:blip r:embed="rId3"/>
              </a:buBlip>
            </a:pPr>
            <a:r>
              <a:rPr lang="en-US" sz="1600" dirty="0" smtClean="0">
                <a:solidFill>
                  <a:prstClr val="black"/>
                </a:solidFill>
              </a:rPr>
              <a:t>Why </a:t>
            </a:r>
            <a:r>
              <a:rPr lang="en-US" sz="1600" dirty="0">
                <a:solidFill>
                  <a:prstClr val="black"/>
                </a:solidFill>
              </a:rPr>
              <a:t>do we have two transitions ?</a:t>
            </a:r>
          </a:p>
        </p:txBody>
      </p:sp>
      <p:pic>
        <p:nvPicPr>
          <p:cNvPr id="245" name="Image 244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842"/>
          <a:stretch/>
        </p:blipFill>
        <p:spPr bwMode="auto">
          <a:xfrm>
            <a:off x="-202201" y="1434830"/>
            <a:ext cx="3420877" cy="5006161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TextBox 25"/>
          <p:cNvSpPr txBox="1"/>
          <p:nvPr/>
        </p:nvSpPr>
        <p:spPr>
          <a:xfrm>
            <a:off x="4677526" y="1687645"/>
            <a:ext cx="5840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u="none" dirty="0" smtClean="0">
                <a:latin typeface="Cambria" charset="0"/>
                <a:ea typeface="Cambria" charset="0"/>
                <a:cs typeface="Cambria" charset="0"/>
              </a:rPr>
              <a:t>Defect</a:t>
            </a:r>
            <a:endParaRPr lang="en-US" sz="1100" u="none" dirty="0">
              <a:latin typeface="Cambria" charset="0"/>
              <a:ea typeface="Cambria" charset="0"/>
              <a:cs typeface="Cambria" charset="0"/>
            </a:endParaRPr>
          </a:p>
        </p:txBody>
      </p:sp>
      <p:grpSp>
        <p:nvGrpSpPr>
          <p:cNvPr id="247" name="Groupe 246"/>
          <p:cNvGrpSpPr/>
          <p:nvPr/>
        </p:nvGrpSpPr>
        <p:grpSpPr>
          <a:xfrm>
            <a:off x="3557312" y="1261399"/>
            <a:ext cx="2952328" cy="1815103"/>
            <a:chOff x="4283968" y="2831902"/>
            <a:chExt cx="2952328" cy="1815103"/>
          </a:xfrm>
        </p:grpSpPr>
        <p:sp>
          <p:nvSpPr>
            <p:cNvPr id="248" name="Oval 3"/>
            <p:cNvSpPr/>
            <p:nvPr/>
          </p:nvSpPr>
          <p:spPr>
            <a:xfrm>
              <a:off x="5652120" y="3353223"/>
              <a:ext cx="72008" cy="72008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9" name="Rectangle 248"/>
            <p:cNvSpPr/>
            <p:nvPr/>
          </p:nvSpPr>
          <p:spPr>
            <a:xfrm>
              <a:off x="4283968" y="3379259"/>
              <a:ext cx="2952328" cy="57448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50" name="Group 195"/>
            <p:cNvGrpSpPr/>
            <p:nvPr/>
          </p:nvGrpSpPr>
          <p:grpSpPr>
            <a:xfrm>
              <a:off x="4858562" y="2831902"/>
              <a:ext cx="1423835" cy="369332"/>
              <a:chOff x="887600" y="4083658"/>
              <a:chExt cx="1423835" cy="369332"/>
            </a:xfrm>
          </p:grpSpPr>
          <p:cxnSp>
            <p:nvCxnSpPr>
              <p:cNvPr id="307" name="Connecteur droit avec flèche 59"/>
              <p:cNvCxnSpPr/>
              <p:nvPr/>
            </p:nvCxnSpPr>
            <p:spPr>
              <a:xfrm flipV="1">
                <a:off x="1502340" y="4308389"/>
                <a:ext cx="809095" cy="15853"/>
              </a:xfrm>
              <a:prstGeom prst="straightConnector1">
                <a:avLst/>
              </a:prstGeom>
              <a:ln w="107950">
                <a:gradFill flip="none" rotWithShape="1">
                  <a:gsLst>
                    <a:gs pos="0">
                      <a:schemeClr val="accent1">
                        <a:lumMod val="5000"/>
                        <a:lumOff val="95000"/>
                        <a:alpha val="60000"/>
                      </a:schemeClr>
                    </a:gs>
                    <a:gs pos="68000">
                      <a:schemeClr val="accent4">
                        <a:lumMod val="75000"/>
                      </a:schemeClr>
                    </a:gs>
                    <a:gs pos="83000">
                      <a:schemeClr val="accent4">
                        <a:lumMod val="75000"/>
                      </a:schemeClr>
                    </a:gs>
                    <a:gs pos="100000">
                      <a:schemeClr val="accent4">
                        <a:lumMod val="75000"/>
                      </a:schemeClr>
                    </a:gs>
                  </a:gsLst>
                  <a:lin ang="0" scaled="1"/>
                  <a:tileRect/>
                </a:gradFill>
                <a:tailEnd type="stealt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8" name="ZoneTexte 62"/>
              <p:cNvSpPr txBox="1"/>
              <p:nvPr/>
            </p:nvSpPr>
            <p:spPr>
              <a:xfrm>
                <a:off x="887600" y="4083658"/>
                <a:ext cx="79208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i="1" u="none" dirty="0" smtClean="0"/>
                  <a:t>H </a:t>
                </a:r>
                <a:r>
                  <a:rPr lang="fr-FR" sz="1100" i="1" u="none" dirty="0" err="1" smtClean="0"/>
                  <a:t>app</a:t>
                </a:r>
                <a:r>
                  <a:rPr lang="fr-FR" i="1" u="none" dirty="0" smtClean="0"/>
                  <a:t> </a:t>
                </a:r>
                <a:endParaRPr lang="fr-FR" u="none" dirty="0"/>
              </a:p>
            </p:txBody>
          </p:sp>
        </p:grpSp>
        <p:pic>
          <p:nvPicPr>
            <p:cNvPr id="251" name="Picture 3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53" t="22758" r="33439" b="71834"/>
            <a:stretch/>
          </p:blipFill>
          <p:spPr>
            <a:xfrm rot="21350080">
              <a:off x="4594847" y="3373642"/>
              <a:ext cx="556034" cy="574993"/>
            </a:xfrm>
            <a:prstGeom prst="rect">
              <a:avLst/>
            </a:prstGeom>
          </p:spPr>
        </p:pic>
        <p:sp>
          <p:nvSpPr>
            <p:cNvPr id="252" name="Arc 251"/>
            <p:cNvSpPr/>
            <p:nvPr/>
          </p:nvSpPr>
          <p:spPr>
            <a:xfrm rot="10800000">
              <a:off x="5336216" y="3062539"/>
              <a:ext cx="690294" cy="625805"/>
            </a:xfrm>
            <a:prstGeom prst="arc">
              <a:avLst>
                <a:gd name="adj1" fmla="val 10805902"/>
                <a:gd name="adj2" fmla="val 0"/>
              </a:avLst>
            </a:prstGeom>
            <a:ln w="127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Arc 252"/>
            <p:cNvSpPr/>
            <p:nvPr/>
          </p:nvSpPr>
          <p:spPr>
            <a:xfrm rot="10800000">
              <a:off x="5338920" y="3067023"/>
              <a:ext cx="690294" cy="625805"/>
            </a:xfrm>
            <a:prstGeom prst="arc">
              <a:avLst>
                <a:gd name="adj1" fmla="val 10805902"/>
                <a:gd name="adj2" fmla="val 0"/>
              </a:avLst>
            </a:prstGeom>
            <a:ln w="50800" cmpd="sng">
              <a:gradFill>
                <a:gsLst>
                  <a:gs pos="0">
                    <a:schemeClr val="accent4">
                      <a:lumMod val="20000"/>
                      <a:lumOff val="80000"/>
                      <a:alpha val="59000"/>
                    </a:schemeClr>
                  </a:gs>
                  <a:gs pos="74000">
                    <a:schemeClr val="accent4">
                      <a:lumMod val="40000"/>
                      <a:lumOff val="60000"/>
                      <a:alpha val="24000"/>
                    </a:schemeClr>
                  </a:gs>
                  <a:gs pos="83000">
                    <a:schemeClr val="accent4">
                      <a:lumMod val="20000"/>
                      <a:lumOff val="80000"/>
                      <a:alpha val="63000"/>
                    </a:schemeClr>
                  </a:gs>
                  <a:gs pos="100000">
                    <a:schemeClr val="accent4">
                      <a:lumMod val="20000"/>
                      <a:lumOff val="80000"/>
                      <a:alpha val="62000"/>
                    </a:schemeClr>
                  </a:gs>
                </a:gsLst>
                <a:lin ang="5400000" scaled="1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4" name="Arc 253"/>
            <p:cNvSpPr/>
            <p:nvPr/>
          </p:nvSpPr>
          <p:spPr>
            <a:xfrm rot="10800000">
              <a:off x="5148064" y="3093043"/>
              <a:ext cx="1080120" cy="765504"/>
            </a:xfrm>
            <a:prstGeom prst="arc">
              <a:avLst>
                <a:gd name="adj1" fmla="val 10118616"/>
                <a:gd name="adj2" fmla="val 590784"/>
              </a:avLst>
            </a:prstGeom>
            <a:ln w="53975" cmpd="sng">
              <a:gradFill>
                <a:gsLst>
                  <a:gs pos="0">
                    <a:schemeClr val="accent4">
                      <a:lumMod val="20000"/>
                      <a:lumOff val="80000"/>
                      <a:alpha val="70000"/>
                    </a:schemeClr>
                  </a:gs>
                  <a:gs pos="74000">
                    <a:schemeClr val="accent4">
                      <a:lumMod val="40000"/>
                      <a:lumOff val="60000"/>
                      <a:alpha val="24000"/>
                    </a:schemeClr>
                  </a:gs>
                  <a:gs pos="83000">
                    <a:schemeClr val="accent4">
                      <a:lumMod val="20000"/>
                      <a:lumOff val="80000"/>
                      <a:alpha val="63000"/>
                    </a:schemeClr>
                  </a:gs>
                  <a:gs pos="100000">
                    <a:schemeClr val="accent4">
                      <a:lumMod val="20000"/>
                      <a:lumOff val="80000"/>
                      <a:alpha val="68000"/>
                    </a:schemeClr>
                  </a:gs>
                </a:gsLst>
                <a:lin ang="5400000" scaled="1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5" name="Arc 254"/>
            <p:cNvSpPr/>
            <p:nvPr/>
          </p:nvSpPr>
          <p:spPr>
            <a:xfrm rot="10800000">
              <a:off x="5148060" y="3062539"/>
              <a:ext cx="1080122" cy="796009"/>
            </a:xfrm>
            <a:prstGeom prst="arc">
              <a:avLst>
                <a:gd name="adj1" fmla="val 10259949"/>
                <a:gd name="adj2" fmla="val 470189"/>
              </a:avLst>
            </a:prstGeom>
            <a:ln w="12700">
              <a:solidFill>
                <a:schemeClr val="tx1">
                  <a:alpha val="43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Arc 255"/>
            <p:cNvSpPr/>
            <p:nvPr/>
          </p:nvSpPr>
          <p:spPr>
            <a:xfrm rot="10800000">
              <a:off x="4969226" y="2950408"/>
              <a:ext cx="1437788" cy="1158322"/>
            </a:xfrm>
            <a:prstGeom prst="arc">
              <a:avLst>
                <a:gd name="adj1" fmla="val 10048729"/>
                <a:gd name="adj2" fmla="val 723322"/>
              </a:avLst>
            </a:prstGeom>
            <a:ln w="53975" cmpd="sng">
              <a:gradFill>
                <a:gsLst>
                  <a:gs pos="0">
                    <a:schemeClr val="accent4">
                      <a:lumMod val="20000"/>
                      <a:lumOff val="80000"/>
                      <a:alpha val="70000"/>
                    </a:schemeClr>
                  </a:gs>
                  <a:gs pos="74000">
                    <a:schemeClr val="accent4">
                      <a:lumMod val="40000"/>
                      <a:lumOff val="60000"/>
                      <a:alpha val="24000"/>
                    </a:schemeClr>
                  </a:gs>
                  <a:gs pos="83000">
                    <a:schemeClr val="accent4">
                      <a:lumMod val="20000"/>
                      <a:lumOff val="80000"/>
                      <a:alpha val="63000"/>
                    </a:schemeClr>
                  </a:gs>
                  <a:gs pos="100000">
                    <a:schemeClr val="accent4">
                      <a:lumMod val="20000"/>
                      <a:lumOff val="80000"/>
                      <a:alpha val="68000"/>
                    </a:schemeClr>
                  </a:gs>
                </a:gsLst>
                <a:lin ang="5400000" scaled="1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7" name="Arc 256"/>
            <p:cNvSpPr/>
            <p:nvPr/>
          </p:nvSpPr>
          <p:spPr>
            <a:xfrm rot="10800000">
              <a:off x="4969226" y="2951095"/>
              <a:ext cx="1437788" cy="1158322"/>
            </a:xfrm>
            <a:prstGeom prst="arc">
              <a:avLst>
                <a:gd name="adj1" fmla="val 10048729"/>
                <a:gd name="adj2" fmla="val 723322"/>
              </a:avLst>
            </a:prstGeom>
            <a:ln w="12700" cmpd="sng">
              <a:solidFill>
                <a:schemeClr val="tx1">
                  <a:alpha val="51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8" name="Rectangle 257"/>
            <p:cNvSpPr/>
            <p:nvPr/>
          </p:nvSpPr>
          <p:spPr>
            <a:xfrm>
              <a:off x="4283968" y="3945376"/>
              <a:ext cx="2952328" cy="16404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9" name="Rectangle 258"/>
            <p:cNvSpPr/>
            <p:nvPr/>
          </p:nvSpPr>
          <p:spPr>
            <a:xfrm>
              <a:off x="4283968" y="4108730"/>
              <a:ext cx="2952328" cy="538275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50000">
                  <a:srgbClr val="C00000">
                    <a:alpha val="70000"/>
                  </a:srgbClr>
                </a:gs>
                <a:gs pos="83000">
                  <a:srgbClr val="C00000">
                    <a:alpha val="96000"/>
                  </a:srgbClr>
                </a:gs>
                <a:gs pos="100000">
                  <a:srgbClr val="C0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0" name="Connecteur droit 259"/>
            <p:cNvCxnSpPr/>
            <p:nvPr/>
          </p:nvCxnSpPr>
          <p:spPr>
            <a:xfrm>
              <a:off x="4837692" y="3381168"/>
              <a:ext cx="0" cy="566118"/>
            </a:xfrm>
            <a:prstGeom prst="line">
              <a:avLst/>
            </a:prstGeom>
            <a:ln w="34925">
              <a:gradFill>
                <a:gsLst>
                  <a:gs pos="0">
                    <a:schemeClr val="accent4">
                      <a:lumMod val="20000"/>
                      <a:lumOff val="80000"/>
                      <a:alpha val="54000"/>
                    </a:schemeClr>
                  </a:gs>
                  <a:gs pos="74000">
                    <a:schemeClr val="accent4">
                      <a:lumMod val="20000"/>
                      <a:lumOff val="80000"/>
                      <a:alpha val="81000"/>
                    </a:schemeClr>
                  </a:gs>
                  <a:gs pos="83000">
                    <a:schemeClr val="accent4">
                      <a:lumMod val="20000"/>
                      <a:lumOff val="80000"/>
                      <a:alpha val="68000"/>
                    </a:schemeClr>
                  </a:gs>
                  <a:gs pos="100000">
                    <a:schemeClr val="accent4">
                      <a:lumMod val="20000"/>
                      <a:lumOff val="80000"/>
                      <a:alpha val="43000"/>
                    </a:schemeClr>
                  </a:gs>
                </a:gsLst>
                <a:lin ang="5400000" scaled="1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Connecteur droit 260"/>
            <p:cNvCxnSpPr/>
            <p:nvPr/>
          </p:nvCxnSpPr>
          <p:spPr>
            <a:xfrm>
              <a:off x="4837692" y="3375443"/>
              <a:ext cx="0" cy="566118"/>
            </a:xfrm>
            <a:prstGeom prst="line">
              <a:avLst/>
            </a:prstGeom>
            <a:ln w="12700">
              <a:solidFill>
                <a:schemeClr val="tx1">
                  <a:alpha val="34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Connecteur droit 261"/>
            <p:cNvCxnSpPr/>
            <p:nvPr/>
          </p:nvCxnSpPr>
          <p:spPr>
            <a:xfrm>
              <a:off x="6516216" y="3381167"/>
              <a:ext cx="0" cy="566118"/>
            </a:xfrm>
            <a:prstGeom prst="line">
              <a:avLst/>
            </a:prstGeom>
            <a:ln w="34925">
              <a:gradFill>
                <a:gsLst>
                  <a:gs pos="0">
                    <a:schemeClr val="accent4">
                      <a:lumMod val="20000"/>
                      <a:lumOff val="80000"/>
                      <a:alpha val="54000"/>
                    </a:schemeClr>
                  </a:gs>
                  <a:gs pos="74000">
                    <a:schemeClr val="accent4">
                      <a:lumMod val="20000"/>
                      <a:lumOff val="80000"/>
                      <a:alpha val="81000"/>
                    </a:schemeClr>
                  </a:gs>
                  <a:gs pos="83000">
                    <a:schemeClr val="accent4">
                      <a:lumMod val="20000"/>
                      <a:lumOff val="80000"/>
                      <a:alpha val="68000"/>
                    </a:schemeClr>
                  </a:gs>
                  <a:gs pos="100000">
                    <a:schemeClr val="accent4">
                      <a:lumMod val="20000"/>
                      <a:lumOff val="80000"/>
                      <a:alpha val="43000"/>
                    </a:schemeClr>
                  </a:gs>
                </a:gsLst>
                <a:lin ang="5400000" scaled="1"/>
              </a:gra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Connecteur droit 262"/>
            <p:cNvCxnSpPr/>
            <p:nvPr/>
          </p:nvCxnSpPr>
          <p:spPr>
            <a:xfrm>
              <a:off x="6516216" y="3375442"/>
              <a:ext cx="0" cy="566118"/>
            </a:xfrm>
            <a:prstGeom prst="line">
              <a:avLst/>
            </a:prstGeom>
            <a:ln w="12700">
              <a:solidFill>
                <a:schemeClr val="tx1">
                  <a:alpha val="34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4" name="Groupe 263"/>
            <p:cNvGrpSpPr/>
            <p:nvPr/>
          </p:nvGrpSpPr>
          <p:grpSpPr>
            <a:xfrm>
              <a:off x="4749975" y="3431144"/>
              <a:ext cx="173259" cy="83375"/>
              <a:chOff x="5601489" y="2701772"/>
              <a:chExt cx="173259" cy="83375"/>
            </a:xfrm>
          </p:grpSpPr>
          <p:sp>
            <p:nvSpPr>
              <p:cNvPr id="305" name="Arc 304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6" name="Connecteur droit avec flèche 305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5" name="Groupe 264"/>
            <p:cNvGrpSpPr/>
            <p:nvPr/>
          </p:nvGrpSpPr>
          <p:grpSpPr>
            <a:xfrm>
              <a:off x="4751062" y="3623907"/>
              <a:ext cx="173259" cy="83375"/>
              <a:chOff x="5601489" y="2701772"/>
              <a:chExt cx="173259" cy="83375"/>
            </a:xfrm>
          </p:grpSpPr>
          <p:sp>
            <p:nvSpPr>
              <p:cNvPr id="303" name="Arc 302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4" name="Connecteur droit avec flèche 303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" name="Groupe 265"/>
            <p:cNvGrpSpPr/>
            <p:nvPr/>
          </p:nvGrpSpPr>
          <p:grpSpPr>
            <a:xfrm>
              <a:off x="4751062" y="3807296"/>
              <a:ext cx="173259" cy="83375"/>
              <a:chOff x="5601489" y="2701772"/>
              <a:chExt cx="173259" cy="83375"/>
            </a:xfrm>
          </p:grpSpPr>
          <p:sp>
            <p:nvSpPr>
              <p:cNvPr id="301" name="Arc 300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2" name="Connecteur droit avec flèche 301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7" name="Groupe 266"/>
            <p:cNvGrpSpPr/>
            <p:nvPr/>
          </p:nvGrpSpPr>
          <p:grpSpPr>
            <a:xfrm>
              <a:off x="5061433" y="3431144"/>
              <a:ext cx="173259" cy="83375"/>
              <a:chOff x="5601489" y="2701772"/>
              <a:chExt cx="173259" cy="83375"/>
            </a:xfrm>
          </p:grpSpPr>
          <p:sp>
            <p:nvSpPr>
              <p:cNvPr id="299" name="Arc 298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00" name="Connecteur droit avec flèche 299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8" name="Groupe 267"/>
            <p:cNvGrpSpPr/>
            <p:nvPr/>
          </p:nvGrpSpPr>
          <p:grpSpPr>
            <a:xfrm rot="19229261">
              <a:off x="5133233" y="3621529"/>
              <a:ext cx="173259" cy="83375"/>
              <a:chOff x="5601489" y="2701772"/>
              <a:chExt cx="173259" cy="83375"/>
            </a:xfrm>
          </p:grpSpPr>
          <p:sp>
            <p:nvSpPr>
              <p:cNvPr id="297" name="Arc 296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8" name="Connecteur droit avec flèche 297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9" name="Groupe 268"/>
            <p:cNvGrpSpPr/>
            <p:nvPr/>
          </p:nvGrpSpPr>
          <p:grpSpPr>
            <a:xfrm rot="17819627">
              <a:off x="5355756" y="3768790"/>
              <a:ext cx="173259" cy="83375"/>
              <a:chOff x="5601489" y="2701772"/>
              <a:chExt cx="173259" cy="83375"/>
            </a:xfrm>
          </p:grpSpPr>
          <p:sp>
            <p:nvSpPr>
              <p:cNvPr id="295" name="Arc 294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6" name="Connecteur droit avec flèche 295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0" name="Groupe 269"/>
            <p:cNvGrpSpPr/>
            <p:nvPr/>
          </p:nvGrpSpPr>
          <p:grpSpPr>
            <a:xfrm rot="16200000">
              <a:off x="5619003" y="3806083"/>
              <a:ext cx="173259" cy="83375"/>
              <a:chOff x="5601489" y="2701772"/>
              <a:chExt cx="173259" cy="83375"/>
            </a:xfrm>
          </p:grpSpPr>
          <p:sp>
            <p:nvSpPr>
              <p:cNvPr id="293" name="Arc 292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4" name="Connecteur droit avec flèche 293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1" name="Groupe 270"/>
            <p:cNvGrpSpPr/>
            <p:nvPr/>
          </p:nvGrpSpPr>
          <p:grpSpPr>
            <a:xfrm rot="14523763">
              <a:off x="5910761" y="3741936"/>
              <a:ext cx="173259" cy="83375"/>
              <a:chOff x="5601489" y="2701772"/>
              <a:chExt cx="173259" cy="83375"/>
            </a:xfrm>
          </p:grpSpPr>
          <p:sp>
            <p:nvSpPr>
              <p:cNvPr id="291" name="Arc 290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2" name="Connecteur droit avec flèche 291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2" name="Groupe 271"/>
            <p:cNvGrpSpPr/>
            <p:nvPr/>
          </p:nvGrpSpPr>
          <p:grpSpPr>
            <a:xfrm rot="12402257">
              <a:off x="6079075" y="3605741"/>
              <a:ext cx="173259" cy="83375"/>
              <a:chOff x="5601489" y="2701772"/>
              <a:chExt cx="173259" cy="83375"/>
            </a:xfrm>
          </p:grpSpPr>
          <p:sp>
            <p:nvSpPr>
              <p:cNvPr id="289" name="Arc 288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90" name="Connecteur droit avec flèche 289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3" name="Groupe 272"/>
            <p:cNvGrpSpPr/>
            <p:nvPr/>
          </p:nvGrpSpPr>
          <p:grpSpPr>
            <a:xfrm rot="10489647">
              <a:off x="6138144" y="3432200"/>
              <a:ext cx="173259" cy="83375"/>
              <a:chOff x="5601489" y="2701772"/>
              <a:chExt cx="173259" cy="83375"/>
            </a:xfrm>
          </p:grpSpPr>
          <p:sp>
            <p:nvSpPr>
              <p:cNvPr id="287" name="Arc 286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8" name="Connecteur droit avec flèche 287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4" name="Groupe 273"/>
            <p:cNvGrpSpPr/>
            <p:nvPr/>
          </p:nvGrpSpPr>
          <p:grpSpPr>
            <a:xfrm rot="10800000">
              <a:off x="6424318" y="3809687"/>
              <a:ext cx="173259" cy="83375"/>
              <a:chOff x="5601489" y="2701772"/>
              <a:chExt cx="173259" cy="83375"/>
            </a:xfrm>
          </p:grpSpPr>
          <p:sp>
            <p:nvSpPr>
              <p:cNvPr id="285" name="Arc 284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6" name="Connecteur droit avec flèche 285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5" name="Groupe 274"/>
            <p:cNvGrpSpPr/>
            <p:nvPr/>
          </p:nvGrpSpPr>
          <p:grpSpPr>
            <a:xfrm rot="10800000">
              <a:off x="6424318" y="3431143"/>
              <a:ext cx="173259" cy="83375"/>
              <a:chOff x="5601489" y="2701772"/>
              <a:chExt cx="173259" cy="83375"/>
            </a:xfrm>
          </p:grpSpPr>
          <p:sp>
            <p:nvSpPr>
              <p:cNvPr id="283" name="Arc 282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4" name="Connecteur droit avec flèche 283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6" name="Groupe 275"/>
            <p:cNvGrpSpPr/>
            <p:nvPr/>
          </p:nvGrpSpPr>
          <p:grpSpPr>
            <a:xfrm rot="10800000">
              <a:off x="6427950" y="3623907"/>
              <a:ext cx="173259" cy="83375"/>
              <a:chOff x="5601489" y="2701772"/>
              <a:chExt cx="173259" cy="83375"/>
            </a:xfrm>
          </p:grpSpPr>
          <p:sp>
            <p:nvSpPr>
              <p:cNvPr id="281" name="Arc 280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9525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82" name="Connecteur droit avec flèche 281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9525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77" name="Picture 3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853" t="22758" r="33439" b="71834"/>
            <a:stretch/>
          </p:blipFill>
          <p:spPr>
            <a:xfrm rot="21350080">
              <a:off x="6258906" y="3375062"/>
              <a:ext cx="556034" cy="570823"/>
            </a:xfrm>
            <a:prstGeom prst="rect">
              <a:avLst/>
            </a:prstGeom>
          </p:spPr>
        </p:pic>
        <p:cxnSp>
          <p:nvCxnSpPr>
            <p:cNvPr id="278" name="Connecteur droit 277"/>
            <p:cNvCxnSpPr>
              <a:endCxn id="253" idx="2"/>
            </p:cNvCxnSpPr>
            <p:nvPr/>
          </p:nvCxnSpPr>
          <p:spPr>
            <a:xfrm flipV="1">
              <a:off x="4286672" y="3379925"/>
              <a:ext cx="1052248" cy="1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Connecteur droit 278"/>
            <p:cNvCxnSpPr/>
            <p:nvPr/>
          </p:nvCxnSpPr>
          <p:spPr>
            <a:xfrm>
              <a:off x="6022504" y="3375443"/>
              <a:ext cx="1213792" cy="3815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Connecteur droit 279"/>
            <p:cNvCxnSpPr/>
            <p:nvPr/>
          </p:nvCxnSpPr>
          <p:spPr>
            <a:xfrm>
              <a:off x="6511110" y="3391480"/>
              <a:ext cx="0" cy="566118"/>
            </a:xfrm>
            <a:prstGeom prst="line">
              <a:avLst/>
            </a:prstGeom>
            <a:ln w="12700">
              <a:solidFill>
                <a:schemeClr val="tx1">
                  <a:alpha val="34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9" name="Groupe 308"/>
          <p:cNvGrpSpPr/>
          <p:nvPr/>
        </p:nvGrpSpPr>
        <p:grpSpPr>
          <a:xfrm>
            <a:off x="3517310" y="3243355"/>
            <a:ext cx="3253996" cy="3108330"/>
            <a:chOff x="3960650" y="2052302"/>
            <a:chExt cx="3253996" cy="3108330"/>
          </a:xfrm>
        </p:grpSpPr>
        <p:sp>
          <p:nvSpPr>
            <p:cNvPr id="310" name="Rectangle 309"/>
            <p:cNvSpPr/>
            <p:nvPr/>
          </p:nvSpPr>
          <p:spPr>
            <a:xfrm>
              <a:off x="3998988" y="2059482"/>
              <a:ext cx="2952328" cy="574483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1" name="Rectangle 310"/>
            <p:cNvSpPr/>
            <p:nvPr/>
          </p:nvSpPr>
          <p:spPr>
            <a:xfrm>
              <a:off x="3998417" y="2633965"/>
              <a:ext cx="2952328" cy="164041"/>
            </a:xfrm>
            <a:prstGeom prst="rect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2" name="Rectangle 311"/>
            <p:cNvSpPr/>
            <p:nvPr/>
          </p:nvSpPr>
          <p:spPr>
            <a:xfrm>
              <a:off x="3998417" y="2793328"/>
              <a:ext cx="2952328" cy="2367304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27000">
                  <a:srgbClr val="C00000">
                    <a:alpha val="67000"/>
                  </a:srgbClr>
                </a:gs>
                <a:gs pos="65000">
                  <a:srgbClr val="C00000">
                    <a:alpha val="96000"/>
                  </a:srgbClr>
                </a:gs>
                <a:gs pos="100000">
                  <a:srgbClr val="C00000"/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3" name="Picture 17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922"/>
            <a:stretch/>
          </p:blipFill>
          <p:spPr>
            <a:xfrm>
              <a:off x="5292080" y="2790826"/>
              <a:ext cx="1922566" cy="2112992"/>
            </a:xfrm>
            <a:prstGeom prst="rect">
              <a:avLst/>
            </a:prstGeom>
          </p:spPr>
        </p:pic>
        <p:pic>
          <p:nvPicPr>
            <p:cNvPr id="314" name="Picture 17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922"/>
            <a:stretch/>
          </p:blipFill>
          <p:spPr>
            <a:xfrm>
              <a:off x="3960650" y="2793328"/>
              <a:ext cx="1922566" cy="2114383"/>
            </a:xfrm>
            <a:prstGeom prst="rect">
              <a:avLst/>
            </a:prstGeom>
          </p:spPr>
        </p:pic>
        <p:cxnSp>
          <p:nvCxnSpPr>
            <p:cNvPr id="315" name="Connecteur droit 314"/>
            <p:cNvCxnSpPr/>
            <p:nvPr/>
          </p:nvCxnSpPr>
          <p:spPr>
            <a:xfrm>
              <a:off x="6258326" y="2059482"/>
              <a:ext cx="0" cy="738524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Connecteur droit 315"/>
            <p:cNvCxnSpPr/>
            <p:nvPr/>
          </p:nvCxnSpPr>
          <p:spPr>
            <a:xfrm>
              <a:off x="6258326" y="2056980"/>
              <a:ext cx="0" cy="733846"/>
            </a:xfrm>
            <a:prstGeom prst="line">
              <a:avLst/>
            </a:prstGeom>
            <a:ln w="88900">
              <a:gradFill flip="none" rotWithShape="1">
                <a:gsLst>
                  <a:gs pos="0">
                    <a:schemeClr val="accent4">
                      <a:lumMod val="40000"/>
                      <a:lumOff val="60000"/>
                      <a:alpha val="1000"/>
                    </a:schemeClr>
                  </a:gs>
                  <a:gs pos="45000">
                    <a:schemeClr val="accent4">
                      <a:lumMod val="20000"/>
                      <a:lumOff val="80000"/>
                      <a:alpha val="67000"/>
                    </a:schemeClr>
                  </a:gs>
                  <a:gs pos="72000">
                    <a:schemeClr val="accent4">
                      <a:lumMod val="20000"/>
                      <a:lumOff val="80000"/>
                      <a:alpha val="61000"/>
                    </a:schemeClr>
                  </a:gs>
                  <a:gs pos="100000">
                    <a:schemeClr val="accent4">
                      <a:lumMod val="20000"/>
                      <a:lumOff val="80000"/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Connecteur droit 316"/>
            <p:cNvCxnSpPr/>
            <p:nvPr/>
          </p:nvCxnSpPr>
          <p:spPr>
            <a:xfrm>
              <a:off x="4932040" y="2052302"/>
              <a:ext cx="0" cy="738524"/>
            </a:xfrm>
            <a:prstGeom prst="line">
              <a:avLst/>
            </a:prstGeom>
            <a:ln w="158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Connecteur droit 317"/>
            <p:cNvCxnSpPr/>
            <p:nvPr/>
          </p:nvCxnSpPr>
          <p:spPr>
            <a:xfrm>
              <a:off x="4932313" y="2060848"/>
              <a:ext cx="0" cy="733846"/>
            </a:xfrm>
            <a:prstGeom prst="line">
              <a:avLst/>
            </a:prstGeom>
            <a:ln w="88900">
              <a:gradFill flip="none" rotWithShape="1">
                <a:gsLst>
                  <a:gs pos="0">
                    <a:schemeClr val="accent4">
                      <a:lumMod val="40000"/>
                      <a:lumOff val="60000"/>
                      <a:alpha val="1000"/>
                    </a:schemeClr>
                  </a:gs>
                  <a:gs pos="45000">
                    <a:schemeClr val="accent4">
                      <a:lumMod val="20000"/>
                      <a:lumOff val="80000"/>
                      <a:alpha val="67000"/>
                    </a:schemeClr>
                  </a:gs>
                  <a:gs pos="72000">
                    <a:schemeClr val="accent4">
                      <a:lumMod val="20000"/>
                      <a:lumOff val="80000"/>
                      <a:alpha val="61000"/>
                    </a:schemeClr>
                  </a:gs>
                  <a:gs pos="100000">
                    <a:schemeClr val="accent4">
                      <a:lumMod val="20000"/>
                      <a:lumOff val="80000"/>
                      <a:alpha val="0"/>
                    </a:schemeClr>
                  </a:gs>
                </a:gsLst>
                <a:lin ang="0" scaled="1"/>
                <a:tileRect/>
              </a:gra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9" name="Groupe 318"/>
            <p:cNvGrpSpPr/>
            <p:nvPr/>
          </p:nvGrpSpPr>
          <p:grpSpPr>
            <a:xfrm>
              <a:off x="4845683" y="2278055"/>
              <a:ext cx="173259" cy="83375"/>
              <a:chOff x="5601489" y="2701772"/>
              <a:chExt cx="173259" cy="83375"/>
            </a:xfrm>
          </p:grpSpPr>
          <p:sp>
            <p:nvSpPr>
              <p:cNvPr id="353" name="Arc 352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4" name="Connecteur droit avec flèche 353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0" name="Groupe 319"/>
            <p:cNvGrpSpPr/>
            <p:nvPr/>
          </p:nvGrpSpPr>
          <p:grpSpPr>
            <a:xfrm>
              <a:off x="4845410" y="2104192"/>
              <a:ext cx="173259" cy="83375"/>
              <a:chOff x="5601489" y="2701772"/>
              <a:chExt cx="173259" cy="83375"/>
            </a:xfrm>
          </p:grpSpPr>
          <p:sp>
            <p:nvSpPr>
              <p:cNvPr id="351" name="Arc 350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2" name="Connecteur droit avec flèche 351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1" name="Groupe 320"/>
            <p:cNvGrpSpPr/>
            <p:nvPr/>
          </p:nvGrpSpPr>
          <p:grpSpPr>
            <a:xfrm rot="10800000">
              <a:off x="6166733" y="2121435"/>
              <a:ext cx="173259" cy="83375"/>
              <a:chOff x="5601489" y="2701772"/>
              <a:chExt cx="173259" cy="83375"/>
            </a:xfrm>
          </p:grpSpPr>
          <p:sp>
            <p:nvSpPr>
              <p:cNvPr id="349" name="Arc 348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50" name="Connecteur droit avec flèche 349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2" name="Groupe 321"/>
            <p:cNvGrpSpPr/>
            <p:nvPr/>
          </p:nvGrpSpPr>
          <p:grpSpPr>
            <a:xfrm>
              <a:off x="4845683" y="2440790"/>
              <a:ext cx="173259" cy="83375"/>
              <a:chOff x="5601489" y="2701772"/>
              <a:chExt cx="173259" cy="83375"/>
            </a:xfrm>
          </p:grpSpPr>
          <p:sp>
            <p:nvSpPr>
              <p:cNvPr id="347" name="Arc 346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8" name="Connecteur droit avec flèche 347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3" name="Groupe 322"/>
            <p:cNvGrpSpPr/>
            <p:nvPr/>
          </p:nvGrpSpPr>
          <p:grpSpPr>
            <a:xfrm>
              <a:off x="4845683" y="2596452"/>
              <a:ext cx="173259" cy="83375"/>
              <a:chOff x="5601489" y="2701772"/>
              <a:chExt cx="173259" cy="83375"/>
            </a:xfrm>
          </p:grpSpPr>
          <p:sp>
            <p:nvSpPr>
              <p:cNvPr id="345" name="Arc 344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6" name="Connecteur droit avec flèche 345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4" name="Groupe 323"/>
            <p:cNvGrpSpPr/>
            <p:nvPr/>
          </p:nvGrpSpPr>
          <p:grpSpPr>
            <a:xfrm>
              <a:off x="4842903" y="2737836"/>
              <a:ext cx="173259" cy="83375"/>
              <a:chOff x="5601489" y="2701772"/>
              <a:chExt cx="173259" cy="83375"/>
            </a:xfrm>
          </p:grpSpPr>
          <p:sp>
            <p:nvSpPr>
              <p:cNvPr id="343" name="Arc 342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4" name="Connecteur droit avec flèche 343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5" name="Groupe 324"/>
            <p:cNvGrpSpPr/>
            <p:nvPr/>
          </p:nvGrpSpPr>
          <p:grpSpPr>
            <a:xfrm rot="1257604">
              <a:off x="4806913" y="2876610"/>
              <a:ext cx="173259" cy="83375"/>
              <a:chOff x="5601489" y="2701772"/>
              <a:chExt cx="173259" cy="83375"/>
            </a:xfrm>
          </p:grpSpPr>
          <p:sp>
            <p:nvSpPr>
              <p:cNvPr id="341" name="Arc 340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2" name="Connecteur droit avec flèche 341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6" name="Groupe 325"/>
            <p:cNvGrpSpPr/>
            <p:nvPr/>
          </p:nvGrpSpPr>
          <p:grpSpPr>
            <a:xfrm rot="10800000">
              <a:off x="6166137" y="2278669"/>
              <a:ext cx="173259" cy="83375"/>
              <a:chOff x="5601489" y="2701772"/>
              <a:chExt cx="173259" cy="83375"/>
            </a:xfrm>
          </p:grpSpPr>
          <p:sp>
            <p:nvSpPr>
              <p:cNvPr id="339" name="Arc 338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40" name="Connecteur droit avec flèche 339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7" name="Groupe 326"/>
            <p:cNvGrpSpPr/>
            <p:nvPr/>
          </p:nvGrpSpPr>
          <p:grpSpPr>
            <a:xfrm rot="10800000">
              <a:off x="6178044" y="2440617"/>
              <a:ext cx="173259" cy="83375"/>
              <a:chOff x="5601489" y="2701772"/>
              <a:chExt cx="173259" cy="83375"/>
            </a:xfrm>
          </p:grpSpPr>
          <p:sp>
            <p:nvSpPr>
              <p:cNvPr id="337" name="Arc 336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8" name="Connecteur droit avec flèche 337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8" name="Groupe 327"/>
            <p:cNvGrpSpPr/>
            <p:nvPr/>
          </p:nvGrpSpPr>
          <p:grpSpPr>
            <a:xfrm rot="10800000">
              <a:off x="6175608" y="2596062"/>
              <a:ext cx="173259" cy="83375"/>
              <a:chOff x="5601489" y="2701772"/>
              <a:chExt cx="173259" cy="83375"/>
            </a:xfrm>
          </p:grpSpPr>
          <p:sp>
            <p:nvSpPr>
              <p:cNvPr id="335" name="Arc 334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6" name="Connecteur droit avec flèche 335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29" name="Groupe 328"/>
            <p:cNvGrpSpPr/>
            <p:nvPr/>
          </p:nvGrpSpPr>
          <p:grpSpPr>
            <a:xfrm rot="10800000">
              <a:off x="6175608" y="2730067"/>
              <a:ext cx="173259" cy="83375"/>
              <a:chOff x="5601489" y="2701772"/>
              <a:chExt cx="173259" cy="83375"/>
            </a:xfrm>
          </p:grpSpPr>
          <p:sp>
            <p:nvSpPr>
              <p:cNvPr id="333" name="Arc 332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4" name="Connecteur droit avec flèche 333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30" name="Groupe 329"/>
            <p:cNvGrpSpPr/>
            <p:nvPr/>
          </p:nvGrpSpPr>
          <p:grpSpPr>
            <a:xfrm rot="11870511">
              <a:off x="6112791" y="2876139"/>
              <a:ext cx="173259" cy="83375"/>
              <a:chOff x="5601489" y="2701772"/>
              <a:chExt cx="173259" cy="83375"/>
            </a:xfrm>
          </p:grpSpPr>
          <p:sp>
            <p:nvSpPr>
              <p:cNvPr id="331" name="Arc 330"/>
              <p:cNvSpPr/>
              <p:nvPr/>
            </p:nvSpPr>
            <p:spPr>
              <a:xfrm>
                <a:off x="5601489" y="2701772"/>
                <a:ext cx="173259" cy="83375"/>
              </a:xfrm>
              <a:prstGeom prst="arc">
                <a:avLst>
                  <a:gd name="adj1" fmla="val 3207093"/>
                  <a:gd name="adj2" fmla="val 0"/>
                </a:avLst>
              </a:prstGeom>
              <a:ln w="6350">
                <a:solidFill>
                  <a:schemeClr val="tx1"/>
                </a:solidFill>
                <a:prstDash val="sysDot"/>
                <a:tailEnd type="none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32" name="Connecteur droit avec flèche 331"/>
              <p:cNvCxnSpPr/>
              <p:nvPr/>
            </p:nvCxnSpPr>
            <p:spPr>
              <a:xfrm>
                <a:off x="5681363" y="2785147"/>
                <a:ext cx="72008" cy="0"/>
              </a:xfrm>
              <a:prstGeom prst="straightConnector1">
                <a:avLst/>
              </a:prstGeom>
              <a:ln w="6350">
                <a:solidFill>
                  <a:schemeClr val="tx1"/>
                </a:solidFill>
                <a:prstDash val="sysDot"/>
                <a:tailEnd type="stealth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58" name="TextBox 25"/>
          <p:cNvSpPr txBox="1"/>
          <p:nvPr/>
        </p:nvSpPr>
        <p:spPr>
          <a:xfrm>
            <a:off x="4393011" y="2457475"/>
            <a:ext cx="8798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u="none" dirty="0" smtClean="0">
                <a:solidFill>
                  <a:schemeClr val="accent4">
                    <a:lumMod val="20000"/>
                    <a:lumOff val="80000"/>
                  </a:schemeClr>
                </a:solidFill>
                <a:latin typeface="Cambria" charset="0"/>
                <a:ea typeface="Cambria" charset="0"/>
                <a:cs typeface="Cambria" charset="0"/>
              </a:rPr>
              <a:t>Field lines </a:t>
            </a:r>
            <a:endParaRPr lang="en-US" sz="1000" u="none" dirty="0">
              <a:solidFill>
                <a:schemeClr val="accent4">
                  <a:lumMod val="20000"/>
                  <a:lumOff val="80000"/>
                </a:schemeClr>
              </a:solidFill>
              <a:latin typeface="Cambria" charset="0"/>
              <a:ea typeface="Cambria" charset="0"/>
              <a:cs typeface="Cambria" charset="0"/>
            </a:endParaRPr>
          </a:p>
        </p:txBody>
      </p:sp>
      <p:sp>
        <p:nvSpPr>
          <p:cNvPr id="359" name="TextBox 25"/>
          <p:cNvSpPr txBox="1"/>
          <p:nvPr/>
        </p:nvSpPr>
        <p:spPr>
          <a:xfrm>
            <a:off x="4121711" y="2802414"/>
            <a:ext cx="1785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2">
                  <a:lumMod val="75000"/>
                </a:schemeClr>
              </a:buClr>
            </a:pPr>
            <a:r>
              <a:rPr lang="en-US" sz="1600" b="1" u="none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Cambria" charset="0"/>
                <a:cs typeface="Cambria" charset="0"/>
              </a:rPr>
              <a:t>First transition </a:t>
            </a:r>
            <a:endParaRPr lang="en-US" sz="1600" b="1" u="none" dirty="0">
              <a:solidFill>
                <a:schemeClr val="tx1">
                  <a:lumMod val="75000"/>
                  <a:lumOff val="25000"/>
                </a:schemeClr>
              </a:solidFill>
              <a:ea typeface="Cambria" charset="0"/>
              <a:cs typeface="Cambria" charset="0"/>
            </a:endParaRPr>
          </a:p>
        </p:txBody>
      </p:sp>
      <p:sp>
        <p:nvSpPr>
          <p:cNvPr id="360" name="TextBox 25"/>
          <p:cNvSpPr txBox="1"/>
          <p:nvPr/>
        </p:nvSpPr>
        <p:spPr>
          <a:xfrm>
            <a:off x="4167118" y="5970766"/>
            <a:ext cx="19416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bg2">
                  <a:lumMod val="75000"/>
                </a:schemeClr>
              </a:buClr>
            </a:pPr>
            <a:r>
              <a:rPr lang="en-US" sz="1600" b="1" u="none" dirty="0">
                <a:solidFill>
                  <a:schemeClr val="tx1">
                    <a:lumMod val="75000"/>
                    <a:lumOff val="25000"/>
                  </a:schemeClr>
                </a:solidFill>
                <a:ea typeface="Cambria" charset="0"/>
                <a:cs typeface="Cambria" charset="0"/>
              </a:rPr>
              <a:t>S</a:t>
            </a:r>
            <a:r>
              <a:rPr lang="en-US" sz="1600" b="1" u="none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Cambria" charset="0"/>
                <a:cs typeface="Cambria" charset="0"/>
              </a:rPr>
              <a:t>econd transition </a:t>
            </a:r>
            <a:endParaRPr lang="en-US" sz="1600" b="1" u="none" dirty="0">
              <a:solidFill>
                <a:schemeClr val="tx1">
                  <a:lumMod val="75000"/>
                  <a:lumOff val="25000"/>
                </a:schemeClr>
              </a:solidFill>
              <a:ea typeface="Cambria" charset="0"/>
              <a:cs typeface="Cambria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051720" y="6502841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2157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i="0" dirty="0" smtClean="0"/>
              <a:t>H</a:t>
            </a:r>
            <a:r>
              <a:rPr lang="en-US" sz="2400" i="0" baseline="-25000" dirty="0" smtClean="0"/>
              <a:t>C1 </a:t>
            </a:r>
            <a:r>
              <a:rPr lang="en-US" sz="2400" b="0" i="0" dirty="0" smtClean="0"/>
              <a:t>(</a:t>
            </a:r>
            <a:r>
              <a:rPr lang="en-US" sz="2400" b="0" i="0" dirty="0" err="1" smtClean="0"/>
              <a:t>E</a:t>
            </a:r>
            <a:r>
              <a:rPr lang="en-US" sz="2400" b="0" i="0" baseline="-25000" dirty="0" err="1" smtClean="0"/>
              <a:t>acc</a:t>
            </a:r>
            <a:r>
              <a:rPr lang="en-US" sz="2400" b="0" i="0" baseline="30000" dirty="0" err="1" smtClean="0"/>
              <a:t>max</a:t>
            </a:r>
            <a:r>
              <a:rPr lang="en-US" sz="2400" b="0" i="0" dirty="0" smtClean="0"/>
              <a:t>) </a:t>
            </a:r>
            <a:r>
              <a:rPr lang="en-US" sz="2400" i="0" dirty="0" smtClean="0"/>
              <a:t>and R</a:t>
            </a:r>
            <a:r>
              <a:rPr lang="en-US" sz="2400" i="0" baseline="-25000" dirty="0" smtClean="0"/>
              <a:t>S </a:t>
            </a:r>
            <a:r>
              <a:rPr lang="en-US" sz="2400" b="0" i="0" dirty="0" smtClean="0"/>
              <a:t>(Q</a:t>
            </a:r>
            <a:r>
              <a:rPr lang="en-US" sz="2400" b="0" i="0" baseline="-25000" dirty="0" smtClean="0"/>
              <a:t>0</a:t>
            </a:r>
            <a:r>
              <a:rPr lang="en-US" sz="2400" b="0" baseline="30000" dirty="0" smtClean="0"/>
              <a:t>max</a:t>
            </a:r>
            <a:r>
              <a:rPr lang="en-US" sz="2400" b="0" i="0" dirty="0" smtClean="0"/>
              <a:t>) </a:t>
            </a:r>
            <a:r>
              <a:rPr lang="en-US" sz="2400" i="0" dirty="0" smtClean="0"/>
              <a:t>estimation</a:t>
            </a:r>
            <a:endParaRPr lang="en-US" sz="1600" i="0" dirty="0"/>
          </a:p>
        </p:txBody>
      </p:sp>
      <p:sp>
        <p:nvSpPr>
          <p:cNvPr id="134" name="Rectangle 133"/>
          <p:cNvSpPr/>
          <p:nvPr/>
        </p:nvSpPr>
        <p:spPr>
          <a:xfrm>
            <a:off x="331485" y="3645024"/>
            <a:ext cx="3903967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1" indent="-360363" eaLnBrk="0" hangingPunct="0">
              <a:lnSpc>
                <a:spcPts val="2000"/>
              </a:lnSpc>
              <a:spcBef>
                <a:spcPts val="600"/>
              </a:spcBef>
              <a:buSzPct val="90000"/>
              <a:buBlip>
                <a:blip r:embed="rId3"/>
              </a:buBlip>
            </a:pPr>
            <a:r>
              <a:rPr lang="en-US" u="none" dirty="0" smtClean="0">
                <a:solidFill>
                  <a:prstClr val="black"/>
                </a:solidFill>
              </a:rPr>
              <a:t>RF test (collaboration IPNO)</a:t>
            </a:r>
          </a:p>
        </p:txBody>
      </p:sp>
      <p:pic>
        <p:nvPicPr>
          <p:cNvPr id="24" name="Image 2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140" y="1518284"/>
            <a:ext cx="2029329" cy="1597206"/>
          </a:xfrm>
          <a:prstGeom prst="rect">
            <a:avLst/>
          </a:prstGeom>
          <a:noFill/>
        </p:spPr>
      </p:pic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4541" y="1003017"/>
            <a:ext cx="4547365" cy="26277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71581" y="980728"/>
            <a:ext cx="4572000" cy="3488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0363" lvl="1" indent="-360363" eaLnBrk="0" hangingPunct="0">
              <a:lnSpc>
                <a:spcPts val="2000"/>
              </a:lnSpc>
              <a:spcBef>
                <a:spcPts val="600"/>
              </a:spcBef>
              <a:buSzPct val="90000"/>
              <a:buBlip>
                <a:blip r:embed="rId3"/>
              </a:buBlip>
            </a:pPr>
            <a:r>
              <a:rPr lang="en-US" u="none" dirty="0" smtClean="0">
                <a:solidFill>
                  <a:prstClr val="black"/>
                </a:solidFill>
              </a:rPr>
              <a:t>Local magnetometry: </a:t>
            </a:r>
            <a:endParaRPr lang="en-US" baseline="-25000" dirty="0">
              <a:solidFill>
                <a:prstClr val="black"/>
              </a:solidFill>
            </a:endParaRP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5421" y="1532688"/>
            <a:ext cx="1970031" cy="1502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997675"/>
            <a:ext cx="3293931" cy="2383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3252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6253" y="3718112"/>
            <a:ext cx="5554259" cy="25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51720" y="6502841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5304" y="6509956"/>
            <a:ext cx="1118696" cy="365125"/>
          </a:xfrm>
        </p:spPr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31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78386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Dammage</a:t>
            </a:r>
            <a:r>
              <a:rPr lang="en-US" dirty="0" smtClean="0"/>
              <a:t> layer</a:t>
            </a:r>
            <a:endParaRPr lang="en-US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8CADEDB1-774E-4026-9688-CF6FA26D2D04}" type="slidenum">
              <a:rPr lang="fr-FR" smtClean="0"/>
              <a:pPr>
                <a:defRPr/>
              </a:pPr>
              <a:t>32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C.Z. Antoine    Réunion d'information ILC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9830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450" y="46038"/>
            <a:ext cx="7056958" cy="909637"/>
          </a:xfrm>
        </p:spPr>
        <p:txBody>
          <a:bodyPr/>
          <a:lstStyle/>
          <a:p>
            <a:pPr algn="ctr"/>
            <a:r>
              <a:rPr lang="en-US" sz="2400" dirty="0" smtClean="0"/>
              <a:t>Damage layer / rolling</a:t>
            </a:r>
            <a:endParaRPr lang="en-US" sz="240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4294967295"/>
          </p:nvPr>
        </p:nvSpPr>
        <p:spPr>
          <a:xfrm>
            <a:off x="584507" y="1248312"/>
            <a:ext cx="8460432" cy="4968875"/>
          </a:xfrm>
        </p:spPr>
        <p:txBody>
          <a:bodyPr/>
          <a:lstStyle/>
          <a:p>
            <a:pPr lvl="1" eaLnBrk="0" hangingPunct="0">
              <a:spcBef>
                <a:spcPts val="600"/>
              </a:spcBef>
            </a:pPr>
            <a:r>
              <a:rPr lang="en-US" altLang="zh-CN" sz="1400" b="1" dirty="0" smtClean="0">
                <a:solidFill>
                  <a:srgbClr val="000000"/>
                </a:solidFill>
                <a:ea typeface="SimSun" pitchFamily="2" charset="-122"/>
              </a:rPr>
              <a:t>High dislocation density (damage) incriminated  in: </a:t>
            </a:r>
          </a:p>
          <a:p>
            <a:pPr marL="536575" lvl="2" indent="-174625" eaLnBrk="0" hangingPunct="0">
              <a:buSzPct val="90000"/>
              <a:buBlip>
                <a:blip r:embed="rId2"/>
              </a:buBlip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SimSun" pitchFamily="2" charset="-122"/>
              </a:rPr>
              <a:t>Apparition of hot spots on operating cavities </a:t>
            </a:r>
          </a:p>
          <a:p>
            <a:pPr marL="536575" lvl="2" indent="-174625" eaLnBrk="0" hangingPunct="0">
              <a:buSzPct val="90000"/>
              <a:buBlip>
                <a:blip r:embed="rId2"/>
              </a:buBlip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SimSun" pitchFamily="2" charset="-122"/>
              </a:rPr>
              <a:t>High density of hydride precipitates</a:t>
            </a:r>
          </a:p>
          <a:p>
            <a:pPr marL="536575" lvl="2" indent="-174625" eaLnBrk="0" hangingPunct="0">
              <a:buSzPct val="90000"/>
              <a:buBlip>
                <a:blip r:embed="rId2"/>
              </a:buBlip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SimSun" pitchFamily="2" charset="-122"/>
              </a:rPr>
              <a:t>High sensitivity to trapped flux</a:t>
            </a:r>
          </a:p>
          <a:p>
            <a:pPr lvl="1" eaLnBrk="0" hangingPunct="0">
              <a:spcBef>
                <a:spcPts val="600"/>
              </a:spcBef>
            </a:pPr>
            <a:r>
              <a:rPr lang="en-US" altLang="zh-CN" sz="1400" b="1" dirty="0" smtClean="0">
                <a:solidFill>
                  <a:srgbClr val="000000"/>
                </a:solidFill>
                <a:ea typeface="SimSun" pitchFamily="2" charset="-122"/>
              </a:rPr>
              <a:t>Damage layer seems to essentially originate from rolling</a:t>
            </a:r>
          </a:p>
          <a:p>
            <a:pPr marL="536575" lvl="2" indent="-174625" eaLnBrk="0" hangingPunct="0">
              <a:buSzPct val="90000"/>
              <a:buBlip>
                <a:blip r:embed="rId2"/>
              </a:buBlip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SimSun" pitchFamily="2" charset="-122"/>
              </a:rPr>
              <a:t>Surface texture resistant to recrystallization</a:t>
            </a:r>
          </a:p>
          <a:p>
            <a:pPr marL="536575" lvl="2" indent="-174625" eaLnBrk="0" hangingPunct="0">
              <a:buSzPct val="90000"/>
              <a:buBlip>
                <a:blip r:embed="rId2"/>
              </a:buBlip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SimSun" pitchFamily="2" charset="-122"/>
              </a:rPr>
              <a:t>Not fully eliminated after 150µm removal (patchy nature)</a:t>
            </a:r>
          </a:p>
          <a:p>
            <a:pPr marL="536575" lvl="2" indent="-174625" eaLnBrk="0" hangingPunct="0">
              <a:buSzPct val="90000"/>
              <a:buBlip>
                <a:blip r:embed="rId2"/>
              </a:buBlip>
            </a:pPr>
            <a:endParaRPr lang="en-US" altLang="zh-CN" sz="1400" dirty="0" smtClean="0">
              <a:solidFill>
                <a:schemeClr val="tx1">
                  <a:lumMod val="50000"/>
                  <a:lumOff val="50000"/>
                </a:schemeClr>
              </a:solidFill>
              <a:ea typeface="SimSun" pitchFamily="2" charset="-122"/>
            </a:endParaRPr>
          </a:p>
          <a:p>
            <a:pPr marL="536575" lvl="2" indent="-174625" eaLnBrk="0" hangingPunct="0">
              <a:buSzPct val="90000"/>
              <a:buBlip>
                <a:blip r:embed="rId2"/>
              </a:buBlip>
            </a:pPr>
            <a:endParaRPr lang="en-US" sz="1400" dirty="0" smtClean="0">
              <a:solidFill>
                <a:schemeClr val="tx1">
                  <a:lumMod val="50000"/>
                  <a:lumOff val="50000"/>
                </a:schemeClr>
              </a:solidFill>
              <a:ea typeface="SimSun" pitchFamily="2" charset="-122"/>
            </a:endParaRPr>
          </a:p>
          <a:p>
            <a:pPr marL="536575" lvl="2" indent="-174625" eaLnBrk="0" hangingPunct="0">
              <a:buSzPct val="90000"/>
              <a:buBlip>
                <a:blip r:embed="rId2"/>
              </a:buBlip>
            </a:pPr>
            <a:endParaRPr lang="en-US" sz="1400" dirty="0" smtClean="0">
              <a:solidFill>
                <a:srgbClr val="000000"/>
              </a:solidFill>
              <a:ea typeface="SimSun" pitchFamily="2" charset="-122"/>
            </a:endParaRPr>
          </a:p>
          <a:p>
            <a:pPr marL="536575" lvl="2" indent="-174625" eaLnBrk="0" hangingPunct="0">
              <a:buSzPct val="90000"/>
              <a:buBlip>
                <a:blip r:embed="rId2"/>
              </a:buBlip>
            </a:pPr>
            <a:endParaRPr lang="en-US" sz="1400" dirty="0" smtClean="0">
              <a:solidFill>
                <a:srgbClr val="000000"/>
              </a:solidFill>
              <a:ea typeface="SimSun" pitchFamily="2" charset="-122"/>
            </a:endParaRPr>
          </a:p>
          <a:p>
            <a:pPr marL="536575" lvl="2" indent="-174625" eaLnBrk="0" hangingPunct="0">
              <a:buSzPct val="90000"/>
              <a:buBlip>
                <a:blip r:embed="rId2"/>
              </a:buBlip>
            </a:pPr>
            <a:endParaRPr lang="en-US" sz="1400" dirty="0" smtClean="0">
              <a:solidFill>
                <a:srgbClr val="000000"/>
              </a:solidFill>
              <a:ea typeface="SimSun" pitchFamily="2" charset="-122"/>
            </a:endParaRPr>
          </a:p>
          <a:p>
            <a:pPr marL="536575" lvl="2" indent="-174625" eaLnBrk="0" hangingPunct="0">
              <a:buSzPct val="90000"/>
              <a:buBlip>
                <a:blip r:embed="rId2"/>
              </a:buBlip>
            </a:pPr>
            <a:endParaRPr lang="en-US" sz="1400" dirty="0" smtClean="0">
              <a:solidFill>
                <a:srgbClr val="000000"/>
              </a:solidFill>
              <a:ea typeface="SimSun" pitchFamily="2" charset="-122"/>
            </a:endParaRPr>
          </a:p>
          <a:p>
            <a:pPr marL="536575" lvl="2" indent="-174625" eaLnBrk="0" hangingPunct="0">
              <a:buSzPct val="90000"/>
              <a:buBlip>
                <a:blip r:embed="rId2"/>
              </a:buBlip>
            </a:pPr>
            <a:endParaRPr lang="en-US" sz="1400" dirty="0" smtClean="0">
              <a:solidFill>
                <a:srgbClr val="000000"/>
              </a:solidFill>
              <a:ea typeface="SimSun" pitchFamily="2" charset="-122"/>
            </a:endParaRPr>
          </a:p>
          <a:p>
            <a:pPr marL="536575" lvl="2" indent="-174625" eaLnBrk="0" hangingPunct="0">
              <a:buSzPct val="90000"/>
              <a:buBlip>
                <a:blip r:embed="rId2"/>
              </a:buBlip>
            </a:pPr>
            <a:endParaRPr lang="en-US" sz="1400" dirty="0" smtClean="0">
              <a:solidFill>
                <a:srgbClr val="000000"/>
              </a:solidFill>
              <a:ea typeface="SimSun" pitchFamily="2" charset="-122"/>
            </a:endParaRPr>
          </a:p>
          <a:p>
            <a:pPr marL="536575" lvl="2" indent="-174625" eaLnBrk="0" hangingPunct="0">
              <a:buSzPct val="90000"/>
              <a:buBlip>
                <a:blip r:embed="rId2"/>
              </a:buBlip>
            </a:pPr>
            <a:endParaRPr lang="en-US" sz="1400" dirty="0" smtClean="0">
              <a:solidFill>
                <a:srgbClr val="000000"/>
              </a:solidFill>
              <a:ea typeface="SimSun" pitchFamily="2" charset="-122"/>
            </a:endParaRPr>
          </a:p>
          <a:p>
            <a:pPr lvl="1" eaLnBrk="0" hangingPunct="0">
              <a:spcBef>
                <a:spcPts val="600"/>
              </a:spcBef>
            </a:pPr>
            <a:r>
              <a:rPr lang="en-US" altLang="zh-CN" sz="1400" b="1" dirty="0" smtClean="0">
                <a:solidFill>
                  <a:srgbClr val="000000"/>
                </a:solidFill>
                <a:ea typeface="SimSun" pitchFamily="2" charset="-122"/>
              </a:rPr>
              <a:t>Postulate : </a:t>
            </a:r>
          </a:p>
          <a:p>
            <a:pPr marL="536575" lvl="2" indent="-174625" eaLnBrk="0" hangingPunct="0">
              <a:buSzPct val="90000"/>
              <a:buBlip>
                <a:blip r:embed="rId2"/>
              </a:buBlip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SimSun" pitchFamily="2" charset="-122"/>
              </a:rPr>
              <a:t>Strain left by forming and welding can be easily removed by recrystallization treatment</a:t>
            </a:r>
          </a:p>
          <a:p>
            <a:pPr marL="536575" lvl="2" indent="-174625" eaLnBrk="0" hangingPunct="0">
              <a:buSzPct val="90000"/>
              <a:buBlip>
                <a:blip r:embed="rId2"/>
              </a:buBlip>
            </a:pPr>
            <a:r>
              <a: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ea typeface="SimSun" pitchFamily="2" charset="-122"/>
              </a:rPr>
              <a:t>=&gt; </a:t>
            </a:r>
            <a:r>
              <a:rPr lang="en-US" altLang="zh-CN" sz="1400" b="1" dirty="0" smtClean="0">
                <a:solidFill>
                  <a:schemeClr val="tx1"/>
                </a:solidFill>
                <a:ea typeface="SimSun" pitchFamily="2" charset="-122"/>
              </a:rPr>
              <a:t>mechanical polishing of flat sheet easy and inexpensive !!!</a:t>
            </a:r>
          </a:p>
          <a:p>
            <a:pPr marL="536575" lvl="2" indent="-174625" eaLnBrk="0" hangingPunct="0">
              <a:buSzPct val="90000"/>
              <a:buBlip>
                <a:blip r:embed="rId2"/>
              </a:buBlip>
            </a:pPr>
            <a:endParaRPr lang="en-US" sz="1400" dirty="0">
              <a:solidFill>
                <a:srgbClr val="000000"/>
              </a:solidFill>
              <a:ea typeface="SimSun" pitchFamily="2" charset="-122"/>
            </a:endParaRPr>
          </a:p>
        </p:txBody>
      </p:sp>
      <p:pic>
        <p:nvPicPr>
          <p:cNvPr id="5" name="Picture 2711" descr="grap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2205" y="3484423"/>
            <a:ext cx="1956640" cy="183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712" descr="mi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091" y="3540155"/>
            <a:ext cx="2243212" cy="1800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619"/>
          <p:cNvSpPr>
            <a:spLocks noChangeArrowheads="1"/>
          </p:cNvSpPr>
          <p:nvPr/>
        </p:nvSpPr>
        <p:spPr bwMode="auto">
          <a:xfrm>
            <a:off x="5255562" y="3912862"/>
            <a:ext cx="318683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en-US" altLang="zh-CN" sz="1200" i="1" u="none" dirty="0">
                <a:solidFill>
                  <a:schemeClr val="tx1"/>
                </a:solidFill>
                <a:effectLst/>
                <a:ea typeface="SimSun" pitchFamily="2" charset="-122"/>
              </a:rPr>
              <a:t>Finite element simulation of 2% reduction of 3.5 mm sheet with 1 cm diameter rolls (Courtesy Non-Linear Engineering, L.L.C.). </a:t>
            </a:r>
            <a:endParaRPr lang="en-US" altLang="zh-CN" sz="1200" i="1" u="none" dirty="0">
              <a:solidFill>
                <a:schemeClr val="tx2"/>
              </a:solidFill>
              <a:latin typeface="+mn-lt"/>
              <a:cs typeface="+mn-cs"/>
            </a:endParaRPr>
          </a:p>
        </p:txBody>
      </p:sp>
      <p:grpSp>
        <p:nvGrpSpPr>
          <p:cNvPr id="10" name="Groupe 9"/>
          <p:cNvGrpSpPr/>
          <p:nvPr/>
        </p:nvGrpSpPr>
        <p:grpSpPr>
          <a:xfrm>
            <a:off x="5862864" y="3137391"/>
            <a:ext cx="2520000" cy="396000"/>
            <a:chOff x="5219583" y="1111721"/>
            <a:chExt cx="3640180" cy="609599"/>
          </a:xfrm>
        </p:grpSpPr>
        <p:grpSp>
          <p:nvGrpSpPr>
            <p:cNvPr id="8" name="Groupe 7"/>
            <p:cNvGrpSpPr/>
            <p:nvPr/>
          </p:nvGrpSpPr>
          <p:grpSpPr>
            <a:xfrm>
              <a:off x="6741206" y="1111721"/>
              <a:ext cx="1722712" cy="609599"/>
              <a:chOff x="6741206" y="1111721"/>
              <a:chExt cx="1722712" cy="609599"/>
            </a:xfrm>
          </p:grpSpPr>
          <p:grpSp>
            <p:nvGrpSpPr>
              <p:cNvPr id="7" name="Groupe 6"/>
              <p:cNvGrpSpPr/>
              <p:nvPr/>
            </p:nvGrpSpPr>
            <p:grpSpPr>
              <a:xfrm>
                <a:off x="6741206" y="1111721"/>
                <a:ext cx="1722712" cy="288174"/>
                <a:chOff x="6741206" y="1111721"/>
                <a:chExt cx="1722712" cy="288174"/>
              </a:xfrm>
            </p:grpSpPr>
            <p:sp>
              <p:nvSpPr>
                <p:cNvPr id="22" name="AutoShape 2622"/>
                <p:cNvSpPr>
                  <a:spLocks noChangeArrowheads="1"/>
                </p:cNvSpPr>
                <p:nvPr/>
              </p:nvSpPr>
              <p:spPr bwMode="auto">
                <a:xfrm>
                  <a:off x="6741206" y="1113304"/>
                  <a:ext cx="286591" cy="286591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>
                  <a:solidFill>
                    <a:schemeClr val="accent4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en-US" u="none"/>
                </a:p>
              </p:txBody>
            </p:sp>
            <p:sp>
              <p:nvSpPr>
                <p:cNvPr id="23" name="AutoShape 2623"/>
                <p:cNvSpPr>
                  <a:spLocks noChangeArrowheads="1"/>
                </p:cNvSpPr>
                <p:nvPr/>
              </p:nvSpPr>
              <p:spPr bwMode="auto">
                <a:xfrm>
                  <a:off x="7027797" y="1113304"/>
                  <a:ext cx="286591" cy="286591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>
                  <a:solidFill>
                    <a:schemeClr val="accent4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en-US" u="none"/>
                </a:p>
              </p:txBody>
            </p:sp>
            <p:sp>
              <p:nvSpPr>
                <p:cNvPr id="24" name="AutoShape 2624"/>
                <p:cNvSpPr>
                  <a:spLocks noChangeArrowheads="1"/>
                </p:cNvSpPr>
                <p:nvPr/>
              </p:nvSpPr>
              <p:spPr bwMode="auto">
                <a:xfrm>
                  <a:off x="7314388" y="1111721"/>
                  <a:ext cx="286591" cy="286591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>
                  <a:solidFill>
                    <a:schemeClr val="accent4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en-US" u="none"/>
                </a:p>
              </p:txBody>
            </p:sp>
            <p:sp>
              <p:nvSpPr>
                <p:cNvPr id="25" name="AutoShape 2625"/>
                <p:cNvSpPr>
                  <a:spLocks noChangeArrowheads="1"/>
                </p:cNvSpPr>
                <p:nvPr/>
              </p:nvSpPr>
              <p:spPr bwMode="auto">
                <a:xfrm>
                  <a:off x="7602562" y="1111721"/>
                  <a:ext cx="286591" cy="286591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>
                  <a:solidFill>
                    <a:schemeClr val="accent4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en-US" u="none"/>
                </a:p>
              </p:txBody>
            </p:sp>
            <p:sp>
              <p:nvSpPr>
                <p:cNvPr id="26" name="AutoShape 2626"/>
                <p:cNvSpPr>
                  <a:spLocks noChangeArrowheads="1"/>
                </p:cNvSpPr>
                <p:nvPr/>
              </p:nvSpPr>
              <p:spPr bwMode="auto">
                <a:xfrm>
                  <a:off x="7889153" y="1111721"/>
                  <a:ext cx="286591" cy="286591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>
                  <a:solidFill>
                    <a:schemeClr val="accent4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en-US" u="none"/>
                </a:p>
              </p:txBody>
            </p:sp>
            <p:sp>
              <p:nvSpPr>
                <p:cNvPr id="27" name="AutoShape 2627"/>
                <p:cNvSpPr>
                  <a:spLocks noChangeArrowheads="1"/>
                </p:cNvSpPr>
                <p:nvPr/>
              </p:nvSpPr>
              <p:spPr bwMode="auto">
                <a:xfrm>
                  <a:off x="8177327" y="1113304"/>
                  <a:ext cx="286591" cy="286591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>
                  <a:solidFill>
                    <a:schemeClr val="accent4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en-US" u="none"/>
                </a:p>
              </p:txBody>
            </p:sp>
          </p:grpSp>
          <p:grpSp>
            <p:nvGrpSpPr>
              <p:cNvPr id="3" name="Groupe 2"/>
              <p:cNvGrpSpPr/>
              <p:nvPr/>
            </p:nvGrpSpPr>
            <p:grpSpPr>
              <a:xfrm>
                <a:off x="6741206" y="1433146"/>
                <a:ext cx="1722712" cy="288174"/>
                <a:chOff x="6741206" y="1433146"/>
                <a:chExt cx="1722712" cy="288174"/>
              </a:xfrm>
            </p:grpSpPr>
            <p:sp>
              <p:nvSpPr>
                <p:cNvPr id="16" name="AutoShape 2630"/>
                <p:cNvSpPr>
                  <a:spLocks noChangeArrowheads="1"/>
                </p:cNvSpPr>
                <p:nvPr/>
              </p:nvSpPr>
              <p:spPr bwMode="auto">
                <a:xfrm>
                  <a:off x="6741206" y="1434729"/>
                  <a:ext cx="286591" cy="286591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>
                  <a:solidFill>
                    <a:schemeClr val="accent4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en-US" u="none"/>
                </a:p>
              </p:txBody>
            </p:sp>
            <p:sp>
              <p:nvSpPr>
                <p:cNvPr id="17" name="AutoShape 2631"/>
                <p:cNvSpPr>
                  <a:spLocks noChangeArrowheads="1"/>
                </p:cNvSpPr>
                <p:nvPr/>
              </p:nvSpPr>
              <p:spPr bwMode="auto">
                <a:xfrm>
                  <a:off x="7027797" y="1434729"/>
                  <a:ext cx="286591" cy="286591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>
                  <a:solidFill>
                    <a:schemeClr val="accent4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en-US" u="none"/>
                </a:p>
              </p:txBody>
            </p:sp>
            <p:sp>
              <p:nvSpPr>
                <p:cNvPr id="18" name="AutoShape 2632"/>
                <p:cNvSpPr>
                  <a:spLocks noChangeArrowheads="1"/>
                </p:cNvSpPr>
                <p:nvPr/>
              </p:nvSpPr>
              <p:spPr bwMode="auto">
                <a:xfrm>
                  <a:off x="7314388" y="1433146"/>
                  <a:ext cx="286591" cy="286591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>
                  <a:solidFill>
                    <a:schemeClr val="accent4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en-US" u="none"/>
                </a:p>
              </p:txBody>
            </p:sp>
            <p:sp>
              <p:nvSpPr>
                <p:cNvPr id="19" name="AutoShape 2633"/>
                <p:cNvSpPr>
                  <a:spLocks noChangeArrowheads="1"/>
                </p:cNvSpPr>
                <p:nvPr/>
              </p:nvSpPr>
              <p:spPr bwMode="auto">
                <a:xfrm>
                  <a:off x="7602562" y="1433146"/>
                  <a:ext cx="286591" cy="286591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>
                  <a:solidFill>
                    <a:schemeClr val="accent4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en-US" u="none"/>
                </a:p>
              </p:txBody>
            </p:sp>
            <p:sp>
              <p:nvSpPr>
                <p:cNvPr id="20" name="AutoShape 2634"/>
                <p:cNvSpPr>
                  <a:spLocks noChangeArrowheads="1"/>
                </p:cNvSpPr>
                <p:nvPr/>
              </p:nvSpPr>
              <p:spPr bwMode="auto">
                <a:xfrm>
                  <a:off x="7889153" y="1433146"/>
                  <a:ext cx="286591" cy="286591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>
                  <a:solidFill>
                    <a:schemeClr val="accent4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en-US" u="none"/>
                </a:p>
              </p:txBody>
            </p:sp>
            <p:sp>
              <p:nvSpPr>
                <p:cNvPr id="21" name="AutoShape 2635"/>
                <p:cNvSpPr>
                  <a:spLocks noChangeArrowheads="1"/>
                </p:cNvSpPr>
                <p:nvPr/>
              </p:nvSpPr>
              <p:spPr bwMode="auto">
                <a:xfrm>
                  <a:off x="8177327" y="1434729"/>
                  <a:ext cx="286591" cy="286591"/>
                </a:xfrm>
                <a:custGeom>
                  <a:avLst/>
                  <a:gdLst>
                    <a:gd name="G0" fmla="+- 5400 0 0"/>
                    <a:gd name="G1" fmla="+- 21600 0 5400"/>
                    <a:gd name="G2" fmla="+- 21600 0 5400"/>
                    <a:gd name="G3" fmla="*/ G0 2929 10000"/>
                    <a:gd name="G4" fmla="+- 21600 0 G3"/>
                    <a:gd name="G5" fmla="+- 21600 0 G3"/>
                    <a:gd name="T0" fmla="*/ 10800 w 21600"/>
                    <a:gd name="T1" fmla="*/ 0 h 21600"/>
                    <a:gd name="T2" fmla="*/ 3163 w 21600"/>
                    <a:gd name="T3" fmla="*/ 3163 h 21600"/>
                    <a:gd name="T4" fmla="*/ 0 w 21600"/>
                    <a:gd name="T5" fmla="*/ 10800 h 21600"/>
                    <a:gd name="T6" fmla="*/ 3163 w 21600"/>
                    <a:gd name="T7" fmla="*/ 18437 h 21600"/>
                    <a:gd name="T8" fmla="*/ 10800 w 21600"/>
                    <a:gd name="T9" fmla="*/ 21600 h 21600"/>
                    <a:gd name="T10" fmla="*/ 18437 w 21600"/>
                    <a:gd name="T11" fmla="*/ 18437 h 21600"/>
                    <a:gd name="T12" fmla="*/ 21600 w 21600"/>
                    <a:gd name="T13" fmla="*/ 10800 h 21600"/>
                    <a:gd name="T14" fmla="*/ 18437 w 21600"/>
                    <a:gd name="T15" fmla="*/ 3163 h 21600"/>
                    <a:gd name="T16" fmla="*/ 3163 w 21600"/>
                    <a:gd name="T17" fmla="*/ 3163 h 21600"/>
                    <a:gd name="T18" fmla="*/ 18437 w 21600"/>
                    <a:gd name="T19" fmla="*/ 18437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T16" t="T17" r="T18" b="T19"/>
                  <a:pathLst>
                    <a:path w="21600" h="21600">
                      <a:moveTo>
                        <a:pt x="0" y="10800"/>
                      </a:moveTo>
                      <a:cubicBezTo>
                        <a:pt x="0" y="4835"/>
                        <a:pt x="4835" y="0"/>
                        <a:pt x="10800" y="0"/>
                      </a:cubicBezTo>
                      <a:cubicBezTo>
                        <a:pt x="16765" y="0"/>
                        <a:pt x="21600" y="4835"/>
                        <a:pt x="21600" y="10800"/>
                      </a:cubicBezTo>
                      <a:cubicBezTo>
                        <a:pt x="21600" y="16765"/>
                        <a:pt x="16765" y="21600"/>
                        <a:pt x="10800" y="21600"/>
                      </a:cubicBezTo>
                      <a:cubicBezTo>
                        <a:pt x="4835" y="21600"/>
                        <a:pt x="0" y="16765"/>
                        <a:pt x="0" y="10800"/>
                      </a:cubicBezTo>
                      <a:close/>
                      <a:moveTo>
                        <a:pt x="5400" y="10800"/>
                      </a:moveTo>
                      <a:cubicBezTo>
                        <a:pt x="5400" y="13782"/>
                        <a:pt x="7818" y="16200"/>
                        <a:pt x="10800" y="16200"/>
                      </a:cubicBezTo>
                      <a:cubicBezTo>
                        <a:pt x="13782" y="16200"/>
                        <a:pt x="16200" y="13782"/>
                        <a:pt x="16200" y="10800"/>
                      </a:cubicBezTo>
                      <a:cubicBezTo>
                        <a:pt x="16200" y="7818"/>
                        <a:pt x="13782" y="5400"/>
                        <a:pt x="10800" y="5400"/>
                      </a:cubicBezTo>
                      <a:cubicBezTo>
                        <a:pt x="7818" y="5400"/>
                        <a:pt x="5400" y="7818"/>
                        <a:pt x="5400" y="1080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>
                  <a:solidFill>
                    <a:schemeClr val="accent4">
                      <a:lumMod val="50000"/>
                    </a:schemeClr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none" anchor="ctr"/>
                <a:lstStyle/>
                <a:p>
                  <a:endParaRPr lang="en-US" u="none"/>
                </a:p>
              </p:txBody>
            </p:sp>
          </p:grpSp>
        </p:grpSp>
        <p:sp>
          <p:nvSpPr>
            <p:cNvPr id="13" name="Freeform 2636"/>
            <p:cNvSpPr>
              <a:spLocks/>
            </p:cNvSpPr>
            <p:nvPr/>
          </p:nvSpPr>
          <p:spPr bwMode="auto">
            <a:xfrm>
              <a:off x="5219583" y="1233640"/>
              <a:ext cx="3640180" cy="286591"/>
            </a:xfrm>
            <a:custGeom>
              <a:avLst/>
              <a:gdLst>
                <a:gd name="T0" fmla="*/ 0 w 2299"/>
                <a:gd name="T1" fmla="*/ 181 h 181"/>
                <a:gd name="T2" fmla="*/ 408 w 2299"/>
                <a:gd name="T3" fmla="*/ 13 h 181"/>
                <a:gd name="T4" fmla="*/ 750 w 2299"/>
                <a:gd name="T5" fmla="*/ 103 h 181"/>
                <a:gd name="T6" fmla="*/ 1116 w 2299"/>
                <a:gd name="T7" fmla="*/ 115 h 181"/>
                <a:gd name="T8" fmla="*/ 1518 w 2299"/>
                <a:gd name="T9" fmla="*/ 115 h 181"/>
                <a:gd name="T10" fmla="*/ 2299 w 2299"/>
                <a:gd name="T11" fmla="*/ 10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99" h="181">
                  <a:moveTo>
                    <a:pt x="0" y="181"/>
                  </a:moveTo>
                  <a:cubicBezTo>
                    <a:pt x="67" y="153"/>
                    <a:pt x="283" y="26"/>
                    <a:pt x="408" y="13"/>
                  </a:cubicBezTo>
                  <a:cubicBezTo>
                    <a:pt x="533" y="0"/>
                    <a:pt x="632" y="86"/>
                    <a:pt x="750" y="103"/>
                  </a:cubicBezTo>
                  <a:cubicBezTo>
                    <a:pt x="868" y="120"/>
                    <a:pt x="988" y="113"/>
                    <a:pt x="1116" y="115"/>
                  </a:cubicBezTo>
                  <a:cubicBezTo>
                    <a:pt x="1244" y="117"/>
                    <a:pt x="1321" y="117"/>
                    <a:pt x="1518" y="115"/>
                  </a:cubicBezTo>
                  <a:cubicBezTo>
                    <a:pt x="1715" y="113"/>
                    <a:pt x="2136" y="106"/>
                    <a:pt x="2299" y="104"/>
                  </a:cubicBezTo>
                </a:path>
              </a:pathLst>
            </a:custGeom>
            <a:noFill/>
            <a:ln w="57150" cap="flat" cmpd="sng">
              <a:solidFill>
                <a:schemeClr val="tx1">
                  <a:lumMod val="50000"/>
                  <a:lumOff val="50000"/>
                </a:schemeClr>
              </a:solidFill>
              <a:prstDash val="solid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 u="none"/>
            </a:p>
          </p:txBody>
        </p:sp>
      </p:grpSp>
      <p:sp>
        <p:nvSpPr>
          <p:cNvPr id="14" name="Oval 2736"/>
          <p:cNvSpPr>
            <a:spLocks noChangeArrowheads="1"/>
          </p:cNvSpPr>
          <p:nvPr/>
        </p:nvSpPr>
        <p:spPr bwMode="auto">
          <a:xfrm>
            <a:off x="1843697" y="3680110"/>
            <a:ext cx="541306" cy="465504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u="none"/>
          </a:p>
        </p:txBody>
      </p:sp>
      <p:sp>
        <p:nvSpPr>
          <p:cNvPr id="30" name="Rectangle 10"/>
          <p:cNvSpPr>
            <a:spLocks noChangeArrowheads="1"/>
          </p:cNvSpPr>
          <p:nvPr/>
        </p:nvSpPr>
        <p:spPr bwMode="auto">
          <a:xfrm>
            <a:off x="5255562" y="4559193"/>
            <a:ext cx="3257684" cy="6001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100" i="1" u="none" dirty="0">
                <a:solidFill>
                  <a:srgbClr val="0000FF"/>
                </a:solidFill>
                <a:latin typeface="Arial"/>
              </a:rPr>
              <a:t>[R. Crook et al, Black Laboratory</a:t>
            </a:r>
            <a:r>
              <a:rPr lang="en-US" sz="1100" i="1" u="none" dirty="0" smtClean="0">
                <a:solidFill>
                  <a:srgbClr val="0000FF"/>
                </a:solidFill>
                <a:latin typeface="Arial"/>
              </a:rPr>
              <a:t>] &amp; </a:t>
            </a:r>
          </a:p>
          <a:p>
            <a:pPr eaLnBrk="0" fontAlgn="auto" hangingPunct="0">
              <a:spcBef>
                <a:spcPts val="0"/>
              </a:spcBef>
              <a:spcAft>
                <a:spcPts val="0"/>
              </a:spcAft>
            </a:pPr>
            <a:r>
              <a:rPr lang="en-US" sz="1100" i="1" u="none" dirty="0">
                <a:solidFill>
                  <a:srgbClr val="0000FF"/>
                </a:solidFill>
                <a:latin typeface="Arial"/>
                <a:hlinkClick r:id="rId5"/>
              </a:rPr>
              <a:t>http://</a:t>
            </a:r>
            <a:r>
              <a:rPr lang="en-US" sz="1100" i="1" u="none" dirty="0" smtClean="0">
                <a:solidFill>
                  <a:srgbClr val="0000FF"/>
                </a:solidFill>
                <a:latin typeface="Arial"/>
                <a:hlinkClick r:id="rId5"/>
              </a:rPr>
              <a:t>accelconf.web.cern.ch/AccelConf/srf2009/posters/tuppo071_poster.pdf</a:t>
            </a:r>
            <a:r>
              <a:rPr lang="en-US" sz="1100" i="1" u="none" dirty="0" smtClean="0">
                <a:solidFill>
                  <a:srgbClr val="0000FF"/>
                </a:solidFill>
                <a:latin typeface="Arial"/>
              </a:rPr>
              <a:t> </a:t>
            </a:r>
            <a:endParaRPr lang="en-US" sz="1100" i="1" u="none" dirty="0">
              <a:solidFill>
                <a:srgbClr val="0000FF"/>
              </a:solidFill>
              <a:latin typeface="Arial"/>
            </a:endParaRPr>
          </a:p>
        </p:txBody>
      </p:sp>
      <p:sp>
        <p:nvSpPr>
          <p:cNvPr id="32" name="Oval 2736"/>
          <p:cNvSpPr>
            <a:spLocks noChangeArrowheads="1"/>
          </p:cNvSpPr>
          <p:nvPr/>
        </p:nvSpPr>
        <p:spPr bwMode="auto">
          <a:xfrm>
            <a:off x="3358594" y="3905311"/>
            <a:ext cx="541306" cy="465504"/>
          </a:xfrm>
          <a:prstGeom prst="ellipse">
            <a:avLst/>
          </a:prstGeom>
          <a:noFill/>
          <a:ln w="28575">
            <a:solidFill>
              <a:srgbClr val="FF33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u="none"/>
          </a:p>
        </p:txBody>
      </p:sp>
      <p:sp>
        <p:nvSpPr>
          <p:cNvPr id="11" name="Espace réservé du pied de page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8CADEDB1-774E-4026-9688-CF6FA26D2D04}" type="slidenum">
              <a:rPr lang="fr-FR" smtClean="0"/>
              <a:pPr>
                <a:defRPr/>
              </a:pPr>
              <a:t>33</a:t>
            </a:fld>
            <a:endParaRPr lang="fr-FR"/>
          </a:p>
        </p:txBody>
      </p:sp>
      <p:sp>
        <p:nvSpPr>
          <p:cNvPr id="15" name="ZoneTexte 14"/>
          <p:cNvSpPr txBox="1"/>
          <p:nvPr/>
        </p:nvSpPr>
        <p:spPr>
          <a:xfrm rot="20520878">
            <a:off x="6459768" y="1282174"/>
            <a:ext cx="1619895" cy="132343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NB : in case of billet slicing damage layer is ≠ and needs to be assessed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407604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FF"/>
                </a:solidFill>
              </a:rPr>
              <a:t>Damage as seen by electron diffraction</a:t>
            </a:r>
            <a:endParaRPr lang="en-US" dirty="0"/>
          </a:p>
        </p:txBody>
      </p:sp>
      <p:grpSp>
        <p:nvGrpSpPr>
          <p:cNvPr id="51" name="Groupe 50"/>
          <p:cNvGrpSpPr/>
          <p:nvPr/>
        </p:nvGrpSpPr>
        <p:grpSpPr>
          <a:xfrm>
            <a:off x="91816" y="1010632"/>
            <a:ext cx="8980182" cy="5137940"/>
            <a:chOff x="91816" y="1010632"/>
            <a:chExt cx="8980182" cy="5137940"/>
          </a:xfrm>
        </p:grpSpPr>
        <p:sp>
          <p:nvSpPr>
            <p:cNvPr id="12" name="Rectangle 11"/>
            <p:cNvSpPr/>
            <p:nvPr/>
          </p:nvSpPr>
          <p:spPr>
            <a:xfrm>
              <a:off x="170328" y="1370991"/>
              <a:ext cx="8901670" cy="4777581"/>
            </a:xfrm>
            <a:prstGeom prst="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5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680000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cxnSp>
          <p:nvCxnSpPr>
            <p:cNvPr id="13" name="Connecteur droit avec flèche 12"/>
            <p:cNvCxnSpPr/>
            <p:nvPr/>
          </p:nvCxnSpPr>
          <p:spPr>
            <a:xfrm flipH="1" flipV="1">
              <a:off x="2303143" y="3291126"/>
              <a:ext cx="1" cy="718255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ZoneTexte 13"/>
            <p:cNvSpPr txBox="1"/>
            <p:nvPr/>
          </p:nvSpPr>
          <p:spPr>
            <a:xfrm>
              <a:off x="1186449" y="3486652"/>
              <a:ext cx="65755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u="none" dirty="0" smtClean="0"/>
                <a:t>200 µm</a:t>
              </a:r>
              <a:endParaRPr lang="en-US" sz="1100" u="none" dirty="0"/>
            </a:p>
          </p:txBody>
        </p:sp>
        <p:pic>
          <p:nvPicPr>
            <p:cNvPr id="7" name="Image 6"/>
            <p:cNvPicPr/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43808" y="1429181"/>
              <a:ext cx="2283347" cy="3118367"/>
            </a:xfrm>
            <a:prstGeom prst="rect">
              <a:avLst/>
            </a:prstGeom>
            <a:noFill/>
          </p:spPr>
        </p:pic>
        <p:pic>
          <p:nvPicPr>
            <p:cNvPr id="8" name="Image 7"/>
            <p:cNvPicPr/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69581" y="4056274"/>
              <a:ext cx="2148138" cy="1668056"/>
            </a:xfrm>
            <a:prstGeom prst="rect">
              <a:avLst/>
            </a:prstGeom>
            <a:noFill/>
          </p:spPr>
        </p:pic>
        <p:pic>
          <p:nvPicPr>
            <p:cNvPr id="10" name="Image 9"/>
            <p:cNvPicPr/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78268" y="1579429"/>
              <a:ext cx="2148137" cy="1713600"/>
            </a:xfrm>
            <a:prstGeom prst="rect">
              <a:avLst/>
            </a:prstGeom>
            <a:noFill/>
            <a:ln>
              <a:solidFill>
                <a:schemeClr val="bg1">
                  <a:lumMod val="75000"/>
                </a:schemeClr>
              </a:solidFill>
            </a:ln>
          </p:spPr>
        </p:pic>
        <p:pic>
          <p:nvPicPr>
            <p:cNvPr id="11" name="Image 10"/>
            <p:cNvPicPr/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57103" y="2326968"/>
              <a:ext cx="1816275" cy="1425077"/>
            </a:xfrm>
            <a:prstGeom prst="rect">
              <a:avLst/>
            </a:prstGeom>
            <a:noFill/>
          </p:spPr>
        </p:pic>
        <p:sp>
          <p:nvSpPr>
            <p:cNvPr id="5" name="Ellipse 4"/>
            <p:cNvSpPr/>
            <p:nvPr/>
          </p:nvSpPr>
          <p:spPr>
            <a:xfrm>
              <a:off x="3732113" y="1265828"/>
              <a:ext cx="527026" cy="4320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sp>
          <p:nvSpPr>
            <p:cNvPr id="6" name="Forme libre 5"/>
            <p:cNvSpPr/>
            <p:nvPr/>
          </p:nvSpPr>
          <p:spPr>
            <a:xfrm rot="2544732" flipV="1">
              <a:off x="3712250" y="2214546"/>
              <a:ext cx="2204818" cy="433519"/>
            </a:xfrm>
            <a:custGeom>
              <a:avLst/>
              <a:gdLst>
                <a:gd name="connsiteX0" fmla="*/ 0 w 2008414"/>
                <a:gd name="connsiteY0" fmla="*/ 133390 h 267142"/>
                <a:gd name="connsiteX1" fmla="*/ 876300 w 2008414"/>
                <a:gd name="connsiteY1" fmla="*/ 2762 h 267142"/>
                <a:gd name="connsiteX2" fmla="*/ 1796143 w 2008414"/>
                <a:gd name="connsiteY2" fmla="*/ 242247 h 267142"/>
                <a:gd name="connsiteX3" fmla="*/ 2008414 w 2008414"/>
                <a:gd name="connsiteY3" fmla="*/ 247690 h 267142"/>
                <a:gd name="connsiteX0" fmla="*/ 0 w 2008414"/>
                <a:gd name="connsiteY0" fmla="*/ 133390 h 267142"/>
                <a:gd name="connsiteX1" fmla="*/ 876300 w 2008414"/>
                <a:gd name="connsiteY1" fmla="*/ 2762 h 267142"/>
                <a:gd name="connsiteX2" fmla="*/ 1796143 w 2008414"/>
                <a:gd name="connsiteY2" fmla="*/ 242247 h 267142"/>
                <a:gd name="connsiteX3" fmla="*/ 2008414 w 2008414"/>
                <a:gd name="connsiteY3" fmla="*/ 247690 h 267142"/>
                <a:gd name="connsiteX0" fmla="*/ 0 w 2008414"/>
                <a:gd name="connsiteY0" fmla="*/ 133390 h 267142"/>
                <a:gd name="connsiteX1" fmla="*/ 876300 w 2008414"/>
                <a:gd name="connsiteY1" fmla="*/ 2762 h 267142"/>
                <a:gd name="connsiteX2" fmla="*/ 1796143 w 2008414"/>
                <a:gd name="connsiteY2" fmla="*/ 242247 h 267142"/>
                <a:gd name="connsiteX3" fmla="*/ 2008414 w 2008414"/>
                <a:gd name="connsiteY3" fmla="*/ 247690 h 267142"/>
                <a:gd name="connsiteX0" fmla="*/ 0 w 2008414"/>
                <a:gd name="connsiteY0" fmla="*/ 133390 h 267142"/>
                <a:gd name="connsiteX1" fmla="*/ 876300 w 2008414"/>
                <a:gd name="connsiteY1" fmla="*/ 2762 h 267142"/>
                <a:gd name="connsiteX2" fmla="*/ 1796143 w 2008414"/>
                <a:gd name="connsiteY2" fmla="*/ 242247 h 267142"/>
                <a:gd name="connsiteX3" fmla="*/ 2008414 w 2008414"/>
                <a:gd name="connsiteY3" fmla="*/ 247690 h 267142"/>
                <a:gd name="connsiteX0" fmla="*/ 0 w 2008414"/>
                <a:gd name="connsiteY0" fmla="*/ 133390 h 267142"/>
                <a:gd name="connsiteX1" fmla="*/ 876300 w 2008414"/>
                <a:gd name="connsiteY1" fmla="*/ 2762 h 267142"/>
                <a:gd name="connsiteX2" fmla="*/ 1796143 w 2008414"/>
                <a:gd name="connsiteY2" fmla="*/ 242247 h 267142"/>
                <a:gd name="connsiteX3" fmla="*/ 2008414 w 2008414"/>
                <a:gd name="connsiteY3" fmla="*/ 247690 h 267142"/>
                <a:gd name="connsiteX0" fmla="*/ 0 w 2008414"/>
                <a:gd name="connsiteY0" fmla="*/ 133619 h 247919"/>
                <a:gd name="connsiteX1" fmla="*/ 876300 w 2008414"/>
                <a:gd name="connsiteY1" fmla="*/ 2991 h 247919"/>
                <a:gd name="connsiteX2" fmla="*/ 2008414 w 2008414"/>
                <a:gd name="connsiteY2" fmla="*/ 247919 h 247919"/>
                <a:gd name="connsiteX0" fmla="*/ 0 w 2013857"/>
                <a:gd name="connsiteY0" fmla="*/ 134586 h 270657"/>
                <a:gd name="connsiteX1" fmla="*/ 876300 w 2013857"/>
                <a:gd name="connsiteY1" fmla="*/ 3958 h 270657"/>
                <a:gd name="connsiteX2" fmla="*/ 2013857 w 2013857"/>
                <a:gd name="connsiteY2" fmla="*/ 270657 h 270657"/>
                <a:gd name="connsiteX0" fmla="*/ 0 w 2013857"/>
                <a:gd name="connsiteY0" fmla="*/ 134586 h 270657"/>
                <a:gd name="connsiteX1" fmla="*/ 876300 w 2013857"/>
                <a:gd name="connsiteY1" fmla="*/ 3958 h 270657"/>
                <a:gd name="connsiteX2" fmla="*/ 2013857 w 2013857"/>
                <a:gd name="connsiteY2" fmla="*/ 270657 h 270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13857" h="270657">
                  <a:moveTo>
                    <a:pt x="0" y="134586"/>
                  </a:moveTo>
                  <a:cubicBezTo>
                    <a:pt x="288471" y="60200"/>
                    <a:pt x="540657" y="-18720"/>
                    <a:pt x="876300" y="3958"/>
                  </a:cubicBezTo>
                  <a:cubicBezTo>
                    <a:pt x="1211943" y="26636"/>
                    <a:pt x="1794328" y="170644"/>
                    <a:pt x="2013857" y="270657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cxnSp>
          <p:nvCxnSpPr>
            <p:cNvPr id="20" name="Connecteur droit 19"/>
            <p:cNvCxnSpPr/>
            <p:nvPr/>
          </p:nvCxnSpPr>
          <p:spPr>
            <a:xfrm>
              <a:off x="91816" y="1387944"/>
              <a:ext cx="8901670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ZoneTexte 20"/>
            <p:cNvSpPr txBox="1"/>
            <p:nvPr/>
          </p:nvSpPr>
          <p:spPr>
            <a:xfrm>
              <a:off x="1796600" y="1010632"/>
              <a:ext cx="202331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u="none" dirty="0" smtClean="0">
                  <a:solidFill>
                    <a:srgbClr val="FF0000"/>
                  </a:solidFill>
                </a:rPr>
                <a:t>Surface of the sheet</a:t>
              </a:r>
              <a:endParaRPr lang="en-US" sz="1600" i="1" u="none" dirty="0">
                <a:solidFill>
                  <a:srgbClr val="FF0000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2176935" y="4987170"/>
              <a:ext cx="1555178" cy="338554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600" u="none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a) As received</a:t>
              </a:r>
              <a:endParaRPr lang="en-US" sz="1600" u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23" name="Connecteur droit avec flèche 22"/>
            <p:cNvCxnSpPr/>
            <p:nvPr/>
          </p:nvCxnSpPr>
          <p:spPr>
            <a:xfrm flipH="1">
              <a:off x="2176494" y="5340035"/>
              <a:ext cx="438454" cy="157742"/>
            </a:xfrm>
            <a:prstGeom prst="straightConnector1">
              <a:avLst/>
            </a:prstGeom>
            <a:ln w="28575">
              <a:solidFill>
                <a:srgbClr val="477C2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avec flèche 26"/>
            <p:cNvCxnSpPr/>
            <p:nvPr/>
          </p:nvCxnSpPr>
          <p:spPr>
            <a:xfrm flipH="1" flipV="1">
              <a:off x="2176935" y="4266898"/>
              <a:ext cx="289849" cy="611786"/>
            </a:xfrm>
            <a:prstGeom prst="straightConnector1">
              <a:avLst/>
            </a:prstGeom>
            <a:ln w="28575">
              <a:solidFill>
                <a:srgbClr val="477C2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Rectangle 29"/>
            <p:cNvSpPr/>
            <p:nvPr/>
          </p:nvSpPr>
          <p:spPr>
            <a:xfrm>
              <a:off x="4759844" y="4980089"/>
              <a:ext cx="2601763" cy="746358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600" u="none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b) After 2 steps polishing 20 + 25 min</a:t>
              </a:r>
            </a:p>
            <a:p>
              <a:pPr algn="ctr"/>
              <a:r>
                <a:rPr lang="en-US" sz="1050" u="none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(300 µm removed)</a:t>
              </a:r>
              <a:endParaRPr lang="en-US" sz="1050" u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31" name="Connecteur droit avec flèche 30"/>
            <p:cNvCxnSpPr/>
            <p:nvPr/>
          </p:nvCxnSpPr>
          <p:spPr>
            <a:xfrm flipV="1">
              <a:off x="5357103" y="3871349"/>
              <a:ext cx="295017" cy="1018953"/>
            </a:xfrm>
            <a:prstGeom prst="straightConnector1">
              <a:avLst/>
            </a:prstGeom>
            <a:ln w="28575">
              <a:solidFill>
                <a:srgbClr val="477C2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avec flèche 31"/>
            <p:cNvCxnSpPr/>
            <p:nvPr/>
          </p:nvCxnSpPr>
          <p:spPr>
            <a:xfrm flipH="1" flipV="1">
              <a:off x="4297685" y="4427428"/>
              <a:ext cx="462159" cy="433357"/>
            </a:xfrm>
            <a:prstGeom prst="straightConnector1">
              <a:avLst/>
            </a:prstGeom>
            <a:ln w="28575">
              <a:solidFill>
                <a:srgbClr val="477C2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avec flèche 35"/>
            <p:cNvCxnSpPr/>
            <p:nvPr/>
          </p:nvCxnSpPr>
          <p:spPr>
            <a:xfrm rot="5400000" flipH="1" flipV="1">
              <a:off x="7691326" y="2768916"/>
              <a:ext cx="1" cy="57600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ZoneTexte 36"/>
            <p:cNvSpPr txBox="1"/>
            <p:nvPr/>
          </p:nvSpPr>
          <p:spPr>
            <a:xfrm>
              <a:off x="7304162" y="3183745"/>
              <a:ext cx="57900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u="none" dirty="0" smtClean="0"/>
                <a:t>20 µm</a:t>
              </a:r>
              <a:endParaRPr lang="en-US" sz="1100" u="none" dirty="0"/>
            </a:p>
          </p:txBody>
        </p:sp>
        <p:grpSp>
          <p:nvGrpSpPr>
            <p:cNvPr id="33" name="Groupe 32"/>
            <p:cNvGrpSpPr/>
            <p:nvPr/>
          </p:nvGrpSpPr>
          <p:grpSpPr>
            <a:xfrm>
              <a:off x="6500881" y="1359622"/>
              <a:ext cx="2550417" cy="2220803"/>
              <a:chOff x="8421758" y="902153"/>
              <a:chExt cx="5738439" cy="5149171"/>
            </a:xfrm>
          </p:grpSpPr>
          <p:pic>
            <p:nvPicPr>
              <p:cNvPr id="34" name="Image 33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V="1">
                <a:off x="10920197" y="902153"/>
                <a:ext cx="3240000" cy="3171855"/>
              </a:xfrm>
              <a:prstGeom prst="rect">
                <a:avLst/>
              </a:prstGeom>
              <a:ln w="28575">
                <a:noFill/>
              </a:ln>
            </p:spPr>
          </p:pic>
          <p:sp>
            <p:nvSpPr>
              <p:cNvPr id="35" name="ZoneTexte 34"/>
              <p:cNvSpPr txBox="1"/>
              <p:nvPr/>
            </p:nvSpPr>
            <p:spPr>
              <a:xfrm>
                <a:off x="8421758" y="5765878"/>
                <a:ext cx="545342" cy="285446"/>
              </a:xfrm>
              <a:prstGeom prst="rect">
                <a:avLst/>
              </a:prstGeom>
              <a:solidFill>
                <a:schemeClr val="bg1"/>
              </a:solidFill>
              <a:ln w="28575">
                <a:noFill/>
              </a:ln>
            </p:spPr>
            <p:txBody>
              <a:bodyPr wrap="none" rtlCol="0">
                <a:spAutoFit/>
              </a:bodyPr>
              <a:lstStyle>
                <a:defPPr>
                  <a:defRPr lang="fr-FR"/>
                </a:defPPr>
                <a:lvl1pPr>
                  <a:defRPr u="none"/>
                </a:lvl1pPr>
              </a:lstStyle>
              <a:p>
                <a:r>
                  <a:rPr lang="en-US" sz="200" dirty="0"/>
                  <a:t>UGC</a:t>
                </a:r>
              </a:p>
            </p:txBody>
          </p:sp>
        </p:grpSp>
        <p:grpSp>
          <p:nvGrpSpPr>
            <p:cNvPr id="39" name="Groupe 38"/>
            <p:cNvGrpSpPr/>
            <p:nvPr/>
          </p:nvGrpSpPr>
          <p:grpSpPr>
            <a:xfrm>
              <a:off x="7463791" y="3463895"/>
              <a:ext cx="1355416" cy="1516194"/>
              <a:chOff x="5336697" y="976702"/>
              <a:chExt cx="1355416" cy="1516194"/>
            </a:xfrm>
          </p:grpSpPr>
          <p:sp>
            <p:nvSpPr>
              <p:cNvPr id="40" name="Cadre 39"/>
              <p:cNvSpPr/>
              <p:nvPr/>
            </p:nvSpPr>
            <p:spPr>
              <a:xfrm>
                <a:off x="5436096" y="1772816"/>
                <a:ext cx="1152128" cy="720080"/>
              </a:xfrm>
              <a:prstGeom prst="frame">
                <a:avLst/>
              </a:prstGeom>
              <a:solidFill>
                <a:schemeClr val="accent4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41" name="Connecteur droit 40"/>
              <p:cNvCxnSpPr/>
              <p:nvPr/>
            </p:nvCxnSpPr>
            <p:spPr>
              <a:xfrm>
                <a:off x="5523214" y="1819279"/>
                <a:ext cx="972000" cy="0"/>
              </a:xfrm>
              <a:prstGeom prst="line">
                <a:avLst/>
              </a:prstGeom>
              <a:noFill/>
              <a:ln w="9842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2" name="Ellipse 41"/>
              <p:cNvSpPr/>
              <p:nvPr/>
            </p:nvSpPr>
            <p:spPr>
              <a:xfrm>
                <a:off x="5535353" y="976702"/>
                <a:ext cx="953613" cy="953613"/>
              </a:xfrm>
              <a:prstGeom prst="ellipse">
                <a:avLst/>
              </a:prstGeom>
              <a:solidFill>
                <a:schemeClr val="accent4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  <p:sp>
            <p:nvSpPr>
              <p:cNvPr id="43" name="Forme libre 42"/>
              <p:cNvSpPr/>
              <p:nvPr/>
            </p:nvSpPr>
            <p:spPr>
              <a:xfrm>
                <a:off x="5336697" y="1606269"/>
                <a:ext cx="1355416" cy="380823"/>
              </a:xfrm>
              <a:custGeom>
                <a:avLst/>
                <a:gdLst>
                  <a:gd name="connsiteX0" fmla="*/ 0 w 1355416"/>
                  <a:gd name="connsiteY0" fmla="*/ 0 h 376281"/>
                  <a:gd name="connsiteX1" fmla="*/ 675685 w 1355416"/>
                  <a:gd name="connsiteY1" fmla="*/ 376280 h 376281"/>
                  <a:gd name="connsiteX2" fmla="*/ 1355416 w 1355416"/>
                  <a:gd name="connsiteY2" fmla="*/ 4046 h 3762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355416" h="376281">
                    <a:moveTo>
                      <a:pt x="0" y="0"/>
                    </a:moveTo>
                    <a:cubicBezTo>
                      <a:pt x="224891" y="187803"/>
                      <a:pt x="449782" y="375606"/>
                      <a:pt x="675685" y="376280"/>
                    </a:cubicBezTo>
                    <a:cubicBezTo>
                      <a:pt x="901588" y="376954"/>
                      <a:pt x="1128502" y="190500"/>
                      <a:pt x="1355416" y="4046"/>
                    </a:cubicBezTo>
                  </a:path>
                </a:pathLst>
              </a:custGeom>
              <a:noFill/>
              <a:ln w="9842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/>
              </a:p>
            </p:txBody>
          </p:sp>
        </p:grpSp>
        <p:sp>
          <p:nvSpPr>
            <p:cNvPr id="44" name="Ellipse 43"/>
            <p:cNvSpPr/>
            <p:nvPr/>
          </p:nvSpPr>
          <p:spPr>
            <a:xfrm>
              <a:off x="7995238" y="4209549"/>
              <a:ext cx="288032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cxnSp>
          <p:nvCxnSpPr>
            <p:cNvPr id="45" name="Connecteur droit avec flèche 44"/>
            <p:cNvCxnSpPr/>
            <p:nvPr/>
          </p:nvCxnSpPr>
          <p:spPr>
            <a:xfrm flipV="1">
              <a:off x="8129322" y="2859106"/>
              <a:ext cx="381961" cy="132403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45"/>
            <p:cNvSpPr/>
            <p:nvPr/>
          </p:nvSpPr>
          <p:spPr>
            <a:xfrm>
              <a:off x="5652121" y="1543669"/>
              <a:ext cx="1811670" cy="307777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1400" u="none" dirty="0" smtClean="0">
                  <a:ln w="0"/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c) After forming</a:t>
              </a:r>
              <a:endParaRPr lang="en-US" sz="1400" u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47" name="Connecteur droit avec flèche 46"/>
            <p:cNvCxnSpPr/>
            <p:nvPr/>
          </p:nvCxnSpPr>
          <p:spPr>
            <a:xfrm flipV="1">
              <a:off x="6587056" y="1828670"/>
              <a:ext cx="876734" cy="341321"/>
            </a:xfrm>
            <a:prstGeom prst="straightConnector1">
              <a:avLst/>
            </a:prstGeom>
            <a:ln w="28575">
              <a:solidFill>
                <a:srgbClr val="477C2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ZoneTexte 48"/>
            <p:cNvSpPr txBox="1"/>
            <p:nvPr/>
          </p:nvSpPr>
          <p:spPr>
            <a:xfrm>
              <a:off x="6357040" y="1011683"/>
              <a:ext cx="25330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u="none" dirty="0" smtClean="0">
                  <a:solidFill>
                    <a:srgbClr val="FF0000"/>
                  </a:solidFill>
                </a:rPr>
                <a:t>New damage layer &lt; 1µm</a:t>
              </a:r>
              <a:endParaRPr lang="en-US" sz="1600" i="1" u="none" dirty="0">
                <a:solidFill>
                  <a:srgbClr val="FF0000"/>
                </a:solidFill>
              </a:endParaRPr>
            </a:p>
          </p:txBody>
        </p:sp>
        <p:sp>
          <p:nvSpPr>
            <p:cNvPr id="50" name="Ellipse 49"/>
            <p:cNvSpPr/>
            <p:nvPr/>
          </p:nvSpPr>
          <p:spPr>
            <a:xfrm>
              <a:off x="8590344" y="1285897"/>
              <a:ext cx="288032" cy="288032"/>
            </a:xfrm>
            <a:prstGeom prst="ellipse">
              <a:avLst/>
            </a:prstGeom>
            <a:noFill/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/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2515866" y="5426908"/>
              <a:ext cx="17604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u="none" dirty="0" smtClean="0">
                  <a:solidFill>
                    <a:srgbClr val="FF0000"/>
                  </a:solidFill>
                </a:rPr>
                <a:t>Core of the sheet</a:t>
              </a:r>
              <a:endParaRPr lang="en-US" sz="1600" i="1" u="none" dirty="0">
                <a:solidFill>
                  <a:srgbClr val="FF0000"/>
                </a:solidFill>
              </a:endParaRPr>
            </a:p>
          </p:txBody>
        </p:sp>
      </p:grpSp>
      <p:sp>
        <p:nvSpPr>
          <p:cNvPr id="9" name="Rectangle 8"/>
          <p:cNvSpPr/>
          <p:nvPr/>
        </p:nvSpPr>
        <p:spPr>
          <a:xfrm>
            <a:off x="1081062" y="5747427"/>
            <a:ext cx="71557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spcBef>
                <a:spcPct val="0"/>
              </a:spcBef>
              <a:buNone/>
            </a:pPr>
            <a:r>
              <a:rPr lang="en-US" sz="1600" b="1" i="1" u="none" dirty="0" smtClean="0">
                <a:solidFill>
                  <a:srgbClr val="FF0000"/>
                </a:solidFill>
              </a:rPr>
              <a:t>Polishing on flat surface is quick and easy. </a:t>
            </a:r>
          </a:p>
          <a:p>
            <a:pPr lvl="0" algn="ctr" eaLnBrk="0" hangingPunct="0">
              <a:spcBef>
                <a:spcPct val="0"/>
              </a:spcBef>
              <a:buNone/>
            </a:pPr>
            <a:r>
              <a:rPr lang="en-US" sz="1600" b="1" i="1" u="none" dirty="0" smtClean="0">
                <a:solidFill>
                  <a:srgbClr val="FF0000"/>
                </a:solidFill>
              </a:rPr>
              <a:t>Mechanical chemical preparation inspired from metallographic polishing can produce damage layer </a:t>
            </a:r>
            <a:r>
              <a:rPr lang="en-US" sz="1600" b="1" i="1" u="none" dirty="0" smtClean="0">
                <a:solidFill>
                  <a:srgbClr val="FF0000"/>
                </a:solidFill>
                <a:sym typeface="Symbol" panose="05050102010706020507" pitchFamily="18" charset="2"/>
              </a:rPr>
              <a:t>100 nm</a:t>
            </a:r>
            <a:endParaRPr lang="en-US" sz="1600" b="1" i="1" u="none" dirty="0">
              <a:solidFill>
                <a:srgbClr val="FF0000"/>
              </a:solidFill>
            </a:endParaRPr>
          </a:p>
        </p:txBody>
      </p:sp>
      <p:sp>
        <p:nvSpPr>
          <p:cNvPr id="4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051720" y="6502841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5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025304" y="6509956"/>
            <a:ext cx="1118696" cy="365125"/>
          </a:xfrm>
        </p:spPr>
        <p:txBody>
          <a:bodyPr/>
          <a:lstStyle/>
          <a:p>
            <a:r>
              <a:rPr lang="fr-FR" smtClean="0"/>
              <a:t>|  PAGE </a:t>
            </a:r>
            <a:fld id="{AEFB9B6D-867A-40B8-ACB0-35CC9F272C9C}" type="slidenum">
              <a:rPr lang="fr-FR" smtClean="0"/>
              <a:pPr/>
              <a:t>34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68120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Conclusion and </a:t>
            </a:r>
            <a:r>
              <a:rPr lang="fr-FR" dirty="0" err="1" smtClean="0"/>
              <a:t>outlook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025304" y="6509956"/>
            <a:ext cx="1118696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35</a:t>
            </a:fld>
            <a:endParaRPr lang="fr-FR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>
          <a:xfrm>
            <a:off x="2051720" y="6502841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1043608" y="1628800"/>
            <a:ext cx="7704856" cy="33609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1" indent="-360363" eaLnBrk="0" hangingPunct="0">
              <a:lnSpc>
                <a:spcPct val="114000"/>
              </a:lnSpc>
              <a:buSzPct val="90000"/>
              <a:buBlip>
                <a:blip r:embed="rId2"/>
              </a:buBlip>
            </a:pPr>
            <a:r>
              <a:rPr kumimoji="1" lang="en-US" sz="2000" b="1" dirty="0" smtClean="0">
                <a:solidFill>
                  <a:prstClr val="black"/>
                </a:solidFill>
              </a:rPr>
              <a:t>Production already asserted to produce specification</a:t>
            </a:r>
            <a:endParaRPr kumimoji="1" lang="en-US" sz="2000" b="1" dirty="0">
              <a:solidFill>
                <a:prstClr val="black"/>
              </a:solidFill>
            </a:endParaRPr>
          </a:p>
          <a:p>
            <a:pPr marL="360363" lvl="1" indent="-360363" eaLnBrk="0" hangingPunct="0">
              <a:lnSpc>
                <a:spcPct val="114000"/>
              </a:lnSpc>
              <a:spcBef>
                <a:spcPts val="6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kumimoji="1" lang="en-US" sz="2000" b="1" dirty="0" smtClean="0">
                <a:solidFill>
                  <a:prstClr val="black"/>
                </a:solidFill>
              </a:rPr>
              <a:t>Reducing cost R&amp;D </a:t>
            </a:r>
            <a:r>
              <a:rPr kumimoji="1" lang="en-US" sz="2000" b="1" dirty="0">
                <a:solidFill>
                  <a:prstClr val="black"/>
                </a:solidFill>
              </a:rPr>
              <a:t>:</a:t>
            </a:r>
          </a:p>
          <a:p>
            <a:pPr marL="552450" lvl="2" indent="-238125" eaLnBrk="0" hangingPunct="0">
              <a:lnSpc>
                <a:spcPct val="114000"/>
              </a:lnSpc>
              <a:spcBef>
                <a:spcPct val="20000"/>
              </a:spcBef>
              <a:buClr>
                <a:srgbClr val="666666"/>
              </a:buClr>
              <a:buSzPct val="36000"/>
              <a:buBlip>
                <a:blip r:embed="rId3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Today limited to only 2 directions : large grain and N infusion</a:t>
            </a:r>
          </a:p>
          <a:p>
            <a:pPr marL="552450" lvl="2" indent="-238125" eaLnBrk="0" hangingPunct="0">
              <a:lnSpc>
                <a:spcPct val="114000"/>
              </a:lnSpc>
              <a:spcBef>
                <a:spcPct val="20000"/>
              </a:spcBef>
              <a:buClr>
                <a:srgbClr val="666666"/>
              </a:buClr>
              <a:buSzPct val="36000"/>
              <a:buBlip>
                <a:blip r:embed="rId3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Already promising</a:t>
            </a:r>
          </a:p>
          <a:p>
            <a:pPr marL="552450" lvl="2" indent="-238125" eaLnBrk="0" hangingPunct="0">
              <a:lnSpc>
                <a:spcPct val="114000"/>
              </a:lnSpc>
              <a:spcBef>
                <a:spcPct val="20000"/>
              </a:spcBef>
              <a:buClr>
                <a:srgbClr val="666666"/>
              </a:buClr>
              <a:buSzPct val="36000"/>
              <a:buBlip>
                <a:blip r:embed="rId3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Physics not fully understood =&gt; risks</a:t>
            </a:r>
            <a:endParaRPr lang="en-US" sz="2000" dirty="0">
              <a:solidFill>
                <a:prstClr val="black"/>
              </a:solidFill>
              <a:latin typeface="Calibri" pitchFamily="34" charset="0"/>
            </a:endParaRPr>
          </a:p>
          <a:p>
            <a:pPr marL="360363" lvl="1" indent="-360363" eaLnBrk="0" hangingPunct="0">
              <a:lnSpc>
                <a:spcPct val="114000"/>
              </a:lnSpc>
              <a:spcBef>
                <a:spcPts val="6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kumimoji="1" lang="en-US" sz="2000" b="1" dirty="0" smtClean="0">
                <a:solidFill>
                  <a:prstClr val="black"/>
                </a:solidFill>
              </a:rPr>
              <a:t>Longer term R&amp;D</a:t>
            </a:r>
          </a:p>
          <a:p>
            <a:pPr marL="552450" lvl="2" indent="-238125" eaLnBrk="0" hangingPunct="0">
              <a:lnSpc>
                <a:spcPct val="114000"/>
              </a:lnSpc>
              <a:spcBef>
                <a:spcPct val="20000"/>
              </a:spcBef>
              <a:buClr>
                <a:srgbClr val="666666"/>
              </a:buClr>
              <a:buSzPct val="36000"/>
              <a:buBlip>
                <a:blip r:embed="rId3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Promising trails for improvement also exist</a:t>
            </a:r>
            <a:endParaRPr lang="en-US" sz="2000" dirty="0">
              <a:solidFill>
                <a:prstClr val="black"/>
              </a:solidFill>
              <a:latin typeface="Calibri" pitchFamily="34" charset="0"/>
            </a:endParaRPr>
          </a:p>
          <a:p>
            <a:pPr marL="552450" lvl="2" indent="-238125" eaLnBrk="0" hangingPunct="0">
              <a:lnSpc>
                <a:spcPct val="114000"/>
              </a:lnSpc>
              <a:spcBef>
                <a:spcPct val="20000"/>
              </a:spcBef>
              <a:buClr>
                <a:srgbClr val="666666"/>
              </a:buClr>
              <a:buSzPct val="36000"/>
              <a:buBlip>
                <a:blip r:embed="rId3"/>
              </a:buBlip>
            </a:pPr>
            <a:r>
              <a:rPr lang="en-US" sz="2000" dirty="0">
                <a:solidFill>
                  <a:prstClr val="black"/>
                </a:solidFill>
                <a:latin typeface="Calibri" pitchFamily="34" charset="0"/>
              </a:rPr>
              <a:t> </a:t>
            </a: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better control of the material production is required</a:t>
            </a:r>
            <a:endParaRPr lang="en-US" sz="1200" u="none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646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white"/>
                </a:solidFill>
              </a:rPr>
              <a:t>|  PAGE </a:t>
            </a:r>
            <a:fld id="{AEFB9B6D-867A-40B8-ACB0-35CC9F272C9C}" type="slidenum">
              <a:rPr lang="fr-FR" smtClean="0">
                <a:solidFill>
                  <a:prstClr val="white"/>
                </a:solidFill>
              </a:rPr>
              <a:pPr/>
              <a:t>36</a:t>
            </a:fld>
            <a:endParaRPr lang="fr-FR" dirty="0">
              <a:solidFill>
                <a:prstClr val="white"/>
              </a:solidFill>
            </a:endParaRPr>
          </a:p>
        </p:txBody>
      </p:sp>
      <p:sp>
        <p:nvSpPr>
          <p:cNvPr id="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noProof="0" dirty="0" smtClean="0"/>
              <a:t>THANK YOU FOR YOUR ATTENTION</a:t>
            </a:r>
            <a:endParaRPr lang="en-US" noProof="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r>
              <a:rPr lang="fr-FR" smtClean="0">
                <a:solidFill>
                  <a:prstClr val="white"/>
                </a:solidFill>
              </a:rPr>
              <a:t>C.Z. Antoine    Réunion d'information ILC</a:t>
            </a:r>
            <a:endParaRPr lang="fr-FR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543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/>
          <p:cNvSpPr/>
          <p:nvPr/>
        </p:nvSpPr>
        <p:spPr>
          <a:xfrm>
            <a:off x="5595734" y="1533286"/>
            <a:ext cx="2813628" cy="2061994"/>
          </a:xfrm>
          <a:prstGeom prst="rect">
            <a:avLst/>
          </a:prstGeom>
          <a:solidFill>
            <a:schemeClr val="tx2">
              <a:alpha val="13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/>
          <p:cNvSpPr/>
          <p:nvPr/>
        </p:nvSpPr>
        <p:spPr>
          <a:xfrm>
            <a:off x="683568" y="4032939"/>
            <a:ext cx="2815084" cy="2078390"/>
          </a:xfrm>
          <a:prstGeom prst="rect">
            <a:avLst/>
          </a:prstGeom>
          <a:solidFill>
            <a:schemeClr val="accent4">
              <a:lumMod val="40000"/>
              <a:lumOff val="60000"/>
              <a:alpha val="30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84967" y="1484784"/>
            <a:ext cx="8928992" cy="27997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fontAlgn="auto">
              <a:spcBef>
                <a:spcPts val="400"/>
              </a:spcBef>
              <a:spcAft>
                <a:spcPts val="0"/>
              </a:spcAft>
              <a:buClr>
                <a:srgbClr val="FFC000"/>
              </a:buClr>
              <a:buFont typeface="Arial" pitchFamily="34" charset="0"/>
              <a:buChar char="•"/>
            </a:pPr>
            <a:r>
              <a:rPr lang="en-US" sz="1800" u="none" dirty="0">
                <a:solidFill>
                  <a:srgbClr val="0070C0">
                    <a:lumMod val="75000"/>
                  </a:srgbClr>
                </a:solidFill>
                <a:latin typeface="Calibri"/>
              </a:rPr>
              <a:t>Determination of Hc1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Arial" pitchFamily="34" charset="0"/>
              <a:buChar char="–"/>
            </a:pPr>
            <a:r>
              <a:rPr lang="en-US" sz="1600" u="none" dirty="0">
                <a:solidFill>
                  <a:srgbClr val="0070C0">
                    <a:lumMod val="75000"/>
                  </a:srgbClr>
                </a:solidFill>
                <a:latin typeface="Calibri"/>
              </a:rPr>
              <a:t>Low field =&gt; one transition</a:t>
            </a:r>
          </a:p>
          <a:p>
            <a:pPr marL="742950" lvl="1" indent="-285750" fontAlgn="auto">
              <a:spcBef>
                <a:spcPts val="0"/>
              </a:spcBef>
              <a:spcAft>
                <a:spcPts val="0"/>
              </a:spcAft>
              <a:buClr>
                <a:srgbClr val="FFC000"/>
              </a:buClr>
              <a:buFont typeface="Arial" pitchFamily="34" charset="0"/>
              <a:buChar char="–"/>
            </a:pPr>
            <a:r>
              <a:rPr lang="en-US" sz="1600" u="none" dirty="0">
                <a:solidFill>
                  <a:srgbClr val="0070C0">
                    <a:lumMod val="75000"/>
                  </a:srgbClr>
                </a:solidFill>
                <a:latin typeface="Calibri"/>
              </a:rPr>
              <a:t>High field  =&gt; two transitions</a:t>
            </a:r>
          </a:p>
          <a:p>
            <a:pPr marL="1143000" lvl="2" indent="-228600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</a:pPr>
            <a:r>
              <a:rPr lang="en-US" u="none" dirty="0">
                <a:solidFill>
                  <a:schemeClr val="tx1">
                    <a:lumMod val="75000"/>
                  </a:schemeClr>
                </a:solidFill>
                <a:latin typeface="+mn-lt"/>
                <a:cs typeface="+mn-cs"/>
              </a:rPr>
              <a:t>1st transition with low dissipation</a:t>
            </a:r>
          </a:p>
          <a:p>
            <a:pPr marL="1143000" lvl="2" indent="-228600">
              <a:spcBef>
                <a:spcPct val="20000"/>
              </a:spcBef>
              <a:buClr>
                <a:srgbClr val="FFC000"/>
              </a:buClr>
              <a:buFont typeface="Arial" pitchFamily="34" charset="0"/>
              <a:buChar char="»"/>
            </a:pPr>
            <a:r>
              <a:rPr lang="en-US" u="none" dirty="0">
                <a:solidFill>
                  <a:schemeClr val="tx1">
                    <a:lumMod val="75000"/>
                  </a:schemeClr>
                </a:solidFill>
                <a:latin typeface="+mn-lt"/>
                <a:cs typeface="+mn-cs"/>
              </a:rPr>
              <a:t>2nd transition very </a:t>
            </a:r>
            <a:r>
              <a:rPr lang="en-US" u="none" dirty="0" smtClean="0">
                <a:solidFill>
                  <a:schemeClr val="tx1">
                    <a:lumMod val="75000"/>
                  </a:schemeClr>
                </a:solidFill>
                <a:latin typeface="+mn-lt"/>
                <a:cs typeface="+mn-cs"/>
              </a:rPr>
              <a:t>strong dissipation</a:t>
            </a:r>
            <a:endParaRPr lang="en-US" u="none" dirty="0">
              <a:solidFill>
                <a:schemeClr val="tx1">
                  <a:lumMod val="75000"/>
                </a:schemeClr>
              </a:solidFill>
              <a:latin typeface="+mn-lt"/>
              <a:cs typeface="+mn-cs"/>
            </a:endParaRPr>
          </a:p>
          <a:p>
            <a:pPr marL="285750" indent="-285750">
              <a:buClr>
                <a:schemeClr val="bg2"/>
              </a:buClr>
              <a:buFont typeface="Wingdings" charset="2"/>
              <a:buChar char="§"/>
            </a:pPr>
            <a:endParaRPr lang="en-US" sz="1800" u="none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342900" indent="-342900" fontAlgn="auto">
              <a:spcBef>
                <a:spcPts val="400"/>
              </a:spcBef>
              <a:spcAft>
                <a:spcPts val="0"/>
              </a:spcAft>
              <a:buClr>
                <a:srgbClr val="FFC000"/>
              </a:buClr>
              <a:buFont typeface="Arial" pitchFamily="34" charset="0"/>
              <a:buChar char="•"/>
            </a:pPr>
            <a:r>
              <a:rPr lang="en-US" sz="1800" u="none" dirty="0">
                <a:solidFill>
                  <a:srgbClr val="0070C0">
                    <a:lumMod val="75000"/>
                  </a:srgbClr>
                </a:solidFill>
                <a:latin typeface="Calibri"/>
              </a:rPr>
              <a:t>Why </a:t>
            </a:r>
            <a:r>
              <a:rPr lang="en-US" sz="1800" u="none" dirty="0" smtClean="0">
                <a:solidFill>
                  <a:srgbClr val="0070C0">
                    <a:lumMod val="75000"/>
                  </a:srgbClr>
                </a:solidFill>
                <a:latin typeface="Calibri"/>
              </a:rPr>
              <a:t>do we </a:t>
            </a:r>
            <a:r>
              <a:rPr lang="en-US" sz="1800" u="none" dirty="0">
                <a:solidFill>
                  <a:srgbClr val="0070C0">
                    <a:lumMod val="75000"/>
                  </a:srgbClr>
                </a:solidFill>
                <a:latin typeface="Calibri"/>
              </a:rPr>
              <a:t>have two transitions ?</a:t>
            </a:r>
          </a:p>
          <a:p>
            <a:pPr>
              <a:buClr>
                <a:schemeClr val="bg2"/>
              </a:buClr>
            </a:pPr>
            <a:endParaRPr lang="fr-FR" altLang="zh-CN" sz="1600" u="none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647700" lvl="2" indent="-285750" eaLnBrk="0" hangingPunct="0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§"/>
            </a:pPr>
            <a:endParaRPr lang="fr-FR" altLang="zh-CN" sz="1600" u="none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  <a:p>
            <a:pPr marL="647700" lvl="2" indent="-285750" eaLnBrk="0" hangingPunct="0">
              <a:spcBef>
                <a:spcPts val="0"/>
              </a:spcBef>
              <a:spcAft>
                <a:spcPts val="600"/>
              </a:spcAft>
              <a:buClr>
                <a:schemeClr val="bg2"/>
              </a:buClr>
              <a:buSzPct val="90000"/>
              <a:buFont typeface="Wingdings" panose="05000000000000000000" pitchFamily="2" charset="2"/>
              <a:buChar char="§"/>
            </a:pPr>
            <a:endParaRPr lang="fr-FR" altLang="zh-CN" sz="1600" u="none" dirty="0" smtClean="0">
              <a:solidFill>
                <a:schemeClr val="tx1">
                  <a:lumMod val="75000"/>
                  <a:lumOff val="25000"/>
                </a:schemeClr>
              </a:solidFill>
              <a:latin typeface="Calibri" panose="020F0502020204030204" pitchFamily="34" charset="0"/>
            </a:endParaRPr>
          </a:p>
        </p:txBody>
      </p:sp>
      <p:grpSp>
        <p:nvGrpSpPr>
          <p:cNvPr id="10" name="Groupe 9"/>
          <p:cNvGrpSpPr/>
          <p:nvPr/>
        </p:nvGrpSpPr>
        <p:grpSpPr>
          <a:xfrm>
            <a:off x="-65629" y="3704020"/>
            <a:ext cx="4159250" cy="2908300"/>
            <a:chOff x="241075" y="3524399"/>
            <a:chExt cx="4159250" cy="2908300"/>
          </a:xfrm>
        </p:grpSpPr>
        <p:graphicFrame>
          <p:nvGraphicFramePr>
            <p:cNvPr id="3" name="Objet 2"/>
            <p:cNvGraphicFramePr>
              <a:graphicFrameLocks noChangeAspect="1"/>
            </p:cNvGraphicFramePr>
            <p:nvPr>
              <p:extLst/>
            </p:nvPr>
          </p:nvGraphicFramePr>
          <p:xfrm>
            <a:off x="241075" y="3524399"/>
            <a:ext cx="4159250" cy="2908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12" name="Graph" r:id="rId4" imgW="4159800" imgH="2907720" progId="Origin50.Graph">
                    <p:embed/>
                  </p:oleObj>
                </mc:Choice>
                <mc:Fallback>
                  <p:oleObj name="Graph" r:id="rId4" imgW="4159800" imgH="290772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241075" y="3524399"/>
                          <a:ext cx="4159250" cy="29083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9" name="Groupe 8"/>
            <p:cNvGrpSpPr/>
            <p:nvPr/>
          </p:nvGrpSpPr>
          <p:grpSpPr>
            <a:xfrm>
              <a:off x="1610981" y="3620452"/>
              <a:ext cx="1480583" cy="888668"/>
              <a:chOff x="1610981" y="3620452"/>
              <a:chExt cx="1480583" cy="888668"/>
            </a:xfrm>
          </p:grpSpPr>
          <p:grpSp>
            <p:nvGrpSpPr>
              <p:cNvPr id="38" name="Groupe 45"/>
              <p:cNvGrpSpPr/>
              <p:nvPr/>
            </p:nvGrpSpPr>
            <p:grpSpPr>
              <a:xfrm>
                <a:off x="1610981" y="3902367"/>
                <a:ext cx="1480583" cy="606753"/>
                <a:chOff x="1471914" y="4003617"/>
                <a:chExt cx="1480583" cy="606753"/>
              </a:xfrm>
            </p:grpSpPr>
            <p:sp>
              <p:nvSpPr>
                <p:cNvPr id="39" name="Rectangle 38"/>
                <p:cNvSpPr/>
                <p:nvPr/>
              </p:nvSpPr>
              <p:spPr>
                <a:xfrm>
                  <a:off x="1975565" y="4003617"/>
                  <a:ext cx="976932" cy="400110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fr-FR" sz="1000" i="1" u="none" kern="0" dirty="0" smtClean="0">
                      <a:solidFill>
                        <a:schemeClr val="accent4">
                          <a:lumMod val="50000"/>
                        </a:schemeClr>
                      </a:solidFill>
                      <a:latin typeface="Calibri"/>
                      <a:sym typeface="Symbol"/>
                    </a:rPr>
                    <a:t>1</a:t>
                  </a:r>
                  <a:r>
                    <a:rPr lang="fr-FR" sz="1000" i="1" u="none" kern="0" baseline="30000" dirty="0" smtClean="0">
                      <a:solidFill>
                        <a:schemeClr val="accent4">
                          <a:lumMod val="50000"/>
                        </a:schemeClr>
                      </a:solidFill>
                      <a:latin typeface="Calibri"/>
                      <a:sym typeface="Symbol"/>
                    </a:rPr>
                    <a:t>st</a:t>
                  </a:r>
                  <a:r>
                    <a:rPr lang="fr-FR" sz="1000" i="1" u="none" kern="0" dirty="0" smtClean="0">
                      <a:solidFill>
                        <a:schemeClr val="accent4">
                          <a:lumMod val="50000"/>
                        </a:schemeClr>
                      </a:solidFill>
                      <a:latin typeface="Calibri"/>
                      <a:sym typeface="Symbol"/>
                    </a:rPr>
                    <a:t> transition</a:t>
                  </a:r>
                  <a:endParaRPr lang="fr-FR" sz="1000" i="1" u="none" kern="0" dirty="0">
                    <a:solidFill>
                      <a:schemeClr val="accent4">
                        <a:lumMod val="50000"/>
                      </a:schemeClr>
                    </a:solidFill>
                    <a:latin typeface="Calibri"/>
                    <a:sym typeface="Symbol"/>
                  </a:endParaRPr>
                </a:p>
                <a:p>
                  <a:pPr fontAlgn="auto">
                    <a:spcBef>
                      <a:spcPts val="0"/>
                    </a:spcBef>
                    <a:spcAft>
                      <a:spcPts val="0"/>
                    </a:spcAft>
                  </a:pPr>
                  <a:r>
                    <a:rPr lang="fr-FR" sz="1000" i="1" u="none" kern="0" dirty="0" smtClean="0">
                      <a:latin typeface="Calibri"/>
                      <a:sym typeface="Symbol"/>
                    </a:rPr>
                    <a:t>2</a:t>
                  </a:r>
                  <a:r>
                    <a:rPr lang="fr-FR" sz="1000" i="1" u="none" kern="0" baseline="30000" dirty="0" smtClean="0">
                      <a:latin typeface="Calibri"/>
                      <a:sym typeface="Symbol"/>
                    </a:rPr>
                    <a:t>nd</a:t>
                  </a:r>
                  <a:r>
                    <a:rPr lang="fr-FR" sz="1000" i="1" u="none" kern="0" dirty="0" smtClean="0">
                      <a:latin typeface="Calibri"/>
                      <a:sym typeface="Symbol"/>
                    </a:rPr>
                    <a:t> transition</a:t>
                  </a:r>
                  <a:endParaRPr lang="fr-FR" altLang="en-US" sz="1000" i="1" u="none" dirty="0">
                    <a:latin typeface="Arial"/>
                    <a:sym typeface="Symbol"/>
                  </a:endParaRPr>
                </a:p>
              </p:txBody>
            </p:sp>
            <p:cxnSp>
              <p:nvCxnSpPr>
                <p:cNvPr id="52" name="Connecteur droit avec flèche 29"/>
                <p:cNvCxnSpPr/>
                <p:nvPr/>
              </p:nvCxnSpPr>
              <p:spPr>
                <a:xfrm flipH="1">
                  <a:off x="1595475" y="4279361"/>
                  <a:ext cx="456246" cy="331009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stealt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3" name="Forme libre 44"/>
                <p:cNvSpPr/>
                <p:nvPr/>
              </p:nvSpPr>
              <p:spPr>
                <a:xfrm>
                  <a:off x="1471914" y="4033533"/>
                  <a:ext cx="529881" cy="143051"/>
                </a:xfrm>
                <a:custGeom>
                  <a:avLst/>
                  <a:gdLst>
                    <a:gd name="connsiteX0" fmla="*/ 529881 w 529881"/>
                    <a:gd name="connsiteY0" fmla="*/ 60672 h 143051"/>
                    <a:gd name="connsiteX1" fmla="*/ 68562 w 529881"/>
                    <a:gd name="connsiteY1" fmla="*/ 3008 h 143051"/>
                    <a:gd name="connsiteX2" fmla="*/ 10897 w 529881"/>
                    <a:gd name="connsiteY2" fmla="*/ 143051 h 1430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529881" h="143051">
                      <a:moveTo>
                        <a:pt x="529881" y="60672"/>
                      </a:moveTo>
                      <a:cubicBezTo>
                        <a:pt x="342470" y="24975"/>
                        <a:pt x="155059" y="-10722"/>
                        <a:pt x="68562" y="3008"/>
                      </a:cubicBezTo>
                      <a:cubicBezTo>
                        <a:pt x="-17935" y="16738"/>
                        <a:pt x="-3519" y="79894"/>
                        <a:pt x="10897" y="143051"/>
                      </a:cubicBezTo>
                    </a:path>
                  </a:pathLst>
                </a:custGeom>
                <a:noFill/>
                <a:ln w="19050">
                  <a:solidFill>
                    <a:schemeClr val="accent4">
                      <a:lumMod val="75000"/>
                    </a:schemeClr>
                  </a:solidFill>
                  <a:tailEnd type="stealt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35" name="ZoneTexte 23"/>
              <p:cNvSpPr txBox="1"/>
              <p:nvPr/>
            </p:nvSpPr>
            <p:spPr>
              <a:xfrm>
                <a:off x="1868458" y="3620452"/>
                <a:ext cx="10629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200" b="1" i="1" u="none" dirty="0" smtClean="0">
                    <a:latin typeface="Cambria" panose="02040503050406030204" pitchFamily="18" charset="0"/>
                  </a:rPr>
                  <a:t>H = 25 </a:t>
                </a:r>
                <a:r>
                  <a:rPr lang="fr-FR" sz="1200" b="1" i="1" u="none" dirty="0" err="1" smtClean="0">
                    <a:latin typeface="Cambria" panose="02040503050406030204" pitchFamily="18" charset="0"/>
                  </a:rPr>
                  <a:t>mT</a:t>
                </a:r>
                <a:endParaRPr lang="fr-FR" sz="1200" b="1" i="1" u="none" dirty="0">
                  <a:latin typeface="Cambria" panose="02040503050406030204" pitchFamily="18" charset="0"/>
                </a:endParaRPr>
              </a:p>
            </p:txBody>
          </p:sp>
        </p:grpSp>
      </p:grpSp>
      <p:grpSp>
        <p:nvGrpSpPr>
          <p:cNvPr id="11" name="Groupe 10"/>
          <p:cNvGrpSpPr/>
          <p:nvPr/>
        </p:nvGrpSpPr>
        <p:grpSpPr>
          <a:xfrm>
            <a:off x="4841745" y="1191085"/>
            <a:ext cx="4159250" cy="2908300"/>
            <a:chOff x="3360871" y="1759804"/>
            <a:chExt cx="4159250" cy="2908300"/>
          </a:xfrm>
        </p:grpSpPr>
        <p:sp>
          <p:nvSpPr>
            <p:cNvPr id="30" name="ZoneTexte 21"/>
            <p:cNvSpPr txBox="1"/>
            <p:nvPr/>
          </p:nvSpPr>
          <p:spPr>
            <a:xfrm>
              <a:off x="4990224" y="1865455"/>
              <a:ext cx="10629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i="1" u="none" dirty="0" smtClean="0">
                  <a:latin typeface="Cambria" panose="02040503050406030204" pitchFamily="18" charset="0"/>
                </a:rPr>
                <a:t>H = </a:t>
              </a:r>
              <a:r>
                <a:rPr lang="fr-FR" sz="1200" b="1" i="1" u="none" dirty="0">
                  <a:latin typeface="Cambria" panose="02040503050406030204" pitchFamily="18" charset="0"/>
                </a:rPr>
                <a:t>7</a:t>
              </a:r>
              <a:r>
                <a:rPr lang="fr-FR" sz="1200" b="1" i="1" u="none" dirty="0" smtClean="0">
                  <a:latin typeface="Cambria" panose="02040503050406030204" pitchFamily="18" charset="0"/>
                </a:rPr>
                <a:t> </a:t>
              </a:r>
              <a:r>
                <a:rPr lang="fr-FR" sz="1200" b="1" i="1" u="none" dirty="0" err="1" smtClean="0">
                  <a:latin typeface="Cambria" panose="02040503050406030204" pitchFamily="18" charset="0"/>
                </a:rPr>
                <a:t>mT</a:t>
              </a:r>
              <a:endParaRPr lang="fr-FR" sz="1200" b="1" i="1" u="none" dirty="0">
                <a:latin typeface="Cambria" panose="02040503050406030204" pitchFamily="18" charset="0"/>
              </a:endParaRPr>
            </a:p>
          </p:txBody>
        </p:sp>
        <p:graphicFrame>
          <p:nvGraphicFramePr>
            <p:cNvPr id="4" name="Objet 3"/>
            <p:cNvGraphicFramePr>
              <a:graphicFrameLocks noChangeAspect="1"/>
            </p:cNvGraphicFramePr>
            <p:nvPr>
              <p:extLst/>
            </p:nvPr>
          </p:nvGraphicFramePr>
          <p:xfrm>
            <a:off x="3360871" y="1759804"/>
            <a:ext cx="4159250" cy="2908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13" name="Graph" r:id="rId6" imgW="4159800" imgH="2907720" progId="Origin50.Graph">
                    <p:embed/>
                  </p:oleObj>
                </mc:Choice>
                <mc:Fallback>
                  <p:oleObj name="Graph" r:id="rId6" imgW="4159800" imgH="290772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3360871" y="1759804"/>
                          <a:ext cx="4159250" cy="29083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cap="none" dirty="0" err="1" smtClean="0"/>
              <a:t>What</a:t>
            </a:r>
            <a:r>
              <a:rPr lang="fr-FR" cap="none" dirty="0" smtClean="0"/>
              <a:t> do </a:t>
            </a:r>
            <a:r>
              <a:rPr lang="fr-FR" cap="none" dirty="0" err="1" smtClean="0"/>
              <a:t>we</a:t>
            </a:r>
            <a:r>
              <a:rPr lang="fr-FR" cap="none" dirty="0" smtClean="0"/>
              <a:t> </a:t>
            </a:r>
            <a:r>
              <a:rPr lang="fr-FR" cap="none" dirty="0" err="1" smtClean="0"/>
              <a:t>measure</a:t>
            </a:r>
            <a:r>
              <a:rPr lang="fr-FR" cap="none" dirty="0" smtClean="0"/>
              <a:t> ?</a:t>
            </a:r>
            <a:endParaRPr lang="fr-FR" cap="none" dirty="0"/>
          </a:p>
        </p:txBody>
      </p:sp>
      <p:sp>
        <p:nvSpPr>
          <p:cNvPr id="14" name="Espace réservé du pied de page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u="none" smtClean="0">
                <a:solidFill>
                  <a:srgbClr val="0070C0"/>
                </a:solidFill>
                <a:latin typeface="Calibri"/>
                <a:cs typeface="+mn-cs"/>
              </a:rPr>
              <a:t>C.Z. Antoine    Réunion d'information ILC</a:t>
            </a:r>
            <a:endParaRPr lang="en-US" u="none" dirty="0">
              <a:solidFill>
                <a:srgbClr val="0070C0"/>
              </a:solidFill>
              <a:latin typeface="Calibri"/>
              <a:cs typeface="+mn-cs"/>
            </a:endParaRPr>
          </a:p>
        </p:txBody>
      </p:sp>
      <p:sp>
        <p:nvSpPr>
          <p:cNvPr id="16" name="Espace réservé du numéro de diapositiv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u="none" smtClean="0">
                <a:solidFill>
                  <a:srgbClr val="0070C0">
                    <a:tint val="75000"/>
                  </a:srgb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37</a:t>
            </a:fld>
            <a:endParaRPr lang="en-US" u="none">
              <a:solidFill>
                <a:srgbClr val="0070C0">
                  <a:tint val="75000"/>
                </a:srgbClr>
              </a:solidFill>
              <a:latin typeface="Calibri"/>
              <a:cs typeface="+mn-cs"/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4785715" y="3704020"/>
            <a:ext cx="4159250" cy="2908300"/>
            <a:chOff x="4785715" y="3704020"/>
            <a:chExt cx="4159250" cy="2908300"/>
          </a:xfrm>
        </p:grpSpPr>
        <p:graphicFrame>
          <p:nvGraphicFramePr>
            <p:cNvPr id="25" name="Objet 9"/>
            <p:cNvGraphicFramePr>
              <a:graphicFrameLocks noChangeAspect="1"/>
            </p:cNvGraphicFramePr>
            <p:nvPr>
              <p:extLst/>
            </p:nvPr>
          </p:nvGraphicFramePr>
          <p:xfrm>
            <a:off x="4785715" y="3704020"/>
            <a:ext cx="4159250" cy="29083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6214" name="Graph" r:id="rId8" imgW="4159800" imgH="2907720" progId="Origin50.Graph">
                    <p:embed/>
                  </p:oleObj>
                </mc:Choice>
                <mc:Fallback>
                  <p:oleObj name="Graph" r:id="rId8" imgW="4159800" imgH="290772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4785715" y="3704020"/>
                          <a:ext cx="4159250" cy="29083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ZoneTexte 37"/>
            <p:cNvSpPr txBox="1"/>
            <p:nvPr/>
          </p:nvSpPr>
          <p:spPr>
            <a:xfrm>
              <a:off x="5521674" y="4032939"/>
              <a:ext cx="115212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u="none" dirty="0" smtClean="0">
                  <a:solidFill>
                    <a:srgbClr val="0070C0"/>
                  </a:solidFill>
                  <a:latin typeface="Cambria" panose="02040503050406030204" pitchFamily="18" charset="0"/>
                </a:rPr>
                <a:t>NbN 200nm</a:t>
              </a:r>
              <a:endParaRPr lang="fr-FR" u="none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849764" y="4032939"/>
              <a:ext cx="1503996" cy="2078390"/>
            </a:xfrm>
            <a:prstGeom prst="rect">
              <a:avLst/>
            </a:prstGeom>
            <a:gradFill flip="none" rotWithShape="1">
              <a:gsLst>
                <a:gs pos="0">
                  <a:schemeClr val="accent6">
                    <a:alpha val="0"/>
                  </a:schemeClr>
                </a:gs>
                <a:gs pos="80000">
                  <a:schemeClr val="accent6">
                    <a:alpha val="26000"/>
                  </a:schemeClr>
                </a:gs>
                <a:gs pos="100000">
                  <a:schemeClr val="accent6">
                    <a:alpha val="1500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5521674" y="4032939"/>
              <a:ext cx="1328062" cy="2078390"/>
            </a:xfrm>
            <a:prstGeom prst="rect">
              <a:avLst/>
            </a:prstGeom>
            <a:gradFill flip="none" rotWithShape="1">
              <a:gsLst>
                <a:gs pos="0">
                  <a:schemeClr val="accent4">
                    <a:lumMod val="40000"/>
                    <a:lumOff val="60000"/>
                    <a:alpha val="37000"/>
                  </a:schemeClr>
                </a:gs>
                <a:gs pos="80000">
                  <a:schemeClr val="accent4">
                    <a:lumMod val="20000"/>
                    <a:lumOff val="80000"/>
                    <a:alpha val="26000"/>
                  </a:schemeClr>
                </a:gs>
                <a:gs pos="100000">
                  <a:schemeClr val="accent4">
                    <a:lumMod val="20000"/>
                    <a:lumOff val="80000"/>
                    <a:alpha val="0"/>
                  </a:schemeClr>
                </a:gs>
              </a:gsLst>
              <a:lin ang="10800000" scaled="1"/>
              <a:tileRect/>
            </a:gra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cxnSp>
        <p:nvCxnSpPr>
          <p:cNvPr id="54" name="Straight Arrow Connector 53"/>
          <p:cNvCxnSpPr/>
          <p:nvPr/>
        </p:nvCxnSpPr>
        <p:spPr>
          <a:xfrm flipV="1">
            <a:off x="7308304" y="3501008"/>
            <a:ext cx="0" cy="2376264"/>
          </a:xfrm>
          <a:prstGeom prst="straightConnector1">
            <a:avLst/>
          </a:prstGeom>
          <a:ln w="15875">
            <a:headEnd type="stealt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 flipH="1">
            <a:off x="3276682" y="5589240"/>
            <a:ext cx="3064612" cy="0"/>
          </a:xfrm>
          <a:prstGeom prst="straightConnector1">
            <a:avLst/>
          </a:prstGeom>
          <a:ln w="15875">
            <a:headEnd type="stealt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1256538" y="4032939"/>
            <a:ext cx="0" cy="207839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40"/>
          <p:cNvCxnSpPr/>
          <p:nvPr/>
        </p:nvCxnSpPr>
        <p:spPr>
          <a:xfrm rot="16200000">
            <a:off x="1988842" y="4812015"/>
            <a:ext cx="0" cy="2078390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040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arallélogramme 48"/>
          <p:cNvSpPr/>
          <p:nvPr/>
        </p:nvSpPr>
        <p:spPr>
          <a:xfrm>
            <a:off x="3173555" y="3132617"/>
            <a:ext cx="1444022" cy="276999"/>
          </a:xfrm>
          <a:prstGeom prst="parallelogram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Parallélogramme 49"/>
          <p:cNvSpPr/>
          <p:nvPr/>
        </p:nvSpPr>
        <p:spPr>
          <a:xfrm>
            <a:off x="1115616" y="2341231"/>
            <a:ext cx="1398941" cy="276999"/>
          </a:xfrm>
          <a:prstGeom prst="parallelogram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Ultimate limits in SRF-2	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051720" y="6502841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5818630" y="5686550"/>
            <a:ext cx="2268000" cy="574483"/>
          </a:xfrm>
          <a:prstGeom prst="rect">
            <a:avLst/>
          </a:prstGeom>
          <a:solidFill>
            <a:srgbClr val="D3D3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796136" y="5686550"/>
            <a:ext cx="2268000" cy="169181"/>
          </a:xfrm>
          <a:prstGeom prst="rect">
            <a:avLst/>
          </a:prstGeom>
          <a:gradFill>
            <a:gsLst>
              <a:gs pos="0">
                <a:srgbClr val="00B0F0"/>
              </a:gs>
              <a:gs pos="98000">
                <a:schemeClr val="accent2">
                  <a:lumMod val="45000"/>
                  <a:lumOff val="55000"/>
                  <a:alpha val="13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e 7"/>
          <p:cNvGrpSpPr/>
          <p:nvPr/>
        </p:nvGrpSpPr>
        <p:grpSpPr>
          <a:xfrm>
            <a:off x="5010301" y="1765595"/>
            <a:ext cx="4017454" cy="3313961"/>
            <a:chOff x="5307074" y="1756406"/>
            <a:chExt cx="4017454" cy="3313961"/>
          </a:xfrm>
        </p:grpSpPr>
        <p:cxnSp>
          <p:nvCxnSpPr>
            <p:cNvPr id="9" name="Connecteur droit avec flèche 8"/>
            <p:cNvCxnSpPr/>
            <p:nvPr/>
          </p:nvCxnSpPr>
          <p:spPr>
            <a:xfrm flipV="1">
              <a:off x="5796136" y="1988840"/>
              <a:ext cx="0" cy="266429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/>
            <p:cNvCxnSpPr/>
            <p:nvPr/>
          </p:nvCxnSpPr>
          <p:spPr>
            <a:xfrm rot="5400000" flipV="1">
              <a:off x="7524528" y="2829180"/>
              <a:ext cx="0" cy="3600000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ZoneTexte 10"/>
            <p:cNvSpPr txBox="1"/>
            <p:nvPr/>
          </p:nvSpPr>
          <p:spPr>
            <a:xfrm>
              <a:off x="5353303" y="1756406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u="none" dirty="0" smtClean="0"/>
                <a:t>H</a:t>
              </a:r>
              <a:endParaRPr lang="fr-FR" sz="1600" b="1" u="none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8874970" y="4731813"/>
              <a:ext cx="30970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u="none" dirty="0" smtClean="0"/>
                <a:t>T</a:t>
              </a:r>
              <a:endParaRPr lang="fr-FR" sz="1600" b="1" u="none" baseline="30000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5307074" y="3261928"/>
              <a:ext cx="5068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u="none" dirty="0" smtClean="0"/>
                <a:t>H</a:t>
              </a:r>
              <a:r>
                <a:rPr lang="fr-FR" sz="1600" b="1" u="none" baseline="-25000" dirty="0" smtClean="0"/>
                <a:t>C1</a:t>
              </a:r>
              <a:endParaRPr lang="fr-FR" sz="1600" b="1" u="none" baseline="-25000" dirty="0"/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5308592" y="2160670"/>
              <a:ext cx="50687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u="none" dirty="0" smtClean="0"/>
                <a:t>H</a:t>
              </a:r>
              <a:r>
                <a:rPr lang="fr-FR" sz="1600" b="1" u="none" baseline="-25000" dirty="0" smtClean="0"/>
                <a:t>C2</a:t>
              </a:r>
              <a:endParaRPr lang="fr-FR" sz="1600" b="1" u="none" baseline="-25000" dirty="0"/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8480036" y="4714936"/>
              <a:ext cx="4090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u="none" dirty="0" smtClean="0"/>
                <a:t>T</a:t>
              </a:r>
              <a:r>
                <a:rPr lang="fr-FR" sz="1600" b="1" u="none" baseline="-25000" dirty="0" smtClean="0"/>
                <a:t>C</a:t>
              </a:r>
              <a:endParaRPr lang="fr-FR" sz="1600" b="1" u="none" baseline="-25000" dirty="0"/>
            </a:p>
          </p:txBody>
        </p:sp>
      </p:grpSp>
      <p:sp>
        <p:nvSpPr>
          <p:cNvPr id="16" name="Forme libre 15"/>
          <p:cNvSpPr/>
          <p:nvPr/>
        </p:nvSpPr>
        <p:spPr>
          <a:xfrm flipV="1">
            <a:off x="3596177" y="3440392"/>
            <a:ext cx="1460353" cy="775925"/>
          </a:xfrm>
          <a:custGeom>
            <a:avLst/>
            <a:gdLst>
              <a:gd name="connsiteX0" fmla="*/ 0 w 1628078"/>
              <a:gd name="connsiteY0" fmla="*/ 141639 h 1802173"/>
              <a:gd name="connsiteX1" fmla="*/ 1070517 w 1628078"/>
              <a:gd name="connsiteY1" fmla="*/ 141639 h 1802173"/>
              <a:gd name="connsiteX2" fmla="*/ 1527717 w 1628078"/>
              <a:gd name="connsiteY2" fmla="*/ 1613600 h 1802173"/>
              <a:gd name="connsiteX3" fmla="*/ 1628078 w 1628078"/>
              <a:gd name="connsiteY3" fmla="*/ 1736263 h 1802173"/>
              <a:gd name="connsiteX0" fmla="*/ 0 w 1628078"/>
              <a:gd name="connsiteY0" fmla="*/ 120691 h 1728552"/>
              <a:gd name="connsiteX1" fmla="*/ 1070517 w 1628078"/>
              <a:gd name="connsiteY1" fmla="*/ 120691 h 1728552"/>
              <a:gd name="connsiteX2" fmla="*/ 1438208 w 1628078"/>
              <a:gd name="connsiteY2" fmla="*/ 1291569 h 1728552"/>
              <a:gd name="connsiteX3" fmla="*/ 1628078 w 1628078"/>
              <a:gd name="connsiteY3" fmla="*/ 1715315 h 1728552"/>
              <a:gd name="connsiteX0" fmla="*/ 0 w 1654308"/>
              <a:gd name="connsiteY0" fmla="*/ 120691 h 1738866"/>
              <a:gd name="connsiteX1" fmla="*/ 1070517 w 1654308"/>
              <a:gd name="connsiteY1" fmla="*/ 120691 h 1738866"/>
              <a:gd name="connsiteX2" fmla="*/ 1438208 w 1654308"/>
              <a:gd name="connsiteY2" fmla="*/ 1291569 h 1738866"/>
              <a:gd name="connsiteX3" fmla="*/ 1654308 w 1654308"/>
              <a:gd name="connsiteY3" fmla="*/ 1726010 h 1738866"/>
              <a:gd name="connsiteX0" fmla="*/ 0 w 1654308"/>
              <a:gd name="connsiteY0" fmla="*/ 120691 h 1726417"/>
              <a:gd name="connsiteX1" fmla="*/ 1070517 w 1654308"/>
              <a:gd name="connsiteY1" fmla="*/ 120691 h 1726417"/>
              <a:gd name="connsiteX2" fmla="*/ 1438208 w 1654308"/>
              <a:gd name="connsiteY2" fmla="*/ 1291569 h 1726417"/>
              <a:gd name="connsiteX3" fmla="*/ 1654308 w 1654308"/>
              <a:gd name="connsiteY3" fmla="*/ 1726010 h 1726417"/>
              <a:gd name="connsiteX0" fmla="*/ 0 w 1654308"/>
              <a:gd name="connsiteY0" fmla="*/ 151072 h 1756391"/>
              <a:gd name="connsiteX1" fmla="*/ 1070517 w 1654308"/>
              <a:gd name="connsiteY1" fmla="*/ 151072 h 1756391"/>
              <a:gd name="connsiteX2" fmla="*/ 1654308 w 1654308"/>
              <a:gd name="connsiteY2" fmla="*/ 1756391 h 1756391"/>
              <a:gd name="connsiteX0" fmla="*/ 0 w 1654308"/>
              <a:gd name="connsiteY0" fmla="*/ 151072 h 1756391"/>
              <a:gd name="connsiteX1" fmla="*/ 1070517 w 1654308"/>
              <a:gd name="connsiteY1" fmla="*/ 151072 h 1756391"/>
              <a:gd name="connsiteX2" fmla="*/ 1654308 w 1654308"/>
              <a:gd name="connsiteY2" fmla="*/ 1756391 h 1756391"/>
              <a:gd name="connsiteX0" fmla="*/ 0 w 1654308"/>
              <a:gd name="connsiteY0" fmla="*/ 90194 h 1695513"/>
              <a:gd name="connsiteX1" fmla="*/ 1070517 w 1654308"/>
              <a:gd name="connsiteY1" fmla="*/ 90194 h 1695513"/>
              <a:gd name="connsiteX2" fmla="*/ 1654308 w 1654308"/>
              <a:gd name="connsiteY2" fmla="*/ 1695513 h 1695513"/>
              <a:gd name="connsiteX0" fmla="*/ 0 w 1654308"/>
              <a:gd name="connsiteY0" fmla="*/ 99338 h 1704657"/>
              <a:gd name="connsiteX1" fmla="*/ 1070517 w 1654308"/>
              <a:gd name="connsiteY1" fmla="*/ 99338 h 1704657"/>
              <a:gd name="connsiteX2" fmla="*/ 1654308 w 1654308"/>
              <a:gd name="connsiteY2" fmla="*/ 1704657 h 1704657"/>
              <a:gd name="connsiteX0" fmla="*/ 0 w 1654308"/>
              <a:gd name="connsiteY0" fmla="*/ 118585 h 1723904"/>
              <a:gd name="connsiteX1" fmla="*/ 1070517 w 1654308"/>
              <a:gd name="connsiteY1" fmla="*/ 118585 h 1723904"/>
              <a:gd name="connsiteX2" fmla="*/ 1654308 w 1654308"/>
              <a:gd name="connsiteY2" fmla="*/ 1723904 h 17239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54308" h="1723904">
                <a:moveTo>
                  <a:pt x="0" y="118585"/>
                </a:moveTo>
                <a:cubicBezTo>
                  <a:pt x="407949" y="-4079"/>
                  <a:pt x="921181" y="-71431"/>
                  <a:pt x="1070517" y="118585"/>
                </a:cubicBezTo>
                <a:cubicBezTo>
                  <a:pt x="1219853" y="308601"/>
                  <a:pt x="1263227" y="1686242"/>
                  <a:pt x="1654308" y="1723904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/>
          <p:cNvSpPr/>
          <p:nvPr/>
        </p:nvSpPr>
        <p:spPr>
          <a:xfrm>
            <a:off x="6108069" y="1035330"/>
            <a:ext cx="2239372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i="1" u="none" dirty="0" smtClean="0">
                <a:solidFill>
                  <a:prstClr val="black"/>
                </a:solidFill>
              </a:rPr>
              <a:t>Mixed state </a:t>
            </a:r>
            <a:r>
              <a:rPr lang="fr-FR" sz="1200" i="1" u="none" dirty="0" err="1" smtClean="0">
                <a:solidFill>
                  <a:prstClr val="black"/>
                </a:solidFill>
              </a:rPr>
              <a:t>w.Vortex</a:t>
            </a:r>
            <a:r>
              <a:rPr lang="fr-FR" sz="1200" i="1" u="none" dirty="0" smtClean="0">
                <a:solidFill>
                  <a:prstClr val="black"/>
                </a:solidFill>
              </a:rPr>
              <a:t> </a:t>
            </a:r>
          </a:p>
          <a:p>
            <a:pPr lvl="0"/>
            <a:r>
              <a:rPr lang="fr-FR" sz="1200" i="1" u="none" dirty="0" smtClean="0">
                <a:solidFill>
                  <a:prstClr val="black"/>
                </a:solidFill>
              </a:rPr>
              <a:t>(i.e. N. </a:t>
            </a:r>
            <a:r>
              <a:rPr lang="fr-FR" sz="1200" i="1" u="none" dirty="0" err="1" smtClean="0">
                <a:solidFill>
                  <a:prstClr val="black"/>
                </a:solidFill>
              </a:rPr>
              <a:t>cond</a:t>
            </a:r>
            <a:r>
              <a:rPr lang="fr-FR" sz="1200" i="1" u="none" dirty="0" smtClean="0">
                <a:solidFill>
                  <a:prstClr val="black"/>
                </a:solidFill>
              </a:rPr>
              <a:t>. flux line + screening </a:t>
            </a:r>
            <a:r>
              <a:rPr lang="fr-FR" sz="1200" i="1" u="none" dirty="0" err="1" smtClean="0">
                <a:solidFill>
                  <a:prstClr val="black"/>
                </a:solidFill>
              </a:rPr>
              <a:t>currents</a:t>
            </a:r>
            <a:r>
              <a:rPr lang="fr-FR" sz="1200" i="1" u="none" dirty="0" smtClean="0">
                <a:solidFill>
                  <a:prstClr val="black"/>
                </a:solidFill>
              </a:rPr>
              <a:t>)</a:t>
            </a:r>
            <a:endParaRPr lang="fr-FR" sz="1200" i="1" u="none" baseline="-25000" dirty="0">
              <a:solidFill>
                <a:prstClr val="black"/>
              </a:solidFill>
            </a:endParaRPr>
          </a:p>
        </p:txBody>
      </p:sp>
      <p:grpSp>
        <p:nvGrpSpPr>
          <p:cNvPr id="18" name="Groupe 17"/>
          <p:cNvGrpSpPr/>
          <p:nvPr/>
        </p:nvGrpSpPr>
        <p:grpSpPr>
          <a:xfrm flipH="1">
            <a:off x="5848503" y="4022913"/>
            <a:ext cx="479309" cy="916078"/>
            <a:chOff x="1446591" y="4314566"/>
            <a:chExt cx="1029150" cy="822181"/>
          </a:xfrm>
        </p:grpSpPr>
        <p:cxnSp>
          <p:nvCxnSpPr>
            <p:cNvPr id="19" name="Connecteur droit avec flèche 18"/>
            <p:cNvCxnSpPr/>
            <p:nvPr/>
          </p:nvCxnSpPr>
          <p:spPr>
            <a:xfrm flipV="1">
              <a:off x="1446591" y="4321860"/>
              <a:ext cx="1024523" cy="814887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avec flèche 19"/>
            <p:cNvCxnSpPr/>
            <p:nvPr/>
          </p:nvCxnSpPr>
          <p:spPr>
            <a:xfrm flipV="1">
              <a:off x="1456715" y="4314566"/>
              <a:ext cx="1019026" cy="814849"/>
            </a:xfrm>
            <a:prstGeom prst="straightConnector1">
              <a:avLst/>
            </a:prstGeom>
            <a:ln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/>
          <p:cNvSpPr/>
          <p:nvPr/>
        </p:nvSpPr>
        <p:spPr>
          <a:xfrm>
            <a:off x="5923639" y="5108122"/>
            <a:ext cx="20579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fr-FR" sz="1200" i="1" u="none" dirty="0" smtClean="0">
                <a:solidFill>
                  <a:prstClr val="black"/>
                </a:solidFill>
              </a:rPr>
              <a:t>Screening </a:t>
            </a:r>
            <a:r>
              <a:rPr lang="fr-FR" sz="1200" i="1" u="none" dirty="0" err="1" smtClean="0">
                <a:solidFill>
                  <a:prstClr val="black"/>
                </a:solidFill>
              </a:rPr>
              <a:t>current</a:t>
            </a:r>
            <a:r>
              <a:rPr lang="fr-FR" sz="1200" i="1" u="none" dirty="0" smtClean="0">
                <a:solidFill>
                  <a:prstClr val="black"/>
                </a:solidFill>
              </a:rPr>
              <a:t> over </a:t>
            </a:r>
            <a:r>
              <a:rPr lang="fr-FR" sz="1200" i="1" u="none" dirty="0" smtClean="0">
                <a:solidFill>
                  <a:prstClr val="black"/>
                </a:solidFill>
                <a:latin typeface="Symbol" panose="05050102010706020507" pitchFamily="18" charset="2"/>
              </a:rPr>
              <a:t>l</a:t>
            </a:r>
            <a:r>
              <a:rPr lang="fr-FR" sz="1200" i="1" u="none" dirty="0" smtClean="0">
                <a:solidFill>
                  <a:prstClr val="black"/>
                </a:solidFill>
              </a:rPr>
              <a:t>, no </a:t>
            </a:r>
            <a:r>
              <a:rPr lang="fr-FR" sz="1200" i="1" u="none" dirty="0" err="1" smtClean="0">
                <a:solidFill>
                  <a:prstClr val="black"/>
                </a:solidFill>
              </a:rPr>
              <a:t>magnetic</a:t>
            </a:r>
            <a:r>
              <a:rPr lang="fr-FR" sz="1200" i="1" u="none" dirty="0" smtClean="0">
                <a:solidFill>
                  <a:prstClr val="black"/>
                </a:solidFill>
              </a:rPr>
              <a:t> </a:t>
            </a:r>
            <a:r>
              <a:rPr lang="fr-FR" sz="1200" i="1" u="none" dirty="0" err="1" smtClean="0">
                <a:solidFill>
                  <a:prstClr val="black"/>
                </a:solidFill>
              </a:rPr>
              <a:t>field</a:t>
            </a:r>
            <a:r>
              <a:rPr lang="fr-FR" sz="1200" i="1" u="none" dirty="0" smtClean="0">
                <a:solidFill>
                  <a:prstClr val="black"/>
                </a:solidFill>
              </a:rPr>
              <a:t> </a:t>
            </a:r>
            <a:r>
              <a:rPr lang="fr-FR" sz="1200" i="1" u="none" dirty="0" err="1" smtClean="0">
                <a:solidFill>
                  <a:prstClr val="black"/>
                </a:solidFill>
              </a:rPr>
              <a:t>deeper</a:t>
            </a:r>
            <a:endParaRPr lang="fr-FR" sz="1200" i="1" u="none" baseline="-25000" dirty="0">
              <a:solidFill>
                <a:prstClr val="black"/>
              </a:solidFill>
            </a:endParaRPr>
          </a:p>
        </p:txBody>
      </p:sp>
      <p:sp>
        <p:nvSpPr>
          <p:cNvPr id="22" name="Forme libre 21"/>
          <p:cNvSpPr/>
          <p:nvPr/>
        </p:nvSpPr>
        <p:spPr>
          <a:xfrm>
            <a:off x="5518689" y="3440394"/>
            <a:ext cx="2872509" cy="1200727"/>
          </a:xfrm>
          <a:custGeom>
            <a:avLst/>
            <a:gdLst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72509" h="1200727">
                <a:moveTo>
                  <a:pt x="0" y="0"/>
                </a:moveTo>
                <a:cubicBezTo>
                  <a:pt x="1049866" y="12314"/>
                  <a:pt x="2857114" y="818958"/>
                  <a:pt x="2872509" y="1200727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orme libre 22"/>
          <p:cNvSpPr/>
          <p:nvPr/>
        </p:nvSpPr>
        <p:spPr>
          <a:xfrm>
            <a:off x="5483251" y="2289252"/>
            <a:ext cx="2907947" cy="2351870"/>
          </a:xfrm>
          <a:custGeom>
            <a:avLst/>
            <a:gdLst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72509" h="1200727">
                <a:moveTo>
                  <a:pt x="0" y="0"/>
                </a:moveTo>
                <a:cubicBezTo>
                  <a:pt x="1049866" y="12314"/>
                  <a:pt x="2857114" y="818958"/>
                  <a:pt x="2872509" y="1200727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4" name="Groupe 23"/>
          <p:cNvGrpSpPr/>
          <p:nvPr/>
        </p:nvGrpSpPr>
        <p:grpSpPr>
          <a:xfrm flipH="1" flipV="1">
            <a:off x="5849171" y="2086527"/>
            <a:ext cx="721612" cy="754879"/>
            <a:chOff x="1446591" y="4314566"/>
            <a:chExt cx="1029150" cy="822181"/>
          </a:xfrm>
        </p:grpSpPr>
        <p:cxnSp>
          <p:nvCxnSpPr>
            <p:cNvPr id="25" name="Connecteur droit avec flèche 24"/>
            <p:cNvCxnSpPr/>
            <p:nvPr/>
          </p:nvCxnSpPr>
          <p:spPr>
            <a:xfrm flipV="1">
              <a:off x="1446591" y="4321860"/>
              <a:ext cx="1024523" cy="814887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avec flèche 25"/>
            <p:cNvCxnSpPr/>
            <p:nvPr/>
          </p:nvCxnSpPr>
          <p:spPr>
            <a:xfrm flipV="1">
              <a:off x="1456715" y="4314566"/>
              <a:ext cx="1019026" cy="814849"/>
            </a:xfrm>
            <a:prstGeom prst="straightConnector1">
              <a:avLst/>
            </a:prstGeom>
            <a:ln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7" name="Imag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6653" y="1867644"/>
            <a:ext cx="2267909" cy="621846"/>
          </a:xfrm>
          <a:prstGeom prst="rect">
            <a:avLst/>
          </a:prstGeom>
        </p:spPr>
      </p:pic>
      <p:grpSp>
        <p:nvGrpSpPr>
          <p:cNvPr id="28" name="Groupe 27"/>
          <p:cNvGrpSpPr/>
          <p:nvPr/>
        </p:nvGrpSpPr>
        <p:grpSpPr>
          <a:xfrm>
            <a:off x="6579174" y="5741225"/>
            <a:ext cx="173259" cy="83375"/>
            <a:chOff x="3244098" y="6061560"/>
            <a:chExt cx="173259" cy="83375"/>
          </a:xfrm>
        </p:grpSpPr>
        <p:sp>
          <p:nvSpPr>
            <p:cNvPr id="29" name="Arc 28"/>
            <p:cNvSpPr/>
            <p:nvPr/>
          </p:nvSpPr>
          <p:spPr>
            <a:xfrm flipV="1">
              <a:off x="3244098" y="6061560"/>
              <a:ext cx="173259" cy="83375"/>
            </a:xfrm>
            <a:prstGeom prst="arc">
              <a:avLst>
                <a:gd name="adj1" fmla="val 3207093"/>
                <a:gd name="adj2" fmla="val 0"/>
              </a:avLst>
            </a:prstGeom>
            <a:ln w="9525">
              <a:solidFill>
                <a:schemeClr val="tx1"/>
              </a:solidFill>
              <a:prstDash val="sysDot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0" name="Connecteur droit avec flèche 29"/>
            <p:cNvCxnSpPr/>
            <p:nvPr/>
          </p:nvCxnSpPr>
          <p:spPr>
            <a:xfrm flipV="1">
              <a:off x="3323972" y="6061560"/>
              <a:ext cx="72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e 30"/>
          <p:cNvGrpSpPr/>
          <p:nvPr/>
        </p:nvGrpSpPr>
        <p:grpSpPr>
          <a:xfrm>
            <a:off x="6932358" y="5741225"/>
            <a:ext cx="173259" cy="83375"/>
            <a:chOff x="3245185" y="5868797"/>
            <a:chExt cx="173259" cy="83375"/>
          </a:xfrm>
        </p:grpSpPr>
        <p:sp>
          <p:nvSpPr>
            <p:cNvPr id="32" name="Arc 31"/>
            <p:cNvSpPr/>
            <p:nvPr/>
          </p:nvSpPr>
          <p:spPr>
            <a:xfrm flipV="1">
              <a:off x="3245185" y="5868797"/>
              <a:ext cx="173259" cy="83375"/>
            </a:xfrm>
            <a:prstGeom prst="arc">
              <a:avLst>
                <a:gd name="adj1" fmla="val 3207093"/>
                <a:gd name="adj2" fmla="val 0"/>
              </a:avLst>
            </a:prstGeom>
            <a:ln w="9525">
              <a:solidFill>
                <a:schemeClr val="tx1"/>
              </a:solidFill>
              <a:prstDash val="sysDot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3" name="Connecteur droit avec flèche 32"/>
            <p:cNvCxnSpPr/>
            <p:nvPr/>
          </p:nvCxnSpPr>
          <p:spPr>
            <a:xfrm flipV="1">
              <a:off x="3325059" y="5868797"/>
              <a:ext cx="72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e 33"/>
          <p:cNvGrpSpPr/>
          <p:nvPr/>
        </p:nvGrpSpPr>
        <p:grpSpPr>
          <a:xfrm>
            <a:off x="7285542" y="5741225"/>
            <a:ext cx="173259" cy="83375"/>
            <a:chOff x="3245185" y="5685408"/>
            <a:chExt cx="173259" cy="83375"/>
          </a:xfrm>
        </p:grpSpPr>
        <p:sp>
          <p:nvSpPr>
            <p:cNvPr id="35" name="Arc 34"/>
            <p:cNvSpPr/>
            <p:nvPr/>
          </p:nvSpPr>
          <p:spPr>
            <a:xfrm flipV="1">
              <a:off x="3245185" y="5685408"/>
              <a:ext cx="173259" cy="83375"/>
            </a:xfrm>
            <a:prstGeom prst="arc">
              <a:avLst>
                <a:gd name="adj1" fmla="val 3207093"/>
                <a:gd name="adj2" fmla="val 0"/>
              </a:avLst>
            </a:prstGeom>
            <a:ln w="9525">
              <a:solidFill>
                <a:schemeClr val="tx1"/>
              </a:solidFill>
              <a:prstDash val="sysDot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6" name="Connecteur droit avec flèche 35"/>
            <p:cNvCxnSpPr/>
            <p:nvPr/>
          </p:nvCxnSpPr>
          <p:spPr>
            <a:xfrm flipV="1">
              <a:off x="3325059" y="5685408"/>
              <a:ext cx="72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7" name="Groupe 36"/>
          <p:cNvGrpSpPr/>
          <p:nvPr/>
        </p:nvGrpSpPr>
        <p:grpSpPr>
          <a:xfrm>
            <a:off x="7638726" y="5741225"/>
            <a:ext cx="173259" cy="83375"/>
            <a:chOff x="3245185" y="5685408"/>
            <a:chExt cx="173259" cy="83375"/>
          </a:xfrm>
        </p:grpSpPr>
        <p:sp>
          <p:nvSpPr>
            <p:cNvPr id="38" name="Arc 37"/>
            <p:cNvSpPr/>
            <p:nvPr/>
          </p:nvSpPr>
          <p:spPr>
            <a:xfrm flipV="1">
              <a:off x="3245185" y="5685408"/>
              <a:ext cx="173259" cy="83375"/>
            </a:xfrm>
            <a:prstGeom prst="arc">
              <a:avLst>
                <a:gd name="adj1" fmla="val 3207093"/>
                <a:gd name="adj2" fmla="val 0"/>
              </a:avLst>
            </a:prstGeom>
            <a:ln w="9525">
              <a:solidFill>
                <a:schemeClr val="tx1"/>
              </a:solidFill>
              <a:prstDash val="sysDot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Connecteur droit avec flèche 38"/>
            <p:cNvCxnSpPr/>
            <p:nvPr/>
          </p:nvCxnSpPr>
          <p:spPr>
            <a:xfrm flipV="1">
              <a:off x="3325059" y="5685408"/>
              <a:ext cx="72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e 39"/>
          <p:cNvGrpSpPr/>
          <p:nvPr/>
        </p:nvGrpSpPr>
        <p:grpSpPr>
          <a:xfrm>
            <a:off x="7991909" y="5741225"/>
            <a:ext cx="173259" cy="83375"/>
            <a:chOff x="3245185" y="5685408"/>
            <a:chExt cx="173259" cy="83375"/>
          </a:xfrm>
        </p:grpSpPr>
        <p:sp>
          <p:nvSpPr>
            <p:cNvPr id="41" name="Arc 40"/>
            <p:cNvSpPr/>
            <p:nvPr/>
          </p:nvSpPr>
          <p:spPr>
            <a:xfrm flipV="1">
              <a:off x="3245185" y="5685408"/>
              <a:ext cx="173259" cy="83375"/>
            </a:xfrm>
            <a:prstGeom prst="arc">
              <a:avLst>
                <a:gd name="adj1" fmla="val 3207093"/>
                <a:gd name="adj2" fmla="val 0"/>
              </a:avLst>
            </a:prstGeom>
            <a:ln w="9525">
              <a:solidFill>
                <a:schemeClr val="tx1"/>
              </a:solidFill>
              <a:prstDash val="sysDot"/>
              <a:tailEnd type="non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Connecteur droit avec flèche 41"/>
            <p:cNvCxnSpPr/>
            <p:nvPr/>
          </p:nvCxnSpPr>
          <p:spPr>
            <a:xfrm flipV="1">
              <a:off x="3325059" y="5685408"/>
              <a:ext cx="72008" cy="0"/>
            </a:xfrm>
            <a:prstGeom prst="straightConnector1">
              <a:avLst/>
            </a:prstGeom>
            <a:ln w="9525">
              <a:solidFill>
                <a:schemeClr val="tx1"/>
              </a:solidFill>
              <a:prstDash val="sysDot"/>
              <a:tailEnd type="stealth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Accolade fermante 42"/>
          <p:cNvSpPr/>
          <p:nvPr/>
        </p:nvSpPr>
        <p:spPr>
          <a:xfrm>
            <a:off x="8176381" y="5641015"/>
            <a:ext cx="115996" cy="200419"/>
          </a:xfrm>
          <a:prstGeom prst="rightBrac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Forme libre 43"/>
          <p:cNvSpPr/>
          <p:nvPr/>
        </p:nvSpPr>
        <p:spPr>
          <a:xfrm>
            <a:off x="7809273" y="5232248"/>
            <a:ext cx="720719" cy="558120"/>
          </a:xfrm>
          <a:custGeom>
            <a:avLst/>
            <a:gdLst>
              <a:gd name="connsiteX0" fmla="*/ 0 w 720719"/>
              <a:gd name="connsiteY0" fmla="*/ 0 h 558120"/>
              <a:gd name="connsiteX1" fmla="*/ 498764 w 720719"/>
              <a:gd name="connsiteY1" fmla="*/ 92364 h 558120"/>
              <a:gd name="connsiteX2" fmla="*/ 720437 w 720719"/>
              <a:gd name="connsiteY2" fmla="*/ 517237 h 558120"/>
              <a:gd name="connsiteX3" fmla="*/ 535710 w 720719"/>
              <a:gd name="connsiteY3" fmla="*/ 517237 h 558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0719" h="558120">
                <a:moveTo>
                  <a:pt x="0" y="0"/>
                </a:moveTo>
                <a:cubicBezTo>
                  <a:pt x="189345" y="3079"/>
                  <a:pt x="378691" y="6158"/>
                  <a:pt x="498764" y="92364"/>
                </a:cubicBezTo>
                <a:cubicBezTo>
                  <a:pt x="618837" y="178570"/>
                  <a:pt x="714279" y="446425"/>
                  <a:pt x="720437" y="517237"/>
                </a:cubicBezTo>
                <a:cubicBezTo>
                  <a:pt x="726595" y="588049"/>
                  <a:pt x="631152" y="552643"/>
                  <a:pt x="535710" y="517237"/>
                </a:cubicBezTo>
              </a:path>
            </a:pathLst>
          </a:custGeom>
          <a:noFill/>
          <a:ln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/>
          <p:cNvSpPr/>
          <p:nvPr/>
        </p:nvSpPr>
        <p:spPr>
          <a:xfrm>
            <a:off x="6341661" y="4784895"/>
            <a:ext cx="13484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i="1" u="none" dirty="0" smtClean="0">
                <a:solidFill>
                  <a:prstClr val="black"/>
                </a:solidFill>
              </a:rPr>
              <a:t>Meissner state</a:t>
            </a:r>
            <a:endParaRPr lang="fr-FR" dirty="0"/>
          </a:p>
        </p:txBody>
      </p:sp>
      <p:sp>
        <p:nvSpPr>
          <p:cNvPr id="46" name="Forme libre 45"/>
          <p:cNvSpPr/>
          <p:nvPr/>
        </p:nvSpPr>
        <p:spPr>
          <a:xfrm>
            <a:off x="5504841" y="3066304"/>
            <a:ext cx="2872509" cy="1570205"/>
          </a:xfrm>
          <a:custGeom>
            <a:avLst/>
            <a:gdLst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  <a:gd name="connsiteX0" fmla="*/ 0 w 2872509"/>
              <a:gd name="connsiteY0" fmla="*/ 0 h 1200727"/>
              <a:gd name="connsiteX1" fmla="*/ 2872509 w 2872509"/>
              <a:gd name="connsiteY1" fmla="*/ 1200727 h 1200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72509" h="1200727">
                <a:moveTo>
                  <a:pt x="0" y="0"/>
                </a:moveTo>
                <a:cubicBezTo>
                  <a:pt x="1049866" y="12314"/>
                  <a:pt x="2857114" y="818958"/>
                  <a:pt x="2872509" y="1200727"/>
                </a:cubicBezTo>
              </a:path>
            </a:pathLst>
          </a:custGeom>
          <a:noFill/>
          <a:ln>
            <a:solidFill>
              <a:srgbClr val="00B0F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Rectangle 46"/>
          <p:cNvSpPr/>
          <p:nvPr/>
        </p:nvSpPr>
        <p:spPr>
          <a:xfrm>
            <a:off x="220675" y="1473863"/>
            <a:ext cx="5094701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1" indent="-360363" eaLnBrk="0" hangingPunct="0">
              <a:lnSpc>
                <a:spcPct val="114000"/>
              </a:lnSpc>
              <a:buSzPct val="90000"/>
              <a:buBlip>
                <a:blip r:embed="rId3"/>
              </a:buBlip>
            </a:pPr>
            <a:r>
              <a:rPr kumimoji="1" lang="en-US" sz="2000" b="1" dirty="0" smtClean="0">
                <a:solidFill>
                  <a:prstClr val="black"/>
                </a:solidFill>
              </a:rPr>
              <a:t>SC phase diagram</a:t>
            </a:r>
          </a:p>
          <a:p>
            <a:pPr marL="552450" lvl="2" indent="-238125" eaLnBrk="0" fontAlgn="auto" hangingPunct="0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4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All SC applications except SRF: 	mixed state w. vortex</a:t>
            </a:r>
          </a:p>
          <a:p>
            <a:pPr marL="1200150" lvl="2" indent="-285750">
              <a:spcBef>
                <a:spcPct val="20000"/>
              </a:spcBef>
              <a:buClr>
                <a:srgbClr val="729216"/>
              </a:buClr>
              <a:buFont typeface="Calibri" panose="020F0502020204030204" pitchFamily="34" charset="0"/>
              <a:buChar char="●"/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Vortices dissipate in RF !</a:t>
            </a:r>
          </a:p>
          <a:p>
            <a:pPr marL="552450" lvl="2" indent="-238125" eaLnBrk="0" fontAlgn="auto" hangingPunct="0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4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SRF =&gt; Meissner state mandatory !</a:t>
            </a:r>
          </a:p>
          <a:p>
            <a:pPr marL="552450" lvl="2" indent="-238125" eaLnBrk="0" fontAlgn="auto" hangingPunct="0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4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H</a:t>
            </a:r>
            <a:r>
              <a:rPr lang="en-US" sz="2000" baseline="-25000" dirty="0" smtClean="0">
                <a:solidFill>
                  <a:prstClr val="black"/>
                </a:solidFill>
                <a:latin typeface="Calibri" pitchFamily="34" charset="0"/>
              </a:rPr>
              <a:t>C1</a:t>
            </a: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= limit Meissner/mixed state</a:t>
            </a:r>
          </a:p>
          <a:p>
            <a:pPr marL="552450" lvl="2" indent="-238125" eaLnBrk="0" fontAlgn="auto" hangingPunct="0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4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</a:t>
            </a:r>
            <a:r>
              <a:rPr lang="en-US" sz="2000" dirty="0" err="1" smtClean="0">
                <a:solidFill>
                  <a:prstClr val="black"/>
                </a:solidFill>
                <a:latin typeface="Calibri" pitchFamily="34" charset="0"/>
              </a:rPr>
              <a:t>Nb</a:t>
            </a: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: highest H</a:t>
            </a:r>
            <a:r>
              <a:rPr lang="en-US" sz="2000" baseline="-25000" dirty="0" smtClean="0">
                <a:solidFill>
                  <a:prstClr val="black"/>
                </a:solidFill>
                <a:latin typeface="Calibri" pitchFamily="34" charset="0"/>
              </a:rPr>
              <a:t>C1</a:t>
            </a: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(180 </a:t>
            </a:r>
            <a:r>
              <a:rPr lang="en-US" sz="2000" dirty="0" err="1" smtClean="0">
                <a:solidFill>
                  <a:prstClr val="black"/>
                </a:solidFill>
                <a:latin typeface="Calibri" pitchFamily="34" charset="0"/>
              </a:rPr>
              <a:t>mT</a:t>
            </a: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)</a:t>
            </a:r>
          </a:p>
          <a:p>
            <a:pPr marL="552450" lvl="2" indent="-238125" eaLnBrk="0" fontAlgn="auto" hangingPunct="0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>
                <a:srgbClr val="666666"/>
              </a:buClr>
              <a:buSzPct val="36000"/>
              <a:buBlip>
                <a:blip r:embed="rId4"/>
              </a:buBlip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 “Superheating field”(?) :</a:t>
            </a:r>
          </a:p>
          <a:p>
            <a:pPr marL="0" lvl="1" eaLnBrk="0" fontAlgn="auto" hangingPunct="0">
              <a:lnSpc>
                <a:spcPct val="114000"/>
              </a:lnSpc>
              <a:spcBef>
                <a:spcPct val="20000"/>
              </a:spcBef>
              <a:spcAft>
                <a:spcPts val="0"/>
              </a:spcAft>
              <a:buClr>
                <a:srgbClr val="FFC000"/>
              </a:buClr>
              <a:buSzPct val="90000"/>
            </a:pPr>
            <a:r>
              <a:rPr kumimoji="1" lang="en-US" sz="2000" b="1" dirty="0">
                <a:solidFill>
                  <a:prstClr val="black"/>
                </a:solidFill>
              </a:rPr>
              <a:t> </a:t>
            </a:r>
            <a:r>
              <a:rPr kumimoji="1" lang="en-US" sz="2000" b="1" dirty="0" smtClean="0">
                <a:solidFill>
                  <a:prstClr val="black"/>
                </a:solidFill>
              </a:rPr>
              <a:t>      Metastable state favored 	  		by H // to surface </a:t>
            </a:r>
          </a:p>
          <a:p>
            <a:pPr marL="1200150" lvl="2" indent="-285750">
              <a:spcBef>
                <a:spcPct val="20000"/>
              </a:spcBef>
              <a:buClr>
                <a:srgbClr val="729216"/>
              </a:buClr>
              <a:buFont typeface="Calibri" panose="020F0502020204030204" pitchFamily="34" charset="0"/>
              <a:buChar char="●"/>
            </a:pPr>
            <a:r>
              <a:rPr lang="en-US" sz="2000" dirty="0" smtClean="0">
                <a:solidFill>
                  <a:prstClr val="black"/>
                </a:solidFill>
                <a:latin typeface="Calibri" pitchFamily="34" charset="0"/>
              </a:rPr>
              <a:t>Difficult to get in real life !</a:t>
            </a:r>
          </a:p>
          <a:p>
            <a:pPr marL="552450" lvl="2" indent="-238125" eaLnBrk="0" hangingPunct="0">
              <a:lnSpc>
                <a:spcPct val="114000"/>
              </a:lnSpc>
              <a:buClr>
                <a:srgbClr val="666666"/>
              </a:buClr>
              <a:buSzPct val="36000"/>
              <a:buBlip>
                <a:blip r:embed="rId4"/>
              </a:buBlip>
            </a:pPr>
            <a:endParaRPr lang="en-US" sz="2000" dirty="0"/>
          </a:p>
        </p:txBody>
      </p:sp>
      <p:pic>
        <p:nvPicPr>
          <p:cNvPr id="48" name="Picture 5" descr="C:\Users\clairant\AppData\Local\Microsoft\Windows\Temporary Internet Files\Content.IE5\M22Y0CJ8\Warning-Notification-4519-large[1]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893014"/>
            <a:ext cx="411091" cy="398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9909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the limit (</a:t>
            </a:r>
            <a:r>
              <a:rPr lang="en-US" dirty="0" err="1"/>
              <a:t>H</a:t>
            </a:r>
            <a:r>
              <a:rPr lang="en-US" baseline="-25000" dirty="0" err="1"/>
              <a:t>p</a:t>
            </a:r>
            <a:r>
              <a:rPr lang="en-US" dirty="0"/>
              <a:t>/H</a:t>
            </a:r>
            <a:r>
              <a:rPr lang="en-US" baseline="-25000" dirty="0"/>
              <a:t>C1</a:t>
            </a:r>
            <a:r>
              <a:rPr lang="en-US" dirty="0"/>
              <a:t>/H</a:t>
            </a:r>
            <a:r>
              <a:rPr lang="en-US" baseline="-25000" dirty="0"/>
              <a:t>SH</a:t>
            </a:r>
            <a:r>
              <a:rPr lang="en-US" dirty="0"/>
              <a:t>)</a:t>
            </a:r>
            <a:r>
              <a:rPr lang="en-US" baseline="-25000" dirty="0"/>
              <a:t> </a:t>
            </a:r>
            <a:r>
              <a:rPr lang="en-US" dirty="0"/>
              <a:t>?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024813" y="6519466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dirty="0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5</a:t>
            </a:fld>
            <a:endParaRPr lang="fr-FR" dirty="0"/>
          </a:p>
        </p:txBody>
      </p:sp>
      <p:sp>
        <p:nvSpPr>
          <p:cNvPr id="56" name="Rectangle 55"/>
          <p:cNvSpPr/>
          <p:nvPr/>
        </p:nvSpPr>
        <p:spPr>
          <a:xfrm>
            <a:off x="372059" y="1134246"/>
            <a:ext cx="8418882" cy="7345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0363" lvl="1" indent="-360363">
              <a:lnSpc>
                <a:spcPct val="120000"/>
              </a:lnSpc>
              <a:spcBef>
                <a:spcPts val="4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lang="en-US" altLang="zh-CN" sz="1600" dirty="0">
                <a:solidFill>
                  <a:prstClr val="black"/>
                </a:solidFill>
                <a:sym typeface="Symbol"/>
              </a:rPr>
              <a:t>R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eal world cavities behavior is dominated by a few number of defects</a:t>
            </a:r>
          </a:p>
          <a:p>
            <a:pPr marL="360363" lvl="1" indent="-360363">
              <a:lnSpc>
                <a:spcPct val="120000"/>
              </a:lnSpc>
              <a:spcBef>
                <a:spcPts val="4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It is very important to measure the penetration field of  samples in realistic conditions</a:t>
            </a:r>
            <a:endParaRPr lang="en-US" altLang="zh-CN" sz="1600" dirty="0">
              <a:solidFill>
                <a:prstClr val="black"/>
              </a:solidFill>
              <a:sym typeface="Symbol"/>
            </a:endParaRPr>
          </a:p>
        </p:txBody>
      </p:sp>
      <p:grpSp>
        <p:nvGrpSpPr>
          <p:cNvPr id="162" name="Groupe 161"/>
          <p:cNvGrpSpPr/>
          <p:nvPr/>
        </p:nvGrpSpPr>
        <p:grpSpPr>
          <a:xfrm>
            <a:off x="1971118" y="2029632"/>
            <a:ext cx="1893524" cy="940443"/>
            <a:chOff x="958407" y="1868806"/>
            <a:chExt cx="1893524" cy="940443"/>
          </a:xfrm>
        </p:grpSpPr>
        <p:sp>
          <p:nvSpPr>
            <p:cNvPr id="129" name="Rectangle 128"/>
            <p:cNvSpPr/>
            <p:nvPr/>
          </p:nvSpPr>
          <p:spPr>
            <a:xfrm>
              <a:off x="958407" y="2177875"/>
              <a:ext cx="1620000" cy="631374"/>
            </a:xfrm>
            <a:prstGeom prst="rect">
              <a:avLst/>
            </a:prstGeom>
            <a:gradFill flip="none" rotWithShape="1">
              <a:gsLst>
                <a:gs pos="0">
                  <a:srgbClr val="D2DA7A">
                    <a:lumMod val="40000"/>
                    <a:lumOff val="60000"/>
                  </a:srgbClr>
                </a:gs>
                <a:gs pos="17000">
                  <a:srgbClr val="D2DA7A">
                    <a:lumMod val="95000"/>
                    <a:lumOff val="5000"/>
                  </a:srgbClr>
                </a:gs>
                <a:gs pos="100000">
                  <a:srgbClr val="D2DA7A">
                    <a:lumMod val="6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30" name="Connecteur droit avec flèche 129"/>
            <p:cNvCxnSpPr/>
            <p:nvPr/>
          </p:nvCxnSpPr>
          <p:spPr>
            <a:xfrm>
              <a:off x="1080570" y="1957142"/>
              <a:ext cx="1296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1" name="ZoneTexte 130"/>
                <p:cNvSpPr txBox="1"/>
                <p:nvPr/>
              </p:nvSpPr>
              <p:spPr>
                <a:xfrm>
                  <a:off x="2466960" y="1868806"/>
                  <a:ext cx="384971" cy="25939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𝑯</m:t>
                            </m:r>
                            <m:r>
                              <a:rPr kumimoji="0" lang="fr-FR" sz="1400" b="1" i="1" u="none" strike="noStrike" kern="0" cap="none" spc="0" normalizeH="0" baseline="-2500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e>
                        </m:acc>
                      </m:oMath>
                    </m:oMathPara>
                  </a14:m>
                  <a:endParaRPr kumimoji="0" lang="fr-FR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31" name="ZoneTexte 13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466960" y="1868806"/>
                  <a:ext cx="384971" cy="259395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 r="-11111" b="-261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2" name="Connecteur droit 131"/>
            <p:cNvCxnSpPr/>
            <p:nvPr/>
          </p:nvCxnSpPr>
          <p:spPr>
            <a:xfrm>
              <a:off x="1048503" y="2373905"/>
              <a:ext cx="1377377" cy="0"/>
            </a:xfrm>
            <a:prstGeom prst="line">
              <a:avLst/>
            </a:prstGeom>
            <a:noFill/>
            <a:ln w="38100" cap="flat" cmpd="sng" algn="ctr">
              <a:solidFill>
                <a:srgbClr val="FF0000"/>
              </a:solidFill>
              <a:prstDash val="sysDash"/>
              <a:headEnd type="none" w="med" len="med"/>
              <a:tailEnd type="none" w="med" len="med"/>
            </a:ln>
            <a:effectLst/>
          </p:spPr>
        </p:cxnSp>
        <p:cxnSp>
          <p:nvCxnSpPr>
            <p:cNvPr id="133" name="Connecteur droit avec flèche 132"/>
            <p:cNvCxnSpPr/>
            <p:nvPr/>
          </p:nvCxnSpPr>
          <p:spPr>
            <a:xfrm>
              <a:off x="1968772" y="2373905"/>
              <a:ext cx="24723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</p:grpSp>
      <p:grpSp>
        <p:nvGrpSpPr>
          <p:cNvPr id="163" name="Groupe 162"/>
          <p:cNvGrpSpPr/>
          <p:nvPr/>
        </p:nvGrpSpPr>
        <p:grpSpPr>
          <a:xfrm>
            <a:off x="6508323" y="2033899"/>
            <a:ext cx="1800001" cy="931909"/>
            <a:chOff x="5559777" y="1877160"/>
            <a:chExt cx="1800001" cy="931909"/>
          </a:xfrm>
        </p:grpSpPr>
        <p:sp>
          <p:nvSpPr>
            <p:cNvPr id="112" name="Rectangle 111"/>
            <p:cNvSpPr/>
            <p:nvPr/>
          </p:nvSpPr>
          <p:spPr>
            <a:xfrm>
              <a:off x="5559777" y="2178055"/>
              <a:ext cx="1620000" cy="631014"/>
            </a:xfrm>
            <a:prstGeom prst="rect">
              <a:avLst/>
            </a:prstGeom>
            <a:gradFill flip="none" rotWithShape="1">
              <a:gsLst>
                <a:gs pos="0">
                  <a:srgbClr val="D2DA7A">
                    <a:lumMod val="40000"/>
                    <a:lumOff val="60000"/>
                  </a:srgbClr>
                </a:gs>
                <a:gs pos="17000">
                  <a:srgbClr val="D2DA7A">
                    <a:lumMod val="95000"/>
                    <a:lumOff val="5000"/>
                  </a:srgbClr>
                </a:gs>
                <a:gs pos="100000">
                  <a:srgbClr val="D2DA7A">
                    <a:lumMod val="6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6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cxnSp>
          <p:nvCxnSpPr>
            <p:cNvPr id="113" name="Connecteur droit avec flèche 112"/>
            <p:cNvCxnSpPr/>
            <p:nvPr/>
          </p:nvCxnSpPr>
          <p:spPr>
            <a:xfrm>
              <a:off x="5675981" y="1957142"/>
              <a:ext cx="1260000" cy="0"/>
            </a:xfrm>
            <a:prstGeom prst="straightConnector1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tailEnd type="arrow"/>
            </a:ln>
            <a:effectLst/>
          </p:spPr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4" name="ZoneTexte 113"/>
                <p:cNvSpPr txBox="1"/>
                <p:nvPr/>
              </p:nvSpPr>
              <p:spPr>
                <a:xfrm>
                  <a:off x="6993585" y="1877160"/>
                  <a:ext cx="366193" cy="25924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⃗"/>
                            <m:ctrlP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kumimoji="0" lang="fr-FR" sz="1400" b="1" i="1" u="none" strike="noStrike" kern="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𝑯</m:t>
                            </m:r>
                            <m:r>
                              <a:rPr kumimoji="0" lang="fr-FR" sz="1400" b="1" i="1" u="none" strike="noStrike" kern="0" cap="none" spc="0" normalizeH="0" baseline="-25000" noProof="0" smtClean="0">
                                <a:ln>
                                  <a:noFill/>
                                </a:ln>
                                <a:solidFill>
                                  <a:srgbClr val="FF0000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</a:rPr>
                              <m:t>𝑹𝑭</m:t>
                            </m:r>
                          </m:e>
                        </m:acc>
                      </m:oMath>
                    </m:oMathPara>
                  </a14:m>
                  <a:endParaRPr kumimoji="0" lang="fr-FR" sz="14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</a:endParaRPr>
                </a:p>
              </p:txBody>
            </p:sp>
          </mc:Choice>
          <mc:Fallback xmlns="">
            <p:sp>
              <p:nvSpPr>
                <p:cNvPr id="114" name="ZoneTexte 11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93585" y="1877160"/>
                  <a:ext cx="366193" cy="259247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r="-16667" b="-2619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15" name="Groupe 114"/>
            <p:cNvGrpSpPr/>
            <p:nvPr/>
          </p:nvGrpSpPr>
          <p:grpSpPr>
            <a:xfrm>
              <a:off x="6136291" y="2130262"/>
              <a:ext cx="496613" cy="388424"/>
              <a:chOff x="6702890" y="3556213"/>
              <a:chExt cx="965454" cy="664874"/>
            </a:xfrm>
          </p:grpSpPr>
          <p:grpSp>
            <p:nvGrpSpPr>
              <p:cNvPr id="119" name="Groupe 118"/>
              <p:cNvGrpSpPr/>
              <p:nvPr/>
            </p:nvGrpSpPr>
            <p:grpSpPr>
              <a:xfrm flipV="1">
                <a:off x="6946734" y="3645024"/>
                <a:ext cx="477767" cy="279035"/>
                <a:chOff x="6948264" y="3645024"/>
                <a:chExt cx="477767" cy="279035"/>
              </a:xfrm>
            </p:grpSpPr>
            <p:sp>
              <p:nvSpPr>
                <p:cNvPr id="127" name="Arc 126"/>
                <p:cNvSpPr/>
                <p:nvPr/>
              </p:nvSpPr>
              <p:spPr>
                <a:xfrm>
                  <a:off x="6993983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Arc 127"/>
                <p:cNvSpPr/>
                <p:nvPr/>
              </p:nvSpPr>
              <p:spPr>
                <a:xfrm flipH="1">
                  <a:off x="6948264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120" name="Triangle isocèle 119"/>
              <p:cNvSpPr/>
              <p:nvPr/>
            </p:nvSpPr>
            <p:spPr>
              <a:xfrm>
                <a:off x="7145574" y="3556213"/>
                <a:ext cx="108000" cy="108000"/>
              </a:xfrm>
              <a:prstGeom prst="triangle">
                <a:avLst/>
              </a:prstGeom>
              <a:solidFill>
                <a:sysClr val="window" lastClr="FFFFFF">
                  <a:lumMod val="50000"/>
                </a:sysClr>
              </a:solidFill>
              <a:ln w="28575" cap="flat" cmpd="sng" algn="ctr">
                <a:noFill/>
                <a:prstDash val="sys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fr-FR" sz="16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+mn-ea"/>
                  <a:cs typeface="+mn-cs"/>
                </a:endParaRPr>
              </a:p>
            </p:txBody>
          </p:sp>
          <p:grpSp>
            <p:nvGrpSpPr>
              <p:cNvPr id="121" name="Groupe 120"/>
              <p:cNvGrpSpPr/>
              <p:nvPr/>
            </p:nvGrpSpPr>
            <p:grpSpPr>
              <a:xfrm flipV="1">
                <a:off x="6846905" y="3643527"/>
                <a:ext cx="677424" cy="433543"/>
                <a:chOff x="6948264" y="3645024"/>
                <a:chExt cx="477767" cy="279035"/>
              </a:xfrm>
            </p:grpSpPr>
            <p:sp>
              <p:nvSpPr>
                <p:cNvPr id="125" name="Arc 124"/>
                <p:cNvSpPr/>
                <p:nvPr/>
              </p:nvSpPr>
              <p:spPr>
                <a:xfrm>
                  <a:off x="6993983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  <p:sp>
              <p:nvSpPr>
                <p:cNvPr id="126" name="Arc 125"/>
                <p:cNvSpPr/>
                <p:nvPr/>
              </p:nvSpPr>
              <p:spPr>
                <a:xfrm flipH="1">
                  <a:off x="6948264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2" name="Groupe 121"/>
              <p:cNvGrpSpPr/>
              <p:nvPr/>
            </p:nvGrpSpPr>
            <p:grpSpPr>
              <a:xfrm flipV="1">
                <a:off x="6702890" y="3643527"/>
                <a:ext cx="965454" cy="577560"/>
                <a:chOff x="6948264" y="3645024"/>
                <a:chExt cx="477767" cy="279035"/>
              </a:xfrm>
            </p:grpSpPr>
            <p:sp>
              <p:nvSpPr>
                <p:cNvPr id="123" name="Arc 122"/>
                <p:cNvSpPr/>
                <p:nvPr/>
              </p:nvSpPr>
              <p:spPr>
                <a:xfrm>
                  <a:off x="6993983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  <p:sp>
              <p:nvSpPr>
                <p:cNvPr id="124" name="Arc 123"/>
                <p:cNvSpPr/>
                <p:nvPr/>
              </p:nvSpPr>
              <p:spPr>
                <a:xfrm flipH="1">
                  <a:off x="6948264" y="3645024"/>
                  <a:ext cx="432048" cy="279035"/>
                </a:xfrm>
                <a:prstGeom prst="arc">
                  <a:avLst>
                    <a:gd name="adj1" fmla="val 16200000"/>
                    <a:gd name="adj2" fmla="val 5256830"/>
                  </a:avLst>
                </a:prstGeom>
                <a:noFill/>
                <a:ln w="28575" cap="flat" cmpd="sng" algn="ctr">
                  <a:solidFill>
                    <a:srgbClr val="FF0000"/>
                  </a:solidFill>
                  <a:prstDash val="sysDash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fr-FR" sz="16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ea typeface="+mn-ea"/>
                    <a:cs typeface="+mn-cs"/>
                  </a:endParaRPr>
                </a:p>
              </p:txBody>
            </p:sp>
          </p:grpSp>
        </p:grpSp>
        <p:cxnSp>
          <p:nvCxnSpPr>
            <p:cNvPr id="116" name="Connecteur droit avec flèche 115"/>
            <p:cNvCxnSpPr>
              <a:stCxn id="128" idx="0"/>
              <a:endCxn id="127" idx="0"/>
            </p:cNvCxnSpPr>
            <p:nvPr/>
          </p:nvCxnSpPr>
          <p:spPr>
            <a:xfrm>
              <a:off x="6372840" y="2345160"/>
              <a:ext cx="23517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  <p:cxnSp>
          <p:nvCxnSpPr>
            <p:cNvPr id="117" name="Connecteur droit avec flèche 116"/>
            <p:cNvCxnSpPr/>
            <p:nvPr/>
          </p:nvCxnSpPr>
          <p:spPr>
            <a:xfrm>
              <a:off x="6441433" y="2427516"/>
              <a:ext cx="23517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  <p:cxnSp>
          <p:nvCxnSpPr>
            <p:cNvPr id="118" name="Connecteur droit avec flèche 117"/>
            <p:cNvCxnSpPr/>
            <p:nvPr/>
          </p:nvCxnSpPr>
          <p:spPr>
            <a:xfrm>
              <a:off x="6507280" y="2497653"/>
              <a:ext cx="23517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ysDash"/>
              <a:tailEnd type="arrow"/>
            </a:ln>
            <a:effectLst/>
          </p:spPr>
        </p:cxnSp>
      </p:grpSp>
      <p:grpSp>
        <p:nvGrpSpPr>
          <p:cNvPr id="134" name="Groupe 133"/>
          <p:cNvGrpSpPr/>
          <p:nvPr/>
        </p:nvGrpSpPr>
        <p:grpSpPr>
          <a:xfrm>
            <a:off x="374578" y="2141182"/>
            <a:ext cx="2880000" cy="2088561"/>
            <a:chOff x="637402" y="4023791"/>
            <a:chExt cx="3293328" cy="2299085"/>
          </a:xfrm>
        </p:grpSpPr>
        <p:grpSp>
          <p:nvGrpSpPr>
            <p:cNvPr id="135" name="Groupe 134"/>
            <p:cNvGrpSpPr/>
            <p:nvPr/>
          </p:nvGrpSpPr>
          <p:grpSpPr>
            <a:xfrm>
              <a:off x="637402" y="4023791"/>
              <a:ext cx="3293328" cy="2299085"/>
              <a:chOff x="372264" y="3997995"/>
              <a:chExt cx="3293328" cy="2299085"/>
            </a:xfrm>
          </p:grpSpPr>
          <p:cxnSp>
            <p:nvCxnSpPr>
              <p:cNvPr id="137" name="Connecteur droit avec flèche 136"/>
              <p:cNvCxnSpPr/>
              <p:nvPr/>
            </p:nvCxnSpPr>
            <p:spPr>
              <a:xfrm flipV="1">
                <a:off x="914400" y="4343400"/>
                <a:ext cx="0" cy="1692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38" name="Connecteur droit avec flèche 137"/>
              <p:cNvCxnSpPr/>
              <p:nvPr/>
            </p:nvCxnSpPr>
            <p:spPr>
              <a:xfrm rot="5400000" flipV="1">
                <a:off x="1972200" y="4809600"/>
                <a:ext cx="0" cy="2268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39" name="Connecteur droit 138"/>
              <p:cNvCxnSpPr/>
              <p:nvPr/>
            </p:nvCxnSpPr>
            <p:spPr>
              <a:xfrm>
                <a:off x="914400" y="5105400"/>
                <a:ext cx="1792210" cy="838200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"/>
              </a:ln>
              <a:effectLst/>
            </p:spPr>
          </p:cxnSp>
          <p:cxnSp>
            <p:nvCxnSpPr>
              <p:cNvPr id="140" name="Connecteur droit 139"/>
              <p:cNvCxnSpPr/>
              <p:nvPr/>
            </p:nvCxnSpPr>
            <p:spPr>
              <a:xfrm>
                <a:off x="838200" y="4572000"/>
                <a:ext cx="1828800" cy="1345943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"/>
              </a:ln>
              <a:effectLst/>
            </p:spPr>
          </p:cxnSp>
          <p:sp>
            <p:nvSpPr>
              <p:cNvPr id="141" name="ZoneTexte 140"/>
              <p:cNvSpPr txBox="1"/>
              <p:nvPr/>
            </p:nvSpPr>
            <p:spPr>
              <a:xfrm>
                <a:off x="3225858" y="5833948"/>
                <a:ext cx="439734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2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42" name="ZoneTexte 141"/>
              <p:cNvSpPr txBox="1"/>
              <p:nvPr/>
            </p:nvSpPr>
            <p:spPr>
              <a:xfrm>
                <a:off x="2554262" y="5924400"/>
                <a:ext cx="519141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2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43" name="ZoneTexte 142"/>
              <p:cNvSpPr txBox="1"/>
              <p:nvPr/>
            </p:nvSpPr>
            <p:spPr>
              <a:xfrm>
                <a:off x="432807" y="4950015"/>
                <a:ext cx="550903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C1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44" name="ZoneTexte 143"/>
              <p:cNvSpPr txBox="1"/>
              <p:nvPr/>
            </p:nvSpPr>
            <p:spPr>
              <a:xfrm>
                <a:off x="372264" y="4344476"/>
                <a:ext cx="557962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SH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45" name="ZoneTexte 144"/>
              <p:cNvSpPr txBox="1"/>
              <p:nvPr/>
            </p:nvSpPr>
            <p:spPr>
              <a:xfrm>
                <a:off x="700239" y="3997995"/>
                <a:ext cx="344446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</a:p>
            </p:txBody>
          </p:sp>
          <p:sp>
            <p:nvSpPr>
              <p:cNvPr id="146" name="ZoneTexte 145"/>
              <p:cNvSpPr txBox="1"/>
              <p:nvPr/>
            </p:nvSpPr>
            <p:spPr>
              <a:xfrm>
                <a:off x="1231521" y="4198228"/>
                <a:ext cx="517375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H//</a:t>
                </a:r>
              </a:p>
            </p:txBody>
          </p:sp>
          <p:sp>
            <p:nvSpPr>
              <p:cNvPr id="147" name="ZoneTexte 146"/>
              <p:cNvSpPr txBox="1"/>
              <p:nvPr/>
            </p:nvSpPr>
            <p:spPr>
              <a:xfrm>
                <a:off x="1047796" y="5542466"/>
                <a:ext cx="492671" cy="3726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sym typeface="Symbol" panose="05050102010706020507" pitchFamily="18" charset="2"/>
                  </a:rPr>
                  <a:t></a:t>
                </a:r>
                <a:endParaRPr kumimoji="0" lang="fr-FR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64653">
                      <a:lumMod val="75000"/>
                    </a:srgbClr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cxnSp>
          <p:nvCxnSpPr>
            <p:cNvPr id="136" name="Connecteur droit 135"/>
            <p:cNvCxnSpPr/>
            <p:nvPr/>
          </p:nvCxnSpPr>
          <p:spPr>
            <a:xfrm flipH="1" flipV="1">
              <a:off x="1401304" y="4813586"/>
              <a:ext cx="1564331" cy="1149234"/>
            </a:xfrm>
            <a:prstGeom prst="line">
              <a:avLst/>
            </a:prstGeom>
            <a:noFill/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</p:cxnSp>
      </p:grpSp>
      <p:grpSp>
        <p:nvGrpSpPr>
          <p:cNvPr id="161" name="Groupe 160"/>
          <p:cNvGrpSpPr/>
          <p:nvPr/>
        </p:nvGrpSpPr>
        <p:grpSpPr>
          <a:xfrm>
            <a:off x="4900829" y="2180805"/>
            <a:ext cx="2880000" cy="2009315"/>
            <a:chOff x="5065170" y="3453859"/>
            <a:chExt cx="2880000" cy="2009315"/>
          </a:xfrm>
        </p:grpSpPr>
        <p:grpSp>
          <p:nvGrpSpPr>
            <p:cNvPr id="148" name="Groupe 147"/>
            <p:cNvGrpSpPr/>
            <p:nvPr/>
          </p:nvGrpSpPr>
          <p:grpSpPr>
            <a:xfrm>
              <a:off x="5065170" y="3453859"/>
              <a:ext cx="2880000" cy="2009315"/>
              <a:chOff x="372264" y="3997995"/>
              <a:chExt cx="3253062" cy="2229726"/>
            </a:xfrm>
          </p:grpSpPr>
          <p:cxnSp>
            <p:nvCxnSpPr>
              <p:cNvPr id="149" name="Connecteur droit avec flèche 148"/>
              <p:cNvCxnSpPr/>
              <p:nvPr/>
            </p:nvCxnSpPr>
            <p:spPr>
              <a:xfrm flipV="1">
                <a:off x="914400" y="4343400"/>
                <a:ext cx="0" cy="1692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50" name="Connecteur droit avec flèche 149"/>
              <p:cNvCxnSpPr/>
              <p:nvPr/>
            </p:nvCxnSpPr>
            <p:spPr>
              <a:xfrm rot="5400000" flipV="1">
                <a:off x="1972200" y="4809600"/>
                <a:ext cx="0" cy="2268000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727CA3">
                    <a:shade val="95000"/>
                    <a:satMod val="105000"/>
                  </a:srgbClr>
                </a:solidFill>
                <a:prstDash val="solid"/>
                <a:tailEnd type="triangle"/>
              </a:ln>
              <a:effectLst/>
            </p:spPr>
          </p:cxnSp>
          <p:cxnSp>
            <p:nvCxnSpPr>
              <p:cNvPr id="151" name="Connecteur droit 150"/>
              <p:cNvCxnSpPr/>
              <p:nvPr/>
            </p:nvCxnSpPr>
            <p:spPr>
              <a:xfrm>
                <a:off x="914400" y="5105400"/>
                <a:ext cx="1792210" cy="838200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"/>
              </a:ln>
              <a:effectLst/>
            </p:spPr>
          </p:cxnSp>
          <p:cxnSp>
            <p:nvCxnSpPr>
              <p:cNvPr id="152" name="Connecteur droit 151"/>
              <p:cNvCxnSpPr/>
              <p:nvPr/>
            </p:nvCxnSpPr>
            <p:spPr>
              <a:xfrm>
                <a:off x="838200" y="4572000"/>
                <a:ext cx="1828800" cy="1345943"/>
              </a:xfrm>
              <a:prstGeom prst="line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lgDash"/>
              </a:ln>
              <a:effectLst/>
            </p:spPr>
          </p:cxnSp>
          <p:sp>
            <p:nvSpPr>
              <p:cNvPr id="153" name="ZoneTexte 152"/>
              <p:cNvSpPr txBox="1"/>
              <p:nvPr/>
            </p:nvSpPr>
            <p:spPr>
              <a:xfrm>
                <a:off x="3225858" y="5833948"/>
                <a:ext cx="39946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2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4" name="ZoneTexte 153"/>
              <p:cNvSpPr txBox="1"/>
              <p:nvPr/>
            </p:nvSpPr>
            <p:spPr>
              <a:xfrm>
                <a:off x="2531722" y="5889167"/>
                <a:ext cx="471604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T</a:t>
                </a:r>
                <a:r>
                  <a:rPr kumimoji="0" lang="fr-FR" sz="1600" b="0" i="0" u="none" strike="noStrike" kern="0" cap="none" spc="0" normalizeH="0" baseline="30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2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5" name="ZoneTexte 154"/>
              <p:cNvSpPr txBox="1"/>
              <p:nvPr/>
            </p:nvSpPr>
            <p:spPr>
              <a:xfrm>
                <a:off x="432807" y="4950015"/>
                <a:ext cx="5004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C1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6" name="ZoneTexte 155"/>
              <p:cNvSpPr txBox="1"/>
              <p:nvPr/>
            </p:nvSpPr>
            <p:spPr>
              <a:xfrm>
                <a:off x="372264" y="4344476"/>
                <a:ext cx="50687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SH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 </a:t>
                </a:r>
              </a:p>
            </p:txBody>
          </p:sp>
          <p:sp>
            <p:nvSpPr>
              <p:cNvPr id="157" name="ZoneTexte 156"/>
              <p:cNvSpPr txBox="1"/>
              <p:nvPr/>
            </p:nvSpPr>
            <p:spPr>
              <a:xfrm>
                <a:off x="700239" y="3997995"/>
                <a:ext cx="31290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</a:p>
            </p:txBody>
          </p:sp>
          <p:sp>
            <p:nvSpPr>
              <p:cNvPr id="158" name="ZoneTexte 157"/>
              <p:cNvSpPr txBox="1"/>
              <p:nvPr/>
            </p:nvSpPr>
            <p:spPr>
              <a:xfrm>
                <a:off x="1271575" y="4292494"/>
                <a:ext cx="470000" cy="33855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H//</a:t>
                </a:r>
              </a:p>
            </p:txBody>
          </p:sp>
          <p:sp>
            <p:nvSpPr>
              <p:cNvPr id="159" name="ZoneTexte 158"/>
              <p:cNvSpPr txBox="1"/>
              <p:nvPr/>
            </p:nvSpPr>
            <p:spPr>
              <a:xfrm>
                <a:off x="1047796" y="5542466"/>
                <a:ext cx="44755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</a:rPr>
                  <a:t>H</a:t>
                </a:r>
                <a:r>
                  <a:rPr kumimoji="0" lang="fr-FR" sz="16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64653">
                        <a:lumMod val="75000"/>
                      </a:srgbClr>
                    </a:solidFill>
                    <a:effectLst/>
                    <a:uLnTx/>
                    <a:uFillTx/>
                    <a:latin typeface="Calibri"/>
                    <a:sym typeface="Symbol" panose="05050102010706020507" pitchFamily="18" charset="2"/>
                  </a:rPr>
                  <a:t></a:t>
                </a:r>
                <a:endParaRPr kumimoji="0" lang="fr-FR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464653">
                      <a:lumMod val="75000"/>
                    </a:srgbClr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sp>
          <p:nvSpPr>
            <p:cNvPr id="160" name="Forme libre 159"/>
            <p:cNvSpPr/>
            <p:nvPr/>
          </p:nvSpPr>
          <p:spPr>
            <a:xfrm>
              <a:off x="5545133" y="4600573"/>
              <a:ext cx="1582834" cy="606669"/>
            </a:xfrm>
            <a:custGeom>
              <a:avLst/>
              <a:gdLst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151 h 882151"/>
                <a:gd name="connsiteX1" fmla="*/ 668215 w 1740877"/>
                <a:gd name="connsiteY1" fmla="*/ 55675 h 882151"/>
                <a:gd name="connsiteX2" fmla="*/ 0 w 1740877"/>
                <a:gd name="connsiteY2" fmla="*/ 73259 h 882151"/>
                <a:gd name="connsiteX3" fmla="*/ 0 w 1740877"/>
                <a:gd name="connsiteY3" fmla="*/ 73259 h 882151"/>
                <a:gd name="connsiteX0" fmla="*/ 1740877 w 1740877"/>
                <a:gd name="connsiteY0" fmla="*/ 882729 h 882729"/>
                <a:gd name="connsiteX1" fmla="*/ 633046 w 1740877"/>
                <a:gd name="connsiteY1" fmla="*/ 56253 h 882729"/>
                <a:gd name="connsiteX2" fmla="*/ 0 w 1740877"/>
                <a:gd name="connsiteY2" fmla="*/ 73837 h 882729"/>
                <a:gd name="connsiteX3" fmla="*/ 0 w 1740877"/>
                <a:gd name="connsiteY3" fmla="*/ 73837 h 882729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1028700 w 1740877"/>
                <a:gd name="connsiteY1" fmla="*/ 281354 h 808892"/>
                <a:gd name="connsiteX2" fmla="*/ 0 w 1740877"/>
                <a:gd name="connsiteY2" fmla="*/ 0 h 808892"/>
                <a:gd name="connsiteX3" fmla="*/ 0 w 1740877"/>
                <a:gd name="connsiteY3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740877 w 1740877"/>
                <a:gd name="connsiteY0" fmla="*/ 808892 h 808892"/>
                <a:gd name="connsiteX1" fmla="*/ 0 w 1740877"/>
                <a:gd name="connsiteY1" fmla="*/ 0 h 808892"/>
                <a:gd name="connsiteX2" fmla="*/ 0 w 1740877"/>
                <a:gd name="connsiteY2" fmla="*/ 0 h 808892"/>
                <a:gd name="connsiteX0" fmla="*/ 1858961 w 1858961"/>
                <a:gd name="connsiteY0" fmla="*/ 820219 h 820219"/>
                <a:gd name="connsiteX1" fmla="*/ 118084 w 1858961"/>
                <a:gd name="connsiteY1" fmla="*/ 11327 h 820219"/>
                <a:gd name="connsiteX2" fmla="*/ 162046 w 1858961"/>
                <a:gd name="connsiteY2" fmla="*/ 371811 h 820219"/>
                <a:gd name="connsiteX0" fmla="*/ 1886607 w 1886607"/>
                <a:gd name="connsiteY0" fmla="*/ 820219 h 820219"/>
                <a:gd name="connsiteX1" fmla="*/ 110561 w 1886607"/>
                <a:gd name="connsiteY1" fmla="*/ 11327 h 820219"/>
                <a:gd name="connsiteX2" fmla="*/ 189692 w 1886607"/>
                <a:gd name="connsiteY2" fmla="*/ 371811 h 820219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696915 w 1696915"/>
                <a:gd name="connsiteY0" fmla="*/ 448408 h 448408"/>
                <a:gd name="connsiteX1" fmla="*/ 0 w 1696915"/>
                <a:gd name="connsiteY1" fmla="*/ 0 h 448408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  <a:gd name="connsiteX0" fmla="*/ 1723292 w 1723292"/>
                <a:gd name="connsiteY0" fmla="*/ 606669 h 606669"/>
                <a:gd name="connsiteX1" fmla="*/ 0 w 1723292"/>
                <a:gd name="connsiteY1" fmla="*/ 0 h 606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723292" h="606669">
                  <a:moveTo>
                    <a:pt x="1723292" y="606669"/>
                  </a:moveTo>
                  <a:cubicBezTo>
                    <a:pt x="911469" y="-8793"/>
                    <a:pt x="354622" y="70338"/>
                    <a:pt x="0" y="0"/>
                  </a:cubicBezTo>
                </a:path>
              </a:pathLst>
            </a:custGeom>
            <a:noFill/>
            <a:ln w="28575" cap="flat" cmpd="sng" algn="ctr">
              <a:solidFill>
                <a:schemeClr val="bg2">
                  <a:lumMod val="75000"/>
                </a:scheme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280" name="Espace réservé du pied de page 279"/>
          <p:cNvSpPr>
            <a:spLocks noGrp="1"/>
          </p:cNvSpPr>
          <p:nvPr>
            <p:ph type="ftr" sz="quarter" idx="11"/>
          </p:nvPr>
        </p:nvSpPr>
        <p:spPr>
          <a:xfrm>
            <a:off x="2051720" y="6519466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pic>
        <p:nvPicPr>
          <p:cNvPr id="6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401" b="73852"/>
          <a:stretch/>
        </p:blipFill>
        <p:spPr bwMode="auto">
          <a:xfrm>
            <a:off x="745416" y="4394156"/>
            <a:ext cx="4592838" cy="1771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3" name="ZoneTexte 24"/>
              <p:cNvSpPr txBox="1"/>
              <p:nvPr/>
            </p:nvSpPr>
            <p:spPr>
              <a:xfrm>
                <a:off x="-36512" y="4603220"/>
                <a:ext cx="710451" cy="3684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fr-FR" sz="1600" b="1" i="1" u="none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fr-FR" sz="1600" b="1" i="1" u="none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𝑯</m:t>
                          </m:r>
                          <m:r>
                            <a:rPr lang="fr-FR" sz="1600" b="1" i="1" u="none" baseline="-250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𝒂𝒑𝒑𝒍</m:t>
                          </m:r>
                        </m:e>
                      </m:acc>
                    </m:oMath>
                  </m:oMathPara>
                </a14:m>
                <a:endParaRPr lang="fr-FR" sz="1600" b="1" u="none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3" name="ZoneTexte 2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36512" y="4603220"/>
                <a:ext cx="710451" cy="368499"/>
              </a:xfrm>
              <a:prstGeom prst="rect">
                <a:avLst/>
              </a:prstGeom>
              <a:blipFill rotWithShape="0">
                <a:blip r:embed="rId6"/>
                <a:stretch>
                  <a:fillRect b="-114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4" name="Groupe 63"/>
          <p:cNvGrpSpPr/>
          <p:nvPr/>
        </p:nvGrpSpPr>
        <p:grpSpPr>
          <a:xfrm>
            <a:off x="246502" y="5397937"/>
            <a:ext cx="181021" cy="184510"/>
            <a:chOff x="4281197" y="2780928"/>
            <a:chExt cx="181021" cy="184510"/>
          </a:xfrm>
        </p:grpSpPr>
        <p:sp>
          <p:nvSpPr>
            <p:cNvPr id="65" name="Oval 8"/>
            <p:cNvSpPr/>
            <p:nvPr/>
          </p:nvSpPr>
          <p:spPr>
            <a:xfrm>
              <a:off x="4281197" y="2780928"/>
              <a:ext cx="181021" cy="18451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6" name="Straight Connector 11"/>
            <p:cNvCxnSpPr>
              <a:stCxn id="65" idx="1"/>
              <a:endCxn id="65" idx="5"/>
            </p:cNvCxnSpPr>
            <p:nvPr/>
          </p:nvCxnSpPr>
          <p:spPr>
            <a:xfrm>
              <a:off x="4307707" y="2807949"/>
              <a:ext cx="128001" cy="13046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13"/>
            <p:cNvCxnSpPr/>
            <p:nvPr/>
          </p:nvCxnSpPr>
          <p:spPr>
            <a:xfrm flipV="1">
              <a:off x="4307707" y="2841241"/>
              <a:ext cx="128001" cy="8716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Rectangle 67"/>
          <p:cNvSpPr/>
          <p:nvPr/>
        </p:nvSpPr>
        <p:spPr>
          <a:xfrm>
            <a:off x="5375589" y="4527681"/>
            <a:ext cx="3768412" cy="1741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563" lvl="1" indent="-182563">
              <a:lnSpc>
                <a:spcPct val="120000"/>
              </a:lnSpc>
              <a:spcBef>
                <a:spcPts val="4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lang="en-US" altLang="zh-CN" sz="1600" dirty="0">
                <a:solidFill>
                  <a:prstClr val="black"/>
                </a:solidFill>
                <a:sym typeface="Symbol"/>
              </a:rPr>
              <a:t>~100 µm in 1 ns </a:t>
            </a:r>
            <a:r>
              <a:rPr lang="en-US" altLang="zh-CN" sz="1400" i="1" dirty="0">
                <a:solidFill>
                  <a:prstClr val="black"/>
                </a:solidFill>
                <a:sym typeface="Symbol"/>
              </a:rPr>
              <a:t>(~RF period</a:t>
            </a:r>
            <a:r>
              <a:rPr lang="en-US" altLang="zh-CN" sz="1400" i="1" dirty="0" smtClean="0">
                <a:solidFill>
                  <a:prstClr val="black"/>
                </a:solidFill>
                <a:sym typeface="Symbol"/>
              </a:rPr>
              <a:t>)</a:t>
            </a:r>
            <a:endParaRPr lang="en-US" altLang="zh-CN" sz="1400" i="1" dirty="0">
              <a:solidFill>
                <a:prstClr val="black"/>
              </a:solidFill>
              <a:sym typeface="Symbol"/>
            </a:endParaRPr>
          </a:p>
          <a:p>
            <a:pPr marL="182563" lvl="1" indent="-182563">
              <a:lnSpc>
                <a:spcPct val="120000"/>
              </a:lnSpc>
              <a:spcBef>
                <a:spcPts val="4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lang="en-US" altLang="zh-CN" sz="1600" dirty="0">
                <a:solidFill>
                  <a:prstClr val="black"/>
                </a:solidFill>
                <a:sym typeface="Symbol"/>
              </a:rPr>
              <a:t>Compare with</a:t>
            </a:r>
            <a:r>
              <a:rPr lang="en-US" altLang="zh-CN" sz="1600" dirty="0">
                <a:solidFill>
                  <a:prstClr val="black"/>
                </a:solidFill>
                <a:latin typeface="Symbol" panose="05050102010706020507" pitchFamily="18" charset="2"/>
                <a:sym typeface="Symbol"/>
              </a:rPr>
              <a:t> l </a:t>
            </a:r>
            <a:r>
              <a:rPr lang="en-US" altLang="zh-CN" sz="1400" i="1" dirty="0">
                <a:solidFill>
                  <a:prstClr val="black"/>
                </a:solidFill>
                <a:sym typeface="Symbol"/>
              </a:rPr>
              <a:t>(field penetration depth)</a:t>
            </a:r>
          </a:p>
          <a:p>
            <a:pPr marL="552450" lvl="2" indent="-238125" eaLnBrk="0" hangingPunct="0">
              <a:lnSpc>
                <a:spcPct val="114000"/>
              </a:lnSpc>
              <a:spcBef>
                <a:spcPct val="20000"/>
              </a:spcBef>
              <a:buClr>
                <a:srgbClr val="666666"/>
              </a:buClr>
              <a:buSzPct val="36000"/>
              <a:buBlip>
                <a:blip r:embed="rId7"/>
              </a:buBlip>
            </a:pPr>
            <a:r>
              <a:rPr lang="en-US" altLang="zh-CN" sz="1600" dirty="0" err="1">
                <a:solidFill>
                  <a:prstClr val="black"/>
                </a:solidFill>
                <a:latin typeface="Calibri" pitchFamily="34" charset="0"/>
                <a:sym typeface="Symbol"/>
              </a:rPr>
              <a:t>Nb</a:t>
            </a:r>
            <a:r>
              <a:rPr lang="en-US" altLang="zh-CN" sz="1600" dirty="0">
                <a:solidFill>
                  <a:prstClr val="black"/>
                </a:solidFill>
                <a:latin typeface="Calibri" pitchFamily="34" charset="0"/>
                <a:sym typeface="Symbol"/>
              </a:rPr>
              <a:t> : ~ 40 nm</a:t>
            </a:r>
          </a:p>
          <a:p>
            <a:pPr marL="552450" lvl="2" indent="-238125" eaLnBrk="0" hangingPunct="0">
              <a:lnSpc>
                <a:spcPct val="114000"/>
              </a:lnSpc>
              <a:spcBef>
                <a:spcPct val="20000"/>
              </a:spcBef>
              <a:buClr>
                <a:srgbClr val="666666"/>
              </a:buClr>
              <a:buSzPct val="36000"/>
              <a:buBlip>
                <a:blip r:embed="rId7"/>
              </a:buBlip>
            </a:pPr>
            <a:r>
              <a:rPr lang="en-US" altLang="zh-CN" sz="1600" dirty="0">
                <a:solidFill>
                  <a:prstClr val="black"/>
                </a:solidFill>
                <a:latin typeface="Calibri" pitchFamily="34" charset="0"/>
                <a:sym typeface="Symbol"/>
              </a:rPr>
              <a:t>MgB</a:t>
            </a:r>
            <a:r>
              <a:rPr lang="en-US" altLang="zh-CN" sz="1600" baseline="-25000" dirty="0">
                <a:solidFill>
                  <a:prstClr val="black"/>
                </a:solidFill>
                <a:latin typeface="Calibri" pitchFamily="34" charset="0"/>
                <a:sym typeface="Symbol"/>
              </a:rPr>
              <a:t>2</a:t>
            </a:r>
            <a:r>
              <a:rPr lang="en-US" altLang="zh-CN" sz="1600" dirty="0">
                <a:solidFill>
                  <a:prstClr val="black"/>
                </a:solidFill>
                <a:latin typeface="Calibri" pitchFamily="34" charset="0"/>
                <a:sym typeface="Symbol"/>
              </a:rPr>
              <a:t> ~ 200 nm</a:t>
            </a:r>
          </a:p>
          <a:p>
            <a:pPr marL="182563" lvl="1" indent="-182563">
              <a:lnSpc>
                <a:spcPct val="120000"/>
              </a:lnSpc>
              <a:spcBef>
                <a:spcPts val="400"/>
              </a:spcBef>
              <a:buClr>
                <a:srgbClr val="FFC000"/>
              </a:buClr>
              <a:buSzPct val="90000"/>
              <a:buBlip>
                <a:blip r:embed="rId2"/>
              </a:buBlip>
            </a:pP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 Avalanche : high RF dissipation</a:t>
            </a:r>
            <a:endParaRPr lang="en-US" altLang="zh-CN" sz="1600" dirty="0">
              <a:solidFill>
                <a:prstClr val="black"/>
              </a:solidFill>
              <a:sym typeface="Symbo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5243" y="6020271"/>
            <a:ext cx="4681417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050" dirty="0" smtClean="0">
                <a:latin typeface="Time new roman"/>
              </a:rPr>
              <a:t>MgB</a:t>
            </a:r>
            <a:r>
              <a:rPr lang="fr-FR" sz="1050" baseline="-25000" dirty="0" smtClean="0">
                <a:latin typeface="Time new roman"/>
              </a:rPr>
              <a:t>2:</a:t>
            </a:r>
            <a:r>
              <a:rPr lang="fr-FR" sz="1050" dirty="0" smtClean="0">
                <a:latin typeface="Time new roman"/>
              </a:rPr>
              <a:t> </a:t>
            </a:r>
            <a:r>
              <a:rPr lang="fr-FR" sz="1050" dirty="0" smtClean="0">
                <a:solidFill>
                  <a:srgbClr val="00B0F0"/>
                </a:solidFill>
                <a:hlinkClick r:id="rId8"/>
              </a:rPr>
              <a:t>http</a:t>
            </a:r>
            <a:r>
              <a:rPr lang="fr-FR" sz="1050" dirty="0">
                <a:solidFill>
                  <a:srgbClr val="00B0F0"/>
                </a:solidFill>
                <a:hlinkClick r:id="rId8"/>
              </a:rPr>
              <a:t>://www.nature.com/srep/2012/121126/srep00886/full/srep00886.html?message-global=remove&amp;WT.ec_id=SREP-20121127</a:t>
            </a:r>
            <a:endParaRPr lang="fr-FR" sz="1050" b="1" dirty="0">
              <a:solidFill>
                <a:srgbClr val="00B0F0"/>
              </a:solidFill>
              <a:latin typeface="Time new roman"/>
            </a:endParaRPr>
          </a:p>
        </p:txBody>
      </p:sp>
      <p:sp>
        <p:nvSpPr>
          <p:cNvPr id="7" name="Forme libre 6"/>
          <p:cNvSpPr/>
          <p:nvPr/>
        </p:nvSpPr>
        <p:spPr>
          <a:xfrm rot="2801224" flipV="1">
            <a:off x="872753" y="2785106"/>
            <a:ext cx="136079" cy="138892"/>
          </a:xfrm>
          <a:custGeom>
            <a:avLst/>
            <a:gdLst>
              <a:gd name="connsiteX0" fmla="*/ 57494 w 57494"/>
              <a:gd name="connsiteY0" fmla="*/ 14177 h 14177"/>
              <a:gd name="connsiteX1" fmla="*/ 7875 w 57494"/>
              <a:gd name="connsiteY1" fmla="*/ 7089 h 14177"/>
              <a:gd name="connsiteX2" fmla="*/ 787 w 57494"/>
              <a:gd name="connsiteY2" fmla="*/ 0 h 141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494" h="14177">
                <a:moveTo>
                  <a:pt x="57494" y="14177"/>
                </a:moveTo>
                <a:cubicBezTo>
                  <a:pt x="37410" y="11814"/>
                  <a:pt x="17326" y="9452"/>
                  <a:pt x="7875" y="7089"/>
                </a:cubicBezTo>
                <a:cubicBezTo>
                  <a:pt x="-1576" y="4726"/>
                  <a:pt x="-395" y="2363"/>
                  <a:pt x="787" y="0"/>
                </a:cubicBezTo>
              </a:path>
            </a:pathLst>
          </a:custGeom>
          <a:noFill/>
          <a:ln w="19050">
            <a:solidFill>
              <a:schemeClr val="bg2">
                <a:lumMod val="7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8321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90600" y="152400"/>
            <a:ext cx="6749752" cy="684312"/>
          </a:xfrm>
        </p:spPr>
        <p:txBody>
          <a:bodyPr/>
          <a:lstStyle/>
          <a:p>
            <a:pPr algn="r"/>
            <a:r>
              <a:rPr lang="en-US" dirty="0" smtClean="0"/>
              <a:t>    	</a:t>
            </a:r>
            <a:r>
              <a:rPr lang="fr-FR" dirty="0" err="1" smtClean="0"/>
              <a:t>EFFECTs</a:t>
            </a:r>
            <a:r>
              <a:rPr lang="fr-FR" dirty="0" smtClean="0"/>
              <a:t> of local </a:t>
            </a:r>
            <a:r>
              <a:rPr lang="fr-FR" dirty="0" err="1" smtClean="0"/>
              <a:t>defects</a:t>
            </a:r>
            <a:endParaRPr lang="fr-FR" dirty="0"/>
          </a:p>
        </p:txBody>
      </p:sp>
      <p:sp>
        <p:nvSpPr>
          <p:cNvPr id="60" name="Rectangle 59"/>
          <p:cNvSpPr/>
          <p:nvPr/>
        </p:nvSpPr>
        <p:spPr>
          <a:xfrm>
            <a:off x="312598" y="5183174"/>
            <a:ext cx="8059230" cy="1180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0272" lvl="1" indent="-270272" eaLnBrk="0" hangingPunct="0">
              <a:lnSpc>
                <a:spcPct val="114000"/>
              </a:lnSpc>
              <a:buSzPct val="90000"/>
              <a:buBlip>
                <a:blip r:embed="rId3"/>
              </a:buBlip>
            </a:pPr>
            <a:r>
              <a:rPr kumimoji="1" lang="en-US" sz="1600" b="1" u="none" dirty="0">
                <a:solidFill>
                  <a:prstClr val="black"/>
                </a:solidFill>
              </a:rPr>
              <a:t>Vortices enter more easily at lower temperature (counter intuitive !)?</a:t>
            </a:r>
          </a:p>
          <a:p>
            <a:pPr marL="414338" lvl="2" indent="-178594" eaLnBrk="0" hangingPunct="0">
              <a:lnSpc>
                <a:spcPct val="114000"/>
              </a:lnSpc>
              <a:buClr>
                <a:srgbClr val="666666"/>
              </a:buClr>
              <a:buSzPct val="36000"/>
              <a:buBlip>
                <a:blip r:embed="rId4"/>
              </a:buBlip>
            </a:pPr>
            <a:r>
              <a:rPr lang="en-US" sz="1600" u="none" dirty="0">
                <a:solidFill>
                  <a:prstClr val="black"/>
                </a:solidFill>
              </a:rPr>
              <a:t> </a:t>
            </a:r>
            <a:r>
              <a:rPr lang="en-US" sz="1400" u="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@ T~T</a:t>
            </a:r>
            <a:r>
              <a:rPr lang="en-US" sz="1400" u="none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</a:t>
            </a:r>
            <a:r>
              <a:rPr lang="en-US" sz="1400" u="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: H is low =&gt; low dissipations =&gt; easy to thermally stabilize</a:t>
            </a:r>
          </a:p>
          <a:p>
            <a:pPr marL="414338" lvl="2" indent="-178594" eaLnBrk="0" hangingPunct="0">
              <a:lnSpc>
                <a:spcPct val="114000"/>
              </a:lnSpc>
              <a:buClr>
                <a:srgbClr val="666666"/>
              </a:buClr>
              <a:buSzPct val="36000"/>
              <a:buBlip>
                <a:blip r:embed="rId4"/>
              </a:buBlip>
            </a:pPr>
            <a:r>
              <a:rPr lang="en-US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@ </a:t>
            </a:r>
            <a:r>
              <a:rPr lang="en-US" sz="1400" u="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T&lt;&lt;T</a:t>
            </a:r>
            <a:r>
              <a:rPr lang="en-US" sz="1400" u="none" baseline="-25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C</a:t>
            </a:r>
            <a:r>
              <a:rPr lang="en-US" sz="1400" u="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: H is high=&gt; even if small defect =&gt; high dissipations =&gt; </a:t>
            </a:r>
            <a:r>
              <a:rPr lang="en-US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Favors </a:t>
            </a:r>
            <a:r>
              <a:rPr lang="en-US" sz="1400" u="non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flux </a:t>
            </a:r>
            <a:r>
              <a:rPr lang="en-US" sz="1400" u="none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jumps</a:t>
            </a:r>
            <a:endParaRPr lang="en-US" sz="1400" u="none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235744" lvl="2" eaLnBrk="0" hangingPunct="0">
              <a:lnSpc>
                <a:spcPct val="114000"/>
              </a:lnSpc>
              <a:buClr>
                <a:srgbClr val="666666"/>
              </a:buClr>
              <a:buSzPct val="36000"/>
            </a:pPr>
            <a:endParaRPr lang="en-US" sz="1600" u="none" dirty="0">
              <a:solidFill>
                <a:prstClr val="black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Rectangle 61"/>
              <p:cNvSpPr/>
              <p:nvPr/>
            </p:nvSpPr>
            <p:spPr>
              <a:xfrm>
                <a:off x="7227194" y="3643155"/>
                <a:ext cx="1622111" cy="50327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1200" i="1" u="none">
                          <a:solidFill>
                            <a:srgbClr val="0070C0"/>
                          </a:solidFill>
                          <a:latin typeface="Cambria Math"/>
                        </a:rPr>
                        <m:t>𝐻</m:t>
                      </m:r>
                      <m:r>
                        <a:rPr lang="fr-FR" sz="1200" i="1" u="none" baseline="-25000">
                          <a:solidFill>
                            <a:srgbClr val="0070C0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fr-FR" sz="1200" i="1" u="none">
                          <a:solidFill>
                            <a:srgbClr val="0070C0"/>
                          </a:solidFill>
                          <a:latin typeface="Cambria Math"/>
                        </a:rPr>
                        <m:t>=</m:t>
                      </m:r>
                      <m:r>
                        <a:rPr lang="fr-FR" sz="1200" i="1" u="none">
                          <a:solidFill>
                            <a:srgbClr val="0070C0"/>
                          </a:solidFill>
                          <a:latin typeface="Cambria Math"/>
                        </a:rPr>
                        <m:t>𝐻𝑖</m:t>
                      </m:r>
                      <m:r>
                        <a:rPr lang="fr-FR" sz="1200" i="1" u="none" baseline="30000">
                          <a:solidFill>
                            <a:srgbClr val="0070C0"/>
                          </a:solidFill>
                          <a:latin typeface="Cambria Math"/>
                        </a:rPr>
                        <m:t>0</m:t>
                      </m:r>
                      <m:d>
                        <m:dPr>
                          <m:begChr m:val=""/>
                          <m:endChr m:val="]"/>
                          <m:ctrlPr>
                            <a:rPr lang="fr-FR" sz="1200" i="1" u="none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["/>
                              <m:endChr m:val=""/>
                              <m:ctrlPr>
                                <a:rPr lang="fr-FR" sz="1200" b="1" i="1" u="none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fr-FR" sz="1200" b="1" i="1" u="none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𝟏</m:t>
                              </m:r>
                              <m:r>
                                <a:rPr lang="fr-FR" sz="1200" b="1" i="1" u="none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−( </m:t>
                              </m:r>
                              <m:f>
                                <m:fPr>
                                  <m:ctrlPr>
                                    <a:rPr lang="fr-FR" sz="1200" b="1" i="1" u="none">
                                      <a:solidFill>
                                        <a:srgbClr val="0070C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fr-FR" sz="1200" b="1" i="1" u="none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𝑻</m:t>
                                  </m:r>
                                </m:num>
                                <m:den>
                                  <m:r>
                                    <a:rPr lang="fr-FR" sz="1200" b="1" i="1" u="none">
                                      <a:solidFill>
                                        <a:srgbClr val="0070C0"/>
                                      </a:solidFill>
                                      <a:latin typeface="Cambria Math"/>
                                    </a:rPr>
                                    <m:t>𝑻𝒄</m:t>
                                  </m:r>
                                </m:den>
                              </m:f>
                            </m:e>
                          </m:d>
                          <m:sSup>
                            <m:sSupPr>
                              <m:ctrlPr>
                                <a:rPr lang="fr-FR" sz="1200" b="1" i="1" u="none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fr-FR" sz="1200" b="1" i="1" u="none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)</m:t>
                              </m:r>
                            </m:e>
                            <m:sup>
                              <m:r>
                                <a:rPr lang="fr-FR" sz="1200" b="1" i="1" u="none">
                                  <a:solidFill>
                                    <a:srgbClr val="0070C0"/>
                                  </a:solidFill>
                                  <a:latin typeface="Cambria Math"/>
                                </a:rPr>
                                <m:t>𝟐</m:t>
                              </m:r>
                            </m:sup>
                          </m:sSup>
                        </m:e>
                      </m:d>
                    </m:oMath>
                  </m:oMathPara>
                </a14:m>
                <a:endParaRPr lang="fr-FR" sz="1200" u="none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62" name="Rectangle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7194" y="3643155"/>
                <a:ext cx="1622111" cy="503279"/>
              </a:xfrm>
              <a:prstGeom prst="rect">
                <a:avLst/>
              </a:prstGeom>
              <a:blipFill rotWithShape="0">
                <a:blip r:embed="rId5"/>
                <a:stretch>
                  <a:fillRect l="-4135" t="-178049" r="-46992" b="-2609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3" name="Image 62"/>
          <p:cNvPicPr>
            <a:picLocks noChangeAspect="1"/>
          </p:cNvPicPr>
          <p:nvPr/>
        </p:nvPicPr>
        <p:blipFill>
          <a:blip r:embed="rId6">
            <a:duotone>
              <a:schemeClr val="accent4">
                <a:shade val="45000"/>
                <a:satMod val="135000"/>
              </a:schemeClr>
              <a:prstClr val="white"/>
            </a:duotone>
            <a:lum bright="-13000" contrast="28000"/>
          </a:blip>
          <a:stretch>
            <a:fillRect/>
          </a:stretch>
        </p:blipFill>
        <p:spPr>
          <a:xfrm>
            <a:off x="7432345" y="4472327"/>
            <a:ext cx="1219605" cy="505101"/>
          </a:xfrm>
          <a:prstGeom prst="rect">
            <a:avLst/>
          </a:prstGeom>
        </p:spPr>
      </p:pic>
      <p:sp>
        <p:nvSpPr>
          <p:cNvPr id="64" name="Rectangle 11"/>
          <p:cNvSpPr>
            <a:spLocks noChangeArrowheads="1"/>
          </p:cNvSpPr>
          <p:nvPr/>
        </p:nvSpPr>
        <p:spPr bwMode="auto">
          <a:xfrm>
            <a:off x="7376582" y="4153184"/>
            <a:ext cx="1524650" cy="287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101697" tIns="50849" rIns="101697" bIns="50849">
            <a:spAutoFit/>
          </a:bodyPr>
          <a:lstStyle>
            <a:lvl1pPr defTabSz="1355725" eaLnBrk="0" hangingPunct="0"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677863" defTabSz="1355725" eaLnBrk="0" hangingPunct="0"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55725" defTabSz="1355725" eaLnBrk="0" hangingPunct="0"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2033588" defTabSz="1355725" eaLnBrk="0" hangingPunct="0"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711450" defTabSz="1355725" eaLnBrk="0" hangingPunct="0"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3168650" defTabSz="1355725" eaLnBrk="0" fontAlgn="base" hangingPunct="0">
              <a:spcBef>
                <a:spcPct val="0"/>
              </a:spcBef>
              <a:spcAft>
                <a:spcPct val="0"/>
              </a:spcAft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625850" defTabSz="1355725" eaLnBrk="0" fontAlgn="base" hangingPunct="0">
              <a:spcBef>
                <a:spcPct val="0"/>
              </a:spcBef>
              <a:spcAft>
                <a:spcPct val="0"/>
              </a:spcAft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4083050" defTabSz="1355725" eaLnBrk="0" fontAlgn="base" hangingPunct="0">
              <a:spcBef>
                <a:spcPct val="0"/>
              </a:spcBef>
              <a:spcAft>
                <a:spcPct val="0"/>
              </a:spcAft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540250" defTabSz="1355725" eaLnBrk="0" fontAlgn="base" hangingPunct="0">
              <a:spcBef>
                <a:spcPct val="0"/>
              </a:spcBef>
              <a:spcAft>
                <a:spcPct val="0"/>
              </a:spcAft>
              <a:defRPr sz="1400"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defTabSz="342900" eaLnBrk="1" hangingPunct="1"/>
            <a:r>
              <a:rPr lang="fr-FR" altLang="fr-FR" sz="1200" i="1" u="none" dirty="0">
                <a:solidFill>
                  <a:srgbClr val="0070C0"/>
                </a:solidFill>
              </a:rPr>
              <a:t>Dissipations :</a:t>
            </a:r>
          </a:p>
        </p:txBody>
      </p:sp>
      <p:sp>
        <p:nvSpPr>
          <p:cNvPr id="75" name="Rectangle 74"/>
          <p:cNvSpPr/>
          <p:nvPr/>
        </p:nvSpPr>
        <p:spPr>
          <a:xfrm>
            <a:off x="106972" y="6124621"/>
            <a:ext cx="8825803" cy="346249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marL="692944">
              <a:spcAft>
                <a:spcPts val="300"/>
              </a:spcAft>
            </a:pPr>
            <a:r>
              <a:rPr lang="fr-FR" sz="1650" u="none" dirty="0">
                <a:solidFill>
                  <a:srgbClr val="DC0528"/>
                </a:solidFill>
              </a:rPr>
              <a:t>=&gt; </a:t>
            </a:r>
            <a:r>
              <a:rPr lang="fr-FR" sz="1650" u="none" dirty="0" err="1">
                <a:solidFill>
                  <a:srgbClr val="DC0528"/>
                </a:solidFill>
              </a:rPr>
              <a:t>We</a:t>
            </a:r>
            <a:r>
              <a:rPr lang="fr-FR" sz="1650" u="none" dirty="0">
                <a:solidFill>
                  <a:srgbClr val="DC0528"/>
                </a:solidFill>
              </a:rPr>
              <a:t> have to </a:t>
            </a:r>
            <a:r>
              <a:rPr lang="fr-FR" sz="1650" u="none" dirty="0" err="1">
                <a:solidFill>
                  <a:srgbClr val="DC0528"/>
                </a:solidFill>
              </a:rPr>
              <a:t>reduce</a:t>
            </a:r>
            <a:r>
              <a:rPr lang="fr-FR" sz="1650" u="none" dirty="0">
                <a:solidFill>
                  <a:srgbClr val="DC0528"/>
                </a:solidFill>
              </a:rPr>
              <a:t> </a:t>
            </a:r>
            <a:r>
              <a:rPr lang="fr-FR" sz="1650" u="none" dirty="0" err="1">
                <a:solidFill>
                  <a:srgbClr val="DC0528"/>
                </a:solidFill>
              </a:rPr>
              <a:t>defect</a:t>
            </a:r>
            <a:r>
              <a:rPr lang="fr-FR" sz="1650" u="none" dirty="0">
                <a:solidFill>
                  <a:srgbClr val="DC0528"/>
                </a:solidFill>
              </a:rPr>
              <a:t> </a:t>
            </a:r>
            <a:r>
              <a:rPr lang="fr-FR" sz="1650" u="none" dirty="0" err="1">
                <a:solidFill>
                  <a:srgbClr val="DC0528"/>
                </a:solidFill>
              </a:rPr>
              <a:t>density</a:t>
            </a:r>
            <a:r>
              <a:rPr lang="fr-FR" sz="1650" u="none" dirty="0">
                <a:solidFill>
                  <a:srgbClr val="DC0528"/>
                </a:solidFill>
              </a:rPr>
              <a:t> </a:t>
            </a:r>
            <a:r>
              <a:rPr lang="fr-FR" sz="1650" u="none" dirty="0" smtClean="0">
                <a:solidFill>
                  <a:srgbClr val="DC0528"/>
                </a:solidFill>
              </a:rPr>
              <a:t>	</a:t>
            </a:r>
            <a:r>
              <a:rPr lang="fr-FR" sz="1600" b="1" u="none" dirty="0" smtClean="0">
                <a:solidFill>
                  <a:srgbClr val="DC0528"/>
                </a:solidFill>
              </a:rPr>
              <a:t>(</a:t>
            </a:r>
            <a:r>
              <a:rPr lang="fr-FR" sz="1600" b="1" u="none" dirty="0" err="1">
                <a:solidFill>
                  <a:srgbClr val="DC0528"/>
                </a:solidFill>
              </a:rPr>
              <a:t>yes</a:t>
            </a:r>
            <a:r>
              <a:rPr lang="fr-FR" sz="1600" b="1" u="none" dirty="0">
                <a:solidFill>
                  <a:srgbClr val="DC0528"/>
                </a:solidFill>
              </a:rPr>
              <a:t> but </a:t>
            </a:r>
            <a:r>
              <a:rPr lang="fr-FR" sz="1600" b="1" u="none" dirty="0" err="1">
                <a:solidFill>
                  <a:srgbClr val="DC0528"/>
                </a:solidFill>
              </a:rPr>
              <a:t>which</a:t>
            </a:r>
            <a:r>
              <a:rPr lang="fr-FR" sz="1600" b="1" u="none" dirty="0">
                <a:solidFill>
                  <a:srgbClr val="DC0528"/>
                </a:solidFill>
              </a:rPr>
              <a:t> </a:t>
            </a:r>
            <a:r>
              <a:rPr lang="fr-FR" sz="1600" b="1" u="none" dirty="0" err="1">
                <a:solidFill>
                  <a:srgbClr val="DC0528"/>
                </a:solidFill>
              </a:rPr>
              <a:t>ones</a:t>
            </a:r>
            <a:r>
              <a:rPr lang="fr-FR" sz="1600" b="1" u="none" dirty="0">
                <a:solidFill>
                  <a:srgbClr val="DC0528"/>
                </a:solidFill>
              </a:rPr>
              <a:t>?)</a:t>
            </a:r>
            <a:endParaRPr lang="fr-FR" sz="2000" b="1" u="none" dirty="0">
              <a:solidFill>
                <a:srgbClr val="DC0528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7227194" y="1787919"/>
            <a:ext cx="1490152" cy="346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92944">
              <a:spcAft>
                <a:spcPts val="300"/>
              </a:spcAft>
            </a:pPr>
            <a:r>
              <a:rPr lang="fr-FR" sz="1650" u="none" dirty="0">
                <a:solidFill>
                  <a:srgbClr val="DC0528"/>
                </a:solidFill>
              </a:rPr>
              <a:t>Nb</a:t>
            </a:r>
            <a:r>
              <a:rPr lang="fr-FR" sz="1650" u="none" baseline="-25000" dirty="0">
                <a:solidFill>
                  <a:srgbClr val="DC0528"/>
                </a:solidFill>
              </a:rPr>
              <a:t>3</a:t>
            </a:r>
            <a:r>
              <a:rPr lang="fr-FR" sz="1650" u="none" dirty="0">
                <a:solidFill>
                  <a:srgbClr val="DC0528"/>
                </a:solidFill>
              </a:rPr>
              <a:t>Sn</a:t>
            </a:r>
          </a:p>
        </p:txBody>
      </p:sp>
      <p:grpSp>
        <p:nvGrpSpPr>
          <p:cNvPr id="46" name="Groupe 45"/>
          <p:cNvGrpSpPr/>
          <p:nvPr/>
        </p:nvGrpSpPr>
        <p:grpSpPr>
          <a:xfrm>
            <a:off x="151859" y="270887"/>
            <a:ext cx="8380708" cy="4874005"/>
            <a:chOff x="181043" y="247398"/>
            <a:chExt cx="8175332" cy="4754564"/>
          </a:xfrm>
        </p:grpSpPr>
        <p:grpSp>
          <p:nvGrpSpPr>
            <p:cNvPr id="48" name="Groupe 47"/>
            <p:cNvGrpSpPr/>
            <p:nvPr/>
          </p:nvGrpSpPr>
          <p:grpSpPr>
            <a:xfrm>
              <a:off x="181043" y="247398"/>
              <a:ext cx="8175332" cy="4754564"/>
              <a:chOff x="1665052" y="1390689"/>
              <a:chExt cx="8531135" cy="4961490"/>
            </a:xfrm>
            <a:solidFill>
              <a:schemeClr val="bg1"/>
            </a:solidFill>
          </p:grpSpPr>
          <p:grpSp>
            <p:nvGrpSpPr>
              <p:cNvPr id="53" name="Groupe 52"/>
              <p:cNvGrpSpPr/>
              <p:nvPr/>
            </p:nvGrpSpPr>
            <p:grpSpPr>
              <a:xfrm>
                <a:off x="1665052" y="1390689"/>
                <a:ext cx="7414934" cy="4961490"/>
                <a:chOff x="1237839" y="-137887"/>
                <a:chExt cx="7902609" cy="5287804"/>
              </a:xfrm>
              <a:grpFill/>
            </p:grpSpPr>
            <p:grpSp>
              <p:nvGrpSpPr>
                <p:cNvPr id="58" name="Groupe 57"/>
                <p:cNvGrpSpPr/>
                <p:nvPr/>
              </p:nvGrpSpPr>
              <p:grpSpPr>
                <a:xfrm>
                  <a:off x="2813684" y="-137887"/>
                  <a:ext cx="6326764" cy="5287804"/>
                  <a:chOff x="1840276" y="-81755"/>
                  <a:chExt cx="7190860" cy="6031174"/>
                </a:xfrm>
                <a:grpFill/>
              </p:grpSpPr>
              <p:pic>
                <p:nvPicPr>
                  <p:cNvPr id="79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7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b="4232"/>
                  <a:stretch/>
                </p:blipFill>
                <p:spPr bwMode="auto">
                  <a:xfrm>
                    <a:off x="1840276" y="1230101"/>
                    <a:ext cx="7190860" cy="4719318"/>
                  </a:xfrm>
                  <a:prstGeom prst="rect">
                    <a:avLst/>
                  </a:prstGeom>
                  <a:grpFill/>
                  <a:ln>
                    <a:solidFill>
                      <a:schemeClr val="tx1"/>
                    </a:solidFill>
                    <a:prstDash val="solid"/>
                  </a:ln>
                  <a:extLst>
                    <a:ext uri="{909E8E84-426E-40dd-AFC4-6F175D3DCCD1}">
                      <a14:hiddenFill xmlns=""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=""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80" name="Étoile à 5 branches 79"/>
                  <p:cNvSpPr/>
                  <p:nvPr/>
                </p:nvSpPr>
                <p:spPr>
                  <a:xfrm>
                    <a:off x="3369163" y="4025124"/>
                    <a:ext cx="180000" cy="180000"/>
                  </a:xfrm>
                  <a:prstGeom prst="star5">
                    <a:avLst/>
                  </a:prstGeom>
                  <a:grpFill/>
                  <a:ln w="63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900" u="none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81" name="Forme libre 80"/>
                  <p:cNvSpPr/>
                  <p:nvPr/>
                </p:nvSpPr>
                <p:spPr>
                  <a:xfrm>
                    <a:off x="2795342" y="4656460"/>
                    <a:ext cx="5746631" cy="462192"/>
                  </a:xfrm>
                  <a:custGeom>
                    <a:avLst/>
                    <a:gdLst>
                      <a:gd name="connsiteX0" fmla="*/ 5655365 w 5655365"/>
                      <a:gd name="connsiteY0" fmla="*/ 407504 h 407504"/>
                      <a:gd name="connsiteX1" fmla="*/ 2802834 w 5655365"/>
                      <a:gd name="connsiteY1" fmla="*/ 89452 h 407504"/>
                      <a:gd name="connsiteX2" fmla="*/ 0 w 5655365"/>
                      <a:gd name="connsiteY2" fmla="*/ 0 h 407504"/>
                      <a:gd name="connsiteX0" fmla="*/ 5655365 w 5655365"/>
                      <a:gd name="connsiteY0" fmla="*/ 407504 h 407504"/>
                      <a:gd name="connsiteX1" fmla="*/ 0 w 5655365"/>
                      <a:gd name="connsiteY1" fmla="*/ 0 h 407504"/>
                      <a:gd name="connsiteX0" fmla="*/ 5655365 w 5655365"/>
                      <a:gd name="connsiteY0" fmla="*/ 407504 h 407504"/>
                      <a:gd name="connsiteX1" fmla="*/ 0 w 5655365"/>
                      <a:gd name="connsiteY1" fmla="*/ 0 h 407504"/>
                      <a:gd name="connsiteX0" fmla="*/ 5655365 w 5655365"/>
                      <a:gd name="connsiteY0" fmla="*/ 407526 h 407526"/>
                      <a:gd name="connsiteX1" fmla="*/ 0 w 5655365"/>
                      <a:gd name="connsiteY1" fmla="*/ 22 h 407526"/>
                      <a:gd name="connsiteX0" fmla="*/ 5655365 w 5655365"/>
                      <a:gd name="connsiteY0" fmla="*/ 407555 h 407555"/>
                      <a:gd name="connsiteX1" fmla="*/ 0 w 5655365"/>
                      <a:gd name="connsiteY1" fmla="*/ 51 h 4075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</a:cxnLst>
                    <a:rect l="l" t="t" r="r" b="b"/>
                    <a:pathLst>
                      <a:path w="5655365" h="407555">
                        <a:moveTo>
                          <a:pt x="5655365" y="407555"/>
                        </a:moveTo>
                        <a:cubicBezTo>
                          <a:pt x="5092148" y="152451"/>
                          <a:pt x="722244" y="-3261"/>
                          <a:pt x="0" y="51"/>
                        </a:cubicBezTo>
                      </a:path>
                    </a:pathLst>
                  </a:custGeom>
                  <a:noFill/>
                  <a:ln>
                    <a:solidFill>
                      <a:srgbClr val="00CC66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900" u="none">
                      <a:solidFill>
                        <a:prstClr val="white"/>
                      </a:solidFill>
                    </a:endParaRPr>
                  </a:p>
                </p:txBody>
              </p:sp>
              <p:sp>
                <p:nvSpPr>
                  <p:cNvPr id="82" name="Étoile à 5 branches 81"/>
                  <p:cNvSpPr/>
                  <p:nvPr/>
                </p:nvSpPr>
                <p:spPr>
                  <a:xfrm>
                    <a:off x="3355975" y="-81755"/>
                    <a:ext cx="180000" cy="180000"/>
                  </a:xfrm>
                  <a:prstGeom prst="star5">
                    <a:avLst/>
                  </a:prstGeom>
                  <a:grpFill/>
                  <a:ln w="12700">
                    <a:solidFill>
                      <a:schemeClr val="accent3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 fontAlgn="base">
                      <a:spcBef>
                        <a:spcPct val="0"/>
                      </a:spcBef>
                      <a:spcAft>
                        <a:spcPct val="0"/>
                      </a:spcAft>
                    </a:pPr>
                    <a:endParaRPr lang="en-US" sz="900" u="none">
                      <a:solidFill>
                        <a:prstClr val="white"/>
                      </a:solidFill>
                    </a:endParaRPr>
                  </a:p>
                </p:txBody>
              </p:sp>
            </p:grpSp>
            <p:sp>
              <p:nvSpPr>
                <p:cNvPr id="59" name="ZoneTexte 58"/>
                <p:cNvSpPr txBox="1"/>
                <p:nvPr/>
              </p:nvSpPr>
              <p:spPr>
                <a:xfrm>
                  <a:off x="1324617" y="3888532"/>
                  <a:ext cx="1191309" cy="384715"/>
                </a:xfrm>
                <a:prstGeom prst="rect">
                  <a:avLst/>
                </a:prstGeom>
                <a:grpFill/>
                <a:ln w="19050">
                  <a:solidFill>
                    <a:srgbClr val="00CC66"/>
                  </a:solidFill>
                </a:ln>
              </p:spPr>
              <p:txBody>
                <a:bodyPr wrap="none" lIns="27000" tIns="27000" rIns="27000" bIns="27000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050" b="1" u="none" dirty="0">
                      <a:solidFill>
                        <a:prstClr val="black"/>
                      </a:solidFill>
                    </a:rPr>
                    <a:t>H</a:t>
                  </a:r>
                  <a:r>
                    <a:rPr lang="en-US" sz="1050" b="1" u="none" baseline="-25000" dirty="0">
                      <a:solidFill>
                        <a:prstClr val="black"/>
                      </a:solidFill>
                    </a:rPr>
                    <a:t>C1</a:t>
                  </a:r>
                  <a:r>
                    <a:rPr lang="en-US" sz="1050" b="1" u="none" baseline="30000" dirty="0">
                      <a:solidFill>
                        <a:prstClr val="black"/>
                      </a:solidFill>
                    </a:rPr>
                    <a:t>Nb3Sn</a:t>
                  </a:r>
                  <a:r>
                    <a:rPr lang="en-US" sz="1050" b="1" u="none" dirty="0">
                      <a:solidFill>
                        <a:prstClr val="black"/>
                      </a:solidFill>
                    </a:rPr>
                    <a:t> </a:t>
                  </a:r>
                  <a:r>
                    <a:rPr lang="en-US" sz="1050" u="none" dirty="0">
                      <a:solidFill>
                        <a:prstClr val="black"/>
                      </a:solidFill>
                    </a:rPr>
                    <a:t>(~27mT)</a:t>
                  </a:r>
                </a:p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u="none" dirty="0">
                      <a:solidFill>
                        <a:prstClr val="black"/>
                      </a:solidFill>
                    </a:rPr>
                    <a:t>(50 </a:t>
                  </a:r>
                  <a:r>
                    <a:rPr lang="en-US" sz="900" u="none" dirty="0" err="1">
                      <a:solidFill>
                        <a:prstClr val="black"/>
                      </a:solidFill>
                    </a:rPr>
                    <a:t>mT</a:t>
                  </a:r>
                  <a:r>
                    <a:rPr lang="en-US" sz="900" u="none" dirty="0">
                      <a:solidFill>
                        <a:prstClr val="black"/>
                      </a:solidFill>
                    </a:rPr>
                    <a:t> pour le bulk)</a:t>
                  </a:r>
                </a:p>
              </p:txBody>
            </p:sp>
            <p:cxnSp>
              <p:nvCxnSpPr>
                <p:cNvPr id="61" name="Connecteur droit avec flèche 60"/>
                <p:cNvCxnSpPr/>
                <p:nvPr/>
              </p:nvCxnSpPr>
              <p:spPr>
                <a:xfrm flipV="1">
                  <a:off x="2876206" y="4053284"/>
                  <a:ext cx="760876" cy="21877"/>
                </a:xfrm>
                <a:prstGeom prst="straightConnector1">
                  <a:avLst/>
                </a:prstGeom>
                <a:grpFill/>
                <a:ln w="28575">
                  <a:solidFill>
                    <a:srgbClr val="00CC66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ZoneTexte 65"/>
                <p:cNvSpPr txBox="1"/>
                <p:nvPr/>
              </p:nvSpPr>
              <p:spPr>
                <a:xfrm>
                  <a:off x="1237839" y="2799077"/>
                  <a:ext cx="1594374" cy="560016"/>
                </a:xfrm>
                <a:prstGeom prst="rect">
                  <a:avLst/>
                </a:prstGeom>
                <a:grpFill/>
                <a:ln w="19050">
                  <a:solidFill>
                    <a:srgbClr val="589937"/>
                  </a:solidFill>
                </a:ln>
              </p:spPr>
              <p:txBody>
                <a:bodyPr wrap="square" lIns="27000" tIns="27000" rIns="27000" bIns="27000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000" u="none" dirty="0">
                      <a:solidFill>
                        <a:prstClr val="black"/>
                      </a:solidFill>
                    </a:rPr>
                    <a:t>Recent results from Cornell </a:t>
                  </a:r>
                  <a:r>
                    <a:rPr lang="en-US" sz="1000" b="1" u="none" dirty="0">
                      <a:solidFill>
                        <a:prstClr val="black"/>
                      </a:solidFill>
                    </a:rPr>
                    <a:t>CW </a:t>
                  </a:r>
                  <a:r>
                    <a:rPr lang="en-US" sz="1000" u="none" dirty="0">
                      <a:solidFill>
                        <a:prstClr val="black"/>
                      </a:solidFill>
                    </a:rPr>
                    <a:t>(Posen, 2015 (17 MV/m))</a:t>
                  </a:r>
                </a:p>
              </p:txBody>
            </p:sp>
            <p:cxnSp>
              <p:nvCxnSpPr>
                <p:cNvPr id="67" name="Connecteur droit avec flèche 66"/>
                <p:cNvCxnSpPr>
                  <a:stCxn id="66" idx="3"/>
                </p:cNvCxnSpPr>
                <p:nvPr/>
              </p:nvCxnSpPr>
              <p:spPr>
                <a:xfrm>
                  <a:off x="2832213" y="3079085"/>
                  <a:ext cx="1153700" cy="387911"/>
                </a:xfrm>
                <a:prstGeom prst="straightConnector1">
                  <a:avLst/>
                </a:prstGeom>
                <a:grpFill/>
                <a:ln w="28575">
                  <a:solidFill>
                    <a:srgbClr val="589937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9" name="ZoneTexte 68"/>
                <p:cNvSpPr txBox="1"/>
                <p:nvPr/>
              </p:nvSpPr>
              <p:spPr>
                <a:xfrm>
                  <a:off x="1498360" y="1794155"/>
                  <a:ext cx="1167200" cy="393063"/>
                </a:xfrm>
                <a:prstGeom prst="rect">
                  <a:avLst/>
                </a:prstGeom>
                <a:grpFill/>
                <a:ln w="19050">
                  <a:solidFill>
                    <a:srgbClr val="FF0000"/>
                  </a:solidFill>
                </a:ln>
              </p:spPr>
              <p:txBody>
                <a:bodyPr wrap="square" lIns="27000" tIns="27000" rIns="27000" bIns="27000" rtlCol="0">
                  <a:spAutoFit/>
                </a:bodyPr>
                <a:lstStyle>
                  <a:defPPr>
                    <a:defRPr lang="fr-FR"/>
                  </a:defPPr>
                  <a:lvl1pPr>
                    <a:defRPr sz="1200" u="none">
                      <a:solidFill>
                        <a:prstClr val="black"/>
                      </a:solidFill>
                    </a:defRPr>
                  </a:lvl1pPr>
                </a:lstStyle>
                <a:p>
                  <a:r>
                    <a:rPr lang="en-US" sz="1000" dirty="0"/>
                    <a:t>Cornell, 1997</a:t>
                  </a:r>
                </a:p>
                <a:p>
                  <a:pPr algn="ctr"/>
                  <a:r>
                    <a:rPr lang="en-US" sz="1000" b="1" dirty="0"/>
                    <a:t>pulsed</a:t>
                  </a:r>
                </a:p>
              </p:txBody>
            </p:sp>
            <p:cxnSp>
              <p:nvCxnSpPr>
                <p:cNvPr id="71" name="Connecteur droit avec flèche 70"/>
                <p:cNvCxnSpPr>
                  <a:stCxn id="69" idx="3"/>
                </p:cNvCxnSpPr>
                <p:nvPr/>
              </p:nvCxnSpPr>
              <p:spPr>
                <a:xfrm>
                  <a:off x="2665561" y="1990686"/>
                  <a:ext cx="1785870" cy="889558"/>
                </a:xfrm>
                <a:prstGeom prst="straightConnector1">
                  <a:avLst/>
                </a:prstGeom>
                <a:grpFill/>
                <a:ln w="28575">
                  <a:solidFill>
                    <a:srgbClr val="FF0000"/>
                  </a:solidFill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4" name="ZoneTexte 73"/>
                <p:cNvSpPr txBox="1"/>
                <p:nvPr/>
              </p:nvSpPr>
              <p:spPr>
                <a:xfrm>
                  <a:off x="1305541" y="1101691"/>
                  <a:ext cx="1186100" cy="393063"/>
                </a:xfrm>
                <a:prstGeom prst="rect">
                  <a:avLst/>
                </a:prstGeom>
                <a:grpFill/>
                <a:ln w="19050">
                  <a:solidFill>
                    <a:srgbClr val="3333FF"/>
                  </a:solidFill>
                  <a:prstDash val="solid"/>
                </a:ln>
              </p:spPr>
              <p:txBody>
                <a:bodyPr wrap="square" lIns="27000" tIns="27000" rIns="27000" bIns="27000" rtlCol="0">
                  <a:spAutoFit/>
                </a:bodyPr>
                <a:lstStyle>
                  <a:defPPr>
                    <a:defRPr lang="fr-FR"/>
                  </a:defPPr>
                  <a:lvl1pPr>
                    <a:defRPr sz="1200" u="none">
                      <a:solidFill>
                        <a:prstClr val="black"/>
                      </a:solidFill>
                    </a:defRPr>
                  </a:lvl1pPr>
                </a:lstStyle>
                <a:p>
                  <a:pPr algn="ctr"/>
                  <a:r>
                    <a:rPr lang="en-US" sz="1000" dirty="0"/>
                    <a:t>Nb H</a:t>
                  </a:r>
                  <a:r>
                    <a:rPr lang="en-US" sz="1000" baseline="-25000" dirty="0"/>
                    <a:t>C1</a:t>
                  </a:r>
                  <a:r>
                    <a:rPr lang="en-US" sz="1000" dirty="0"/>
                    <a:t> </a:t>
                  </a:r>
                </a:p>
                <a:p>
                  <a:pPr algn="ctr"/>
                  <a:r>
                    <a:rPr lang="en-US" sz="1000" dirty="0"/>
                    <a:t>(170 à 200 </a:t>
                  </a:r>
                  <a:r>
                    <a:rPr lang="en-US" sz="1000" dirty="0" err="1"/>
                    <a:t>mT</a:t>
                  </a:r>
                  <a:r>
                    <a:rPr lang="en-US" sz="1000" dirty="0"/>
                    <a:t>)</a:t>
                  </a:r>
                  <a:endParaRPr lang="en-US" sz="1000" b="1" dirty="0"/>
                </a:p>
              </p:txBody>
            </p:sp>
            <p:cxnSp>
              <p:nvCxnSpPr>
                <p:cNvPr id="76" name="Connecteur droit avec flèche 75"/>
                <p:cNvCxnSpPr>
                  <a:stCxn id="74" idx="3"/>
                </p:cNvCxnSpPr>
                <p:nvPr/>
              </p:nvCxnSpPr>
              <p:spPr>
                <a:xfrm>
                  <a:off x="2491642" y="1298222"/>
                  <a:ext cx="1162342" cy="677895"/>
                </a:xfrm>
                <a:prstGeom prst="straightConnector1">
                  <a:avLst/>
                </a:prstGeom>
                <a:grpFill/>
                <a:ln w="6350">
                  <a:solidFill>
                    <a:srgbClr val="3333FF"/>
                  </a:solidFill>
                  <a:prstDash val="lgDashDot"/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8" name="ZoneTexte 77"/>
                <p:cNvSpPr txBox="1"/>
                <p:nvPr/>
              </p:nvSpPr>
              <p:spPr>
                <a:xfrm>
                  <a:off x="2721067" y="-96783"/>
                  <a:ext cx="1059138" cy="384715"/>
                </a:xfrm>
                <a:prstGeom prst="rect">
                  <a:avLst/>
                </a:prstGeom>
                <a:grpFill/>
                <a:ln w="19050">
                  <a:solidFill>
                    <a:srgbClr val="FFFF00"/>
                  </a:solidFill>
                </a:ln>
              </p:spPr>
              <p:txBody>
                <a:bodyPr wrap="none" lIns="27000" tIns="27000" rIns="27000" bIns="27000" rtlCol="0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050" b="1" u="none" dirty="0">
                      <a:solidFill>
                        <a:prstClr val="black"/>
                      </a:solidFill>
                    </a:rPr>
                    <a:t>H</a:t>
                  </a:r>
                  <a:r>
                    <a:rPr lang="en-US" sz="1050" b="1" u="none" baseline="-25000" dirty="0">
                      <a:solidFill>
                        <a:prstClr val="black"/>
                      </a:solidFill>
                    </a:rPr>
                    <a:t>SH</a:t>
                  </a:r>
                  <a:r>
                    <a:rPr lang="en-US" sz="1050" b="1" u="none" baseline="30000" dirty="0">
                      <a:solidFill>
                        <a:prstClr val="black"/>
                      </a:solidFill>
                    </a:rPr>
                    <a:t>Nb3Sn</a:t>
                  </a:r>
                  <a:r>
                    <a:rPr lang="en-US" sz="1050" b="1" u="none" dirty="0">
                      <a:solidFill>
                        <a:prstClr val="black"/>
                      </a:solidFill>
                    </a:rPr>
                    <a:t> </a:t>
                  </a:r>
                </a:p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900" b="1" u="none" dirty="0">
                      <a:solidFill>
                        <a:prstClr val="black"/>
                      </a:solidFill>
                    </a:rPr>
                    <a:t>(</a:t>
                  </a:r>
                  <a:r>
                    <a:rPr lang="en-US" sz="900" u="none" dirty="0">
                      <a:solidFill>
                        <a:prstClr val="black"/>
                      </a:solidFill>
                    </a:rPr>
                    <a:t>~ 400 </a:t>
                  </a:r>
                  <a:r>
                    <a:rPr lang="en-US" sz="900" u="none" dirty="0" err="1">
                      <a:solidFill>
                        <a:prstClr val="black"/>
                      </a:solidFill>
                    </a:rPr>
                    <a:t>mT</a:t>
                  </a:r>
                  <a:r>
                    <a:rPr lang="en-US" sz="900" u="none" dirty="0">
                      <a:solidFill>
                        <a:prstClr val="black"/>
                      </a:solidFill>
                    </a:rPr>
                    <a:t> @ 0 K)</a:t>
                  </a:r>
                </a:p>
              </p:txBody>
            </p:sp>
          </p:grpSp>
          <p:grpSp>
            <p:nvGrpSpPr>
              <p:cNvPr id="54" name="Groupe 53"/>
              <p:cNvGrpSpPr/>
              <p:nvPr/>
            </p:nvGrpSpPr>
            <p:grpSpPr>
              <a:xfrm>
                <a:off x="4492675" y="1495865"/>
                <a:ext cx="5703512" cy="4102454"/>
                <a:chOff x="4492675" y="1495865"/>
                <a:chExt cx="5703512" cy="4102454"/>
              </a:xfrm>
              <a:grpFill/>
            </p:grpSpPr>
            <p:cxnSp>
              <p:nvCxnSpPr>
                <p:cNvPr id="55" name="Connecteur droit 54"/>
                <p:cNvCxnSpPr/>
                <p:nvPr/>
              </p:nvCxnSpPr>
              <p:spPr>
                <a:xfrm flipH="1" flipV="1">
                  <a:off x="4494349" y="1497539"/>
                  <a:ext cx="1256293" cy="1216404"/>
                </a:xfrm>
                <a:prstGeom prst="line">
                  <a:avLst/>
                </a:prstGeom>
                <a:grpFill/>
                <a:ln>
                  <a:solidFill>
                    <a:schemeClr val="bg1"/>
                  </a:solidFill>
                  <a:prstDash val="soli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Rectangle 55"/>
                <p:cNvSpPr/>
                <p:nvPr/>
              </p:nvSpPr>
              <p:spPr>
                <a:xfrm>
                  <a:off x="7914843" y="2293832"/>
                  <a:ext cx="2281344" cy="34084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txBody>
                <a:bodyPr wrap="square">
                  <a:spAutoFit/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788" i="1" u="none" dirty="0">
                      <a:solidFill>
                        <a:prstClr val="black"/>
                      </a:solidFill>
                    </a:rPr>
                    <a:t>Hays. "Measuring the RF critical field of </a:t>
                  </a:r>
                  <a:r>
                    <a:rPr lang="en-US" sz="788" i="1" u="none" dirty="0" err="1">
                      <a:solidFill>
                        <a:prstClr val="black"/>
                      </a:solidFill>
                    </a:rPr>
                    <a:t>Pb</a:t>
                  </a:r>
                  <a:r>
                    <a:rPr lang="en-US" sz="788" i="1" u="none" dirty="0">
                      <a:solidFill>
                        <a:prstClr val="black"/>
                      </a:solidFill>
                    </a:rPr>
                    <a:t>, Nb, </a:t>
                  </a:r>
                  <a:r>
                    <a:rPr lang="en-US" sz="788" i="1" u="none" dirty="0" err="1">
                      <a:solidFill>
                        <a:prstClr val="black"/>
                      </a:solidFill>
                    </a:rPr>
                    <a:t>NbSn</a:t>
                  </a:r>
                  <a:r>
                    <a:rPr lang="en-US" sz="788" i="1" u="none" dirty="0">
                      <a:solidFill>
                        <a:prstClr val="black"/>
                      </a:solidFill>
                    </a:rPr>
                    <a:t>". in SRF 97. 1997.</a:t>
                  </a:r>
                </a:p>
              </p:txBody>
            </p:sp>
            <p:cxnSp>
              <p:nvCxnSpPr>
                <p:cNvPr id="57" name="Connecteur droit 56"/>
                <p:cNvCxnSpPr/>
                <p:nvPr/>
              </p:nvCxnSpPr>
              <p:spPr>
                <a:xfrm flipH="1" flipV="1">
                  <a:off x="4492675" y="1495865"/>
                  <a:ext cx="4092400" cy="4102454"/>
                </a:xfrm>
                <a:prstGeom prst="line">
                  <a:avLst/>
                </a:prstGeom>
                <a:grpFill/>
                <a:ln>
                  <a:solidFill>
                    <a:schemeClr val="accent6">
                      <a:lumMod val="60000"/>
                      <a:lumOff val="40000"/>
                    </a:schemeClr>
                  </a:solidFill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49" name="Connecteur droit avec flèche 48"/>
            <p:cNvCxnSpPr/>
            <p:nvPr/>
          </p:nvCxnSpPr>
          <p:spPr>
            <a:xfrm flipV="1">
              <a:off x="3258949" y="4628418"/>
              <a:ext cx="0" cy="233158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3305500" y="4635365"/>
              <a:ext cx="549723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sz="750" i="1" u="none" dirty="0">
                  <a:solidFill>
                    <a:srgbClr val="0070C0"/>
                  </a:solidFill>
                </a:rPr>
                <a:t>~ 2K </a:t>
              </a:r>
            </a:p>
          </p:txBody>
        </p:sp>
      </p:grp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051720" y="6502841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297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Bulk Niobium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Present status</a:t>
            </a:r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0525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Typical production scores for 9-cells</a:t>
            </a:r>
            <a:endParaRPr lang="en-US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>
          <a:xfrm>
            <a:off x="8024813" y="6501254"/>
            <a:ext cx="1119187" cy="365125"/>
          </a:xfrm>
        </p:spPr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A40AF4AB-2A90-45D1-B14C-455B828CAC88}" type="slidenum">
              <a:rPr lang="fr-FR" smtClean="0"/>
              <a:pPr>
                <a:defRPr/>
              </a:pPr>
              <a:t>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051720" y="6502841"/>
            <a:ext cx="5939824" cy="365125"/>
          </a:xfrm>
        </p:spPr>
        <p:txBody>
          <a:bodyPr/>
          <a:lstStyle/>
          <a:p>
            <a:r>
              <a:rPr lang="fr-FR" smtClean="0"/>
              <a:t>C.Z. Antoine    Réunion d'information ILC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124744"/>
            <a:ext cx="5400000" cy="396835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04600" y="1434547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>
                <a:hlinkClick r:id="rId3"/>
              </a:rPr>
              <a:t>https://</a:t>
            </a:r>
            <a:r>
              <a:rPr lang="en-US" sz="800" dirty="0" smtClean="0">
                <a:hlinkClick r:id="rId3"/>
              </a:rPr>
              <a:t>agenda.linearcollider.org/event/7645/contributions/40185/attachments/32340/49084/Pekeler_XFEL-CavityProduction_ResearchInstruments.pdf</a:t>
            </a:r>
            <a:r>
              <a:rPr lang="en-US" sz="800" dirty="0" smtClean="0"/>
              <a:t> </a:t>
            </a:r>
            <a:endParaRPr lang="en-US" sz="800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3182839"/>
            <a:ext cx="4301277" cy="340222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83568" y="5831045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800" dirty="0">
                <a:hlinkClick r:id="rId5"/>
              </a:rPr>
              <a:t>https://www.google.fr/url?sa=t&amp;rct=j&amp;q=&amp;</a:t>
            </a:r>
            <a:r>
              <a:rPr lang="en-US" sz="800" dirty="0" smtClean="0">
                <a:hlinkClick r:id="rId5"/>
              </a:rPr>
              <a:t>esrc=s&amp;source=web&amp;cd=1&amp;cad=rja&amp;uact=8&amp;ved=0ahUKEwjH57Di8qzaAhULuRQKHbUeBh4QFggsMAA&amp;url=https%3A%2F%2Fwww.sciencedirect.com%2Fscience%2Farticle%2Fpii%2FS0168900214013977&amp;usg=AOvVaw2_X7xJ6spZFAA0bhvMpfxf</a:t>
            </a:r>
            <a:r>
              <a:rPr lang="en-US" sz="800" dirty="0" smtClean="0"/>
              <a:t> </a:t>
            </a:r>
            <a:endParaRPr lang="en-US" sz="800" dirty="0"/>
          </a:p>
        </p:txBody>
      </p:sp>
      <p:sp>
        <p:nvSpPr>
          <p:cNvPr id="10" name="ZoneTexte 9"/>
          <p:cNvSpPr txBox="1"/>
          <p:nvPr/>
        </p:nvSpPr>
        <p:spPr>
          <a:xfrm>
            <a:off x="1259632" y="1249881"/>
            <a:ext cx="250581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Polycrystalline bulk </a:t>
            </a:r>
            <a:r>
              <a:rPr lang="en-US" dirty="0" err="1" smtClean="0"/>
              <a:t>Nb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6452264" y="2869037"/>
            <a:ext cx="232627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Large </a:t>
            </a:r>
            <a:r>
              <a:rPr lang="en-US" dirty="0" err="1" smtClean="0"/>
              <a:t>graine</a:t>
            </a:r>
            <a:r>
              <a:rPr lang="en-US" dirty="0" smtClean="0"/>
              <a:t> bulk </a:t>
            </a:r>
            <a:r>
              <a:rPr lang="en-US" dirty="0" err="1" smtClean="0"/>
              <a:t>Nb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47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Reducing cost</a:t>
            </a:r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C.Z. Antoine    Réunion d'information ILC</a:t>
            </a:r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|  PAGE </a:t>
            </a:r>
            <a:fld id="{8CADEDB1-774E-4026-9688-CF6FA26D2D04}" type="slidenum">
              <a:rPr lang="fr-FR" smtClean="0"/>
              <a:pPr>
                <a:defRPr/>
              </a:pPr>
              <a:t>9</a:t>
            </a:fld>
            <a:endParaRPr lang="fr-FR"/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683568" y="1124744"/>
            <a:ext cx="7920880" cy="4418489"/>
          </a:xfrm>
          <a:prstGeom prst="rect">
            <a:avLst/>
          </a:prstGeom>
        </p:spPr>
        <p:txBody>
          <a:bodyPr/>
          <a:lstStyle>
            <a:lvl1pPr marL="9239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Font typeface="Arial" pitchFamily="34" charset="0"/>
              <a:buNone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60363" marR="0" indent="-360363" algn="l" defTabSz="914400" rtl="0" eaLnBrk="1" fontAlgn="auto" latinLnBrk="0" hangingPunct="1">
              <a:lnSpc>
                <a:spcPts val="2000"/>
              </a:lnSpc>
              <a:spcBef>
                <a:spcPts val="0"/>
              </a:spcBef>
              <a:spcAft>
                <a:spcPts val="0"/>
              </a:spcAft>
              <a:buClrTx/>
              <a:buSzPct val="90000"/>
              <a:buFontTx/>
              <a:buBlip>
                <a:blip r:embed="rId2"/>
              </a:buBlip>
              <a:tabLst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361950" indent="0" algn="l" defTabSz="914400" rtl="0" eaLnBrk="1" latinLnBrk="0" hangingPunct="1">
              <a:lnSpc>
                <a:spcPts val="2000"/>
              </a:lnSpc>
              <a:spcBef>
                <a:spcPts val="0"/>
              </a:spcBef>
              <a:buSzPct val="36000"/>
              <a:buFont typeface="Arial" pitchFamily="34" charset="0"/>
              <a:buNone/>
              <a:defRPr sz="16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984250" indent="-269875" algn="l" defTabSz="10795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SzPct val="36000"/>
              <a:buFontTx/>
              <a:buBlip>
                <a:blip r:embed="rId3"/>
              </a:buBlip>
              <a:tabLst>
                <a:tab pos="1079500" algn="l"/>
              </a:tabLst>
              <a:defRPr sz="14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133475" indent="-114300" algn="l" defTabSz="914400" rtl="0" eaLnBrk="1" latinLnBrk="0" hangingPunct="1">
              <a:lnSpc>
                <a:spcPts val="2000"/>
              </a:lnSpc>
              <a:spcBef>
                <a:spcPts val="0"/>
              </a:spcBef>
              <a:buClr>
                <a:srgbClr val="666666"/>
              </a:buClr>
              <a:buFont typeface="Arial" pitchFamily="34" charset="0"/>
              <a:buChar char="-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2800"/>
              </a:lnSpc>
            </a:pPr>
            <a:r>
              <a:rPr lang="en-US" sz="2400" dirty="0" smtClean="0"/>
              <a:t>Many trails explored…</a:t>
            </a:r>
          </a:p>
          <a:p>
            <a:pPr lvl="1" eaLnBrk="0" hangingPunct="0">
              <a:lnSpc>
                <a:spcPts val="2800"/>
              </a:lnSpc>
            </a:pPr>
            <a:r>
              <a:rPr kumimoji="1" lang="en-US" sz="1800" b="1" dirty="0" smtClean="0">
                <a:solidFill>
                  <a:prstClr val="black"/>
                </a:solidFill>
              </a:rPr>
              <a:t>Large grain material</a:t>
            </a: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Blip>
                <a:blip r:embed="rId3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Economy in </a:t>
            </a:r>
            <a:r>
              <a:rPr lang="en-US" sz="1800" dirty="0" err="1" smtClean="0">
                <a:solidFill>
                  <a:prstClr val="black"/>
                </a:solidFill>
                <a:latin typeface="Calibri" pitchFamily="34" charset="0"/>
              </a:rPr>
              <a:t>Nb</a:t>
            </a: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 </a:t>
            </a:r>
            <a:r>
              <a:rPr lang="en-US" sz="1800" dirty="0" err="1" smtClean="0">
                <a:solidFill>
                  <a:prstClr val="black"/>
                </a:solidFill>
                <a:latin typeface="Calibri" pitchFamily="34" charset="0"/>
              </a:rPr>
              <a:t>Weigth</a:t>
            </a:r>
            <a:endParaRPr lang="en-US" sz="1800" baseline="-25000" dirty="0" smtClean="0">
              <a:solidFill>
                <a:prstClr val="black"/>
              </a:solidFill>
              <a:latin typeface="Calibri" pitchFamily="34" charset="0"/>
            </a:endParaRPr>
          </a:p>
          <a:p>
            <a:pPr lvl="1" eaLnBrk="0" hangingPunct="0">
              <a:lnSpc>
                <a:spcPts val="2800"/>
              </a:lnSpc>
            </a:pPr>
            <a:r>
              <a:rPr kumimoji="1" lang="en-US" sz="1800" b="1" dirty="0">
                <a:solidFill>
                  <a:prstClr val="black"/>
                </a:solidFill>
              </a:rPr>
              <a:t>Nitrogen (Oxygen ?) </a:t>
            </a:r>
            <a:r>
              <a:rPr kumimoji="1" lang="en-US" sz="1800" b="1" dirty="0" smtClean="0">
                <a:solidFill>
                  <a:prstClr val="black"/>
                </a:solidFill>
              </a:rPr>
              <a:t>doping/infusion </a:t>
            </a:r>
            <a:endParaRPr lang="en-US" sz="1800" dirty="0" smtClean="0">
              <a:solidFill>
                <a:prstClr val="black"/>
              </a:solidFill>
              <a:latin typeface="Calibri" pitchFamily="34" charset="0"/>
            </a:endParaRP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Font typeface="Arial" pitchFamily="34" charset="0"/>
              <a:buBlip>
                <a:blip r:embed="rId3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Today </a:t>
            </a:r>
            <a:r>
              <a:rPr lang="en-US" sz="1800" dirty="0" err="1" smtClean="0">
                <a:solidFill>
                  <a:prstClr val="black"/>
                </a:solidFill>
                <a:latin typeface="Calibri" pitchFamily="34" charset="0"/>
              </a:rPr>
              <a:t>Nb</a:t>
            </a: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 is optimized for thermal conduction (stabilization), not for superconductivity</a:t>
            </a: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Font typeface="Arial" pitchFamily="34" charset="0"/>
              <a:buBlip>
                <a:blip r:embed="rId3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Modification of the surface without loosing the bulk properties</a:t>
            </a:r>
          </a:p>
          <a:p>
            <a:pPr lvl="1" eaLnBrk="0" hangingPunct="0">
              <a:lnSpc>
                <a:spcPts val="2800"/>
              </a:lnSpc>
            </a:pPr>
            <a:r>
              <a:rPr kumimoji="1" lang="en-US" sz="1800" b="1" dirty="0" smtClean="0">
                <a:solidFill>
                  <a:prstClr val="black"/>
                </a:solidFill>
              </a:rPr>
              <a:t>Multilayer </a:t>
            </a:r>
            <a:r>
              <a:rPr kumimoji="1" lang="en-US" sz="1800" b="1" dirty="0">
                <a:solidFill>
                  <a:prstClr val="black"/>
                </a:solidFill>
              </a:rPr>
              <a:t>: </a:t>
            </a: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Font typeface="Arial" pitchFamily="34" charset="0"/>
              <a:buBlip>
                <a:blip r:embed="rId3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Route to realistic material with higher Q</a:t>
            </a:r>
            <a:r>
              <a:rPr lang="en-US" sz="1800" baseline="-25000" dirty="0" smtClean="0">
                <a:solidFill>
                  <a:prstClr val="black"/>
                </a:solidFill>
                <a:latin typeface="Calibri" pitchFamily="34" charset="0"/>
              </a:rPr>
              <a:t>0</a:t>
            </a: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 and </a:t>
            </a:r>
            <a:r>
              <a:rPr lang="en-US" sz="1800" dirty="0" err="1" smtClean="0">
                <a:solidFill>
                  <a:prstClr val="black"/>
                </a:solidFill>
                <a:latin typeface="Calibri" pitchFamily="34" charset="0"/>
              </a:rPr>
              <a:t>E</a:t>
            </a:r>
            <a:r>
              <a:rPr lang="en-US" sz="1800" baseline="-25000" dirty="0" err="1" smtClean="0">
                <a:solidFill>
                  <a:prstClr val="black"/>
                </a:solidFill>
                <a:latin typeface="Calibri" pitchFamily="34" charset="0"/>
              </a:rPr>
              <a:t>acc</a:t>
            </a: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 (and even defects)</a:t>
            </a: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Font typeface="Arial" pitchFamily="34" charset="0"/>
              <a:buBlip>
                <a:blip r:embed="rId3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Protection against vortex avalanche</a:t>
            </a:r>
          </a:p>
          <a:p>
            <a:pPr lvl="1" eaLnBrk="0" hangingPunct="0">
              <a:lnSpc>
                <a:spcPts val="2800"/>
              </a:lnSpc>
            </a:pPr>
            <a:r>
              <a:rPr kumimoji="1" lang="en-US" sz="1800" b="1" dirty="0">
                <a:solidFill>
                  <a:prstClr val="black"/>
                </a:solidFill>
              </a:rPr>
              <a:t>Getting rid of the damage layer</a:t>
            </a:r>
          </a:p>
          <a:p>
            <a:pPr marL="552450" lvl="2" indent="-238125" eaLnBrk="0" hangingPunct="0">
              <a:lnSpc>
                <a:spcPts val="2800"/>
              </a:lnSpc>
              <a:buClr>
                <a:srgbClr val="666666"/>
              </a:buClr>
              <a:buBlip>
                <a:blip r:embed="rId3"/>
              </a:buBlip>
            </a:pPr>
            <a:r>
              <a:rPr lang="en-US" sz="1800" dirty="0" smtClean="0">
                <a:solidFill>
                  <a:prstClr val="black"/>
                </a:solidFill>
                <a:latin typeface="Calibri" pitchFamily="34" charset="0"/>
              </a:rPr>
              <a:t>Only explored at lab level</a:t>
            </a:r>
            <a:endParaRPr lang="en-US" sz="1800" dirty="0">
              <a:solidFill>
                <a:prstClr val="black"/>
              </a:solidFill>
              <a:latin typeface="Calibri" pitchFamily="34" charset="0"/>
            </a:endParaRPr>
          </a:p>
          <a:p>
            <a:pPr lvl="1" eaLnBrk="0" hangingPunct="0">
              <a:lnSpc>
                <a:spcPts val="2800"/>
              </a:lnSpc>
            </a:pPr>
            <a:endParaRPr kumimoji="1" lang="en-US" sz="1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51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_powerpoint_CEA_Irfu[1]">
  <a:themeElements>
    <a:clrScheme name="CEA">
      <a:dk1>
        <a:sysClr val="windowText" lastClr="000000"/>
      </a:dk1>
      <a:lt1>
        <a:sysClr val="window" lastClr="FFFFFF"/>
      </a:lt1>
      <a:dk2>
        <a:srgbClr val="DC0528"/>
      </a:dk2>
      <a:lt2>
        <a:srgbClr val="96C31E"/>
      </a:lt2>
      <a:accent1>
        <a:srgbClr val="781469"/>
      </a:accent1>
      <a:accent2>
        <a:srgbClr val="F08728"/>
      </a:accent2>
      <a:accent3>
        <a:srgbClr val="FAB45F"/>
      </a:accent3>
      <a:accent4>
        <a:srgbClr val="0091C3"/>
      </a:accent4>
      <a:accent5>
        <a:srgbClr val="006937"/>
      </a:accent5>
      <a:accent6>
        <a:srgbClr val="87000A"/>
      </a:accent6>
      <a:hlink>
        <a:srgbClr val="0000FF"/>
      </a:hlink>
      <a:folHlink>
        <a:srgbClr val="800080"/>
      </a:folHlink>
    </a:clrScheme>
    <a:fontScheme name="CE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41998</TotalTime>
  <Words>2664</Words>
  <Application>Microsoft Office PowerPoint</Application>
  <PresentationFormat>Affichage à l'écran (4:3)</PresentationFormat>
  <Paragraphs>537</Paragraphs>
  <Slides>37</Slides>
  <Notes>8</Notes>
  <HiddenSlides>2</HiddenSlides>
  <MMClips>0</MMClips>
  <ScaleCrop>false</ScaleCrop>
  <HeadingPairs>
    <vt:vector size="8" baseType="variant">
      <vt:variant>
        <vt:lpstr>Polices utilisées</vt:lpstr>
      </vt:variant>
      <vt:variant>
        <vt:i4>12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37</vt:i4>
      </vt:variant>
    </vt:vector>
  </HeadingPairs>
  <TitlesOfParts>
    <vt:vector size="52" baseType="lpstr">
      <vt:lpstr>SimSun</vt:lpstr>
      <vt:lpstr>Arial</vt:lpstr>
      <vt:lpstr>Brush Script MT</vt:lpstr>
      <vt:lpstr>Calibri</vt:lpstr>
      <vt:lpstr>Cambria</vt:lpstr>
      <vt:lpstr>Cambria Math</vt:lpstr>
      <vt:lpstr>Symbol</vt:lpstr>
      <vt:lpstr>Time new roman</vt:lpstr>
      <vt:lpstr>Times</vt:lpstr>
      <vt:lpstr>Times New Roman</vt:lpstr>
      <vt:lpstr>Wingdings</vt:lpstr>
      <vt:lpstr>Wingdings 2</vt:lpstr>
      <vt:lpstr>Mod_powerpoint_CEA_Irfu[1]</vt:lpstr>
      <vt:lpstr>Graph</vt:lpstr>
      <vt:lpstr>Equation</vt:lpstr>
      <vt:lpstr>Status and expected progress on SRF cavities</vt:lpstr>
      <vt:lpstr>INTRoduction  SRF limits</vt:lpstr>
      <vt:lpstr>Ultimate limits in SRF-1 </vt:lpstr>
      <vt:lpstr>Ultimate limits in SRF-2 </vt:lpstr>
      <vt:lpstr>What is the limit (Hp/HC1/HSH) ?</vt:lpstr>
      <vt:lpstr>     EFFECTs of local defects</vt:lpstr>
      <vt:lpstr>Bulk Niobium  Present status</vt:lpstr>
      <vt:lpstr>Typical production scores for 9-cells</vt:lpstr>
      <vt:lpstr>Reducing cost</vt:lpstr>
      <vt:lpstr>Large grain material </vt:lpstr>
      <vt:lpstr>Typical  sheet preparation</vt:lpstr>
      <vt:lpstr> large grain disk preparation</vt:lpstr>
      <vt:lpstr> Large grain forming</vt:lpstr>
      <vt:lpstr>Large grain conclusion</vt:lpstr>
      <vt:lpstr>Nitrogen (Oxygen ?)   doping/infusion</vt:lpstr>
      <vt:lpstr>Baking/doping/infusion what is the difference?</vt:lpstr>
      <vt:lpstr>Effect of temp on</vt:lpstr>
      <vt:lpstr>Baking/doping/infusion what is the difference?</vt:lpstr>
      <vt:lpstr>Issues</vt:lpstr>
      <vt:lpstr>Multilayers  </vt:lpstr>
      <vt:lpstr>After niobium : nanocomposites multilayers </vt:lpstr>
      <vt:lpstr>What is the limit (Hp/HC1/HSH) ?</vt:lpstr>
      <vt:lpstr>Experimental Details</vt:lpstr>
      <vt:lpstr>Nb – Insulator – NbN model</vt:lpstr>
      <vt:lpstr>Sputtered (defective) materials…</vt:lpstr>
      <vt:lpstr>Far from perfect….</vt:lpstr>
      <vt:lpstr>Comparaison with theory</vt:lpstr>
      <vt:lpstr>Comparaison with theory</vt:lpstr>
      <vt:lpstr>CLOSEUP OF 3rd HARMONIC SIGNAL</vt:lpstr>
      <vt:lpstr>ROLE OF THE DIELECTRIC LAYER !</vt:lpstr>
      <vt:lpstr>HC1 (Eaccmax) and RS (Q0max) estimation</vt:lpstr>
      <vt:lpstr>Dammage layer</vt:lpstr>
      <vt:lpstr>Damage layer / rolling</vt:lpstr>
      <vt:lpstr>Damage as seen by electron diffraction</vt:lpstr>
      <vt:lpstr>Conclusion and outlook</vt:lpstr>
      <vt:lpstr>THANK YOU FOR YOUR ATTENTION</vt:lpstr>
      <vt:lpstr>What do we measure ?</vt:lpstr>
    </vt:vector>
  </TitlesOfParts>
  <Company>CEA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EOZENOU Fabien</dc:creator>
  <cp:lastModifiedBy>ANTOINE Claire</cp:lastModifiedBy>
  <cp:revision>298</cp:revision>
  <cp:lastPrinted>2014-05-23T09:23:35Z</cp:lastPrinted>
  <dcterms:created xsi:type="dcterms:W3CDTF">2014-04-28T12:50:09Z</dcterms:created>
  <dcterms:modified xsi:type="dcterms:W3CDTF">2018-04-09T15:00:21Z</dcterms:modified>
</cp:coreProperties>
</file>