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80" r:id="rId4"/>
    <p:sldId id="261" r:id="rId5"/>
    <p:sldId id="264" r:id="rId6"/>
    <p:sldId id="262" r:id="rId7"/>
    <p:sldId id="263" r:id="rId8"/>
    <p:sldId id="265" r:id="rId9"/>
    <p:sldId id="266" r:id="rId10"/>
    <p:sldId id="272" r:id="rId11"/>
    <p:sldId id="268" r:id="rId12"/>
    <p:sldId id="269" r:id="rId13"/>
    <p:sldId id="270" r:id="rId14"/>
    <p:sldId id="271" r:id="rId15"/>
    <p:sldId id="273" r:id="rId16"/>
    <p:sldId id="274" r:id="rId17"/>
    <p:sldId id="278" r:id="rId18"/>
    <p:sldId id="267" r:id="rId19"/>
    <p:sldId id="276" r:id="rId20"/>
    <p:sldId id="277" r:id="rId21"/>
    <p:sldId id="275" r:id="rId22"/>
    <p:sldId id="279" r:id="rId2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Behnke\ilc\ILD\meetings\2015\Whistler%202015\activities%20new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Region of</a:t>
            </a:r>
            <a:r>
              <a:rPr lang="en-US" baseline="0" dirty="0" smtClean="0"/>
              <a:t> </a:t>
            </a:r>
            <a:r>
              <a:rPr lang="en-US" dirty="0" smtClean="0"/>
              <a:t>Origin</a:t>
            </a:r>
            <a:endParaRPr lang="en-US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Sheet4!$B$11</c:f>
              <c:strCache>
                <c:ptCount val="1"/>
                <c:pt idx="0">
                  <c:v>Origin</c:v>
                </c:pt>
              </c:strCache>
            </c:strRef>
          </c:tx>
          <c:invertIfNegative val="0"/>
          <c:cat>
            <c:strRef>
              <c:f>Sheet4!$A$12:$A$14</c:f>
              <c:strCache>
                <c:ptCount val="3"/>
                <c:pt idx="0">
                  <c:v>AM</c:v>
                </c:pt>
                <c:pt idx="1">
                  <c:v>AS</c:v>
                </c:pt>
                <c:pt idx="2">
                  <c:v>EU</c:v>
                </c:pt>
              </c:strCache>
            </c:strRef>
          </c:cat>
          <c:val>
            <c:numRef>
              <c:f>Sheet4!$B$12:$B$14</c:f>
              <c:numCache>
                <c:formatCode>General</c:formatCode>
                <c:ptCount val="3"/>
                <c:pt idx="0">
                  <c:v>6</c:v>
                </c:pt>
                <c:pt idx="1">
                  <c:v>18</c:v>
                </c:pt>
                <c:pt idx="2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EE-4A8B-B3AB-F658EEFF62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1627264"/>
        <c:axId val="171628800"/>
      </c:barChart>
      <c:catAx>
        <c:axId val="1716272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71628800"/>
        <c:crosses val="autoZero"/>
        <c:auto val="1"/>
        <c:lblAlgn val="ctr"/>
        <c:lblOffset val="100"/>
        <c:noMultiLvlLbl val="0"/>
      </c:catAx>
      <c:valAx>
        <c:axId val="171628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16272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ILD</a:t>
            </a:r>
            <a:r>
              <a:rPr lang="en-US" baseline="0" dirty="0" smtClean="0"/>
              <a:t> activities matrix</a:t>
            </a:r>
            <a:endParaRPr lang="en-US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Sheet2!$B$1:$R$1</c:f>
              <c:strCache>
                <c:ptCount val="17"/>
                <c:pt idx="0">
                  <c:v>Vertex Detector</c:v>
                </c:pt>
                <c:pt idx="1">
                  <c:v>Silicon Tracking Detector (central and forward)</c:v>
                </c:pt>
                <c:pt idx="2">
                  <c:v>Time Projection Chamber</c:v>
                </c:pt>
                <c:pt idx="3">
                  <c:v>Electromagnetic Calorimeter</c:v>
                </c:pt>
                <c:pt idx="4">
                  <c:v>Hadronic Calorimeter</c:v>
                </c:pt>
                <c:pt idx="5">
                  <c:v>Muon System</c:v>
                </c:pt>
                <c:pt idx="6">
                  <c:v>Forward Detector (calorimetry)</c:v>
                </c:pt>
                <c:pt idx="7">
                  <c:v>Software (Simulation)</c:v>
                </c:pt>
                <c:pt idx="8">
                  <c:v>Software (Reconstruction)</c:v>
                </c:pt>
                <c:pt idx="9">
                  <c:v>Yoke/ Magnet</c:v>
                </c:pt>
                <c:pt idx="10">
                  <c:v>Machine Detector Interface</c:v>
                </c:pt>
                <c:pt idx="11">
                  <c:v>Overall Detector Integration</c:v>
                </c:pt>
                <c:pt idx="12">
                  <c:v>Physics Analysis (Higgs)</c:v>
                </c:pt>
                <c:pt idx="13">
                  <c:v>Physics Analysis (non-Higgs SM)</c:v>
                </c:pt>
                <c:pt idx="14">
                  <c:v>Physics Analysis (BSM)</c:v>
                </c:pt>
                <c:pt idx="15">
                  <c:v>Data Acquisition</c:v>
                </c:pt>
                <c:pt idx="16">
                  <c:v>Observer</c:v>
                </c:pt>
              </c:strCache>
            </c:strRef>
          </c:cat>
          <c:val>
            <c:numRef>
              <c:f>Sheet2!$B$2:$R$2</c:f>
              <c:numCache>
                <c:formatCode>General</c:formatCode>
                <c:ptCount val="17"/>
                <c:pt idx="0">
                  <c:v>13</c:v>
                </c:pt>
                <c:pt idx="1">
                  <c:v>11</c:v>
                </c:pt>
                <c:pt idx="2">
                  <c:v>15</c:v>
                </c:pt>
                <c:pt idx="3">
                  <c:v>14</c:v>
                </c:pt>
                <c:pt idx="4">
                  <c:v>18</c:v>
                </c:pt>
                <c:pt idx="5">
                  <c:v>5</c:v>
                </c:pt>
                <c:pt idx="6">
                  <c:v>5</c:v>
                </c:pt>
                <c:pt idx="7">
                  <c:v>13</c:v>
                </c:pt>
                <c:pt idx="8">
                  <c:v>20</c:v>
                </c:pt>
                <c:pt idx="9">
                  <c:v>4</c:v>
                </c:pt>
                <c:pt idx="10">
                  <c:v>8</c:v>
                </c:pt>
                <c:pt idx="11">
                  <c:v>9</c:v>
                </c:pt>
                <c:pt idx="12">
                  <c:v>18</c:v>
                </c:pt>
                <c:pt idx="13">
                  <c:v>13</c:v>
                </c:pt>
                <c:pt idx="14">
                  <c:v>14</c:v>
                </c:pt>
                <c:pt idx="15">
                  <c:v>10</c:v>
                </c:pt>
                <c:pt idx="16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B5-4627-A937-78D211F2C1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95681280"/>
        <c:axId val="202838784"/>
      </c:barChart>
      <c:catAx>
        <c:axId val="1956812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02838784"/>
        <c:crosses val="autoZero"/>
        <c:auto val="1"/>
        <c:lblAlgn val="ctr"/>
        <c:lblOffset val="100"/>
        <c:noMultiLvlLbl val="0"/>
      </c:catAx>
      <c:valAx>
        <c:axId val="20283878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1956812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E80A-69D9-4FAE-A1FF-27FFE8EA6CD9}" type="datetimeFigureOut">
              <a:rPr lang="fr-FR" smtClean="0"/>
              <a:t>08/04/2018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8675-212D-4A84-BEA0-0A4A6B7DFA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070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E80A-69D9-4FAE-A1FF-27FFE8EA6CD9}" type="datetimeFigureOut">
              <a:rPr lang="fr-FR" smtClean="0"/>
              <a:t>08/04/2018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8675-212D-4A84-BEA0-0A4A6B7DFA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602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E80A-69D9-4FAE-A1FF-27FFE8EA6CD9}" type="datetimeFigureOut">
              <a:rPr lang="fr-FR" smtClean="0"/>
              <a:t>08/04/2018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8675-212D-4A84-BEA0-0A4A6B7DFA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250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E80A-69D9-4FAE-A1FF-27FFE8EA6CD9}" type="datetimeFigureOut">
              <a:rPr lang="fr-FR" smtClean="0"/>
              <a:t>08/04/2018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8675-212D-4A84-BEA0-0A4A6B7DFA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704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E80A-69D9-4FAE-A1FF-27FFE8EA6CD9}" type="datetimeFigureOut">
              <a:rPr lang="fr-FR" smtClean="0"/>
              <a:t>08/04/2018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8675-212D-4A84-BEA0-0A4A6B7DFA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947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E80A-69D9-4FAE-A1FF-27FFE8EA6CD9}" type="datetimeFigureOut">
              <a:rPr lang="fr-FR" smtClean="0"/>
              <a:t>08/04/2018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8675-212D-4A84-BEA0-0A4A6B7DFA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97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E80A-69D9-4FAE-A1FF-27FFE8EA6CD9}" type="datetimeFigureOut">
              <a:rPr lang="fr-FR" smtClean="0"/>
              <a:t>08/04/2018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8675-212D-4A84-BEA0-0A4A6B7DFA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17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E80A-69D9-4FAE-A1FF-27FFE8EA6CD9}" type="datetimeFigureOut">
              <a:rPr lang="fr-FR" smtClean="0"/>
              <a:t>08/04/2018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8675-212D-4A84-BEA0-0A4A6B7DFA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204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E80A-69D9-4FAE-A1FF-27FFE8EA6CD9}" type="datetimeFigureOut">
              <a:rPr lang="fr-FR" smtClean="0"/>
              <a:t>08/04/2018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8675-212D-4A84-BEA0-0A4A6B7DFA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0829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E80A-69D9-4FAE-A1FF-27FFE8EA6CD9}" type="datetimeFigureOut">
              <a:rPr lang="fr-FR" smtClean="0"/>
              <a:t>08/04/2018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8675-212D-4A84-BEA0-0A4A6B7DFA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792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E80A-69D9-4FAE-A1FF-27FFE8EA6CD9}" type="datetimeFigureOut">
              <a:rPr lang="fr-FR" smtClean="0"/>
              <a:t>08/04/2018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8675-212D-4A84-BEA0-0A4A6B7DFA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6757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3E80A-69D9-4FAE-A1FF-27FFE8EA6CD9}" type="datetimeFigureOut">
              <a:rPr lang="fr-FR" smtClean="0"/>
              <a:t>08/04/2018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58675-212D-4A84-BEA0-0A4A6B7DFA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1561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338592"/>
            <a:ext cx="9144000" cy="1986597"/>
          </a:xfrm>
        </p:spPr>
        <p:txBody>
          <a:bodyPr/>
          <a:lstStyle/>
          <a:p>
            <a:r>
              <a:rPr lang="fr-FR" dirty="0" smtClean="0"/>
              <a:t>The ILD detector: Design </a:t>
            </a:r>
            <a:r>
              <a:rPr lang="fr-FR" dirty="0" err="1" smtClean="0"/>
              <a:t>optimization</a:t>
            </a:r>
            <a:r>
              <a:rPr lang="fr-FR" dirty="0" smtClean="0"/>
              <a:t> and TPC R&amp;D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5291" y="2496044"/>
            <a:ext cx="9144000" cy="508408"/>
          </a:xfrm>
        </p:spPr>
        <p:txBody>
          <a:bodyPr/>
          <a:lstStyle/>
          <a:p>
            <a:r>
              <a:rPr lang="fr-FR" dirty="0" smtClean="0"/>
              <a:t>Paul Colas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8710" y="4321939"/>
            <a:ext cx="2481878" cy="193239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1577" y="2362200"/>
            <a:ext cx="2314332" cy="401835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8813" y="3175307"/>
            <a:ext cx="3783398" cy="315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206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1147" y="129986"/>
            <a:ext cx="10515600" cy="888917"/>
          </a:xfrm>
        </p:spPr>
        <p:txBody>
          <a:bodyPr/>
          <a:lstStyle/>
          <a:p>
            <a:r>
              <a:rPr lang="fr-FR" dirty="0" err="1" smtClean="0"/>
              <a:t>Beam</a:t>
            </a:r>
            <a:r>
              <a:rPr lang="fr-FR" dirty="0" smtClean="0"/>
              <a:t> and </a:t>
            </a:r>
            <a:r>
              <a:rPr lang="fr-FR" dirty="0" err="1" smtClean="0"/>
              <a:t>cosmic</a:t>
            </a:r>
            <a:r>
              <a:rPr lang="fr-FR" dirty="0" smtClean="0"/>
              <a:t>-ray tests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794" y="844859"/>
            <a:ext cx="11219192" cy="357908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51" y="4192763"/>
            <a:ext cx="3560943" cy="249976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99314" y="4588739"/>
            <a:ext cx="3413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/>
              <a:t>Beam</a:t>
            </a:r>
            <a:r>
              <a:rPr lang="fr-FR" sz="2000" dirty="0" smtClean="0"/>
              <a:t> test in DESY </a:t>
            </a:r>
            <a:r>
              <a:rPr lang="fr-FR" sz="2000" dirty="0" err="1" smtClean="0"/>
              <a:t>magnet</a:t>
            </a:r>
            <a:endParaRPr lang="fr-FR" sz="2000" dirty="0"/>
          </a:p>
        </p:txBody>
      </p:sp>
      <p:sp>
        <p:nvSpPr>
          <p:cNvPr id="6" name="ZoneTexte 5"/>
          <p:cNvSpPr txBox="1"/>
          <p:nvPr/>
        </p:nvSpPr>
        <p:spPr>
          <a:xfrm>
            <a:off x="5468983" y="5625732"/>
            <a:ext cx="2682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Cosmic</a:t>
            </a:r>
            <a:r>
              <a:rPr lang="fr-FR" dirty="0" smtClean="0"/>
              <a:t>-ray test at Saclay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0196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81200" y="476672"/>
            <a:ext cx="8229600" cy="708688"/>
          </a:xfrm>
        </p:spPr>
        <p:txBody>
          <a:bodyPr>
            <a:normAutofit/>
          </a:bodyPr>
          <a:lstStyle/>
          <a:p>
            <a:r>
              <a:rPr lang="fr-FR" dirty="0" smtClean="0"/>
              <a:t>Charge </a:t>
            </a:r>
            <a:r>
              <a:rPr lang="fr-FR" dirty="0" err="1" smtClean="0"/>
              <a:t>spreading</a:t>
            </a:r>
            <a:r>
              <a:rPr lang="fr-FR" dirty="0" smtClean="0"/>
              <a:t> by </a:t>
            </a:r>
            <a:r>
              <a:rPr lang="fr-FR" dirty="0" err="1" smtClean="0"/>
              <a:t>resistive</a:t>
            </a:r>
            <a:r>
              <a:rPr lang="fr-FR" dirty="0" smtClean="0"/>
              <a:t> foil</a:t>
            </a:r>
            <a:endParaRPr lang="fr-FR" dirty="0"/>
          </a:p>
        </p:txBody>
      </p:sp>
      <p:pic>
        <p:nvPicPr>
          <p:cNvPr id="5" name="Picture 5" descr="InductionModel.EPS                                             000027B9OS 9.1                         B7FF4A2C:"/>
          <p:cNvPicPr>
            <a:picLocks noChangeAspect="1" noChangeArrowheads="1"/>
          </p:cNvPicPr>
          <p:nvPr/>
        </p:nvPicPr>
        <p:blipFill>
          <a:blip r:embed="rId2" cstate="print"/>
          <a:srcRect l="4417" r="1105"/>
          <a:stretch>
            <a:fillRect/>
          </a:stretch>
        </p:blipFill>
        <p:spPr bwMode="auto">
          <a:xfrm>
            <a:off x="2063552" y="2469218"/>
            <a:ext cx="4274488" cy="2039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32104" y="2420889"/>
            <a:ext cx="3073152" cy="167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1991544" y="1484784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Resistive</a:t>
            </a:r>
            <a:r>
              <a:rPr lang="fr-FR" dirty="0"/>
              <a:t> </a:t>
            </a:r>
            <a:r>
              <a:rPr lang="fr-FR" dirty="0" err="1"/>
              <a:t>coating</a:t>
            </a:r>
            <a:r>
              <a:rPr lang="fr-FR" dirty="0"/>
              <a:t> on top of an </a:t>
            </a:r>
            <a:r>
              <a:rPr lang="fr-FR" dirty="0" err="1"/>
              <a:t>insulator</a:t>
            </a:r>
            <a:r>
              <a:rPr lang="fr-FR" dirty="0"/>
              <a:t>: </a:t>
            </a:r>
            <a:r>
              <a:rPr lang="fr-FR" dirty="0" err="1"/>
              <a:t>Continuous</a:t>
            </a:r>
            <a:r>
              <a:rPr lang="fr-FR" dirty="0"/>
              <a:t> RC network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spreads</a:t>
            </a:r>
            <a:r>
              <a:rPr lang="fr-FR" dirty="0"/>
              <a:t> the charge: </a:t>
            </a:r>
            <a:r>
              <a:rPr lang="fr-FR" dirty="0" err="1"/>
              <a:t>improves</a:t>
            </a:r>
            <a:r>
              <a:rPr lang="fr-FR" dirty="0"/>
              <a:t> position </a:t>
            </a:r>
            <a:r>
              <a:rPr lang="fr-FR" dirty="0" err="1"/>
              <a:t>sensitivity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991544" y="5013177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Various</a:t>
            </a:r>
            <a:r>
              <a:rPr lang="fr-FR" dirty="0"/>
              <a:t> </a:t>
            </a:r>
            <a:r>
              <a:rPr lang="fr-FR" dirty="0" err="1"/>
              <a:t>resistive</a:t>
            </a:r>
            <a:r>
              <a:rPr lang="fr-FR" dirty="0"/>
              <a:t> </a:t>
            </a:r>
            <a:r>
              <a:rPr lang="fr-FR" dirty="0" err="1"/>
              <a:t>coatings</a:t>
            </a:r>
            <a:r>
              <a:rPr lang="fr-FR" dirty="0"/>
              <a:t> have been </a:t>
            </a:r>
            <a:r>
              <a:rPr lang="fr-FR" dirty="0" err="1"/>
              <a:t>tried</a:t>
            </a:r>
            <a:r>
              <a:rPr lang="fr-FR" dirty="0"/>
              <a:t>: </a:t>
            </a:r>
            <a:r>
              <a:rPr lang="fr-FR" dirty="0" err="1"/>
              <a:t>Carbon-loaded</a:t>
            </a:r>
            <a:r>
              <a:rPr lang="fr-FR" dirty="0"/>
              <a:t> </a:t>
            </a:r>
            <a:r>
              <a:rPr lang="fr-FR" dirty="0" err="1"/>
              <a:t>Kapton</a:t>
            </a:r>
            <a:r>
              <a:rPr lang="fr-FR" dirty="0"/>
              <a:t> (CLK</a:t>
            </a:r>
            <a:r>
              <a:rPr lang="fr-FR" dirty="0" smtClean="0"/>
              <a:t>), </a:t>
            </a:r>
            <a:r>
              <a:rPr lang="fr-FR" dirty="0" err="1" smtClean="0"/>
              <a:t>Diamond-like</a:t>
            </a:r>
            <a:r>
              <a:rPr lang="fr-FR" dirty="0" smtClean="0"/>
              <a:t> </a:t>
            </a:r>
            <a:r>
              <a:rPr lang="fr-FR" dirty="0" err="1" smtClean="0"/>
              <a:t>Carbon</a:t>
            </a:r>
            <a:r>
              <a:rPr lang="fr-FR" dirty="0" smtClean="0"/>
              <a:t> (DLC) and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ink</a:t>
            </a:r>
            <a:r>
              <a:rPr lang="fr-FR" dirty="0" smtClean="0"/>
              <a:t> (3-5 M</a:t>
            </a:r>
            <a:r>
              <a:rPr lang="fr-FR" dirty="0" smtClean="0">
                <a:sym typeface="Symbol" panose="05050102010706020507" pitchFamily="18" charset="2"/>
              </a:rPr>
              <a:t></a:t>
            </a:r>
            <a:r>
              <a:rPr lang="fr-FR" dirty="0" smtClean="0"/>
              <a:t>/</a:t>
            </a:r>
            <a:r>
              <a:rPr lang="fr-FR" dirty="0" err="1" smtClean="0"/>
              <a:t>sq</a:t>
            </a:r>
            <a:r>
              <a:rPr lang="fr-FR" dirty="0" smtClean="0"/>
              <a:t>)</a:t>
            </a:r>
            <a:endParaRPr lang="fr-FR" dirty="0"/>
          </a:p>
          <a:p>
            <a:endParaRPr lang="fr-FR" dirty="0"/>
          </a:p>
          <a:p>
            <a:r>
              <a:rPr lang="fr-FR" dirty="0"/>
              <a:t>In addition the </a:t>
            </a:r>
            <a:r>
              <a:rPr lang="fr-FR" dirty="0" err="1"/>
              <a:t>resistive</a:t>
            </a:r>
            <a:r>
              <a:rPr lang="fr-FR" dirty="0"/>
              <a:t> foil </a:t>
            </a:r>
            <a:r>
              <a:rPr lang="fr-FR" dirty="0" err="1"/>
              <a:t>suppresses</a:t>
            </a:r>
            <a:r>
              <a:rPr lang="fr-FR" dirty="0"/>
              <a:t> </a:t>
            </a:r>
            <a:r>
              <a:rPr lang="fr-FR" dirty="0" err="1"/>
              <a:t>sparks</a:t>
            </a:r>
            <a:r>
              <a:rPr lang="fr-FR" dirty="0"/>
              <a:t>.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960096" y="4201344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M. Dixit, A. </a:t>
            </a:r>
            <a:r>
              <a:rPr lang="fr-FR" sz="1400" dirty="0" err="1"/>
              <a:t>Rankin</a:t>
            </a:r>
            <a:r>
              <a:rPr lang="fr-FR" sz="1400" dirty="0"/>
              <a:t>, NIM A 566 (2006) 28</a:t>
            </a:r>
          </a:p>
        </p:txBody>
      </p:sp>
    </p:spTree>
    <p:extLst>
      <p:ext uri="{BB962C8B-B14F-4D97-AF65-F5344CB8AC3E}">
        <p14:creationId xmlns:p14="http://schemas.microsoft.com/office/powerpoint/2010/main" val="345608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81200" y="476672"/>
            <a:ext cx="8229600" cy="708688"/>
          </a:xfrm>
        </p:spPr>
        <p:txBody>
          <a:bodyPr>
            <a:normAutofit/>
          </a:bodyPr>
          <a:lstStyle/>
          <a:p>
            <a:r>
              <a:rPr lang="fr-FR" dirty="0" smtClean="0"/>
              <a:t>Charge </a:t>
            </a:r>
            <a:r>
              <a:rPr lang="fr-FR" dirty="0" err="1" smtClean="0"/>
              <a:t>spreading</a:t>
            </a:r>
            <a:r>
              <a:rPr lang="fr-FR" dirty="0" smtClean="0"/>
              <a:t> by </a:t>
            </a:r>
            <a:r>
              <a:rPr lang="fr-FR" dirty="0" err="1" smtClean="0"/>
              <a:t>resistive</a:t>
            </a:r>
            <a:r>
              <a:rPr lang="fr-FR" dirty="0" smtClean="0"/>
              <a:t> foil</a:t>
            </a:r>
            <a:endParaRPr lang="fr-FR" dirty="0"/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7904" y="3278139"/>
            <a:ext cx="3073152" cy="167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7731621" y="4991919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M. Dixit, A. </a:t>
            </a:r>
            <a:r>
              <a:rPr lang="fr-FR" sz="1400" dirty="0" err="1"/>
              <a:t>Rankin</a:t>
            </a:r>
            <a:r>
              <a:rPr lang="fr-FR" sz="1400" dirty="0"/>
              <a:t>, NIM A 566 (2006) 28</a:t>
            </a:r>
          </a:p>
        </p:txBody>
      </p:sp>
      <p:grpSp>
        <p:nvGrpSpPr>
          <p:cNvPr id="14" name="Group 62"/>
          <p:cNvGrpSpPr/>
          <p:nvPr/>
        </p:nvGrpSpPr>
        <p:grpSpPr>
          <a:xfrm>
            <a:off x="7636371" y="5167791"/>
            <a:ext cx="3766076" cy="755772"/>
            <a:chOff x="5257800" y="4608512"/>
            <a:chExt cx="3286125" cy="877888"/>
          </a:xfrm>
        </p:grpSpPr>
        <p:grpSp>
          <p:nvGrpSpPr>
            <p:cNvPr id="15" name="Group 11"/>
            <p:cNvGrpSpPr>
              <a:grpSpLocks/>
            </p:cNvGrpSpPr>
            <p:nvPr/>
          </p:nvGrpSpPr>
          <p:grpSpPr bwMode="auto">
            <a:xfrm>
              <a:off x="5257800" y="4608512"/>
              <a:ext cx="3286125" cy="876301"/>
              <a:chOff x="5553245" y="4114799"/>
              <a:chExt cx="3285955" cy="876163"/>
            </a:xfrm>
          </p:grpSpPr>
          <p:cxnSp>
            <p:nvCxnSpPr>
              <p:cNvPr id="76" name="Straight Arrow Connector 124"/>
              <p:cNvCxnSpPr/>
              <p:nvPr/>
            </p:nvCxnSpPr>
            <p:spPr>
              <a:xfrm>
                <a:off x="5553245" y="4990962"/>
                <a:ext cx="3285955" cy="0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125"/>
              <p:cNvCxnSpPr/>
              <p:nvPr/>
            </p:nvCxnSpPr>
            <p:spPr>
              <a:xfrm flipV="1">
                <a:off x="5559594" y="4114799"/>
                <a:ext cx="0" cy="876162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Rectangle 15"/>
            <p:cNvSpPr/>
            <p:nvPr/>
          </p:nvSpPr>
          <p:spPr bwMode="auto">
            <a:xfrm>
              <a:off x="6599238" y="4838700"/>
              <a:ext cx="515937" cy="647700"/>
            </a:xfrm>
            <a:prstGeom prst="rect">
              <a:avLst/>
            </a:prstGeom>
            <a:noFill/>
            <a:ln w="158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7207250" y="4838700"/>
              <a:ext cx="515938" cy="647700"/>
            </a:xfrm>
            <a:prstGeom prst="rect">
              <a:avLst/>
            </a:prstGeom>
            <a:noFill/>
            <a:ln w="158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7805738" y="4838700"/>
              <a:ext cx="514350" cy="647700"/>
            </a:xfrm>
            <a:prstGeom prst="rect">
              <a:avLst/>
            </a:prstGeom>
            <a:noFill/>
            <a:ln w="158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6013450" y="4835525"/>
              <a:ext cx="514350" cy="646113"/>
            </a:xfrm>
            <a:prstGeom prst="rect">
              <a:avLst/>
            </a:prstGeom>
            <a:noFill/>
            <a:ln w="158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5427663" y="4838700"/>
              <a:ext cx="514350" cy="647700"/>
            </a:xfrm>
            <a:prstGeom prst="rect">
              <a:avLst/>
            </a:prstGeom>
            <a:noFill/>
            <a:ln w="158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21" name="Group 293"/>
            <p:cNvGrpSpPr>
              <a:grpSpLocks/>
            </p:cNvGrpSpPr>
            <p:nvPr/>
          </p:nvGrpSpPr>
          <p:grpSpPr bwMode="auto">
            <a:xfrm>
              <a:off x="5607909" y="5440680"/>
              <a:ext cx="302488" cy="45719"/>
              <a:chOff x="5148064" y="2780928"/>
              <a:chExt cx="936104" cy="576064"/>
            </a:xfrm>
          </p:grpSpPr>
          <p:cxnSp>
            <p:nvCxnSpPr>
              <p:cNvPr id="66" name="Elbow Connector 114"/>
              <p:cNvCxnSpPr/>
              <p:nvPr/>
            </p:nvCxnSpPr>
            <p:spPr>
              <a:xfrm flipV="1">
                <a:off x="5150228" y="3266713"/>
                <a:ext cx="141197" cy="90279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Elbow Connector 115"/>
              <p:cNvCxnSpPr/>
              <p:nvPr/>
            </p:nvCxnSpPr>
            <p:spPr>
              <a:xfrm rot="5400000" flipH="1" flipV="1">
                <a:off x="5193657" y="3093644"/>
                <a:ext cx="270838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Elbow Connector 116"/>
              <p:cNvCxnSpPr/>
              <p:nvPr/>
            </p:nvCxnSpPr>
            <p:spPr>
              <a:xfrm rot="5400000" flipH="1" flipV="1">
                <a:off x="5365917" y="2924465"/>
                <a:ext cx="72223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Elbow Connector 117"/>
              <p:cNvCxnSpPr/>
              <p:nvPr/>
            </p:nvCxnSpPr>
            <p:spPr>
              <a:xfrm rot="5400000" flipH="1" flipV="1">
                <a:off x="5400405" y="2816125"/>
                <a:ext cx="144447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Elbow Connector 118"/>
              <p:cNvCxnSpPr/>
              <p:nvPr/>
            </p:nvCxnSpPr>
            <p:spPr>
              <a:xfrm>
                <a:off x="5507927" y="2779205"/>
                <a:ext cx="145902" cy="9031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Elbow Connector 119"/>
              <p:cNvCxnSpPr/>
              <p:nvPr/>
            </p:nvCxnSpPr>
            <p:spPr>
              <a:xfrm rot="16200000" flipH="1">
                <a:off x="5621423" y="2820641"/>
                <a:ext cx="135416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Elbow Connector 120"/>
              <p:cNvCxnSpPr/>
              <p:nvPr/>
            </p:nvCxnSpPr>
            <p:spPr>
              <a:xfrm rot="16200000" flipH="1">
                <a:off x="5723616" y="2924465"/>
                <a:ext cx="72223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Elbow Connector 121"/>
              <p:cNvCxnSpPr/>
              <p:nvPr/>
            </p:nvCxnSpPr>
            <p:spPr>
              <a:xfrm rot="16200000" flipH="1">
                <a:off x="5762615" y="3028286"/>
                <a:ext cx="135422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Elbow Connector 122"/>
              <p:cNvCxnSpPr/>
              <p:nvPr/>
            </p:nvCxnSpPr>
            <p:spPr>
              <a:xfrm>
                <a:off x="5865626" y="3131297"/>
                <a:ext cx="145902" cy="135416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Elbow Connector 123"/>
              <p:cNvCxnSpPr/>
              <p:nvPr/>
            </p:nvCxnSpPr>
            <p:spPr>
              <a:xfrm rot="16200000" flipH="1">
                <a:off x="6001689" y="3276552"/>
                <a:ext cx="90279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304"/>
            <p:cNvGrpSpPr>
              <a:grpSpLocks/>
            </p:cNvGrpSpPr>
            <p:nvPr/>
          </p:nvGrpSpPr>
          <p:grpSpPr bwMode="auto">
            <a:xfrm>
              <a:off x="6112514" y="5392738"/>
              <a:ext cx="355967" cy="89533"/>
              <a:chOff x="5148064" y="2780928"/>
              <a:chExt cx="936104" cy="576064"/>
            </a:xfrm>
          </p:grpSpPr>
          <p:cxnSp>
            <p:nvCxnSpPr>
              <p:cNvPr id="56" name="Elbow Connector 104"/>
              <p:cNvCxnSpPr/>
              <p:nvPr/>
            </p:nvCxnSpPr>
            <p:spPr>
              <a:xfrm flipV="1">
                <a:off x="5146170" y="3260997"/>
                <a:ext cx="145905" cy="94693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Elbow Connector 105"/>
              <p:cNvCxnSpPr/>
              <p:nvPr/>
            </p:nvCxnSpPr>
            <p:spPr>
              <a:xfrm rot="5400000" flipH="1" flipV="1">
                <a:off x="5195129" y="3093457"/>
                <a:ext cx="264484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Elbow Connector 106"/>
              <p:cNvCxnSpPr/>
              <p:nvPr/>
            </p:nvCxnSpPr>
            <p:spPr>
              <a:xfrm rot="5400000" flipH="1" flipV="1">
                <a:off x="5362054" y="2925295"/>
                <a:ext cx="71835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Elbow Connector 107"/>
              <p:cNvCxnSpPr/>
              <p:nvPr/>
            </p:nvCxnSpPr>
            <p:spPr>
              <a:xfrm rot="5400000" flipH="1" flipV="1">
                <a:off x="5399089" y="2815189"/>
                <a:ext cx="143671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Elbow Connector 108"/>
              <p:cNvCxnSpPr/>
              <p:nvPr/>
            </p:nvCxnSpPr>
            <p:spPr>
              <a:xfrm>
                <a:off x="5508577" y="2781006"/>
                <a:ext cx="141197" cy="13061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Elbow Connector 109"/>
              <p:cNvCxnSpPr/>
              <p:nvPr/>
            </p:nvCxnSpPr>
            <p:spPr>
              <a:xfrm rot="16200000" flipH="1">
                <a:off x="5619767" y="2824074"/>
                <a:ext cx="130610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Elbow Connector 110"/>
              <p:cNvCxnSpPr/>
              <p:nvPr/>
            </p:nvCxnSpPr>
            <p:spPr>
              <a:xfrm rot="16200000" flipH="1">
                <a:off x="5722104" y="2922943"/>
                <a:ext cx="71835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Elbow Connector 111"/>
              <p:cNvCxnSpPr/>
              <p:nvPr/>
            </p:nvCxnSpPr>
            <p:spPr>
              <a:xfrm rot="16200000" flipH="1">
                <a:off x="5764038" y="3028150"/>
                <a:ext cx="133874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Elbow Connector 112"/>
              <p:cNvCxnSpPr/>
              <p:nvPr/>
            </p:nvCxnSpPr>
            <p:spPr>
              <a:xfrm>
                <a:off x="5866276" y="3130387"/>
                <a:ext cx="145902" cy="13061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Elbow Connector 113"/>
              <p:cNvCxnSpPr/>
              <p:nvPr/>
            </p:nvCxnSpPr>
            <p:spPr>
              <a:xfrm rot="16200000" flipH="1">
                <a:off x="6000132" y="3273042"/>
                <a:ext cx="94693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315"/>
            <p:cNvGrpSpPr>
              <a:grpSpLocks/>
            </p:cNvGrpSpPr>
            <p:nvPr/>
          </p:nvGrpSpPr>
          <p:grpSpPr bwMode="auto">
            <a:xfrm>
              <a:off x="6629471" y="4953252"/>
              <a:ext cx="315743" cy="532459"/>
              <a:chOff x="5148064" y="2780928"/>
              <a:chExt cx="936104" cy="576064"/>
            </a:xfrm>
          </p:grpSpPr>
          <p:cxnSp>
            <p:nvCxnSpPr>
              <p:cNvPr id="46" name="Elbow Connector 94"/>
              <p:cNvCxnSpPr/>
              <p:nvPr/>
            </p:nvCxnSpPr>
            <p:spPr>
              <a:xfrm flipV="1">
                <a:off x="5147854" y="3264992"/>
                <a:ext cx="145905" cy="9274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Elbow Connector 95"/>
              <p:cNvCxnSpPr/>
              <p:nvPr/>
            </p:nvCxnSpPr>
            <p:spPr>
              <a:xfrm rot="5400000" flipH="1" flipV="1">
                <a:off x="5195092" y="3095728"/>
                <a:ext cx="267931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Elbow Connector 96"/>
              <p:cNvCxnSpPr/>
              <p:nvPr/>
            </p:nvCxnSpPr>
            <p:spPr>
              <a:xfrm rot="5400000" flipH="1" flipV="1">
                <a:off x="5363588" y="2925694"/>
                <a:ext cx="72135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Elbow Connector 97"/>
              <p:cNvCxnSpPr/>
              <p:nvPr/>
            </p:nvCxnSpPr>
            <p:spPr>
              <a:xfrm rot="5400000" flipH="1" flipV="1">
                <a:off x="5400473" y="2815138"/>
                <a:ext cx="144271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Elbow Connector 98"/>
              <p:cNvCxnSpPr/>
              <p:nvPr/>
            </p:nvCxnSpPr>
            <p:spPr>
              <a:xfrm>
                <a:off x="5510261" y="2780655"/>
                <a:ext cx="141197" cy="12023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Elbow Connector 99"/>
              <p:cNvCxnSpPr/>
              <p:nvPr/>
            </p:nvCxnSpPr>
            <p:spPr>
              <a:xfrm rot="16200000" flipH="1">
                <a:off x="5620631" y="2823504"/>
                <a:ext cx="132247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Elbow Connector 100"/>
              <p:cNvCxnSpPr/>
              <p:nvPr/>
            </p:nvCxnSpPr>
            <p:spPr>
              <a:xfrm rot="16200000" flipH="1">
                <a:off x="5723638" y="2923342"/>
                <a:ext cx="72135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Elbow Connector 101"/>
              <p:cNvCxnSpPr/>
              <p:nvPr/>
            </p:nvCxnSpPr>
            <p:spPr>
              <a:xfrm rot="16200000" flipH="1">
                <a:off x="5765677" y="3028744"/>
                <a:ext cx="133965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Elbow Connector 102"/>
              <p:cNvCxnSpPr/>
              <p:nvPr/>
            </p:nvCxnSpPr>
            <p:spPr>
              <a:xfrm>
                <a:off x="5867960" y="3131027"/>
                <a:ext cx="145902" cy="13396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Elbow Connector 103"/>
              <p:cNvCxnSpPr/>
              <p:nvPr/>
            </p:nvCxnSpPr>
            <p:spPr>
              <a:xfrm rot="16200000" flipH="1">
                <a:off x="6002789" y="3276065"/>
                <a:ext cx="92745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326"/>
            <p:cNvGrpSpPr>
              <a:grpSpLocks/>
            </p:cNvGrpSpPr>
            <p:nvPr/>
          </p:nvGrpSpPr>
          <p:grpSpPr bwMode="auto">
            <a:xfrm>
              <a:off x="7282271" y="5276850"/>
              <a:ext cx="326195" cy="200994"/>
              <a:chOff x="5148064" y="2780928"/>
              <a:chExt cx="936104" cy="576064"/>
            </a:xfrm>
          </p:grpSpPr>
          <p:cxnSp>
            <p:nvCxnSpPr>
              <p:cNvPr id="36" name="Elbow Connector 84"/>
              <p:cNvCxnSpPr/>
              <p:nvPr/>
            </p:nvCxnSpPr>
            <p:spPr>
              <a:xfrm flipV="1">
                <a:off x="5146854" y="3264290"/>
                <a:ext cx="145902" cy="93592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Elbow Connector 85"/>
              <p:cNvCxnSpPr/>
              <p:nvPr/>
            </p:nvCxnSpPr>
            <p:spPr>
              <a:xfrm rot="5400000" flipH="1" flipV="1">
                <a:off x="5194518" y="3095452"/>
                <a:ext cx="267076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Elbow Connector 86"/>
              <p:cNvCxnSpPr/>
              <p:nvPr/>
            </p:nvCxnSpPr>
            <p:spPr>
              <a:xfrm rot="5400000" flipH="1" flipV="1">
                <a:off x="5362132" y="2925392"/>
                <a:ext cx="73047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Elbow Connector 87"/>
              <p:cNvCxnSpPr/>
              <p:nvPr/>
            </p:nvCxnSpPr>
            <p:spPr>
              <a:xfrm rot="5400000" flipH="1" flipV="1">
                <a:off x="5399699" y="2814610"/>
                <a:ext cx="143811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Elbow Connector 88"/>
              <p:cNvCxnSpPr/>
              <p:nvPr/>
            </p:nvCxnSpPr>
            <p:spPr>
              <a:xfrm>
                <a:off x="5509258" y="2780356"/>
                <a:ext cx="141197" cy="13696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Elbow Connector 89"/>
              <p:cNvCxnSpPr/>
              <p:nvPr/>
            </p:nvCxnSpPr>
            <p:spPr>
              <a:xfrm rot="16200000" flipH="1">
                <a:off x="5620699" y="2823809"/>
                <a:ext cx="130115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Elbow Connector 90"/>
              <p:cNvCxnSpPr/>
              <p:nvPr/>
            </p:nvCxnSpPr>
            <p:spPr>
              <a:xfrm rot="16200000" flipH="1">
                <a:off x="5722185" y="2923038"/>
                <a:ext cx="73047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Elbow Connector 91"/>
              <p:cNvCxnSpPr/>
              <p:nvPr/>
            </p:nvCxnSpPr>
            <p:spPr>
              <a:xfrm rot="16200000" flipH="1">
                <a:off x="5765459" y="3028115"/>
                <a:ext cx="132397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Elbow Connector 92"/>
              <p:cNvCxnSpPr/>
              <p:nvPr/>
            </p:nvCxnSpPr>
            <p:spPr>
              <a:xfrm>
                <a:off x="5866957" y="3129611"/>
                <a:ext cx="145905" cy="134679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Elbow Connector 93"/>
              <p:cNvCxnSpPr/>
              <p:nvPr/>
            </p:nvCxnSpPr>
            <p:spPr>
              <a:xfrm rot="16200000" flipH="1">
                <a:off x="6001365" y="3275788"/>
                <a:ext cx="93592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337"/>
            <p:cNvGrpSpPr>
              <a:grpSpLocks/>
            </p:cNvGrpSpPr>
            <p:nvPr/>
          </p:nvGrpSpPr>
          <p:grpSpPr bwMode="auto">
            <a:xfrm>
              <a:off x="7977346" y="5436552"/>
              <a:ext cx="326866" cy="45719"/>
              <a:chOff x="5148064" y="2780928"/>
              <a:chExt cx="936104" cy="576064"/>
            </a:xfrm>
          </p:grpSpPr>
          <p:cxnSp>
            <p:nvCxnSpPr>
              <p:cNvPr id="26" name="Elbow Connector 74"/>
              <p:cNvCxnSpPr/>
              <p:nvPr/>
            </p:nvCxnSpPr>
            <p:spPr>
              <a:xfrm flipV="1">
                <a:off x="5147596" y="3258115"/>
                <a:ext cx="145902" cy="92716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Elbow Connector 75"/>
              <p:cNvCxnSpPr/>
              <p:nvPr/>
            </p:nvCxnSpPr>
            <p:spPr>
              <a:xfrm rot="5400000" flipH="1" flipV="1">
                <a:off x="5197449" y="3091460"/>
                <a:ext cx="262699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Elbow Connector 76"/>
              <p:cNvCxnSpPr/>
              <p:nvPr/>
            </p:nvCxnSpPr>
            <p:spPr>
              <a:xfrm rot="5400000" flipH="1" flipV="1">
                <a:off x="5360765" y="2921493"/>
                <a:ext cx="77258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Elbow Connector 77"/>
              <p:cNvCxnSpPr/>
              <p:nvPr/>
            </p:nvCxnSpPr>
            <p:spPr>
              <a:xfrm rot="5400000" flipH="1" flipV="1">
                <a:off x="5402808" y="2810965"/>
                <a:ext cx="139078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Elbow Connector 78"/>
              <p:cNvCxnSpPr/>
              <p:nvPr/>
            </p:nvCxnSpPr>
            <p:spPr>
              <a:xfrm>
                <a:off x="5510000" y="2779079"/>
                <a:ext cx="141197" cy="1545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Elbow Connector 79"/>
              <p:cNvCxnSpPr/>
              <p:nvPr/>
            </p:nvCxnSpPr>
            <p:spPr>
              <a:xfrm rot="16200000" flipH="1">
                <a:off x="5624688" y="2821042"/>
                <a:ext cx="123621" cy="70600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Elbow Connector 80"/>
              <p:cNvCxnSpPr/>
              <p:nvPr/>
            </p:nvCxnSpPr>
            <p:spPr>
              <a:xfrm rot="16200000" flipH="1">
                <a:off x="5720818" y="2919138"/>
                <a:ext cx="77258" cy="75305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Elbow Connector 81"/>
              <p:cNvCxnSpPr/>
              <p:nvPr/>
            </p:nvCxnSpPr>
            <p:spPr>
              <a:xfrm rot="16200000" flipH="1">
                <a:off x="5770590" y="3021927"/>
                <a:ext cx="123621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Elbow Connector 82"/>
              <p:cNvCxnSpPr/>
              <p:nvPr/>
            </p:nvCxnSpPr>
            <p:spPr>
              <a:xfrm>
                <a:off x="5867699" y="3119036"/>
                <a:ext cx="145905" cy="139078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Elbow Connector 83"/>
              <p:cNvCxnSpPr/>
              <p:nvPr/>
            </p:nvCxnSpPr>
            <p:spPr>
              <a:xfrm rot="16200000" flipH="1">
                <a:off x="6002543" y="3269179"/>
                <a:ext cx="92716" cy="70597"/>
              </a:xfrm>
              <a:prstGeom prst="bentConnector3">
                <a:avLst/>
              </a:prstGeom>
              <a:ln w="1587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8" name="Picture 2" descr="\\Dapdc5\colas\My Documents\My Pictures\ChargeDensit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31379"/>
            <a:ext cx="3465513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Flèche droite 78"/>
          <p:cNvSpPr/>
          <p:nvPr/>
        </p:nvSpPr>
        <p:spPr>
          <a:xfrm>
            <a:off x="4067944" y="1683246"/>
            <a:ext cx="652604" cy="31278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ZoneTexte 79"/>
          <p:cNvSpPr txBox="1"/>
          <p:nvPr/>
        </p:nvSpPr>
        <p:spPr>
          <a:xfrm>
            <a:off x="4989118" y="1353294"/>
            <a:ext cx="39033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Gaussian</a:t>
            </a:r>
            <a:r>
              <a:rPr lang="fr-FR" dirty="0" smtClean="0"/>
              <a:t> </a:t>
            </a:r>
            <a:r>
              <a:rPr lang="fr-FR" dirty="0" err="1" smtClean="0"/>
              <a:t>spreading</a:t>
            </a:r>
            <a:r>
              <a:rPr lang="fr-FR" dirty="0" smtClean="0"/>
              <a:t> as a </a:t>
            </a:r>
            <a:r>
              <a:rPr lang="fr-FR" dirty="0" err="1" smtClean="0"/>
              <a:t>function</a:t>
            </a:r>
            <a:r>
              <a:rPr lang="fr-FR" dirty="0" smtClean="0"/>
              <a:t> of time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smtClean="0">
                <a:latin typeface="Symbol" panose="05050102010706020507" pitchFamily="18" charset="2"/>
              </a:rPr>
              <a:t>s</a:t>
            </a:r>
            <a:r>
              <a:rPr lang="fr-FR" baseline="-25000" dirty="0" smtClean="0"/>
              <a:t>r</a:t>
            </a:r>
            <a:r>
              <a:rPr lang="fr-FR" dirty="0" smtClean="0"/>
              <a:t> = </a:t>
            </a:r>
            <a:r>
              <a:rPr lang="fr-FR" dirty="0" err="1" smtClean="0"/>
              <a:t>sqrt</a:t>
            </a:r>
            <a:r>
              <a:rPr lang="fr-FR" dirty="0" smtClean="0"/>
              <a:t>(2t/RC)</a:t>
            </a:r>
          </a:p>
          <a:p>
            <a:endParaRPr lang="fr-FR" dirty="0"/>
          </a:p>
          <a:p>
            <a:r>
              <a:rPr lang="fr-FR" dirty="0" err="1"/>
              <a:t>t</a:t>
            </a:r>
            <a:r>
              <a:rPr lang="fr-FR" dirty="0" err="1" smtClean="0"/>
              <a:t>~shaping~few</a:t>
            </a:r>
            <a:r>
              <a:rPr lang="fr-FR" dirty="0" smtClean="0"/>
              <a:t> 100 ns</a:t>
            </a:r>
          </a:p>
          <a:p>
            <a:r>
              <a:rPr lang="fr-FR" dirty="0" smtClean="0"/>
              <a:t>RC =  180 R(M</a:t>
            </a:r>
            <a:r>
              <a:rPr lang="fr-FR" dirty="0" smtClean="0">
                <a:latin typeface="Symbol" panose="05050102010706020507" pitchFamily="18" charset="2"/>
              </a:rPr>
              <a:t>W</a:t>
            </a:r>
            <a:r>
              <a:rPr lang="fr-FR" dirty="0" smtClean="0"/>
              <a:t>) /(d/175µ) ns/mm²</a:t>
            </a:r>
            <a:endParaRPr lang="fr-FR" dirty="0"/>
          </a:p>
        </p:txBody>
      </p:sp>
      <p:sp>
        <p:nvSpPr>
          <p:cNvPr id="84" name="ZoneTexte 83"/>
          <p:cNvSpPr txBox="1"/>
          <p:nvPr/>
        </p:nvSpPr>
        <p:spPr>
          <a:xfrm>
            <a:off x="453058" y="3451895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For R= 2 </a:t>
            </a:r>
            <a:r>
              <a:rPr lang="fr-FR" dirty="0" err="1"/>
              <a:t>Mohm</a:t>
            </a:r>
            <a:r>
              <a:rPr lang="fr-FR" dirty="0"/>
              <a:t>/</a:t>
            </a:r>
            <a:r>
              <a:rPr lang="fr-FR" dirty="0" err="1"/>
              <a:t>sq</a:t>
            </a:r>
            <a:r>
              <a:rPr lang="fr-FR" dirty="0"/>
              <a:t>, </a:t>
            </a:r>
            <a:r>
              <a:rPr lang="fr-FR" dirty="0" err="1"/>
              <a:t>shaping</a:t>
            </a:r>
            <a:r>
              <a:rPr lang="fr-FR" dirty="0"/>
              <a:t> 200 ns, 200 µ </a:t>
            </a:r>
            <a:r>
              <a:rPr lang="fr-FR" dirty="0" err="1"/>
              <a:t>insulation</a:t>
            </a:r>
            <a:r>
              <a:rPr lang="fr-FR" dirty="0"/>
              <a:t> in addition to the 50 µm </a:t>
            </a:r>
            <a:r>
              <a:rPr lang="fr-FR" dirty="0" err="1"/>
              <a:t>kapton</a:t>
            </a:r>
            <a:r>
              <a:rPr lang="fr-FR" dirty="0"/>
              <a:t>, one </a:t>
            </a:r>
            <a:r>
              <a:rPr lang="fr-FR" dirty="0" err="1"/>
              <a:t>obtains</a:t>
            </a:r>
            <a:r>
              <a:rPr lang="fr-FR" dirty="0"/>
              <a:t> sigma = 1.3 mm</a:t>
            </a:r>
          </a:p>
          <a:p>
            <a:endParaRPr lang="fr-FR" dirty="0"/>
          </a:p>
          <a:p>
            <a:r>
              <a:rPr lang="fr-FR" dirty="0"/>
              <a:t>(For 0.2 </a:t>
            </a:r>
            <a:r>
              <a:rPr lang="fr-FR" dirty="0" err="1"/>
              <a:t>Mohm</a:t>
            </a:r>
            <a:r>
              <a:rPr lang="fr-FR" dirty="0"/>
              <a:t>/</a:t>
            </a:r>
            <a:r>
              <a:rPr lang="fr-FR" dirty="0" err="1"/>
              <a:t>sq</a:t>
            </a:r>
            <a:r>
              <a:rPr lang="fr-FR" dirty="0"/>
              <a:t>,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would</a:t>
            </a:r>
            <a:r>
              <a:rPr lang="fr-FR" dirty="0"/>
              <a:t> have sigma= 3.16 mm)</a:t>
            </a:r>
          </a:p>
        </p:txBody>
      </p:sp>
    </p:spTree>
    <p:extLst>
      <p:ext uri="{BB962C8B-B14F-4D97-AF65-F5344CB8AC3E}">
        <p14:creationId xmlns:p14="http://schemas.microsoft.com/office/powerpoint/2010/main" val="49842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2546920" y="404664"/>
            <a:ext cx="8229600" cy="794352"/>
          </a:xfrm>
        </p:spPr>
        <p:txBody>
          <a:bodyPr>
            <a:normAutofit/>
          </a:bodyPr>
          <a:lstStyle/>
          <a:p>
            <a:r>
              <a:rPr lang="fr-FR" dirty="0" smtClean="0"/>
              <a:t>Pad </a:t>
            </a:r>
            <a:r>
              <a:rPr lang="fr-FR" dirty="0" err="1" smtClean="0"/>
              <a:t>response</a:t>
            </a:r>
            <a:endParaRPr lang="fr-FR" dirty="0"/>
          </a:p>
        </p:txBody>
      </p:sp>
      <p:pic>
        <p:nvPicPr>
          <p:cNvPr id="7" name="Picture 2" descr="D:\PROJETS\TPC\MESURES\081208-11_LP_BeamTestsMagnet_DESY\Pictures\081209_LowDrift_500ns_Animation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916832"/>
            <a:ext cx="464013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6040" y="1556792"/>
            <a:ext cx="3737936" cy="4528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oneTexte 7"/>
          <p:cNvSpPr txBox="1"/>
          <p:nvPr/>
        </p:nvSpPr>
        <p:spPr>
          <a:xfrm>
            <a:off x="6888088" y="119675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Z=20cm, 200 ns </a:t>
            </a:r>
            <a:r>
              <a:rPr lang="fr-FR" dirty="0" err="1"/>
              <a:t>shaping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023992" y="476673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Relative fraction of ‘charge’ </a:t>
            </a:r>
            <a:r>
              <a:rPr lang="fr-FR" dirty="0" err="1"/>
              <a:t>seen</a:t>
            </a:r>
            <a:r>
              <a:rPr lang="fr-FR" dirty="0"/>
              <a:t> by the pad, vs x(pad)-x(</a:t>
            </a:r>
            <a:r>
              <a:rPr lang="fr-FR" dirty="0" err="1"/>
              <a:t>track</a:t>
            </a:r>
            <a:r>
              <a:rPr lang="fr-FR" dirty="0"/>
              <a:t>)</a:t>
            </a:r>
          </a:p>
        </p:txBody>
      </p:sp>
      <p:cxnSp>
        <p:nvCxnSpPr>
          <p:cNvPr id="11" name="Connecteur droit 10"/>
          <p:cNvCxnSpPr/>
          <p:nvPr/>
        </p:nvCxnSpPr>
        <p:spPr>
          <a:xfrm rot="5400000" flipH="1" flipV="1">
            <a:off x="7104112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rot="5400000" flipH="1" flipV="1">
            <a:off x="7752183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rot="5400000" flipH="1" flipV="1">
            <a:off x="8400256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rot="5400000" flipH="1" flipV="1">
            <a:off x="6528048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03/04/2018</a:t>
            </a:r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B2E7-80C9-4E57-834D-4DF028318FA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1703512" y="544522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24 </a:t>
            </a:r>
            <a:r>
              <a:rPr lang="fr-FR" dirty="0" err="1"/>
              <a:t>rows</a:t>
            </a:r>
            <a:r>
              <a:rPr lang="fr-FR" dirty="0"/>
              <a:t> x 72 </a:t>
            </a:r>
            <a:r>
              <a:rPr lang="fr-FR" dirty="0" err="1"/>
              <a:t>columns</a:t>
            </a:r>
            <a:r>
              <a:rPr lang="fr-FR" dirty="0"/>
              <a:t> of 3 x 6.8 mm² pads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7032104" y="609329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x(pad) – x(</a:t>
            </a:r>
            <a:r>
              <a:rPr lang="fr-FR" dirty="0" err="1"/>
              <a:t>track</a:t>
            </a:r>
            <a:r>
              <a:rPr lang="fr-FR" dirty="0"/>
              <a:t>)   (mm)</a:t>
            </a:r>
          </a:p>
        </p:txBody>
      </p:sp>
    </p:spTree>
    <p:extLst>
      <p:ext uri="{BB962C8B-B14F-4D97-AF65-F5344CB8AC3E}">
        <p14:creationId xmlns:p14="http://schemas.microsoft.com/office/powerpoint/2010/main" val="283372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2635" y="3352800"/>
            <a:ext cx="8984727" cy="3017439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6566257" y="3152519"/>
            <a:ext cx="296091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err="1" smtClean="0"/>
              <a:t>Resistive</a:t>
            </a:r>
            <a:r>
              <a:rPr lang="fr-FR" sz="1600" b="1" dirty="0" smtClean="0"/>
              <a:t> layer </a:t>
            </a:r>
            <a:r>
              <a:rPr lang="fr-FR" sz="1600" b="1" dirty="0" err="1" smtClean="0"/>
              <a:t>connected</a:t>
            </a:r>
            <a:r>
              <a:rPr lang="fr-FR" sz="1600" b="1" dirty="0" smtClean="0"/>
              <a:t> </a:t>
            </a:r>
          </a:p>
          <a:p>
            <a:pPr algn="ctr"/>
            <a:r>
              <a:rPr lang="fr-FR" sz="1600" b="1" dirty="0"/>
              <a:t>t</a:t>
            </a:r>
            <a:r>
              <a:rPr lang="fr-FR" sz="1600" b="1" dirty="0" smtClean="0"/>
              <a:t>o the </a:t>
            </a:r>
            <a:r>
              <a:rPr lang="fr-FR" sz="1600" b="1" dirty="0" err="1" smtClean="0"/>
              <a:t>guard</a:t>
            </a:r>
            <a:r>
              <a:rPr lang="fr-FR" sz="1600" b="1" dirty="0" smtClean="0"/>
              <a:t> ring </a:t>
            </a:r>
            <a:r>
              <a:rPr lang="fr-FR" sz="1600" b="1" dirty="0" err="1" smtClean="0"/>
              <a:t>with</a:t>
            </a:r>
            <a:r>
              <a:rPr lang="fr-FR" sz="1600" b="1" dirty="0" smtClean="0"/>
              <a:t> 28</a:t>
            </a:r>
            <a:endParaRPr lang="fr-FR" sz="16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2228851" y="666750"/>
            <a:ext cx="7505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002060"/>
                </a:solidFill>
              </a:rPr>
              <a:t>ENCAPSULATED RESISTIVE ANODE DESIGN</a:t>
            </a:r>
            <a:endParaRPr lang="fr-FR" sz="3200" b="1" dirty="0">
              <a:solidFill>
                <a:srgbClr val="00206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600325" y="1647825"/>
            <a:ext cx="430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Spreading</a:t>
            </a:r>
            <a:r>
              <a:rPr lang="fr-FR" dirty="0" smtClean="0"/>
              <a:t> : 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03/04/2018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5CFE-BC28-468F-85BB-74071E57BAF5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373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Results</a:t>
            </a:r>
            <a:r>
              <a:rPr lang="fr-FR" dirty="0" smtClean="0"/>
              <a:t> on </a:t>
            </a:r>
            <a:r>
              <a:rPr lang="fr-FR" dirty="0" err="1" smtClean="0"/>
              <a:t>resolution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232" y="1412776"/>
            <a:ext cx="4063752" cy="3374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992" y="1484785"/>
            <a:ext cx="4392488" cy="362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888232" y="5417456"/>
            <a:ext cx="8528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All pad TPC technologies </a:t>
            </a:r>
            <a:r>
              <a:rPr lang="fr-FR" dirty="0" err="1"/>
              <a:t>give</a:t>
            </a:r>
            <a:r>
              <a:rPr lang="fr-FR" dirty="0"/>
              <a:t> </a:t>
            </a:r>
            <a:r>
              <a:rPr lang="fr-FR" dirty="0" err="1"/>
              <a:t>similar</a:t>
            </a:r>
            <a:r>
              <a:rPr lang="fr-FR" dirty="0"/>
              <a:t> </a:t>
            </a:r>
            <a:r>
              <a:rPr lang="fr-FR" dirty="0" err="1"/>
              <a:t>results</a:t>
            </a:r>
            <a:r>
              <a:rPr lang="fr-FR" dirty="0"/>
              <a:t> </a:t>
            </a:r>
          </a:p>
          <a:p>
            <a:pPr algn="ctr"/>
            <a:r>
              <a:rPr lang="fr-FR" dirty="0"/>
              <a:t>(but </a:t>
            </a:r>
            <a:r>
              <a:rPr lang="fr-FR" dirty="0" err="1"/>
              <a:t>with</a:t>
            </a:r>
            <a:r>
              <a:rPr lang="fr-FR" dirty="0"/>
              <a:t> 3mm pads for MM and 1.2mm pads for </a:t>
            </a:r>
            <a:r>
              <a:rPr lang="fr-FR" dirty="0" err="1"/>
              <a:t>GEMs</a:t>
            </a:r>
            <a:r>
              <a:rPr lang="fr-FR" dirty="0"/>
              <a:t>)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28/02/2017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Paul Colas - A TPC for ILC - INSTR17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97AF-B411-49DA-9AF5-E141A7AAE0A1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3324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Results</a:t>
            </a:r>
            <a:r>
              <a:rPr lang="fr-FR" dirty="0" smtClean="0"/>
              <a:t> on </a:t>
            </a:r>
            <a:r>
              <a:rPr lang="fr-FR" dirty="0" err="1" smtClean="0"/>
              <a:t>resolution</a:t>
            </a:r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1484785"/>
            <a:ext cx="4392488" cy="362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230" y="1541512"/>
            <a:ext cx="428625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888232" y="5417456"/>
            <a:ext cx="8528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All pad TPC technologies </a:t>
            </a:r>
            <a:r>
              <a:rPr lang="fr-FR" dirty="0" err="1"/>
              <a:t>give</a:t>
            </a:r>
            <a:r>
              <a:rPr lang="fr-FR" dirty="0"/>
              <a:t> </a:t>
            </a:r>
            <a:r>
              <a:rPr lang="fr-FR" dirty="0" err="1"/>
              <a:t>similar</a:t>
            </a:r>
            <a:r>
              <a:rPr lang="fr-FR" dirty="0"/>
              <a:t> </a:t>
            </a:r>
            <a:r>
              <a:rPr lang="fr-FR" dirty="0" err="1"/>
              <a:t>results</a:t>
            </a:r>
            <a:r>
              <a:rPr lang="fr-FR" dirty="0"/>
              <a:t> </a:t>
            </a:r>
          </a:p>
          <a:p>
            <a:pPr algn="ctr"/>
            <a:r>
              <a:rPr lang="fr-FR" dirty="0"/>
              <a:t>(but </a:t>
            </a:r>
            <a:r>
              <a:rPr lang="fr-FR" dirty="0" err="1"/>
              <a:t>with</a:t>
            </a:r>
            <a:r>
              <a:rPr lang="fr-FR" dirty="0"/>
              <a:t> 3mm pads for MM and 1.2mm pads for </a:t>
            </a:r>
            <a:r>
              <a:rPr lang="fr-FR" dirty="0" err="1"/>
              <a:t>GEMs</a:t>
            </a:r>
            <a:r>
              <a:rPr lang="fr-FR" dirty="0"/>
              <a:t>)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28/02/2017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Paul Colas - A TPC for ILC - INSTR17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97AF-B411-49DA-9AF5-E141A7AAE0A1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723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674" y="1115908"/>
            <a:ext cx="7990501" cy="4970717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42950" y="409575"/>
            <a:ext cx="7972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err="1" smtClean="0"/>
              <a:t>dE</a:t>
            </a:r>
            <a:r>
              <a:rPr lang="fr-FR" sz="3200" b="1" dirty="0" smtClean="0"/>
              <a:t>/dx </a:t>
            </a:r>
            <a:r>
              <a:rPr lang="fr-FR" sz="3200" b="1" dirty="0" err="1" smtClean="0"/>
              <a:t>resolution</a:t>
            </a:r>
            <a:r>
              <a:rPr lang="fr-FR" sz="3200" b="1" dirty="0" smtClean="0"/>
              <a:t> of a </a:t>
            </a:r>
            <a:r>
              <a:rPr lang="fr-FR" sz="3200" b="1" dirty="0" err="1" smtClean="0"/>
              <a:t>resistive</a:t>
            </a:r>
            <a:r>
              <a:rPr lang="fr-FR" sz="3200" b="1" dirty="0" smtClean="0"/>
              <a:t>-anode TPC</a:t>
            </a:r>
            <a:endParaRPr lang="fr-FR" sz="32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9067800" y="2628900"/>
            <a:ext cx="3000375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OK for T2K2</a:t>
            </a:r>
          </a:p>
          <a:p>
            <a:r>
              <a:rPr lang="fr-FR" sz="2400" dirty="0" smtClean="0"/>
              <a:t>OK for ILD TPC : 5.0%</a:t>
            </a:r>
            <a:endParaRPr lang="fr-FR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9544049" y="224909"/>
            <a:ext cx="2428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S. </a:t>
            </a:r>
            <a:r>
              <a:rPr lang="fr-FR" dirty="0" err="1" smtClean="0">
                <a:solidFill>
                  <a:srgbClr val="7030A0"/>
                </a:solidFill>
              </a:rPr>
              <a:t>Voronov</a:t>
            </a:r>
            <a:r>
              <a:rPr lang="fr-FR" dirty="0" smtClean="0">
                <a:solidFill>
                  <a:srgbClr val="7030A0"/>
                </a:solidFill>
              </a:rPr>
              <a:t>, M. </a:t>
            </a:r>
            <a:r>
              <a:rPr lang="fr-FR" dirty="0" err="1" smtClean="0">
                <a:solidFill>
                  <a:srgbClr val="7030A0"/>
                </a:solidFill>
              </a:rPr>
              <a:t>Zito</a:t>
            </a:r>
            <a:r>
              <a:rPr lang="fr-FR" dirty="0" smtClean="0">
                <a:solidFill>
                  <a:srgbClr val="7030A0"/>
                </a:solidFill>
              </a:rPr>
              <a:t>, PC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03/04/2018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5CFE-BC28-468F-85BB-74071E57BAF5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0975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5463" y="69021"/>
            <a:ext cx="12026537" cy="862301"/>
          </a:xfrm>
        </p:spPr>
        <p:txBody>
          <a:bodyPr>
            <a:noAutofit/>
          </a:bodyPr>
          <a:lstStyle/>
          <a:p>
            <a:r>
              <a:rPr lang="fr-FR" dirty="0" smtClean="0"/>
              <a:t>TPC design and </a:t>
            </a:r>
            <a:r>
              <a:rPr lang="fr-FR" dirty="0" err="1" smtClean="0"/>
              <a:t>integration</a:t>
            </a:r>
            <a:r>
              <a:rPr lang="fr-FR" dirty="0" smtClean="0"/>
              <a:t> :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120" y="1079374"/>
            <a:ext cx="7558769" cy="505017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9091749" y="2063931"/>
            <a:ext cx="2638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D. Calvet et al., IEEE </a:t>
            </a:r>
            <a:r>
              <a:rPr lang="fr-FR" dirty="0" err="1" smtClean="0">
                <a:solidFill>
                  <a:srgbClr val="7030A0"/>
                </a:solidFill>
              </a:rPr>
              <a:t>trans</a:t>
            </a:r>
            <a:r>
              <a:rPr lang="fr-FR" dirty="0" smtClean="0"/>
              <a:t>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65466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5463" y="69021"/>
            <a:ext cx="12026537" cy="862301"/>
          </a:xfrm>
        </p:spPr>
        <p:txBody>
          <a:bodyPr>
            <a:noAutofit/>
          </a:bodyPr>
          <a:lstStyle/>
          <a:p>
            <a:r>
              <a:rPr lang="fr-FR" dirty="0" smtClean="0"/>
              <a:t>TPC design and </a:t>
            </a:r>
            <a:r>
              <a:rPr lang="fr-FR" dirty="0" err="1" smtClean="0"/>
              <a:t>integration</a:t>
            </a:r>
            <a:r>
              <a:rPr lang="fr-FR" dirty="0" smtClean="0"/>
              <a:t> : </a:t>
            </a:r>
            <a:r>
              <a:rPr lang="fr-FR" dirty="0" err="1" smtClean="0"/>
              <a:t>mechanical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66" y="814892"/>
            <a:ext cx="11329582" cy="396611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184" y="4875241"/>
            <a:ext cx="5799193" cy="151685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453050" y="5190308"/>
            <a:ext cx="4859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Deformations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weight</a:t>
            </a:r>
            <a:r>
              <a:rPr lang="fr-FR" dirty="0" smtClean="0"/>
              <a:t> and </a:t>
            </a:r>
            <a:r>
              <a:rPr lang="fr-FR" dirty="0" err="1" smtClean="0"/>
              <a:t>inner</a:t>
            </a:r>
            <a:r>
              <a:rPr lang="fr-FR" dirty="0" smtClean="0"/>
              <a:t> pressure</a:t>
            </a:r>
          </a:p>
          <a:p>
            <a:endParaRPr lang="fr-FR" dirty="0"/>
          </a:p>
          <a:p>
            <a:r>
              <a:rPr lang="fr-FR" dirty="0" smtClean="0"/>
              <a:t>M. </a:t>
            </a:r>
            <a:r>
              <a:rPr lang="fr-FR" dirty="0" err="1" smtClean="0"/>
              <a:t>Carty</a:t>
            </a:r>
            <a:r>
              <a:rPr lang="fr-FR" dirty="0" smtClean="0"/>
              <a:t>, P. Manil </a:t>
            </a:r>
            <a:r>
              <a:rPr lang="fr-FR" i="1" dirty="0" smtClean="0"/>
              <a:t>et al.</a:t>
            </a:r>
          </a:p>
          <a:p>
            <a:r>
              <a:rPr lang="fr-FR" dirty="0" err="1" smtClean="0"/>
              <a:t>Resuming</a:t>
            </a:r>
            <a:r>
              <a:rPr lang="fr-FR" dirty="0" smtClean="0"/>
              <a:t> : Zhihong Sun </a:t>
            </a:r>
            <a:r>
              <a:rPr lang="fr-FR" i="1" dirty="0" smtClean="0"/>
              <a:t>et al.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7654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74171"/>
            <a:ext cx="10515600" cy="967877"/>
          </a:xfrm>
        </p:spPr>
        <p:txBody>
          <a:bodyPr/>
          <a:lstStyle/>
          <a:p>
            <a:r>
              <a:rPr lang="fr-FR" dirty="0" smtClean="0"/>
              <a:t>The ILD concept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041841"/>
            <a:ext cx="10735491" cy="2319668"/>
          </a:xfrm>
        </p:spPr>
        <p:txBody>
          <a:bodyPr>
            <a:normAutofit fontScale="92500" lnSpcReduction="10000"/>
          </a:bodyPr>
          <a:lstStyle/>
          <a:p>
            <a:r>
              <a:rPr lang="fr-FR" sz="2600" dirty="0" err="1" smtClean="0"/>
              <a:t>Based</a:t>
            </a:r>
            <a:r>
              <a:rPr lang="fr-FR" sz="2600" dirty="0" smtClean="0"/>
              <a:t> on </a:t>
            </a:r>
            <a:r>
              <a:rPr lang="fr-FR" sz="2600" dirty="0" err="1" smtClean="0"/>
              <a:t>Particle</a:t>
            </a:r>
            <a:r>
              <a:rPr lang="fr-FR" sz="2600" dirty="0" smtClean="0"/>
              <a:t> Flow: </a:t>
            </a:r>
            <a:r>
              <a:rPr lang="fr-FR" sz="2600" dirty="0" err="1" smtClean="0"/>
              <a:t>reconstruct</a:t>
            </a:r>
            <a:r>
              <a:rPr lang="fr-FR" sz="2600" dirty="0" smtClean="0"/>
              <a:t> the </a:t>
            </a:r>
            <a:r>
              <a:rPr lang="fr-FR" sz="2600" dirty="0" err="1" smtClean="0"/>
              <a:t>event</a:t>
            </a:r>
            <a:r>
              <a:rPr lang="fr-FR" sz="2600" dirty="0" smtClean="0"/>
              <a:t> by </a:t>
            </a:r>
            <a:r>
              <a:rPr lang="fr-FR" sz="2600" dirty="0" err="1" smtClean="0"/>
              <a:t>matching</a:t>
            </a:r>
            <a:r>
              <a:rPr lang="fr-FR" sz="2600" dirty="0" smtClean="0"/>
              <a:t> </a:t>
            </a:r>
            <a:r>
              <a:rPr lang="fr-FR" sz="2600" dirty="0" err="1" smtClean="0"/>
              <a:t>calorimeter</a:t>
            </a:r>
            <a:r>
              <a:rPr lang="fr-FR" sz="2600" dirty="0" smtClean="0"/>
              <a:t> </a:t>
            </a:r>
            <a:r>
              <a:rPr lang="fr-FR" sz="2600" dirty="0" err="1" smtClean="0"/>
              <a:t>objects</a:t>
            </a:r>
            <a:r>
              <a:rPr lang="fr-FR" sz="2600" dirty="0" smtClean="0"/>
              <a:t> </a:t>
            </a:r>
            <a:r>
              <a:rPr lang="fr-FR" sz="2600" dirty="0" err="1" smtClean="0"/>
              <a:t>with</a:t>
            </a:r>
            <a:r>
              <a:rPr lang="fr-FR" sz="2600" dirty="0" smtClean="0"/>
              <a:t> </a:t>
            </a:r>
            <a:r>
              <a:rPr lang="fr-FR" sz="2600" dirty="0" err="1" smtClean="0"/>
              <a:t>charged</a:t>
            </a:r>
            <a:r>
              <a:rPr lang="fr-FR" sz="2600" dirty="0" smtClean="0"/>
              <a:t> </a:t>
            </a:r>
            <a:r>
              <a:rPr lang="fr-FR" sz="2600" dirty="0" err="1" smtClean="0"/>
              <a:t>tracks</a:t>
            </a:r>
            <a:r>
              <a:rPr lang="fr-FR" sz="2600" dirty="0" smtClean="0"/>
              <a:t> (use the </a:t>
            </a:r>
            <a:r>
              <a:rPr lang="fr-FR" sz="2600" dirty="0" err="1" smtClean="0"/>
              <a:t>most</a:t>
            </a:r>
            <a:r>
              <a:rPr lang="fr-FR" sz="2600" dirty="0" smtClean="0"/>
              <a:t> </a:t>
            </a:r>
            <a:r>
              <a:rPr lang="fr-FR" sz="2600" dirty="0" err="1" smtClean="0"/>
              <a:t>precise</a:t>
            </a:r>
            <a:r>
              <a:rPr lang="fr-FR" sz="2600" dirty="0" smtClean="0"/>
              <a:t> E-p </a:t>
            </a:r>
            <a:r>
              <a:rPr lang="fr-FR" sz="2600" dirty="0" err="1" smtClean="0"/>
              <a:t>determination</a:t>
            </a:r>
            <a:r>
              <a:rPr lang="fr-FR" sz="2600" dirty="0" smtClean="0"/>
              <a:t>, </a:t>
            </a:r>
            <a:r>
              <a:rPr lang="fr-FR" sz="2600" dirty="0" err="1" smtClean="0"/>
              <a:t>avoid</a:t>
            </a:r>
            <a:r>
              <a:rPr lang="fr-FR" sz="2600" dirty="0" smtClean="0"/>
              <a:t> double count </a:t>
            </a:r>
            <a:r>
              <a:rPr lang="fr-FR" sz="2600" dirty="0" err="1" smtClean="0"/>
              <a:t>between</a:t>
            </a:r>
            <a:r>
              <a:rPr lang="fr-FR" sz="2600" dirty="0" smtClean="0"/>
              <a:t> </a:t>
            </a:r>
            <a:r>
              <a:rPr lang="fr-FR" sz="2600" dirty="0" err="1" smtClean="0"/>
              <a:t>tracks</a:t>
            </a:r>
            <a:r>
              <a:rPr lang="fr-FR" sz="2600" dirty="0" smtClean="0"/>
              <a:t> and E </a:t>
            </a:r>
            <a:r>
              <a:rPr lang="fr-FR" sz="2600" dirty="0" err="1" smtClean="0"/>
              <a:t>objects</a:t>
            </a:r>
            <a:endParaRPr lang="fr-FR" sz="2600" dirty="0" smtClean="0"/>
          </a:p>
          <a:p>
            <a:r>
              <a:rPr lang="fr-FR" sz="2600" dirty="0" err="1" smtClean="0"/>
              <a:t>Continuous</a:t>
            </a:r>
            <a:r>
              <a:rPr lang="fr-FR" sz="2600" dirty="0" smtClean="0"/>
              <a:t> </a:t>
            </a:r>
            <a:r>
              <a:rPr lang="fr-FR" sz="2600" dirty="0" err="1" smtClean="0"/>
              <a:t>tracking</a:t>
            </a:r>
            <a:r>
              <a:rPr lang="fr-FR" sz="2600" dirty="0" smtClean="0"/>
              <a:t> (TPC) and </a:t>
            </a:r>
            <a:r>
              <a:rPr lang="fr-FR" sz="2600" dirty="0" err="1" smtClean="0"/>
              <a:t>highly</a:t>
            </a:r>
            <a:r>
              <a:rPr lang="fr-FR" sz="2600" dirty="0" smtClean="0"/>
              <a:t> </a:t>
            </a:r>
            <a:r>
              <a:rPr lang="fr-FR" sz="2600" dirty="0" err="1" smtClean="0"/>
              <a:t>segmented</a:t>
            </a:r>
            <a:r>
              <a:rPr lang="fr-FR" sz="2600" dirty="0"/>
              <a:t> </a:t>
            </a:r>
            <a:r>
              <a:rPr lang="fr-FR" sz="2600" dirty="0" err="1" smtClean="0"/>
              <a:t>calorimeters</a:t>
            </a:r>
            <a:endParaRPr lang="fr-FR" sz="2600" dirty="0" smtClean="0"/>
          </a:p>
          <a:p>
            <a:r>
              <a:rPr lang="fr-FR" sz="2600" dirty="0" err="1" smtClean="0"/>
              <a:t>Optimize</a:t>
            </a:r>
            <a:r>
              <a:rPr lang="fr-FR" sz="2600" dirty="0" smtClean="0"/>
              <a:t> jet </a:t>
            </a:r>
            <a:r>
              <a:rPr lang="fr-FR" sz="2600" dirty="0" err="1" smtClean="0"/>
              <a:t>energy</a:t>
            </a:r>
            <a:r>
              <a:rPr lang="fr-FR" sz="2600" dirty="0" smtClean="0"/>
              <a:t> </a:t>
            </a:r>
            <a:r>
              <a:rPr lang="fr-FR" sz="2600" dirty="0" err="1" smtClean="0"/>
              <a:t>resolution</a:t>
            </a:r>
            <a:r>
              <a:rPr lang="fr-FR" sz="2600" dirty="0" smtClean="0"/>
              <a:t> .vs. B, R</a:t>
            </a:r>
            <a:r>
              <a:rPr lang="fr-FR" sz="2600" baseline="-25000" dirty="0" smtClean="0"/>
              <a:t>TPC</a:t>
            </a:r>
            <a:r>
              <a:rPr lang="fr-FR" sz="2600" dirty="0" smtClean="0"/>
              <a:t> , ECAL </a:t>
            </a:r>
            <a:r>
              <a:rPr lang="fr-FR" sz="2600" dirty="0" err="1" smtClean="0"/>
              <a:t>cell</a:t>
            </a:r>
            <a:r>
              <a:rPr lang="fr-FR" sz="2600" dirty="0" smtClean="0"/>
              <a:t> size : 3.5T, 1.7 m or 1.4 m, 1cm or </a:t>
            </a:r>
            <a:r>
              <a:rPr lang="fr-FR" sz="2600" dirty="0" err="1" smtClean="0"/>
              <a:t>less</a:t>
            </a:r>
            <a:r>
              <a:rPr lang="fr-FR" sz="2600" dirty="0" smtClean="0"/>
              <a:t> (MIP </a:t>
            </a:r>
            <a:r>
              <a:rPr lang="fr-FR" sz="2600" dirty="0" err="1" smtClean="0"/>
              <a:t>subtraction</a:t>
            </a:r>
            <a:r>
              <a:rPr lang="fr-FR" sz="2600" dirty="0" smtClean="0"/>
              <a:t>)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446" y="3257007"/>
            <a:ext cx="4089349" cy="313483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81894" y="3396336"/>
            <a:ext cx="5982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2400" dirty="0" smtClean="0"/>
              <a:t>Vertex detector for b and c hadron </a:t>
            </a:r>
            <a:r>
              <a:rPr lang="fr-FR" sz="2400" dirty="0" err="1"/>
              <a:t>r</a:t>
            </a:r>
            <a:r>
              <a:rPr lang="fr-FR" sz="2400" dirty="0" err="1" smtClean="0"/>
              <a:t>econ</a:t>
            </a:r>
            <a:r>
              <a:rPr lang="fr-FR" sz="2400" dirty="0" smtClean="0"/>
              <a:t>-  </a:t>
            </a:r>
            <a:r>
              <a:rPr lang="fr-FR" sz="2400" dirty="0" err="1" smtClean="0"/>
              <a:t>struction</a:t>
            </a:r>
            <a:r>
              <a:rPr lang="fr-FR" sz="2400" dirty="0" smtClean="0"/>
              <a:t> (jet charge) : 4 µm </a:t>
            </a:r>
            <a:r>
              <a:rPr lang="fr-FR" sz="2400" dirty="0" err="1" smtClean="0"/>
              <a:t>resolution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0330513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5463" y="69021"/>
            <a:ext cx="12026537" cy="862301"/>
          </a:xfrm>
        </p:spPr>
        <p:txBody>
          <a:bodyPr>
            <a:noAutofit/>
          </a:bodyPr>
          <a:lstStyle/>
          <a:p>
            <a:r>
              <a:rPr lang="fr-FR" dirty="0" smtClean="0"/>
              <a:t>TPC design and </a:t>
            </a:r>
            <a:r>
              <a:rPr lang="fr-FR" dirty="0" err="1" smtClean="0"/>
              <a:t>integration</a:t>
            </a:r>
            <a:r>
              <a:rPr lang="fr-FR" dirty="0" smtClean="0"/>
              <a:t> : 2-phase CO</a:t>
            </a:r>
            <a:r>
              <a:rPr lang="fr-FR" baseline="-25000" dirty="0" smtClean="0"/>
              <a:t>2</a:t>
            </a:r>
            <a:r>
              <a:rPr lang="fr-FR" dirty="0" smtClean="0"/>
              <a:t> </a:t>
            </a:r>
            <a:r>
              <a:rPr lang="fr-FR" dirty="0" err="1" smtClean="0"/>
              <a:t>cooling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379815" y="972233"/>
            <a:ext cx="56170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Advantages</a:t>
            </a:r>
            <a:r>
              <a:rPr lang="fr-FR" dirty="0" smtClean="0"/>
              <a:t>:</a:t>
            </a:r>
          </a:p>
          <a:p>
            <a:r>
              <a:rPr lang="fr-FR" dirty="0" err="1" smtClean="0"/>
              <a:t>Specific</a:t>
            </a:r>
            <a:r>
              <a:rPr lang="fr-FR" dirty="0" smtClean="0"/>
              <a:t> </a:t>
            </a:r>
            <a:r>
              <a:rPr lang="fr-FR" dirty="0" err="1" smtClean="0"/>
              <a:t>heat</a:t>
            </a:r>
            <a:r>
              <a:rPr lang="fr-FR" dirty="0" smtClean="0"/>
              <a:t> 4 x water</a:t>
            </a:r>
          </a:p>
          <a:p>
            <a:r>
              <a:rPr lang="fr-FR" dirty="0" smtClean="0"/>
              <a:t>Latent </a:t>
            </a:r>
            <a:r>
              <a:rPr lang="fr-FR" dirty="0" err="1" smtClean="0"/>
              <a:t>heat</a:t>
            </a:r>
            <a:r>
              <a:rPr lang="fr-FR" dirty="0" smtClean="0"/>
              <a:t> for </a:t>
            </a:r>
            <a:r>
              <a:rPr lang="fr-FR" dirty="0" err="1" smtClean="0"/>
              <a:t>evaporation</a:t>
            </a:r>
            <a:r>
              <a:rPr lang="fr-FR" dirty="0" smtClean="0"/>
              <a:t> : 80 x water</a:t>
            </a:r>
          </a:p>
          <a:p>
            <a:r>
              <a:rPr lang="fr-FR" dirty="0" err="1" smtClean="0"/>
              <a:t>Boiling</a:t>
            </a:r>
            <a:r>
              <a:rPr lang="fr-FR" dirty="0" smtClean="0"/>
              <a:t> point at room </a:t>
            </a:r>
            <a:r>
              <a:rPr lang="fr-FR" dirty="0" err="1" smtClean="0"/>
              <a:t>temperature</a:t>
            </a:r>
            <a:r>
              <a:rPr lang="fr-FR" dirty="0" smtClean="0"/>
              <a:t> at 60 bar</a:t>
            </a:r>
          </a:p>
          <a:p>
            <a:r>
              <a:rPr lang="fr-FR" dirty="0" err="1" smtClean="0"/>
              <a:t>Inexplosive</a:t>
            </a:r>
            <a:r>
              <a:rPr lang="fr-FR" dirty="0" smtClean="0"/>
              <a:t>, non-</a:t>
            </a:r>
            <a:r>
              <a:rPr lang="fr-FR" dirty="0" err="1" smtClean="0"/>
              <a:t>conductive</a:t>
            </a:r>
            <a:r>
              <a:rPr lang="fr-FR" dirty="0" smtClean="0"/>
              <a:t>, </a:t>
            </a:r>
            <a:r>
              <a:rPr lang="fr-FR" dirty="0" err="1" smtClean="0"/>
              <a:t>vapors</a:t>
            </a:r>
            <a:r>
              <a:rPr lang="fr-FR" dirty="0" smtClean="0"/>
              <a:t> </a:t>
            </a:r>
            <a:r>
              <a:rPr lang="fr-FR" dirty="0" err="1" smtClean="0"/>
              <a:t>instantly</a:t>
            </a:r>
            <a:r>
              <a:rPr lang="fr-FR" dirty="0" smtClean="0"/>
              <a:t> at 1 </a:t>
            </a:r>
            <a:r>
              <a:rPr lang="fr-FR" dirty="0" err="1" smtClean="0"/>
              <a:t>atm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fr-FR" dirty="0" err="1" smtClean="0"/>
              <a:t>Tested</a:t>
            </a:r>
            <a:r>
              <a:rPr lang="fr-FR" dirty="0" smtClean="0"/>
              <a:t> in </a:t>
            </a:r>
            <a:r>
              <a:rPr lang="fr-FR" dirty="0" err="1" smtClean="0"/>
              <a:t>our</a:t>
            </a:r>
            <a:r>
              <a:rPr lang="fr-FR" dirty="0" smtClean="0"/>
              <a:t> test </a:t>
            </a:r>
            <a:r>
              <a:rPr lang="fr-FR" dirty="0" err="1" smtClean="0"/>
              <a:t>beam</a:t>
            </a:r>
            <a:r>
              <a:rPr lang="fr-FR" dirty="0" smtClean="0"/>
              <a:t> in 2014 and 2015</a:t>
            </a:r>
            <a:endParaRPr lang="fr-FR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6" r="26511" b="2438"/>
          <a:stretch/>
        </p:blipFill>
        <p:spPr bwMode="auto">
          <a:xfrm>
            <a:off x="6683968" y="1015778"/>
            <a:ext cx="4454684" cy="502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70" y="3110859"/>
            <a:ext cx="6047101" cy="29590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37716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7949"/>
          </a:xfrm>
        </p:spPr>
        <p:txBody>
          <a:bodyPr/>
          <a:lstStyle/>
          <a:p>
            <a:r>
              <a:rPr lang="fr-FR" dirty="0" err="1" smtClean="0"/>
              <a:t>Cables</a:t>
            </a:r>
            <a:r>
              <a:rPr lang="fr-FR" dirty="0" smtClean="0"/>
              <a:t>, services, power </a:t>
            </a:r>
            <a:r>
              <a:rPr lang="fr-FR" dirty="0" err="1" smtClean="0"/>
              <a:t>consumption</a:t>
            </a:r>
            <a:r>
              <a:rPr lang="fr-FR" dirty="0" smtClean="0"/>
              <a:t>,…</a:t>
            </a:r>
            <a:endParaRPr lang="fr-FR" dirty="0"/>
          </a:p>
        </p:txBody>
      </p:sp>
      <p:pic>
        <p:nvPicPr>
          <p:cNvPr id="3" name="Imag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789" y="1088571"/>
            <a:ext cx="5024848" cy="5230631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114699" y="1438129"/>
            <a:ext cx="44152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All </a:t>
            </a:r>
            <a:r>
              <a:rPr lang="fr-FR" sz="2000" dirty="0" err="1" smtClean="0"/>
              <a:t>details</a:t>
            </a:r>
            <a:r>
              <a:rPr lang="fr-FR" sz="2000" dirty="0" smtClean="0"/>
              <a:t> are </a:t>
            </a:r>
            <a:r>
              <a:rPr lang="fr-FR" sz="2000" dirty="0" err="1" smtClean="0"/>
              <a:t>written</a:t>
            </a:r>
            <a:r>
              <a:rPr lang="fr-FR" sz="2000" dirty="0" smtClean="0"/>
              <a:t> in a TPC Interface Control Document.</a:t>
            </a:r>
          </a:p>
          <a:p>
            <a:endParaRPr lang="fr-FR" sz="2000" dirty="0" smtClean="0"/>
          </a:p>
          <a:p>
            <a:r>
              <a:rPr lang="fr-FR" sz="2000" dirty="0" err="1" smtClean="0"/>
              <a:t>Serious</a:t>
            </a:r>
            <a:r>
              <a:rPr lang="fr-FR" sz="2000" dirty="0" smtClean="0"/>
              <a:t> issues </a:t>
            </a:r>
            <a:r>
              <a:rPr lang="fr-FR" sz="2000" dirty="0" err="1" smtClean="0"/>
              <a:t>from</a:t>
            </a:r>
            <a:r>
              <a:rPr lang="fr-FR" sz="2000" dirty="0" smtClean="0"/>
              <a:t> push-pull </a:t>
            </a:r>
            <a:r>
              <a:rPr lang="fr-FR" sz="2000" dirty="0" err="1" smtClean="0"/>
              <a:t>operation</a:t>
            </a:r>
            <a:r>
              <a:rPr lang="fr-FR" sz="2000" dirty="0" smtClean="0"/>
              <a:t>.</a:t>
            </a:r>
            <a:endParaRPr lang="fr-FR" sz="2000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929637" y="3008182"/>
            <a:ext cx="4861563" cy="8279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Ion back-flow, </a:t>
            </a:r>
            <a:r>
              <a:rPr lang="fr-FR" dirty="0" err="1" smtClean="0"/>
              <a:t>Gating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158237" y="3888385"/>
            <a:ext cx="42236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IBF </a:t>
            </a:r>
            <a:r>
              <a:rPr lang="fr-FR" dirty="0" err="1" smtClean="0"/>
              <a:t>naturally</a:t>
            </a:r>
            <a:r>
              <a:rPr lang="fr-FR" dirty="0" smtClean="0"/>
              <a:t> </a:t>
            </a:r>
            <a:r>
              <a:rPr lang="fr-FR" dirty="0" err="1" smtClean="0"/>
              <a:t>suppressed</a:t>
            </a:r>
            <a:r>
              <a:rPr lang="fr-FR" dirty="0" smtClean="0"/>
              <a:t> in </a:t>
            </a:r>
            <a:r>
              <a:rPr lang="fr-FR" dirty="0" err="1" smtClean="0"/>
              <a:t>Micromegas</a:t>
            </a:r>
            <a:r>
              <a:rPr lang="fr-FR" dirty="0" smtClean="0"/>
              <a:t>. </a:t>
            </a:r>
            <a:r>
              <a:rPr lang="fr-FR" dirty="0" err="1" smtClean="0"/>
              <a:t>However</a:t>
            </a:r>
            <a:r>
              <a:rPr lang="fr-FR" dirty="0" smtClean="0"/>
              <a:t> a </a:t>
            </a:r>
            <a:r>
              <a:rPr lang="fr-FR" dirty="0" err="1" smtClean="0"/>
              <a:t>gating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necessary</a:t>
            </a:r>
            <a:r>
              <a:rPr lang="fr-FR" dirty="0" smtClean="0"/>
              <a:t>,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r>
              <a:rPr lang="fr-FR" dirty="0" smtClean="0"/>
              <a:t>.</a:t>
            </a:r>
          </a:p>
          <a:p>
            <a:r>
              <a:rPr lang="fr-FR" dirty="0" smtClean="0"/>
              <a:t>One </a:t>
            </a:r>
            <a:r>
              <a:rPr lang="fr-FR" dirty="0" err="1" smtClean="0"/>
              <a:t>possibility</a:t>
            </a:r>
            <a:r>
              <a:rPr lang="fr-FR" dirty="0" smtClean="0"/>
              <a:t> </a:t>
            </a:r>
            <a:r>
              <a:rPr lang="fr-FR" dirty="0" err="1" smtClean="0"/>
              <a:t>demonstrated</a:t>
            </a:r>
            <a:r>
              <a:rPr lang="fr-FR" dirty="0" smtClean="0"/>
              <a:t>: large </a:t>
            </a:r>
            <a:r>
              <a:rPr lang="fr-FR" dirty="0" err="1" smtClean="0"/>
              <a:t>opening</a:t>
            </a:r>
            <a:r>
              <a:rPr lang="fr-FR" dirty="0" smtClean="0"/>
              <a:t> GEM,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integrated</a:t>
            </a:r>
            <a:r>
              <a:rPr lang="fr-FR" dirty="0" smtClean="0"/>
              <a:t> to the modules.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5156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254034" y="1533928"/>
            <a:ext cx="94052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The ILD collaboration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coming</a:t>
            </a:r>
            <a:r>
              <a:rPr lang="fr-FR" sz="2400" dirty="0" smtClean="0"/>
              <a:t> to life</a:t>
            </a:r>
          </a:p>
          <a:p>
            <a:endParaRPr lang="fr-FR" sz="2400" dirty="0" smtClean="0"/>
          </a:p>
          <a:p>
            <a:r>
              <a:rPr lang="fr-FR" sz="2400" dirty="0" smtClean="0"/>
              <a:t>Proof-of-</a:t>
            </a:r>
            <a:r>
              <a:rPr lang="fr-FR" sz="2400" dirty="0" err="1" smtClean="0"/>
              <a:t>principle</a:t>
            </a:r>
            <a:r>
              <a:rPr lang="fr-FR" sz="2400" dirty="0" smtClean="0"/>
              <a:t> </a:t>
            </a:r>
            <a:r>
              <a:rPr lang="fr-FR" sz="2400" dirty="0" smtClean="0"/>
              <a:t>of a </a:t>
            </a:r>
            <a:r>
              <a:rPr lang="fr-FR" sz="2400" dirty="0" err="1" smtClean="0"/>
              <a:t>Micromegas</a:t>
            </a:r>
            <a:r>
              <a:rPr lang="fr-FR" sz="2400" dirty="0" smtClean="0"/>
              <a:t> TPC </a:t>
            </a:r>
            <a:r>
              <a:rPr lang="fr-FR" sz="2400" dirty="0" err="1" smtClean="0"/>
              <a:t>done</a:t>
            </a:r>
            <a:r>
              <a:rPr lang="fr-FR" sz="2400" dirty="0" smtClean="0"/>
              <a:t> (</a:t>
            </a:r>
            <a:r>
              <a:rPr lang="fr-FR" sz="2400" dirty="0" err="1" smtClean="0"/>
              <a:t>GEMs</a:t>
            </a:r>
            <a:r>
              <a:rPr lang="fr-FR" sz="2400" dirty="0" smtClean="0"/>
              <a:t> have </a:t>
            </a:r>
            <a:r>
              <a:rPr lang="fr-FR" sz="2400" dirty="0" err="1" smtClean="0"/>
              <a:t>similar</a:t>
            </a:r>
            <a:r>
              <a:rPr lang="fr-FR" sz="2400" dirty="0" smtClean="0"/>
              <a:t> performances, the </a:t>
            </a:r>
            <a:r>
              <a:rPr lang="fr-FR" sz="2400" dirty="0" err="1" smtClean="0"/>
              <a:t>difference</a:t>
            </a:r>
            <a:r>
              <a:rPr lang="fr-FR" sz="2400" dirty="0" smtClean="0"/>
              <a:t> </a:t>
            </a:r>
            <a:r>
              <a:rPr lang="fr-FR" sz="2400" dirty="0" err="1" smtClean="0"/>
              <a:t>will</a:t>
            </a:r>
            <a:r>
              <a:rPr lang="fr-FR" sz="2400" dirty="0" smtClean="0"/>
              <a:t> </a:t>
            </a:r>
            <a:r>
              <a:rPr lang="fr-FR" sz="2400" dirty="0" err="1" smtClean="0"/>
              <a:t>be</a:t>
            </a:r>
            <a:r>
              <a:rPr lang="fr-FR" sz="2400" dirty="0" smtClean="0"/>
              <a:t> in </a:t>
            </a:r>
            <a:r>
              <a:rPr lang="fr-FR" sz="2400" dirty="0" err="1" smtClean="0"/>
              <a:t>complexity</a:t>
            </a:r>
            <a:r>
              <a:rPr lang="fr-FR" sz="2400" dirty="0" smtClean="0"/>
              <a:t>/</a:t>
            </a:r>
            <a:r>
              <a:rPr lang="fr-FR" sz="2400" dirty="0" err="1" smtClean="0"/>
              <a:t>reliability</a:t>
            </a:r>
            <a:r>
              <a:rPr lang="fr-FR" sz="2400" dirty="0" smtClean="0"/>
              <a:t>)</a:t>
            </a:r>
          </a:p>
          <a:p>
            <a:endParaRPr lang="fr-FR" sz="2400" dirty="0" smtClean="0"/>
          </a:p>
          <a:p>
            <a:r>
              <a:rPr lang="fr-FR" sz="2400" dirty="0" err="1" smtClean="0"/>
              <a:t>Getting</a:t>
            </a:r>
            <a:r>
              <a:rPr lang="fr-FR" sz="2400" dirty="0" smtClean="0"/>
              <a:t> </a:t>
            </a:r>
            <a:r>
              <a:rPr lang="fr-FR" sz="2400" dirty="0" err="1" smtClean="0"/>
              <a:t>ready</a:t>
            </a:r>
            <a:r>
              <a:rPr lang="fr-FR" sz="2400" dirty="0" smtClean="0"/>
              <a:t> for the </a:t>
            </a:r>
            <a:r>
              <a:rPr lang="fr-FR" sz="2400" dirty="0" err="1" smtClean="0"/>
              <a:t>technology</a:t>
            </a:r>
            <a:r>
              <a:rPr lang="fr-FR" sz="2400" dirty="0" smtClean="0"/>
              <a:t> </a:t>
            </a:r>
            <a:r>
              <a:rPr lang="fr-FR" sz="2400" dirty="0" err="1" smtClean="0"/>
              <a:t>choice</a:t>
            </a:r>
            <a:r>
              <a:rPr lang="fr-FR" sz="2400" dirty="0" smtClean="0"/>
              <a:t> (S. </a:t>
            </a:r>
            <a:r>
              <a:rPr lang="fr-FR" sz="2400" dirty="0" err="1" smtClean="0"/>
              <a:t>Ganjour</a:t>
            </a:r>
            <a:r>
              <a:rPr lang="fr-FR" sz="2400" dirty="0" smtClean="0"/>
              <a:t>, K. </a:t>
            </a:r>
            <a:r>
              <a:rPr lang="fr-FR" sz="2400" dirty="0" err="1" smtClean="0"/>
              <a:t>Fujii</a:t>
            </a:r>
            <a:r>
              <a:rPr lang="fr-FR" sz="2400" dirty="0" smtClean="0"/>
              <a:t> et al., TYL)</a:t>
            </a:r>
          </a:p>
          <a:p>
            <a:endParaRPr lang="fr-FR" sz="2400" dirty="0"/>
          </a:p>
          <a:p>
            <a:r>
              <a:rPr lang="fr-FR" sz="2400" dirty="0" smtClean="0"/>
              <a:t>Solutions for </a:t>
            </a:r>
            <a:r>
              <a:rPr lang="fr-FR" sz="2400" dirty="0" err="1" smtClean="0"/>
              <a:t>integration</a:t>
            </a:r>
            <a:r>
              <a:rPr lang="fr-FR" sz="2400" dirty="0" smtClean="0"/>
              <a:t> </a:t>
            </a:r>
            <a:r>
              <a:rPr lang="fr-FR" sz="2400" dirty="0" err="1" smtClean="0"/>
              <a:t>demonstrated</a:t>
            </a:r>
            <a:r>
              <a:rPr lang="fr-FR" sz="2400" dirty="0" smtClean="0"/>
              <a:t>, but </a:t>
            </a:r>
            <a:r>
              <a:rPr lang="fr-FR" sz="2400" dirty="0" err="1"/>
              <a:t>s</a:t>
            </a:r>
            <a:r>
              <a:rPr lang="fr-FR" sz="2400" dirty="0" err="1" smtClean="0"/>
              <a:t>till</a:t>
            </a:r>
            <a:r>
              <a:rPr lang="fr-FR" sz="2400" dirty="0" smtClean="0"/>
              <a:t> </a:t>
            </a:r>
            <a:r>
              <a:rPr lang="fr-FR" sz="2400" dirty="0" smtClean="0"/>
              <a:t>lots of </a:t>
            </a:r>
            <a:r>
              <a:rPr lang="fr-FR" sz="2400" dirty="0" err="1" smtClean="0"/>
              <a:t>studies</a:t>
            </a:r>
            <a:r>
              <a:rPr lang="fr-FR" sz="2400" dirty="0" smtClean="0"/>
              <a:t> in </a:t>
            </a:r>
            <a:r>
              <a:rPr lang="fr-FR" sz="2400" dirty="0" err="1" smtClean="0"/>
              <a:t>progress</a:t>
            </a:r>
            <a:r>
              <a:rPr lang="fr-FR" sz="2400" dirty="0"/>
              <a:t> </a:t>
            </a:r>
            <a:r>
              <a:rPr lang="fr-FR" sz="2400" dirty="0" smtClean="0"/>
              <a:t>to </a:t>
            </a:r>
            <a:r>
              <a:rPr lang="fr-FR" sz="2400" dirty="0" err="1" smtClean="0"/>
              <a:t>make</a:t>
            </a:r>
            <a:r>
              <a:rPr lang="fr-FR" sz="2400" dirty="0" smtClean="0"/>
              <a:t> the detector </a:t>
            </a:r>
            <a:r>
              <a:rPr lang="fr-FR" sz="2400" dirty="0" smtClean="0"/>
              <a:t>a reality</a:t>
            </a:r>
            <a:endParaRPr lang="fr-FR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988413" y="5499536"/>
            <a:ext cx="98972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ILD </a:t>
            </a:r>
            <a:r>
              <a:rPr lang="fr-FR" dirty="0" err="1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members</a:t>
            </a:r>
            <a:r>
              <a:rPr lang="fr-FR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fr-FR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Irfu</a:t>
            </a:r>
            <a:r>
              <a:rPr lang="fr-FR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r>
              <a:rPr lang="fr-FR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ATTIE </a:t>
            </a:r>
            <a:r>
              <a:rPr lang="fr-FR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David; BERRIAUD Christophe; Besancon Marc; </a:t>
            </a:r>
            <a:r>
              <a:rPr lang="fr-FR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COLAS Paul; FOURCHES Nicolas;</a:t>
            </a:r>
            <a:r>
              <a:rPr lang="fr-FR" dirty="0" smtClean="0">
                <a:solidFill>
                  <a:srgbClr val="7030A0"/>
                </a:solidFill>
              </a:rPr>
              <a:t> </a:t>
            </a:r>
            <a:r>
              <a:rPr lang="fr-FR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GANJOUR </a:t>
            </a:r>
            <a:r>
              <a:rPr lang="fr-FR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Serguei; Giomataris Ioannis; </a:t>
            </a:r>
            <a:r>
              <a:rPr lang="fr-FR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NAPOLY </a:t>
            </a:r>
            <a:r>
              <a:rPr lang="fr-FR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Olivier; SHARYY Viatcheslav; TITOV Maksym; </a:t>
            </a:r>
            <a:r>
              <a:rPr lang="fr-FR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Tuchming </a:t>
            </a:r>
            <a:r>
              <a:rPr lang="fr-FR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Boris; </a:t>
            </a:r>
            <a:endParaRPr lang="fr-F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404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889248" y="228865"/>
            <a:ext cx="7211144" cy="9525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ILD Group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48757" y="228865"/>
            <a:ext cx="304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Currently 68 groups signed up </a:t>
            </a:r>
          </a:p>
        </p:txBody>
      </p:sp>
      <p:graphicFrame>
        <p:nvGraphicFramePr>
          <p:cNvPr id="7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4151381"/>
              </p:ext>
            </p:extLst>
          </p:nvPr>
        </p:nvGraphicFramePr>
        <p:xfrm>
          <a:off x="1883222" y="851869"/>
          <a:ext cx="2611598" cy="2230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3" descr="D:\behnke\ilc\ILD\DBD\ilddbd\5_Costs\figs\ILDCost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830" y="3038946"/>
            <a:ext cx="4459471" cy="334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2957060"/>
              </p:ext>
            </p:extLst>
          </p:nvPr>
        </p:nvGraphicFramePr>
        <p:xfrm>
          <a:off x="5132775" y="228865"/>
          <a:ext cx="6728299" cy="3902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3354178" y="4275908"/>
            <a:ext cx="1989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 smtClean="0"/>
              <a:t>Costing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1741322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ILD </a:t>
            </a:r>
            <a:r>
              <a:rPr lang="fr-FR" dirty="0" err="1" smtClean="0"/>
              <a:t>Organization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Born </a:t>
            </a:r>
            <a:r>
              <a:rPr lang="fr-FR" dirty="0" err="1" smtClean="0"/>
              <a:t>from</a:t>
            </a:r>
            <a:r>
              <a:rPr lang="fr-FR" dirty="0" smtClean="0"/>
              <a:t> the fusion of GLD (</a:t>
            </a:r>
            <a:r>
              <a:rPr lang="fr-FR" dirty="0" err="1" smtClean="0"/>
              <a:t>mainly</a:t>
            </a:r>
            <a:r>
              <a:rPr lang="fr-FR" dirty="0" smtClean="0"/>
              <a:t> Asian) and LCD (</a:t>
            </a:r>
            <a:r>
              <a:rPr lang="fr-FR" dirty="0" err="1" smtClean="0"/>
              <a:t>mainly</a:t>
            </a:r>
            <a:r>
              <a:rPr lang="fr-FR" dirty="0" smtClean="0"/>
              <a:t> EU)</a:t>
            </a:r>
          </a:p>
          <a:p>
            <a:r>
              <a:rPr lang="fr-FR" dirty="0" smtClean="0"/>
              <a:t>LOI in March 2009, ‘Detector Baseline Document’ in 2013</a:t>
            </a:r>
            <a:endParaRPr lang="fr-FR" dirty="0"/>
          </a:p>
          <a:p>
            <a:r>
              <a:rPr lang="fr-FR" dirty="0" smtClean="0"/>
              <a:t>One </a:t>
            </a:r>
            <a:r>
              <a:rPr lang="fr-FR" dirty="0" err="1" smtClean="0"/>
              <a:t>spoke</a:t>
            </a:r>
            <a:r>
              <a:rPr lang="fr-FR" dirty="0" smtClean="0"/>
              <a:t> (Ties Behnke, </a:t>
            </a:r>
            <a:r>
              <a:rPr lang="fr-FR" dirty="0" err="1" smtClean="0"/>
              <a:t>elected</a:t>
            </a:r>
            <a:r>
              <a:rPr lang="fr-FR" dirty="0" smtClean="0"/>
              <a:t> in 2015)</a:t>
            </a:r>
          </a:p>
          <a:p>
            <a:r>
              <a:rPr lang="fr-FR" dirty="0" smtClean="0"/>
              <a:t>One </a:t>
            </a:r>
            <a:r>
              <a:rPr lang="fr-FR" dirty="0" err="1" smtClean="0"/>
              <a:t>deputy</a:t>
            </a:r>
            <a:r>
              <a:rPr lang="fr-FR" dirty="0" smtClean="0"/>
              <a:t> </a:t>
            </a:r>
            <a:r>
              <a:rPr lang="fr-FR" dirty="0" err="1" smtClean="0"/>
              <a:t>spoke</a:t>
            </a:r>
            <a:r>
              <a:rPr lang="fr-FR" dirty="0" smtClean="0"/>
              <a:t> (</a:t>
            </a:r>
            <a:r>
              <a:rPr lang="fr-FR" dirty="0" err="1" smtClean="0"/>
              <a:t>Kiyotomo</a:t>
            </a:r>
            <a:r>
              <a:rPr lang="fr-FR" dirty="0" smtClean="0"/>
              <a:t> Kawagoe, </a:t>
            </a:r>
            <a:r>
              <a:rPr lang="fr-FR" dirty="0" err="1" smtClean="0"/>
              <a:t>nominated</a:t>
            </a:r>
            <a:r>
              <a:rPr lang="fr-FR" dirty="0" smtClean="0"/>
              <a:t> in 2016)</a:t>
            </a:r>
          </a:p>
          <a:p>
            <a:r>
              <a:rPr lang="fr-FR" dirty="0" smtClean="0"/>
              <a:t>An Institute </a:t>
            </a:r>
            <a:r>
              <a:rPr lang="fr-FR" dirty="0" err="1" smtClean="0"/>
              <a:t>Assembly</a:t>
            </a:r>
            <a:r>
              <a:rPr lang="fr-FR" dirty="0" smtClean="0"/>
              <a:t> (68 </a:t>
            </a:r>
            <a:r>
              <a:rPr lang="fr-FR" dirty="0" err="1" smtClean="0"/>
              <a:t>members</a:t>
            </a:r>
            <a:r>
              <a:rPr lang="fr-FR" dirty="0" smtClean="0"/>
              <a:t>, one per </a:t>
            </a:r>
            <a:r>
              <a:rPr lang="fr-FR" dirty="0" err="1" smtClean="0"/>
              <a:t>institute</a:t>
            </a:r>
            <a:r>
              <a:rPr lang="fr-FR" dirty="0" smtClean="0"/>
              <a:t>)</a:t>
            </a:r>
          </a:p>
          <a:p>
            <a:r>
              <a:rPr lang="fr-FR" dirty="0" smtClean="0"/>
              <a:t>An </a:t>
            </a:r>
            <a:r>
              <a:rPr lang="fr-FR" dirty="0" err="1" smtClean="0"/>
              <a:t>Executive</a:t>
            </a:r>
            <a:r>
              <a:rPr lang="fr-FR" dirty="0" smtClean="0"/>
              <a:t> Team</a:t>
            </a:r>
          </a:p>
          <a:p>
            <a:r>
              <a:rPr lang="fr-FR" dirty="0" smtClean="0"/>
              <a:t>A </a:t>
            </a:r>
            <a:r>
              <a:rPr lang="fr-FR" dirty="0" err="1" smtClean="0"/>
              <a:t>Technical</a:t>
            </a:r>
            <a:r>
              <a:rPr lang="fr-FR" dirty="0" smtClean="0"/>
              <a:t> Board, </a:t>
            </a:r>
            <a:r>
              <a:rPr lang="fr-FR" dirty="0" err="1" smtClean="0"/>
              <a:t>chaired</a:t>
            </a:r>
            <a:r>
              <a:rPr lang="fr-FR" dirty="0" smtClean="0"/>
              <a:t> by the </a:t>
            </a:r>
            <a:r>
              <a:rPr lang="fr-FR" dirty="0" err="1" smtClean="0"/>
              <a:t>Technical</a:t>
            </a:r>
            <a:r>
              <a:rPr lang="fr-FR" dirty="0"/>
              <a:t> </a:t>
            </a:r>
            <a:r>
              <a:rPr lang="fr-FR" dirty="0" err="1" smtClean="0"/>
              <a:t>Coordinator</a:t>
            </a:r>
            <a:r>
              <a:rPr lang="fr-FR" dirty="0" smtClean="0"/>
              <a:t> (Claude Vallée </a:t>
            </a:r>
            <a:r>
              <a:rPr lang="fr-FR" dirty="0" err="1" smtClean="0"/>
              <a:t>nominated</a:t>
            </a:r>
            <a:r>
              <a:rPr lang="fr-FR" dirty="0" smtClean="0"/>
              <a:t> in 2016)</a:t>
            </a:r>
            <a:endParaRPr lang="fr-FR" dirty="0"/>
          </a:p>
          <a:p>
            <a:r>
              <a:rPr lang="fr-FR" dirty="0" smtClean="0"/>
              <a:t>A </a:t>
            </a:r>
            <a:r>
              <a:rPr lang="fr-FR" dirty="0" err="1"/>
              <a:t>P</a:t>
            </a:r>
            <a:r>
              <a:rPr lang="fr-FR" dirty="0" err="1" smtClean="0"/>
              <a:t>hysics</a:t>
            </a:r>
            <a:r>
              <a:rPr lang="fr-FR" dirty="0" smtClean="0"/>
              <a:t> Group (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Coordinator</a:t>
            </a:r>
            <a:r>
              <a:rPr lang="fr-FR" dirty="0" smtClean="0"/>
              <a:t> </a:t>
            </a:r>
            <a:r>
              <a:rPr lang="fr-FR" dirty="0" err="1" smtClean="0"/>
              <a:t>Keisuke</a:t>
            </a:r>
            <a:r>
              <a:rPr lang="fr-FR" dirty="0" smtClean="0"/>
              <a:t> </a:t>
            </a:r>
            <a:r>
              <a:rPr lang="fr-FR" dirty="0" err="1" smtClean="0"/>
              <a:t>Fujii</a:t>
            </a:r>
            <a:r>
              <a:rPr lang="fr-FR" dirty="0" smtClean="0"/>
              <a:t>)</a:t>
            </a:r>
          </a:p>
          <a:p>
            <a:r>
              <a:rPr lang="fr-FR" dirty="0" smtClean="0"/>
              <a:t>A Software Group (Software </a:t>
            </a:r>
            <a:r>
              <a:rPr lang="fr-FR" dirty="0" err="1" smtClean="0"/>
              <a:t>Coordinator</a:t>
            </a:r>
            <a:r>
              <a:rPr lang="fr-FR" dirty="0" smtClean="0"/>
              <a:t> Frank </a:t>
            </a:r>
            <a:r>
              <a:rPr lang="fr-FR" dirty="0" err="1" smtClean="0"/>
              <a:t>Gaede</a:t>
            </a:r>
            <a:r>
              <a:rPr lang="fr-FR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10768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ILD </a:t>
            </a:r>
            <a:r>
              <a:rPr lang="fr-FR" dirty="0" err="1" smtClean="0"/>
              <a:t>Technical</a:t>
            </a:r>
            <a:r>
              <a:rPr lang="fr-FR" dirty="0" smtClean="0"/>
              <a:t> </a:t>
            </a:r>
            <a:r>
              <a:rPr lang="fr-FR" dirty="0" err="1" smtClean="0"/>
              <a:t>Organization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1304" y="1402079"/>
            <a:ext cx="10984467" cy="510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475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109" y="11635"/>
            <a:ext cx="9953897" cy="657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492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r="381" b="394"/>
          <a:stretch/>
        </p:blipFill>
        <p:spPr>
          <a:xfrm>
            <a:off x="901002" y="0"/>
            <a:ext cx="10002130" cy="660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738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81680"/>
            <a:ext cx="10515600" cy="877783"/>
          </a:xfrm>
        </p:spPr>
        <p:txBody>
          <a:bodyPr/>
          <a:lstStyle/>
          <a:p>
            <a:r>
              <a:rPr lang="fr-FR" dirty="0" smtClean="0"/>
              <a:t>TPC </a:t>
            </a:r>
            <a:r>
              <a:rPr lang="fr-FR" dirty="0" err="1" smtClean="0"/>
              <a:t>Readout</a:t>
            </a:r>
            <a:r>
              <a:rPr lang="fr-FR" dirty="0" smtClean="0"/>
              <a:t> Technologies</a:t>
            </a:r>
            <a:endParaRPr lang="fr-FR" dirty="0"/>
          </a:p>
        </p:txBody>
      </p:sp>
      <p:sp>
        <p:nvSpPr>
          <p:cNvPr id="3" name="Espace réservé du contenu 2"/>
          <p:cNvSpPr txBox="1">
            <a:spLocks/>
          </p:cNvSpPr>
          <p:nvPr/>
        </p:nvSpPr>
        <p:spPr>
          <a:xfrm>
            <a:off x="587833" y="1268760"/>
            <a:ext cx="8579296" cy="576064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mtClean="0"/>
              <a:t>MPGDs suffer less from ExB effects than MWPCs. They require less heavy mechanics. Panels with each technology have been made and tested.</a:t>
            </a:r>
            <a:endParaRPr lang="fr-FR" b="1" smtClean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69" y="4584825"/>
            <a:ext cx="4489349" cy="165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98177" y="1916832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Micromegas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894321" y="4499828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Asian </a:t>
            </a:r>
            <a:r>
              <a:rPr lang="fr-FR" b="1" dirty="0" err="1"/>
              <a:t>GEMs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992600" y="1844824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European</a:t>
            </a:r>
            <a:r>
              <a:rPr lang="fr-FR" b="1" dirty="0"/>
              <a:t> </a:t>
            </a:r>
            <a:r>
              <a:rPr lang="fr-FR" b="1" dirty="0" err="1"/>
              <a:t>GEMs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6348553" y="413978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GridPix</a:t>
            </a:r>
            <a:endParaRPr lang="fr-FR" b="1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62" y="2420888"/>
            <a:ext cx="2253879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179" y="4297711"/>
            <a:ext cx="2760814" cy="1853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672" y="2286164"/>
            <a:ext cx="2623868" cy="176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5703955" y="2309971"/>
            <a:ext cx="18124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smtClean="0"/>
              <a:t>Standard </a:t>
            </a:r>
            <a:r>
              <a:rPr lang="fr-FR" sz="1600" dirty="0" err="1" smtClean="0"/>
              <a:t>kapton</a:t>
            </a:r>
            <a:r>
              <a:rPr lang="fr-FR" sz="1600" dirty="0" smtClean="0"/>
              <a:t> triple GEM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ceramic</a:t>
            </a:r>
            <a:r>
              <a:rPr lang="fr-FR" sz="1600" dirty="0" smtClean="0"/>
              <a:t> </a:t>
            </a:r>
            <a:r>
              <a:rPr lang="fr-FR" sz="1600" dirty="0" err="1"/>
              <a:t>s</a:t>
            </a:r>
            <a:r>
              <a:rPr lang="fr-FR" sz="1600" dirty="0" err="1" smtClean="0"/>
              <a:t>pacers</a:t>
            </a:r>
            <a:endParaRPr lang="fr-FR" sz="1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3046449" y="3212976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Mesh</a:t>
            </a:r>
            <a:r>
              <a:rPr lang="fr-FR" sz="1600" dirty="0" smtClean="0"/>
              <a:t> on top of a </a:t>
            </a:r>
          </a:p>
          <a:p>
            <a:r>
              <a:rPr lang="fr-FR" sz="1600" dirty="0" smtClean="0"/>
              <a:t>charge-</a:t>
            </a:r>
            <a:r>
              <a:rPr lang="fr-FR" sz="1600" dirty="0" err="1" smtClean="0"/>
              <a:t>dispersing</a:t>
            </a:r>
            <a:r>
              <a:rPr lang="fr-FR" sz="1600" dirty="0" smtClean="0"/>
              <a:t> </a:t>
            </a:r>
            <a:r>
              <a:rPr lang="fr-FR" sz="1600" dirty="0" err="1" smtClean="0"/>
              <a:t>resistive</a:t>
            </a:r>
            <a:r>
              <a:rPr lang="fr-FR" sz="1600" dirty="0" smtClean="0"/>
              <a:t> anode </a:t>
            </a:r>
            <a:endParaRPr lang="fr-FR" sz="1600" dirty="0"/>
          </a:p>
        </p:txBody>
      </p:sp>
      <p:sp>
        <p:nvSpPr>
          <p:cNvPr id="14" name="ZoneTexte 13"/>
          <p:cNvSpPr txBox="1"/>
          <p:nvPr/>
        </p:nvSpPr>
        <p:spPr>
          <a:xfrm>
            <a:off x="5207723" y="4437112"/>
            <a:ext cx="2267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smtClean="0"/>
              <a:t>Integrated </a:t>
            </a:r>
            <a:r>
              <a:rPr lang="fr-FR" sz="1600" dirty="0" err="1" smtClean="0"/>
              <a:t>grid</a:t>
            </a:r>
            <a:r>
              <a:rPr lang="fr-FR" sz="1600" dirty="0" smtClean="0"/>
              <a:t> on 55 µ digital pixels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028362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419" y="17424"/>
            <a:ext cx="12113622" cy="966651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TPC R&amp;D: The </a:t>
            </a:r>
            <a:r>
              <a:rPr lang="fr-FR" dirty="0"/>
              <a:t>LCTPC collaboration and the DESY test </a:t>
            </a:r>
            <a:r>
              <a:rPr lang="fr-FR" dirty="0" smtClean="0"/>
              <a:t>setup</a:t>
            </a:r>
            <a:endParaRPr lang="fr-FR" dirty="0"/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161764" y="511076"/>
            <a:ext cx="8964488" cy="591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2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497" y="1124744"/>
            <a:ext cx="6251726" cy="442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51519" y="1196752"/>
            <a:ext cx="42421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All the TPC R&amp;D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gathered</a:t>
            </a:r>
            <a:r>
              <a:rPr lang="fr-FR" sz="2000" dirty="0" smtClean="0"/>
              <a:t>. </a:t>
            </a:r>
          </a:p>
          <a:p>
            <a:r>
              <a:rPr lang="fr-FR" sz="2000" i="1" dirty="0" smtClean="0"/>
              <a:t>www.lctpc.org</a:t>
            </a:r>
            <a:endParaRPr lang="fr-FR" sz="2000" i="1" dirty="0"/>
          </a:p>
        </p:txBody>
      </p:sp>
      <p:sp>
        <p:nvSpPr>
          <p:cNvPr id="6" name="ZoneTexte 5"/>
          <p:cNvSpPr txBox="1"/>
          <p:nvPr/>
        </p:nvSpPr>
        <p:spPr>
          <a:xfrm>
            <a:off x="258066" y="2132856"/>
            <a:ext cx="44968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The collaboration </a:t>
            </a:r>
            <a:r>
              <a:rPr lang="fr-FR" sz="2000" dirty="0" err="1" smtClean="0"/>
              <a:t>shares</a:t>
            </a:r>
            <a:r>
              <a:rPr lang="fr-FR" sz="2000" dirty="0" smtClean="0"/>
              <a:t> a test </a:t>
            </a:r>
            <a:r>
              <a:rPr lang="fr-FR" sz="2000" dirty="0" err="1" smtClean="0"/>
              <a:t>facility</a:t>
            </a:r>
            <a:r>
              <a:rPr lang="fr-FR" sz="2000" dirty="0" smtClean="0"/>
              <a:t> </a:t>
            </a:r>
          </a:p>
          <a:p>
            <a:r>
              <a:rPr lang="fr-FR" sz="2000" dirty="0" smtClean="0"/>
              <a:t>(Field cage, </a:t>
            </a:r>
            <a:r>
              <a:rPr lang="fr-FR" sz="2000" dirty="0" err="1" smtClean="0"/>
              <a:t>magnet</a:t>
            </a:r>
            <a:r>
              <a:rPr lang="fr-FR" sz="2000" dirty="0" smtClean="0"/>
              <a:t>, </a:t>
            </a:r>
            <a:r>
              <a:rPr lang="fr-FR" sz="2000" dirty="0" err="1" smtClean="0"/>
              <a:t>endplate</a:t>
            </a:r>
            <a:r>
              <a:rPr lang="fr-FR" sz="2000" dirty="0" smtClean="0"/>
              <a:t>, </a:t>
            </a:r>
            <a:r>
              <a:rPr lang="fr-FR" sz="2000" dirty="0" err="1" smtClean="0"/>
              <a:t>cosmic</a:t>
            </a:r>
            <a:r>
              <a:rPr lang="fr-FR" sz="2000" dirty="0" smtClean="0"/>
              <a:t>-ray trigger, </a:t>
            </a:r>
            <a:r>
              <a:rPr lang="fr-FR" sz="2000" dirty="0" err="1" smtClean="0"/>
              <a:t>ancillaries</a:t>
            </a:r>
            <a:r>
              <a:rPr lang="fr-FR" sz="2000" dirty="0" smtClean="0"/>
              <a:t>)</a:t>
            </a:r>
            <a:endParaRPr lang="fr-FR" sz="2000" dirty="0"/>
          </a:p>
        </p:txBody>
      </p:sp>
      <p:pic>
        <p:nvPicPr>
          <p:cNvPr id="7" name="Picture 3" descr="D:\Paul\ilc\LPtrigger\Aimant\Time-Projection-Chamber+MicromégasPanel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21" y="3153347"/>
            <a:ext cx="3028588" cy="2579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2282644" y="587664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/>
              <a:t>Allows</a:t>
            </a:r>
            <a:r>
              <a:rPr lang="fr-FR" sz="2000" dirty="0" smtClean="0"/>
              <a:t> </a:t>
            </a:r>
            <a:r>
              <a:rPr lang="fr-FR" sz="2000" dirty="0" err="1" smtClean="0"/>
              <a:t>testing</a:t>
            </a:r>
            <a:r>
              <a:rPr lang="fr-FR" sz="2000" dirty="0" smtClean="0"/>
              <a:t>/</a:t>
            </a:r>
            <a:r>
              <a:rPr lang="fr-FR" sz="2000" dirty="0" err="1" smtClean="0"/>
              <a:t>comparing</a:t>
            </a:r>
            <a:r>
              <a:rPr lang="fr-FR" sz="2000" dirty="0" smtClean="0"/>
              <a:t> </a:t>
            </a:r>
            <a:r>
              <a:rPr lang="fr-FR" sz="2000" dirty="0" err="1" smtClean="0"/>
              <a:t>several</a:t>
            </a:r>
            <a:r>
              <a:rPr lang="fr-FR" sz="2000" dirty="0" smtClean="0"/>
              <a:t> technologies/</a:t>
            </a:r>
            <a:r>
              <a:rPr lang="fr-FR" sz="2000" dirty="0" err="1" smtClean="0"/>
              <a:t>ideas</a:t>
            </a:r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dirty="0" smtClean="0"/>
              <a:t> </a:t>
            </a:r>
            <a:r>
              <a:rPr lang="fr-FR" sz="2000" dirty="0" err="1" smtClean="0"/>
              <a:t>cost-awareness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0647102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1032</TotalTime>
  <Words>904</Words>
  <Application>Microsoft Office PowerPoint</Application>
  <PresentationFormat>Grand écran</PresentationFormat>
  <Paragraphs>120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Symbol</vt:lpstr>
      <vt:lpstr>Times New Roman</vt:lpstr>
      <vt:lpstr>Thème Office</vt:lpstr>
      <vt:lpstr>The ILD detector: Design optimization and TPC R&amp;D</vt:lpstr>
      <vt:lpstr>The ILD concept</vt:lpstr>
      <vt:lpstr>Présentation PowerPoint</vt:lpstr>
      <vt:lpstr>The ILD Organization</vt:lpstr>
      <vt:lpstr>The ILD Technical Organization</vt:lpstr>
      <vt:lpstr>Présentation PowerPoint</vt:lpstr>
      <vt:lpstr>Présentation PowerPoint</vt:lpstr>
      <vt:lpstr>TPC Readout Technologies</vt:lpstr>
      <vt:lpstr>TPC R&amp;D: The LCTPC collaboration and the DESY test setup</vt:lpstr>
      <vt:lpstr>Beam and cosmic-ray tests</vt:lpstr>
      <vt:lpstr>Charge spreading by resistive foil</vt:lpstr>
      <vt:lpstr>Charge spreading by resistive foil</vt:lpstr>
      <vt:lpstr>Pad response</vt:lpstr>
      <vt:lpstr>Présentation PowerPoint</vt:lpstr>
      <vt:lpstr>Results on resolution</vt:lpstr>
      <vt:lpstr>Results on resolution</vt:lpstr>
      <vt:lpstr>Présentation PowerPoint</vt:lpstr>
      <vt:lpstr>TPC design and integration :electronics integration</vt:lpstr>
      <vt:lpstr>TPC design and integration : mechanical integration</vt:lpstr>
      <vt:lpstr>TPC design and integration : 2-phase CO2 cooling</vt:lpstr>
      <vt:lpstr>Cables, services, power consumption,…</vt:lpstr>
      <vt:lpstr>Conclusions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ILD detector: Design optimization and TPC R&amp;D</dc:title>
  <dc:creator>Colas Paul</dc:creator>
  <cp:lastModifiedBy>Colas Paul</cp:lastModifiedBy>
  <cp:revision>28</cp:revision>
  <dcterms:created xsi:type="dcterms:W3CDTF">2018-04-07T07:10:42Z</dcterms:created>
  <dcterms:modified xsi:type="dcterms:W3CDTF">2018-04-08T17:14:38Z</dcterms:modified>
</cp:coreProperties>
</file>