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4" r:id="rId7"/>
    <p:sldId id="266" r:id="rId8"/>
    <p:sldId id="262" r:id="rId9"/>
    <p:sldId id="263" r:id="rId10"/>
    <p:sldId id="260" r:id="rId11"/>
    <p:sldId id="261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FE6CE-8E7B-447A-9640-E5599866A735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BE6E7-68D1-4670-8545-DD8CF03585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895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9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69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22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75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314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42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97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99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88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86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95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2484A-726D-4AB9-A747-94C0169B91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102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6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Colas, S. </a:t>
            </a:r>
            <a:r>
              <a:rPr lang="fr-FR" dirty="0" err="1" smtClean="0"/>
              <a:t>Suvorov</a:t>
            </a:r>
            <a:r>
              <a:rPr lang="fr-FR" dirty="0" smtClean="0"/>
              <a:t>, M. </a:t>
            </a:r>
            <a:r>
              <a:rPr lang="fr-FR" dirty="0" err="1" smtClean="0"/>
              <a:t>Zito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4937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10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877292" y="783691"/>
                <a:ext cx="10269680" cy="5494544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Apply multi-module selection (one long track across 3 modules)</a:t>
                </a:r>
              </a:p>
              <a:p>
                <a:r>
                  <a:rPr lang="en-US" dirty="0"/>
                  <a:t>Vary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to reach the best </a:t>
                </a:r>
                <a:r>
                  <a:rPr lang="en-US" dirty="0" smtClean="0"/>
                  <a:t>resolution 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</a:rPr>
                      <m:t>𝛼</m:t>
                    </m:r>
                    <m:r>
                      <a:rPr lang="en-US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=0.7</a:t>
                </a:r>
                <a:endParaRPr lang="en-US" dirty="0"/>
              </a:p>
              <a:p>
                <a:r>
                  <a:rPr lang="en-US" dirty="0"/>
                  <a:t>Use 20+19+21=60 </a:t>
                </a:r>
                <a:r>
                  <a:rPr lang="en-US" dirty="0" smtClean="0"/>
                  <a:t>rows, </a:t>
                </a:r>
                <a:r>
                  <a:rPr lang="en-US" dirty="0"/>
                  <a:t>42.5 cm                      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charset="0"/>
                      </a:rPr>
                      <m:t>8.95±0.09 %</m:t>
                    </m:r>
                  </m:oMath>
                </a14:m>
                <a:r>
                  <a:rPr lang="en-US" dirty="0" smtClean="0"/>
                  <a:t>, which corresponds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charset="0"/>
                      </a:rPr>
                      <m:t>.</m:t>
                    </m:r>
                    <m:r>
                      <a:rPr lang="fr-FR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charset="0"/>
                      </a:rPr>
                      <m:t>±0.0</m:t>
                    </m:r>
                    <m:r>
                      <a:rPr lang="fr-FR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charset="0"/>
                      </a:rPr>
                      <m:t> %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292" y="783691"/>
                <a:ext cx="10269680" cy="5494544"/>
              </a:xfrm>
              <a:prstGeom prst="rect">
                <a:avLst/>
              </a:prstGeom>
              <a:blipFill>
                <a:blip r:embed="rId2"/>
                <a:stretch>
                  <a:fillRect l="-1068" t="-18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1158240" y="190636"/>
            <a:ext cx="2490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RESULTS</a:t>
            </a:r>
            <a:endParaRPr lang="fr-FR" sz="2800" b="1" dirty="0"/>
          </a:p>
        </p:txBody>
      </p:sp>
      <p:sp>
        <p:nvSpPr>
          <p:cNvPr id="7" name="TextBox 19"/>
          <p:cNvSpPr txBox="1"/>
          <p:nvPr/>
        </p:nvSpPr>
        <p:spPr>
          <a:xfrm>
            <a:off x="1366164" y="4947557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552" y="3118283"/>
            <a:ext cx="3754064" cy="28050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7"/>
              <p:cNvSpPr txBox="1"/>
              <p:nvPr/>
            </p:nvSpPr>
            <p:spPr>
              <a:xfrm>
                <a:off x="4345110" y="5980773"/>
                <a:ext cx="3754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1" smtClean="0">
                          <a:latin typeface="Cambria Math" charset="0"/>
                        </a:rPr>
                        <m:t>α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9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5110" y="5980773"/>
                <a:ext cx="37542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8"/>
          <p:cNvSpPr txBox="1"/>
          <p:nvPr/>
        </p:nvSpPr>
        <p:spPr>
          <a:xfrm rot="16200000">
            <a:off x="306020" y="4032425"/>
            <a:ext cx="1959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</a:t>
            </a:r>
            <a:r>
              <a:rPr lang="en-US" dirty="0" smtClean="0"/>
              <a:t>/dx resolution</a:t>
            </a:r>
            <a:endParaRPr lang="en-US" dirty="0"/>
          </a:p>
        </p:txBody>
      </p:sp>
      <p:pic>
        <p:nvPicPr>
          <p:cNvPr id="1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76" y="3162873"/>
            <a:ext cx="3754067" cy="280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199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11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16367" y="1753497"/>
            <a:ext cx="112363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err="1" smtClean="0"/>
              <a:t>dE</a:t>
            </a:r>
            <a:r>
              <a:rPr lang="en-US" sz="2000" dirty="0" smtClean="0"/>
              <a:t>/dx resolution for the ILD TPC track length (8 modules of 22 rows) is 5.0 %</a:t>
            </a:r>
          </a:p>
          <a:p>
            <a:r>
              <a:rPr lang="en-US" sz="2000" dirty="0" smtClean="0"/>
              <a:t>	-&gt; no significant degradation by the resistive foil</a:t>
            </a:r>
          </a:p>
          <a:p>
            <a:endParaRPr lang="en-US" sz="2000" dirty="0" smtClean="0"/>
          </a:p>
          <a:p>
            <a:r>
              <a:rPr lang="en-US" sz="2000" dirty="0" smtClean="0"/>
              <a:t>Study the dependence of the resolution on the drift distance, energy, peaking time</a:t>
            </a:r>
            <a:r>
              <a:rPr lang="en-US" sz="2000" dirty="0"/>
              <a:t>,</a:t>
            </a:r>
            <a:r>
              <a:rPr lang="en-US" sz="2000" dirty="0" smtClean="0"/>
              <a:t> was performed: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no dependence is observed</a:t>
            </a:r>
          </a:p>
          <a:p>
            <a:pPr lvl="1"/>
            <a:r>
              <a:rPr lang="en-US" sz="2000" dirty="0" smtClean="0"/>
              <a:t>	230 V/cm field is slightly better than 140 V/cm</a:t>
            </a:r>
          </a:p>
          <a:p>
            <a:endParaRPr lang="fr-FR" sz="2000" dirty="0" smtClean="0"/>
          </a:p>
          <a:p>
            <a:r>
              <a:rPr lang="en-US" sz="2000" dirty="0" smtClean="0"/>
              <a:t>To be studied: correlation between rows (due to transverse diffusion or charge spreading) might increase the </a:t>
            </a:r>
            <a:r>
              <a:rPr lang="en-US" sz="2000" dirty="0" err="1" smtClean="0"/>
              <a:t>dE</a:t>
            </a:r>
            <a:r>
              <a:rPr lang="en-US" sz="2000" dirty="0" smtClean="0"/>
              <a:t>/dx uncertainty</a:t>
            </a: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1156447" y="439271"/>
            <a:ext cx="3437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CONCLUSIONS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84781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664" y="18689"/>
            <a:ext cx="7800220" cy="64866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374470" y="1053737"/>
            <a:ext cx="33005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T2K (neutrino long </a:t>
            </a:r>
            <a:r>
              <a:rPr lang="fr-FR" dirty="0" err="1" smtClean="0"/>
              <a:t>baseline</a:t>
            </a:r>
            <a:r>
              <a:rPr lang="fr-FR" dirty="0" smtClean="0"/>
              <a:t> </a:t>
            </a:r>
            <a:r>
              <a:rPr lang="fr-FR" dirty="0" err="1" smtClean="0"/>
              <a:t>experiment</a:t>
            </a:r>
            <a:r>
              <a:rPr lang="fr-FR" dirty="0" smtClean="0"/>
              <a:t>), the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tell e </a:t>
            </a:r>
            <a:r>
              <a:rPr lang="fr-FR" dirty="0" err="1" smtClean="0"/>
              <a:t>from</a:t>
            </a:r>
            <a:r>
              <a:rPr lang="fr-FR" dirty="0" smtClean="0"/>
              <a:t> µ.</a:t>
            </a:r>
          </a:p>
          <a:p>
            <a:r>
              <a:rPr lang="fr-FR" dirty="0" smtClean="0"/>
              <a:t>But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at a few 100 MeV and a non-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	</a:t>
            </a:r>
            <a:r>
              <a:rPr lang="fr-FR" dirty="0" err="1" smtClean="0"/>
              <a:t>Investigate</a:t>
            </a:r>
            <a:r>
              <a:rPr lang="fr-FR" dirty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of charge sharing on </a:t>
            </a:r>
            <a:r>
              <a:rPr lang="fr-FR" dirty="0" err="1" smtClean="0"/>
              <a:t>dE</a:t>
            </a:r>
            <a:r>
              <a:rPr lang="fr-FR" dirty="0" smtClean="0"/>
              <a:t>/dx,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DESY test </a:t>
            </a:r>
            <a:r>
              <a:rPr lang="fr-FR" dirty="0" err="1" smtClean="0"/>
              <a:t>beam</a:t>
            </a:r>
            <a:r>
              <a:rPr lang="fr-FR" dirty="0" smtClean="0"/>
              <a:t> data.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2</a:t>
            </a:fld>
            <a:endParaRPr lang="fr-FR"/>
          </a:p>
        </p:txBody>
      </p:sp>
      <p:sp>
        <p:nvSpPr>
          <p:cNvPr id="2" name="Flèche droite 1"/>
          <p:cNvSpPr/>
          <p:nvPr/>
        </p:nvSpPr>
        <p:spPr>
          <a:xfrm>
            <a:off x="583474" y="2812874"/>
            <a:ext cx="513806" cy="182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57052" y="5268681"/>
            <a:ext cx="366413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K. Abe et al.,  ‘</a:t>
            </a:r>
            <a:r>
              <a:rPr lang="en-US" sz="1400" i="1" dirty="0" smtClean="0"/>
              <a:t>Measurement </a:t>
            </a:r>
            <a:r>
              <a:rPr lang="en-US" sz="1400" i="1" dirty="0"/>
              <a:t>of the intrinsic electron neutrino component in the T2K neutrino </a:t>
            </a:r>
            <a:r>
              <a:rPr lang="en-US" sz="1400" i="1" dirty="0" smtClean="0"/>
              <a:t>beam </a:t>
            </a:r>
            <a:r>
              <a:rPr lang="fr-FR" sz="1400" i="1" dirty="0" err="1" smtClean="0"/>
              <a:t>with</a:t>
            </a:r>
            <a:r>
              <a:rPr lang="fr-FR" sz="1400" i="1" dirty="0" smtClean="0"/>
              <a:t> </a:t>
            </a:r>
            <a:r>
              <a:rPr lang="fr-FR" sz="1400" i="1" dirty="0"/>
              <a:t>the ND280 </a:t>
            </a:r>
            <a:r>
              <a:rPr lang="fr-FR" sz="1400" i="1" dirty="0" smtClean="0"/>
              <a:t>detector</a:t>
            </a:r>
            <a:r>
              <a:rPr lang="fr-FR" sz="1400" i="1" dirty="0" smtClean="0"/>
              <a:t>’,</a:t>
            </a:r>
            <a:r>
              <a:rPr lang="fr-FR" dirty="0" smtClean="0"/>
              <a:t> </a:t>
            </a:r>
            <a:r>
              <a:rPr lang="fr-FR" dirty="0" err="1"/>
              <a:t>Phys.Rev</a:t>
            </a:r>
            <a:r>
              <a:rPr lang="fr-FR" dirty="0"/>
              <a:t>. D89 (2014) 092003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401491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08" y="238608"/>
            <a:ext cx="4894786" cy="31816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1241" y="3324060"/>
            <a:ext cx="50684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Data 2014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middle module (mod 3) is extremely stable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other modules show degradation in time</a:t>
            </a:r>
          </a:p>
          <a:p>
            <a:pPr lvl="1"/>
            <a:r>
              <a:rPr lang="en-US" i="1" u="sng" dirty="0" smtClean="0">
                <a:solidFill>
                  <a:srgbClr val="0070C0"/>
                </a:solidFill>
              </a:rPr>
              <a:t>strategy: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make pseudo-long track from 8 different tracks crossing the middle module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Data 2015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long tracks along all three modules can be used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not all the pads can be used </a:t>
            </a:r>
          </a:p>
          <a:p>
            <a:pPr lvl="1"/>
            <a:r>
              <a:rPr lang="en-US" i="1" u="sng" dirty="0" smtClean="0">
                <a:solidFill>
                  <a:srgbClr val="0070C0"/>
                </a:solidFill>
              </a:rPr>
              <a:t>strategy: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extract dead pads from the study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3</a:t>
            </a:fld>
            <a:endParaRPr lang="fr-FR"/>
          </a:p>
        </p:txBody>
      </p:sp>
      <p:pic>
        <p:nvPicPr>
          <p:cNvPr id="8" name="Picture 8" descr="pc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496" y="108694"/>
            <a:ext cx="1515881" cy="203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5930561" y="400588"/>
                <a:ext cx="5712823" cy="6155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/>
                  <a:t>Used</a:t>
                </a:r>
                <a:r>
                  <a:rPr lang="fr-FR" dirty="0" smtClean="0"/>
                  <a:t> 2014 and 2015 </a:t>
                </a:r>
                <a:r>
                  <a:rPr lang="fr-FR" dirty="0" err="1" smtClean="0"/>
                  <a:t>campaigns</a:t>
                </a:r>
                <a:r>
                  <a:rPr lang="fr-FR" dirty="0" smtClean="0"/>
                  <a:t> to </a:t>
                </a:r>
                <a:r>
                  <a:rPr lang="fr-FR" dirty="0" err="1" smtClean="0"/>
                  <a:t>estimate</a:t>
                </a:r>
                <a:r>
                  <a:rPr lang="fr-FR" dirty="0" smtClean="0"/>
                  <a:t> </a:t>
                </a:r>
              </a:p>
              <a:p>
                <a:r>
                  <a:rPr lang="fr-FR" dirty="0" err="1" smtClean="0"/>
                  <a:t>dE</a:t>
                </a:r>
                <a:r>
                  <a:rPr lang="fr-FR" dirty="0" smtClean="0"/>
                  <a:t>/dx </a:t>
                </a:r>
                <a:r>
                  <a:rPr lang="fr-FR" dirty="0" err="1" smtClean="0"/>
                  <a:t>resolution</a:t>
                </a:r>
                <a:r>
                  <a:rPr lang="fr-FR" dirty="0" smtClean="0"/>
                  <a:t>. </a:t>
                </a:r>
              </a:p>
              <a:p>
                <a:endParaRPr lang="fr-FR" dirty="0"/>
              </a:p>
              <a:p>
                <a:r>
                  <a:rPr lang="fr-FR" dirty="0" smtClean="0"/>
                  <a:t>5 </a:t>
                </a:r>
                <a:r>
                  <a:rPr lang="fr-FR" dirty="0" err="1" smtClean="0"/>
                  <a:t>GeV</a:t>
                </a:r>
                <a:r>
                  <a:rPr lang="fr-FR" dirty="0" smtClean="0"/>
                  <a:t>/c </a:t>
                </a:r>
                <a:r>
                  <a:rPr lang="fr-FR" dirty="0" err="1" smtClean="0"/>
                  <a:t>beam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along</a:t>
                </a:r>
                <a:r>
                  <a:rPr lang="fr-FR" dirty="0" smtClean="0"/>
                  <a:t> the pad </a:t>
                </a:r>
                <a:r>
                  <a:rPr lang="fr-FR" dirty="0" err="1" smtClean="0"/>
                  <a:t>columns</a:t>
                </a:r>
                <a:endParaRPr lang="fr-FR" dirty="0" smtClean="0"/>
              </a:p>
              <a:p>
                <a:endParaRPr lang="fr-FR" dirty="0"/>
              </a:p>
              <a:p>
                <a:r>
                  <a:rPr lang="fr-FR" dirty="0" smtClean="0"/>
                  <a:t>24 </a:t>
                </a:r>
                <a:r>
                  <a:rPr lang="fr-FR" dirty="0" err="1" smtClean="0"/>
                  <a:t>rows</a:t>
                </a:r>
                <a:r>
                  <a:rPr lang="fr-FR" dirty="0" smtClean="0"/>
                  <a:t> (the 1st and 24th </a:t>
                </a:r>
                <a:r>
                  <a:rPr lang="fr-FR" dirty="0" err="1" smtClean="0"/>
                  <a:t>receive</a:t>
                </a:r>
                <a:r>
                  <a:rPr lang="fr-FR" dirty="0" smtClean="0"/>
                  <a:t> 50% of the charge, the </a:t>
                </a:r>
                <a:r>
                  <a:rPr lang="fr-FR" dirty="0" err="1" smtClean="0"/>
                  <a:t>other</a:t>
                </a:r>
                <a:r>
                  <a:rPr lang="fr-FR" dirty="0" smtClean="0"/>
                  <a:t> 50% are </a:t>
                </a:r>
                <a:r>
                  <a:rPr lang="fr-FR" dirty="0" err="1" smtClean="0"/>
                  <a:t>lost</a:t>
                </a:r>
                <a:r>
                  <a:rPr lang="fr-FR" dirty="0" smtClean="0"/>
                  <a:t> in the crack </a:t>
                </a:r>
                <a:r>
                  <a:rPr lang="fr-FR" dirty="0" err="1" smtClean="0"/>
                  <a:t>between</a:t>
                </a:r>
                <a:r>
                  <a:rPr lang="fr-FR" dirty="0" smtClean="0"/>
                  <a:t> modules due to </a:t>
                </a:r>
                <a:r>
                  <a:rPr lang="fr-FR" dirty="0" err="1" smtClean="0"/>
                  <a:t>E-field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distortion</a:t>
                </a:r>
                <a:r>
                  <a:rPr lang="fr-FR" dirty="0" smtClean="0"/>
                  <a:t>)</a:t>
                </a:r>
              </a:p>
              <a:p>
                <a:endParaRPr lang="fr-FR" dirty="0"/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Method: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For each pad take maximum charge from ADC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𝑝𝑎𝑑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Sum up pads in a row to make a cluster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𝑐𝑙𝑢𝑠𝑡𝑒𝑟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For each track sort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𝑐𝑙𝑢𝑠𝑡𝑒𝑟</m:t>
                        </m:r>
                      </m:sub>
                    </m:sSub>
                  </m:oMath>
                </a14:m>
                <a:r>
                  <a:rPr lang="en-US" dirty="0" smtClean="0"/>
                  <a:t> in increasing order</a:t>
                </a:r>
              </a:p>
              <a:p>
                <a:pPr marL="548640" lvl="2" indent="0">
                  <a:buNone/>
                </a:pPr>
                <a:r>
                  <a:rPr lang="en-US" dirty="0" smtClean="0"/>
                  <a:t> (N clusters per track)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Take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𝛼</m:t>
                    </m:r>
                    <m:r>
                      <a:rPr lang="en-US" b="0" i="1" smtClean="0">
                        <a:latin typeface="Cambria Math" charset="0"/>
                      </a:rPr>
                      <m:t>𝑁</m:t>
                    </m:r>
                  </m:oMath>
                </a14:m>
                <a:r>
                  <a:rPr lang="en-US" dirty="0" smtClean="0"/>
                  <a:t> first clusters.</a:t>
                </a: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0.4&lt;</m:t>
                      </m:r>
                      <m:r>
                        <a:rPr lang="en-US" b="0" i="1" smtClean="0">
                          <a:latin typeface="Cambria Math" charset="0"/>
                        </a:rPr>
                        <m:t>𝛼</m:t>
                      </m:r>
                      <m:r>
                        <a:rPr lang="en-US" b="0" i="1" smtClean="0">
                          <a:latin typeface="Cambria Math" charset="0"/>
                        </a:rPr>
                        <m:t>&lt;1</m:t>
                      </m:r>
                    </m:oMath>
                  </m:oMathPara>
                </a14:m>
                <a:endParaRPr lang="en-US" dirty="0" smtClean="0"/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Truncated mean energy per cluster</a:t>
                </a: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𝑇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is-I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𝑐𝑙𝑢𝑠𝑡𝑒𝑟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Vary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𝛼</m:t>
                    </m:r>
                  </m:oMath>
                </a14:m>
                <a:r>
                  <a:rPr lang="en-US" dirty="0" smtClean="0"/>
                  <a:t> to reach best resolution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561" y="400588"/>
                <a:ext cx="5712823" cy="6155659"/>
              </a:xfrm>
              <a:prstGeom prst="rect">
                <a:avLst/>
              </a:prstGeom>
              <a:blipFill>
                <a:blip r:embed="rId4"/>
                <a:stretch>
                  <a:fillRect l="-961" t="-595" r="-5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68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5382"/>
            <a:ext cx="2952562" cy="366094"/>
          </a:xfrm>
        </p:spPr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599" y="6355382"/>
            <a:ext cx="4428843" cy="366094"/>
          </a:xfrm>
        </p:spPr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4</a:t>
            </a:fld>
            <a:endParaRPr lang="fr-FR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657" y="259734"/>
            <a:ext cx="3314333" cy="281843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002969" y="853443"/>
            <a:ext cx="6000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Calibration</a:t>
            </a:r>
            <a:r>
              <a:rPr lang="fr-FR" dirty="0" smtClean="0"/>
              <a:t>: </a:t>
            </a:r>
            <a:r>
              <a:rPr lang="fr-FR" dirty="0" err="1" smtClean="0"/>
              <a:t>equalize</a:t>
            </a:r>
            <a:r>
              <a:rPr lang="fr-FR" dirty="0" smtClean="0"/>
              <a:t> </a:t>
            </a:r>
            <a:r>
              <a:rPr lang="fr-FR" dirty="0" err="1" smtClean="0"/>
              <a:t>rows</a:t>
            </a:r>
            <a:r>
              <a:rPr lang="fr-FR" dirty="0" smtClean="0"/>
              <a:t> charge </a:t>
            </a:r>
            <a:r>
              <a:rPr lang="fr-FR" dirty="0" err="1" smtClean="0"/>
              <a:t>most</a:t>
            </a:r>
            <a:r>
              <a:rPr lang="fr-FR" dirty="0" smtClean="0"/>
              <a:t> probable value</a:t>
            </a:r>
          </a:p>
          <a:p>
            <a:r>
              <a:rPr lang="fr-FR" dirty="0" smtClean="0"/>
              <a:t>Do not use 1st and 24th line (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receive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part of the charge), but count </a:t>
            </a:r>
            <a:r>
              <a:rPr lang="fr-FR" dirty="0" err="1" smtClean="0"/>
              <a:t>them</a:t>
            </a:r>
            <a:r>
              <a:rPr lang="fr-FR" dirty="0" smtClean="0"/>
              <a:t> as inefficient, to </a:t>
            </a:r>
            <a:r>
              <a:rPr lang="fr-FR" dirty="0" err="1" smtClean="0"/>
              <a:t>be</a:t>
            </a:r>
            <a:r>
              <a:rPr lang="fr-FR" dirty="0" smtClean="0"/>
              <a:t> conservative.</a:t>
            </a:r>
            <a:endParaRPr lang="fr-FR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70" y="2812767"/>
            <a:ext cx="4660167" cy="348215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364" y="2859116"/>
            <a:ext cx="4598140" cy="343580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4009166" y="6098467"/>
            <a:ext cx="58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row</a:t>
            </a:r>
            <a:endParaRPr lang="en-US" b="1"/>
          </a:p>
        </p:txBody>
      </p:sp>
      <p:sp>
        <p:nvSpPr>
          <p:cNvPr id="10" name="TextBox 10"/>
          <p:cNvSpPr txBox="1"/>
          <p:nvPr/>
        </p:nvSpPr>
        <p:spPr>
          <a:xfrm>
            <a:off x="8313346" y="6173998"/>
            <a:ext cx="58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row</a:t>
            </a:r>
            <a:endParaRPr lang="en-US" b="1"/>
          </a:p>
        </p:txBody>
      </p:sp>
      <p:sp>
        <p:nvSpPr>
          <p:cNvPr id="11" name="TextBox 11"/>
          <p:cNvSpPr txBox="1"/>
          <p:nvPr/>
        </p:nvSpPr>
        <p:spPr>
          <a:xfrm rot="16200000">
            <a:off x="-974279" y="4495465"/>
            <a:ext cx="2538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Most probable charge </a:t>
            </a:r>
            <a:r>
              <a:rPr lang="en-US" b="1" smtClean="0"/>
              <a:t>per row</a:t>
            </a:r>
            <a:endParaRPr lang="en-US" b="1" dirty="0"/>
          </a:p>
        </p:txBody>
      </p:sp>
      <p:sp>
        <p:nvSpPr>
          <p:cNvPr id="12" name="TextBox 12"/>
          <p:cNvSpPr txBox="1"/>
          <p:nvPr/>
        </p:nvSpPr>
        <p:spPr>
          <a:xfrm>
            <a:off x="1602015" y="2766846"/>
            <a:ext cx="168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w/o calibration</a:t>
            </a:r>
            <a:endParaRPr lang="en-US" b="1"/>
          </a:p>
        </p:txBody>
      </p:sp>
      <p:sp>
        <p:nvSpPr>
          <p:cNvPr id="13" name="TextBox 13"/>
          <p:cNvSpPr txBox="1"/>
          <p:nvPr/>
        </p:nvSpPr>
        <p:spPr>
          <a:xfrm>
            <a:off x="6179111" y="2781809"/>
            <a:ext cx="1562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w/ calibration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7375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5</a:t>
            </a:fld>
            <a:endParaRPr lang="fr-FR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5131" y="736191"/>
            <a:ext cx="9879657" cy="5257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First check: 1 module 22 rows x 7 mm                    </a:t>
            </a:r>
            <a:r>
              <a:rPr lang="mr-IN" dirty="0" smtClean="0"/>
              <a:t>B =</a:t>
            </a:r>
            <a:r>
              <a:rPr lang="en-US" dirty="0" smtClean="0"/>
              <a:t> 0 </a:t>
            </a:r>
            <a:endParaRPr lang="en-US" dirty="0"/>
          </a:p>
        </p:txBody>
      </p:sp>
      <p:sp>
        <p:nvSpPr>
          <p:cNvPr id="6" name="TextBox 7"/>
          <p:cNvSpPr txBox="1"/>
          <p:nvPr/>
        </p:nvSpPr>
        <p:spPr>
          <a:xfrm>
            <a:off x="1263689" y="1201634"/>
            <a:ext cx="1794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w/o calibration</a:t>
            </a:r>
            <a:endParaRPr lang="en-US"/>
          </a:p>
        </p:txBody>
      </p:sp>
      <p:sp>
        <p:nvSpPr>
          <p:cNvPr id="7" name="TextBox 8"/>
          <p:cNvSpPr txBox="1"/>
          <p:nvPr/>
        </p:nvSpPr>
        <p:spPr>
          <a:xfrm>
            <a:off x="4716871" y="1153837"/>
            <a:ext cx="1661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 calibration</a:t>
            </a:r>
            <a:endParaRPr lang="en-US" dirty="0"/>
          </a:p>
        </p:txBody>
      </p:sp>
      <p:sp>
        <p:nvSpPr>
          <p:cNvPr id="8" name="TextBox 9"/>
          <p:cNvSpPr txBox="1"/>
          <p:nvPr/>
        </p:nvSpPr>
        <p:spPr>
          <a:xfrm>
            <a:off x="7383358" y="2527472"/>
            <a:ext cx="1580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E</a:t>
            </a:r>
            <a:r>
              <a:rPr lang="ru-RU" dirty="0"/>
              <a:t> </a:t>
            </a:r>
            <a:r>
              <a:rPr lang="en-US" dirty="0" smtClean="0"/>
              <a:t>= 140 V/cm</a:t>
            </a:r>
            <a:endParaRPr lang="en-US" dirty="0"/>
          </a:p>
        </p:txBody>
      </p:sp>
      <p:sp>
        <p:nvSpPr>
          <p:cNvPr id="9" name="TextBox 10"/>
          <p:cNvSpPr txBox="1"/>
          <p:nvPr/>
        </p:nvSpPr>
        <p:spPr>
          <a:xfrm>
            <a:off x="7422418" y="4693406"/>
            <a:ext cx="1580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E</a:t>
            </a:r>
            <a:r>
              <a:rPr lang="ru-RU" dirty="0"/>
              <a:t> </a:t>
            </a:r>
            <a:r>
              <a:rPr lang="en-US" dirty="0" smtClean="0"/>
              <a:t>= 230 V/cm</a:t>
            </a:r>
            <a:endParaRPr lang="en-US" dirty="0"/>
          </a:p>
        </p:txBody>
      </p:sp>
      <p:pic>
        <p:nvPicPr>
          <p:cNvPr id="10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06" y="3694402"/>
            <a:ext cx="3171248" cy="2369607"/>
          </a:xfrm>
          <a:prstGeom prst="rect">
            <a:avLst/>
          </a:prstGeom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57" y="1570966"/>
            <a:ext cx="3076997" cy="2299181"/>
          </a:xfrm>
          <a:prstGeom prst="rect">
            <a:avLst/>
          </a:prstGeom>
        </p:spPr>
      </p:pic>
      <p:pic>
        <p:nvPicPr>
          <p:cNvPr id="12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723" y="3693300"/>
            <a:ext cx="3171164" cy="2369544"/>
          </a:xfrm>
          <a:prstGeom prst="rect">
            <a:avLst/>
          </a:prstGeom>
        </p:spPr>
      </p:pic>
      <p:pic>
        <p:nvPicPr>
          <p:cNvPr id="13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72" y="1482097"/>
            <a:ext cx="3167737" cy="236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61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6</a:t>
            </a:fld>
            <a:endParaRPr lang="fr-FR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799" y="914400"/>
            <a:ext cx="10986247" cy="12385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 significant dependence on drift distance observed (B=0 data)</a:t>
            </a:r>
          </a:p>
          <a:p>
            <a:endParaRPr lang="en-US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808" y="2152906"/>
            <a:ext cx="4231062" cy="3161517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4870891" y="5230342"/>
            <a:ext cx="108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Drift, cm</a:t>
            </a:r>
            <a:endParaRPr lang="en-US" dirty="0"/>
          </a:p>
        </p:txBody>
      </p:sp>
      <p:sp>
        <p:nvSpPr>
          <p:cNvPr id="8" name="TextBox 9"/>
          <p:cNvSpPr txBox="1"/>
          <p:nvPr/>
        </p:nvSpPr>
        <p:spPr>
          <a:xfrm rot="16200000">
            <a:off x="1416935" y="2850931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996" y="2243267"/>
            <a:ext cx="4110132" cy="3071156"/>
          </a:xfrm>
          <a:prstGeom prst="rect">
            <a:avLst/>
          </a:prstGeom>
        </p:spPr>
      </p:pic>
      <p:sp>
        <p:nvSpPr>
          <p:cNvPr id="10" name="TextBox 11"/>
          <p:cNvSpPr txBox="1"/>
          <p:nvPr/>
        </p:nvSpPr>
        <p:spPr>
          <a:xfrm>
            <a:off x="8578807" y="5230342"/>
            <a:ext cx="108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Drift, cm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9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dE/dx with resistive Micromegas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2484A-726D-4AB9-A747-94C0169B91F0}" type="slidenum">
              <a:rPr lang="fr-FR" smtClean="0"/>
              <a:t>7</a:t>
            </a:fld>
            <a:endParaRPr lang="fr-FR"/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12" y="3433589"/>
            <a:ext cx="4195824" cy="2955838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63" y="455535"/>
            <a:ext cx="4238627" cy="316717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3466136" y="3362373"/>
            <a:ext cx="57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row</a:t>
            </a:r>
            <a:endParaRPr lang="en-US" dirty="0"/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287" y="457369"/>
            <a:ext cx="4134908" cy="3089670"/>
          </a:xfrm>
          <a:prstGeom prst="rect">
            <a:avLst/>
          </a:prstGeom>
        </p:spPr>
      </p:pic>
      <p:sp>
        <p:nvSpPr>
          <p:cNvPr id="9" name="TextBox 11"/>
          <p:cNvSpPr txBox="1"/>
          <p:nvPr/>
        </p:nvSpPr>
        <p:spPr>
          <a:xfrm>
            <a:off x="2861263" y="6190919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(cm)</a:t>
            </a:r>
            <a:endParaRPr lang="en-US" dirty="0"/>
          </a:p>
        </p:txBody>
      </p:sp>
      <p:sp>
        <p:nvSpPr>
          <p:cNvPr id="10" name="TextBox 12"/>
          <p:cNvSpPr txBox="1"/>
          <p:nvPr/>
        </p:nvSpPr>
        <p:spPr>
          <a:xfrm>
            <a:off x="4976751" y="4975947"/>
            <a:ext cx="4750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dependence on drift distance observed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1593669" y="252549"/>
            <a:ext cx="2612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B= 1T Data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929700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176" y="4421282"/>
            <a:ext cx="3392825" cy="253517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000" y="2035890"/>
            <a:ext cx="3406001" cy="254501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133" y="-76806"/>
            <a:ext cx="3108129" cy="23224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0" y="4405732"/>
            <a:ext cx="3389638" cy="25327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/>
          <a:stretch/>
        </p:blipFill>
        <p:spPr>
          <a:xfrm>
            <a:off x="1506809" y="2184944"/>
            <a:ext cx="3389638" cy="237690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21.12.17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8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91"/>
          <a:stretch/>
        </p:blipFill>
        <p:spPr>
          <a:xfrm>
            <a:off x="241798" y="8113"/>
            <a:ext cx="3089087" cy="2218394"/>
          </a:xfrm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3697972" y="6556444"/>
            <a:ext cx="4045161" cy="814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20597" y="214721"/>
            <a:ext cx="1625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Charge per row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86717" y="402986"/>
            <a:ext cx="3368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samples </a:t>
            </a:r>
            <a:r>
              <a:rPr lang="en-US" dirty="0" smtClean="0"/>
              <a:t>taken in 2015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en-US" dirty="0"/>
              <a:t>Some </a:t>
            </a:r>
            <a:r>
              <a:rPr lang="en-US" dirty="0" smtClean="0"/>
              <a:t>pads were disconnected </a:t>
            </a:r>
            <a:r>
              <a:rPr lang="en-US" dirty="0">
                <a:sym typeface="Wingdings"/>
              </a:rPr>
              <a:t> </a:t>
            </a:r>
            <a:br>
              <a:rPr lang="en-US" dirty="0">
                <a:sym typeface="Wingdings"/>
              </a:rPr>
            </a:br>
            <a:r>
              <a:rPr lang="en-US" dirty="0">
                <a:sym typeface="Wingdings"/>
              </a:rPr>
              <a:t>exclude them from </a:t>
            </a:r>
            <a:r>
              <a:rPr lang="en-US" dirty="0" smtClean="0">
                <a:sym typeface="Wingdings"/>
              </a:rPr>
              <a:t> PID </a:t>
            </a:r>
            <a:r>
              <a:rPr lang="en-US" dirty="0">
                <a:sym typeface="Wingdings"/>
              </a:rPr>
              <a:t>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07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1" y="4429678"/>
            <a:ext cx="3249827" cy="24283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71" y="2000681"/>
            <a:ext cx="3385011" cy="2529334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059" y="0"/>
            <a:ext cx="3026769" cy="226165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28" y="-13710"/>
            <a:ext cx="2953265" cy="220672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784390" y="3447536"/>
            <a:ext cx="1285103" cy="3015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784390" y="3447536"/>
            <a:ext cx="1285103" cy="520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84390" y="3447535"/>
            <a:ext cx="12851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784390" y="3305909"/>
            <a:ext cx="1285103" cy="141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84390" y="1101969"/>
            <a:ext cx="1125257" cy="2345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784390" y="3447535"/>
            <a:ext cx="1172149" cy="1335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631505" y="2157158"/>
            <a:ext cx="3936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Cross check of the dead pads with </a:t>
            </a:r>
            <a:r>
              <a:rPr lang="en-US"/>
              <a:t>the variation of the beam position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82431" y="326286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dead pads</a:t>
            </a:r>
          </a:p>
        </p:txBody>
      </p:sp>
    </p:spTree>
    <p:extLst>
      <p:ext uri="{BB962C8B-B14F-4D97-AF65-F5344CB8AC3E}">
        <p14:creationId xmlns:p14="http://schemas.microsoft.com/office/powerpoint/2010/main" val="344921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435</Words>
  <Application>Microsoft Office PowerPoint</Application>
  <PresentationFormat>Grand écran</PresentationFormat>
  <Paragraphs>101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Mangal</vt:lpstr>
      <vt:lpstr>Wingdings</vt:lpstr>
      <vt:lpstr>Thème Office</vt:lpstr>
      <vt:lpstr>dE/dx measurements with resistive Micromegas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dE/dx measurements with resistive Micromegas</dc:title>
  <dc:creator>Colas Paul</dc:creator>
  <cp:lastModifiedBy>Colas Paul</cp:lastModifiedBy>
  <cp:revision>18</cp:revision>
  <dcterms:created xsi:type="dcterms:W3CDTF">2018-03-28T21:01:14Z</dcterms:created>
  <dcterms:modified xsi:type="dcterms:W3CDTF">2018-03-29T04:57:33Z</dcterms:modified>
</cp:coreProperties>
</file>