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67" r:id="rId2"/>
    <p:sldId id="294" r:id="rId3"/>
    <p:sldId id="293" r:id="rId4"/>
    <p:sldId id="281" r:id="rId5"/>
    <p:sldId id="282" r:id="rId6"/>
    <p:sldId id="286" r:id="rId7"/>
    <p:sldId id="298" r:id="rId8"/>
    <p:sldId id="283" r:id="rId9"/>
    <p:sldId id="297" r:id="rId10"/>
    <p:sldId id="275" r:id="rId11"/>
    <p:sldId id="288" r:id="rId12"/>
    <p:sldId id="291" r:id="rId13"/>
    <p:sldId id="296" r:id="rId14"/>
    <p:sldId id="287" r:id="rId15"/>
    <p:sldId id="292" r:id="rId16"/>
    <p:sldId id="289" r:id="rId17"/>
    <p:sldId id="290" r:id="rId18"/>
    <p:sldId id="265" r:id="rId19"/>
    <p:sldId id="272" r:id="rId20"/>
    <p:sldId id="295" r:id="rId21"/>
    <p:sldId id="271" r:id="rId22"/>
    <p:sldId id="264" r:id="rId23"/>
    <p:sldId id="273" r:id="rId24"/>
    <p:sldId id="27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C6600"/>
    <a:srgbClr val="996600"/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43" autoAdjust="0"/>
    <p:restoredTop sz="99821" autoAdjust="0"/>
  </p:normalViewPr>
  <p:slideViewPr>
    <p:cSldViewPr snapToGrid="0" snapToObjects="1" showGuides="1">
      <p:cViewPr varScale="1">
        <p:scale>
          <a:sx n="112" d="100"/>
          <a:sy n="112" d="100"/>
        </p:scale>
        <p:origin x="-78" y="-384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28.03.2018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28.03.2018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410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70063"/>
            <a:ext cx="793750" cy="7937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xmlns="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xmlns="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xmlns="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xmlns="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70063"/>
            <a:ext cx="793750" cy="7937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dE/dx Resolution with the DESY GridGEM Modules | Paul Malek, 29.03.2018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A7829311-53B7-4C59-9288-3343CCC381F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0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0.png"/><Relationship Id="rId5" Type="http://schemas.openxmlformats.org/officeDocument/2006/relationships/image" Target="../media/image320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07988" y="349611"/>
                <a:ext cx="11376025" cy="2769989"/>
              </a:xfrm>
            </p:spPr>
            <p:txBody>
              <a:bodyPr>
                <a:spAutoFit/>
              </a:bodyPr>
              <a:lstStyle/>
              <a:p>
                <a:r>
                  <a:rPr lang="en-US" dirty="0" smtClean="0"/>
                  <a:t>Measurement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Resolution with the DESY </a:t>
                </a:r>
                <a:r>
                  <a:rPr lang="en-US" dirty="0" err="1" smtClean="0"/>
                  <a:t>GridGEM</a:t>
                </a:r>
                <a:r>
                  <a:rPr lang="en-US" dirty="0" smtClean="0"/>
                  <a:t> Modules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07988" y="349611"/>
                <a:ext cx="11376025" cy="2769989"/>
              </a:xfrm>
              <a:blipFill rotWithShape="1">
                <a:blip r:embed="rId2"/>
                <a:stretch>
                  <a:fillRect l="-4073" t="-8132" b="-1560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7987" y="3127349"/>
            <a:ext cx="11376025" cy="152578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Paul Malek</a:t>
            </a:r>
          </a:p>
          <a:p>
            <a:r>
              <a:rPr lang="en-US" dirty="0" smtClean="0"/>
              <a:t>LCTPC Topical Analysis Meeting</a:t>
            </a:r>
          </a:p>
          <a:p>
            <a:r>
              <a:rPr lang="de-DE" dirty="0" smtClean="0"/>
              <a:t>Hamburg</a:t>
            </a:r>
            <a:r>
              <a:rPr lang="en-US" dirty="0" smtClean="0"/>
              <a:t>, 29.03.2018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268" y="5663044"/>
            <a:ext cx="1030035" cy="6729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721" y="5670168"/>
            <a:ext cx="1236401" cy="7908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540" y="5669579"/>
            <a:ext cx="1385074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Calibration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 rot="16200000" flipH="1">
            <a:off x="2033806" y="-219388"/>
            <a:ext cx="5002845" cy="8254476"/>
            <a:chOff x="7425267" y="715784"/>
            <a:chExt cx="3777635" cy="5705830"/>
          </a:xfrm>
        </p:grpSpPr>
        <p:sp>
          <p:nvSpPr>
            <p:cNvPr id="22" name="Freeform 21"/>
            <p:cNvSpPr/>
            <p:nvPr/>
          </p:nvSpPr>
          <p:spPr>
            <a:xfrm>
              <a:off x="7425267" y="715784"/>
              <a:ext cx="1081599" cy="1545142"/>
            </a:xfrm>
            <a:custGeom>
              <a:avLst/>
              <a:gdLst>
                <a:gd name="connsiteX0" fmla="*/ 0 w 1545141"/>
                <a:gd name="connsiteY0" fmla="*/ 0 h 1081598"/>
                <a:gd name="connsiteX1" fmla="*/ 1004342 w 1545141"/>
                <a:gd name="connsiteY1" fmla="*/ 0 h 1081598"/>
                <a:gd name="connsiteX2" fmla="*/ 1545141 w 1545141"/>
                <a:gd name="connsiteY2" fmla="*/ 540799 h 1081598"/>
                <a:gd name="connsiteX3" fmla="*/ 1004342 w 1545141"/>
                <a:gd name="connsiteY3" fmla="*/ 1081598 h 1081598"/>
                <a:gd name="connsiteX4" fmla="*/ 0 w 1545141"/>
                <a:gd name="connsiteY4" fmla="*/ 1081598 h 1081598"/>
                <a:gd name="connsiteX5" fmla="*/ 540799 w 1545141"/>
                <a:gd name="connsiteY5" fmla="*/ 540799 h 1081598"/>
                <a:gd name="connsiteX6" fmla="*/ 0 w 1545141"/>
                <a:gd name="connsiteY6" fmla="*/ 0 h 108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5141" h="1081598">
                  <a:moveTo>
                    <a:pt x="1545140" y="0"/>
                  </a:moveTo>
                  <a:lnTo>
                    <a:pt x="1545140" y="703039"/>
                  </a:lnTo>
                  <a:lnTo>
                    <a:pt x="772571" y="1081598"/>
                  </a:lnTo>
                  <a:lnTo>
                    <a:pt x="1" y="703039"/>
                  </a:lnTo>
                  <a:lnTo>
                    <a:pt x="1" y="0"/>
                  </a:lnTo>
                  <a:lnTo>
                    <a:pt x="772571" y="378559"/>
                  </a:lnTo>
                  <a:lnTo>
                    <a:pt x="154514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0800" tIns="550800" rIns="10160" bIns="55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+mj-lt"/>
                </a:rPr>
                <a:t>GEM </a:t>
              </a:r>
              <a:br>
                <a:rPr lang="en-US" sz="2000" kern="1200" dirty="0" smtClean="0">
                  <a:latin typeface="+mj-lt"/>
                </a:rPr>
              </a:br>
              <a:r>
                <a:rPr lang="en-US" sz="2000" kern="1200" dirty="0" smtClean="0">
                  <a:latin typeface="+mj-lt"/>
                </a:rPr>
                <a:t>Pulsing</a:t>
              </a:r>
              <a:endParaRPr lang="de-DE" sz="2000" kern="1200" dirty="0">
                <a:latin typeface="+mj-lt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8506865" y="715787"/>
              <a:ext cx="2696034" cy="1004341"/>
            </a:xfrm>
            <a:custGeom>
              <a:avLst/>
              <a:gdLst>
                <a:gd name="connsiteX0" fmla="*/ 167394 w 1004341"/>
                <a:gd name="connsiteY0" fmla="*/ 0 h 3277147"/>
                <a:gd name="connsiteX1" fmla="*/ 836947 w 1004341"/>
                <a:gd name="connsiteY1" fmla="*/ 0 h 3277147"/>
                <a:gd name="connsiteX2" fmla="*/ 1004341 w 1004341"/>
                <a:gd name="connsiteY2" fmla="*/ 167394 h 3277147"/>
                <a:gd name="connsiteX3" fmla="*/ 1004341 w 1004341"/>
                <a:gd name="connsiteY3" fmla="*/ 3277147 h 3277147"/>
                <a:gd name="connsiteX4" fmla="*/ 1004341 w 1004341"/>
                <a:gd name="connsiteY4" fmla="*/ 3277147 h 3277147"/>
                <a:gd name="connsiteX5" fmla="*/ 0 w 1004341"/>
                <a:gd name="connsiteY5" fmla="*/ 3277147 h 3277147"/>
                <a:gd name="connsiteX6" fmla="*/ 0 w 1004341"/>
                <a:gd name="connsiteY6" fmla="*/ 3277147 h 3277147"/>
                <a:gd name="connsiteX7" fmla="*/ 0 w 1004341"/>
                <a:gd name="connsiteY7" fmla="*/ 167394 h 3277147"/>
                <a:gd name="connsiteX8" fmla="*/ 167394 w 1004341"/>
                <a:gd name="connsiteY8" fmla="*/ 0 h 327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4341" h="3277147">
                  <a:moveTo>
                    <a:pt x="1004341" y="546204"/>
                  </a:moveTo>
                  <a:lnTo>
                    <a:pt x="1004341" y="2730943"/>
                  </a:lnTo>
                  <a:cubicBezTo>
                    <a:pt x="1004341" y="3032603"/>
                    <a:pt x="981373" y="3277147"/>
                    <a:pt x="953040" y="3277147"/>
                  </a:cubicBezTo>
                  <a:lnTo>
                    <a:pt x="0" y="3277147"/>
                  </a:lnTo>
                  <a:lnTo>
                    <a:pt x="0" y="32771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953040" y="0"/>
                  </a:lnTo>
                  <a:cubicBezTo>
                    <a:pt x="981373" y="0"/>
                    <a:pt x="1004341" y="244544"/>
                    <a:pt x="1004341" y="546204"/>
                  </a:cubicBezTo>
                  <a:close/>
                </a:path>
              </a:pathLst>
            </a:custGeom>
            <a:solidFill>
              <a:schemeClr val="lt1">
                <a:hueOff val="0"/>
                <a:satOff val="0"/>
                <a:lumOff val="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vert" wrap="square" lIns="78232" tIns="56013" rIns="56013" bIns="56013" numCol="1" spcCol="1270" anchor="t" anchorCtr="0">
              <a:noAutofit/>
            </a:bodyPr>
            <a:lstStyle/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solidFill>
                    <a:srgbClr val="CC6600"/>
                  </a:solidFill>
                </a:rPr>
                <a:t>Channel Calibration Factor</a:t>
              </a:r>
              <a:endParaRPr lang="de-DE" kern="1200" dirty="0">
                <a:solidFill>
                  <a:srgbClr val="CC6600"/>
                </a:solidFill>
              </a:endParaRPr>
            </a:p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solidFill>
                    <a:srgbClr val="CC6600"/>
                  </a:solidFill>
                </a:rPr>
                <a:t>Channel Offset</a:t>
              </a:r>
            </a:p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 smtClean="0">
                  <a:solidFill>
                    <a:schemeClr val="tx1"/>
                  </a:solidFill>
                </a:rPr>
                <a:t>Channel Time Offset</a:t>
              </a:r>
              <a:endParaRPr lang="de-DE" kern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7425267" y="2102680"/>
              <a:ext cx="1081599" cy="1545142"/>
            </a:xfrm>
            <a:custGeom>
              <a:avLst/>
              <a:gdLst>
                <a:gd name="connsiteX0" fmla="*/ 0 w 1545141"/>
                <a:gd name="connsiteY0" fmla="*/ 0 h 1081598"/>
                <a:gd name="connsiteX1" fmla="*/ 1004342 w 1545141"/>
                <a:gd name="connsiteY1" fmla="*/ 0 h 1081598"/>
                <a:gd name="connsiteX2" fmla="*/ 1545141 w 1545141"/>
                <a:gd name="connsiteY2" fmla="*/ 540799 h 1081598"/>
                <a:gd name="connsiteX3" fmla="*/ 1004342 w 1545141"/>
                <a:gd name="connsiteY3" fmla="*/ 1081598 h 1081598"/>
                <a:gd name="connsiteX4" fmla="*/ 0 w 1545141"/>
                <a:gd name="connsiteY4" fmla="*/ 1081598 h 1081598"/>
                <a:gd name="connsiteX5" fmla="*/ 540799 w 1545141"/>
                <a:gd name="connsiteY5" fmla="*/ 540799 h 1081598"/>
                <a:gd name="connsiteX6" fmla="*/ 0 w 1545141"/>
                <a:gd name="connsiteY6" fmla="*/ 0 h 108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5141" h="1081598">
                  <a:moveTo>
                    <a:pt x="1545140" y="0"/>
                  </a:moveTo>
                  <a:lnTo>
                    <a:pt x="1545140" y="703039"/>
                  </a:lnTo>
                  <a:lnTo>
                    <a:pt x="772571" y="1081598"/>
                  </a:lnTo>
                  <a:lnTo>
                    <a:pt x="1" y="703039"/>
                  </a:lnTo>
                  <a:lnTo>
                    <a:pt x="1" y="0"/>
                  </a:lnTo>
                  <a:lnTo>
                    <a:pt x="772571" y="378559"/>
                  </a:lnTo>
                  <a:lnTo>
                    <a:pt x="154514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61" tIns="550959" rIns="10160" bIns="55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+mj-lt"/>
                </a:rPr>
                <a:t>Calibration</a:t>
              </a:r>
              <a:endParaRPr lang="de-DE" sz="1600" kern="1200" dirty="0">
                <a:latin typeface="+mj-lt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8506867" y="2102681"/>
              <a:ext cx="2696033" cy="1004341"/>
            </a:xfrm>
            <a:custGeom>
              <a:avLst/>
              <a:gdLst>
                <a:gd name="connsiteX0" fmla="*/ 167394 w 1004341"/>
                <a:gd name="connsiteY0" fmla="*/ 0 h 3277147"/>
                <a:gd name="connsiteX1" fmla="*/ 836947 w 1004341"/>
                <a:gd name="connsiteY1" fmla="*/ 0 h 3277147"/>
                <a:gd name="connsiteX2" fmla="*/ 1004341 w 1004341"/>
                <a:gd name="connsiteY2" fmla="*/ 167394 h 3277147"/>
                <a:gd name="connsiteX3" fmla="*/ 1004341 w 1004341"/>
                <a:gd name="connsiteY3" fmla="*/ 3277147 h 3277147"/>
                <a:gd name="connsiteX4" fmla="*/ 1004341 w 1004341"/>
                <a:gd name="connsiteY4" fmla="*/ 3277147 h 3277147"/>
                <a:gd name="connsiteX5" fmla="*/ 0 w 1004341"/>
                <a:gd name="connsiteY5" fmla="*/ 3277147 h 3277147"/>
                <a:gd name="connsiteX6" fmla="*/ 0 w 1004341"/>
                <a:gd name="connsiteY6" fmla="*/ 3277147 h 3277147"/>
                <a:gd name="connsiteX7" fmla="*/ 0 w 1004341"/>
                <a:gd name="connsiteY7" fmla="*/ 167394 h 3277147"/>
                <a:gd name="connsiteX8" fmla="*/ 167394 w 1004341"/>
                <a:gd name="connsiteY8" fmla="*/ 0 h 327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4341" h="3277147">
                  <a:moveTo>
                    <a:pt x="1004341" y="546204"/>
                  </a:moveTo>
                  <a:lnTo>
                    <a:pt x="1004341" y="2730943"/>
                  </a:lnTo>
                  <a:cubicBezTo>
                    <a:pt x="1004341" y="3032603"/>
                    <a:pt x="981373" y="3277147"/>
                    <a:pt x="953040" y="3277147"/>
                  </a:cubicBezTo>
                  <a:lnTo>
                    <a:pt x="0" y="3277147"/>
                  </a:lnTo>
                  <a:lnTo>
                    <a:pt x="0" y="32771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953040" y="0"/>
                  </a:lnTo>
                  <a:cubicBezTo>
                    <a:pt x="981373" y="0"/>
                    <a:pt x="1004341" y="244544"/>
                    <a:pt x="1004341" y="546204"/>
                  </a:cubicBezTo>
                  <a:close/>
                </a:path>
              </a:pathLst>
            </a:custGeom>
            <a:solidFill>
              <a:schemeClr val="lt1">
                <a:hueOff val="0"/>
                <a:satOff val="0"/>
                <a:lumOff val="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vert" wrap="square" lIns="78232" tIns="56013" rIns="56013" bIns="56013" numCol="1" spcCol="1270" anchor="t" anchorCtr="0">
              <a:noAutofit/>
            </a:bodyPr>
            <a:lstStyle/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/>
                <a:t>Pulse Finding</a:t>
              </a:r>
              <a:endParaRPr lang="de-DE" kern="1200" dirty="0"/>
            </a:p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solidFill>
                    <a:srgbClr val="CC6600"/>
                  </a:solidFill>
                </a:rPr>
                <a:t>Channel Correction</a:t>
              </a:r>
              <a:endParaRPr lang="de-DE" kern="1200" dirty="0">
                <a:solidFill>
                  <a:srgbClr val="CC6600"/>
                </a:solidFill>
              </a:endParaRPr>
            </a:p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/>
                <a:t>Hit Finding</a:t>
              </a:r>
              <a:endParaRPr lang="de-DE" kern="1200" dirty="0"/>
            </a:p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/>
                <a:t>Track Finding &amp; Fitting</a:t>
              </a:r>
              <a:endParaRPr lang="de-DE" kern="1200" dirty="0"/>
            </a:p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solidFill>
                    <a:srgbClr val="FF9900"/>
                  </a:solidFill>
                </a:rPr>
                <a:t>Row Charge Calibration</a:t>
              </a:r>
              <a:endParaRPr lang="de-DE" kern="1200" dirty="0">
                <a:solidFill>
                  <a:srgbClr val="FF9900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7425267" y="3489576"/>
              <a:ext cx="1081599" cy="1545142"/>
            </a:xfrm>
            <a:custGeom>
              <a:avLst/>
              <a:gdLst>
                <a:gd name="connsiteX0" fmla="*/ 0 w 1545141"/>
                <a:gd name="connsiteY0" fmla="*/ 0 h 1081598"/>
                <a:gd name="connsiteX1" fmla="*/ 1004342 w 1545141"/>
                <a:gd name="connsiteY1" fmla="*/ 0 h 1081598"/>
                <a:gd name="connsiteX2" fmla="*/ 1545141 w 1545141"/>
                <a:gd name="connsiteY2" fmla="*/ 540799 h 1081598"/>
                <a:gd name="connsiteX3" fmla="*/ 1004342 w 1545141"/>
                <a:gd name="connsiteY3" fmla="*/ 1081598 h 1081598"/>
                <a:gd name="connsiteX4" fmla="*/ 0 w 1545141"/>
                <a:gd name="connsiteY4" fmla="*/ 1081598 h 1081598"/>
                <a:gd name="connsiteX5" fmla="*/ 540799 w 1545141"/>
                <a:gd name="connsiteY5" fmla="*/ 540799 h 1081598"/>
                <a:gd name="connsiteX6" fmla="*/ 0 w 1545141"/>
                <a:gd name="connsiteY6" fmla="*/ 0 h 108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5141" h="1081598">
                  <a:moveTo>
                    <a:pt x="1545140" y="0"/>
                  </a:moveTo>
                  <a:lnTo>
                    <a:pt x="1545140" y="703039"/>
                  </a:lnTo>
                  <a:lnTo>
                    <a:pt x="772571" y="1081598"/>
                  </a:lnTo>
                  <a:lnTo>
                    <a:pt x="1" y="703039"/>
                  </a:lnTo>
                  <a:lnTo>
                    <a:pt x="1" y="0"/>
                  </a:lnTo>
                  <a:lnTo>
                    <a:pt x="772571" y="378559"/>
                  </a:lnTo>
                  <a:lnTo>
                    <a:pt x="154514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61" tIns="550959" rIns="10160" bIns="55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+mj-lt"/>
                </a:rPr>
                <a:t>Correction</a:t>
              </a:r>
              <a:endParaRPr lang="de-DE" sz="1600" kern="1200" dirty="0">
                <a:latin typeface="+mj-lt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8506867" y="3489578"/>
              <a:ext cx="2696035" cy="1004342"/>
            </a:xfrm>
            <a:custGeom>
              <a:avLst/>
              <a:gdLst>
                <a:gd name="connsiteX0" fmla="*/ 167394 w 1004341"/>
                <a:gd name="connsiteY0" fmla="*/ 0 h 3277147"/>
                <a:gd name="connsiteX1" fmla="*/ 836947 w 1004341"/>
                <a:gd name="connsiteY1" fmla="*/ 0 h 3277147"/>
                <a:gd name="connsiteX2" fmla="*/ 1004341 w 1004341"/>
                <a:gd name="connsiteY2" fmla="*/ 167394 h 3277147"/>
                <a:gd name="connsiteX3" fmla="*/ 1004341 w 1004341"/>
                <a:gd name="connsiteY3" fmla="*/ 3277147 h 3277147"/>
                <a:gd name="connsiteX4" fmla="*/ 1004341 w 1004341"/>
                <a:gd name="connsiteY4" fmla="*/ 3277147 h 3277147"/>
                <a:gd name="connsiteX5" fmla="*/ 0 w 1004341"/>
                <a:gd name="connsiteY5" fmla="*/ 3277147 h 3277147"/>
                <a:gd name="connsiteX6" fmla="*/ 0 w 1004341"/>
                <a:gd name="connsiteY6" fmla="*/ 3277147 h 3277147"/>
                <a:gd name="connsiteX7" fmla="*/ 0 w 1004341"/>
                <a:gd name="connsiteY7" fmla="*/ 167394 h 3277147"/>
                <a:gd name="connsiteX8" fmla="*/ 167394 w 1004341"/>
                <a:gd name="connsiteY8" fmla="*/ 0 h 327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4341" h="3277147">
                  <a:moveTo>
                    <a:pt x="1004341" y="546204"/>
                  </a:moveTo>
                  <a:lnTo>
                    <a:pt x="1004341" y="2730943"/>
                  </a:lnTo>
                  <a:cubicBezTo>
                    <a:pt x="1004341" y="3032603"/>
                    <a:pt x="981373" y="3277147"/>
                    <a:pt x="953040" y="3277147"/>
                  </a:cubicBezTo>
                  <a:lnTo>
                    <a:pt x="0" y="3277147"/>
                  </a:lnTo>
                  <a:lnTo>
                    <a:pt x="0" y="32771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953040" y="0"/>
                  </a:lnTo>
                  <a:cubicBezTo>
                    <a:pt x="981373" y="0"/>
                    <a:pt x="1004341" y="244544"/>
                    <a:pt x="1004341" y="546204"/>
                  </a:cubicBezTo>
                  <a:close/>
                </a:path>
              </a:pathLst>
            </a:custGeom>
            <a:solidFill>
              <a:schemeClr val="lt1">
                <a:hueOff val="0"/>
                <a:satOff val="0"/>
                <a:lumOff val="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vert" wrap="square" lIns="78232" tIns="56013" rIns="56013" bIns="56014" numCol="1" spcCol="1270" anchor="t" anchorCtr="0">
              <a:noAutofit/>
            </a:bodyPr>
            <a:lstStyle/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solidFill>
                    <a:srgbClr val="FF9900"/>
                  </a:solidFill>
                </a:rPr>
                <a:t>Row Charge Correction</a:t>
              </a:r>
              <a:endParaRPr lang="de-DE" kern="1200" dirty="0">
                <a:solidFill>
                  <a:srgbClr val="FF9900"/>
                </a:solidFill>
              </a:endParaRPr>
            </a:p>
            <a:p>
              <a:pPr marL="180000" lvl="1" indent="-18000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/>
                <a:t>Track Finding &amp; Fitting</a:t>
              </a:r>
              <a:endParaRPr lang="de-DE" kern="1200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7425267" y="4876472"/>
              <a:ext cx="1081599" cy="1545142"/>
            </a:xfrm>
            <a:custGeom>
              <a:avLst/>
              <a:gdLst>
                <a:gd name="connsiteX0" fmla="*/ 0 w 1545141"/>
                <a:gd name="connsiteY0" fmla="*/ 0 h 1081598"/>
                <a:gd name="connsiteX1" fmla="*/ 1004342 w 1545141"/>
                <a:gd name="connsiteY1" fmla="*/ 0 h 1081598"/>
                <a:gd name="connsiteX2" fmla="*/ 1545141 w 1545141"/>
                <a:gd name="connsiteY2" fmla="*/ 540799 h 1081598"/>
                <a:gd name="connsiteX3" fmla="*/ 1004342 w 1545141"/>
                <a:gd name="connsiteY3" fmla="*/ 1081598 h 1081598"/>
                <a:gd name="connsiteX4" fmla="*/ 0 w 1545141"/>
                <a:gd name="connsiteY4" fmla="*/ 1081598 h 1081598"/>
                <a:gd name="connsiteX5" fmla="*/ 540799 w 1545141"/>
                <a:gd name="connsiteY5" fmla="*/ 540799 h 1081598"/>
                <a:gd name="connsiteX6" fmla="*/ 0 w 1545141"/>
                <a:gd name="connsiteY6" fmla="*/ 0 h 108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5141" h="1081598">
                  <a:moveTo>
                    <a:pt x="1545140" y="0"/>
                  </a:moveTo>
                  <a:lnTo>
                    <a:pt x="1545140" y="703039"/>
                  </a:lnTo>
                  <a:lnTo>
                    <a:pt x="772571" y="1081598"/>
                  </a:lnTo>
                  <a:lnTo>
                    <a:pt x="1" y="703039"/>
                  </a:lnTo>
                  <a:lnTo>
                    <a:pt x="1" y="0"/>
                  </a:lnTo>
                  <a:lnTo>
                    <a:pt x="772571" y="378559"/>
                  </a:lnTo>
                  <a:lnTo>
                    <a:pt x="154514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61" tIns="550959" rIns="10160" bIns="55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+mj-lt"/>
                </a:rPr>
                <a:t>Analysis</a:t>
              </a:r>
              <a:endParaRPr lang="de-DE" sz="1600" kern="1200" dirty="0">
                <a:latin typeface="+mj-lt"/>
              </a:endParaRPr>
            </a:p>
          </p:txBody>
        </p:sp>
      </p:grpSp>
      <p:pic>
        <p:nvPicPr>
          <p:cNvPr id="31" name="Bildplatzhalter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960" y="2921540"/>
            <a:ext cx="4141529" cy="3496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48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Calibration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548" y="584684"/>
            <a:ext cx="3645440" cy="3077558"/>
          </a:xfrm>
        </p:spPr>
      </p:pic>
      <p:pic>
        <p:nvPicPr>
          <p:cNvPr id="19" name="Bildplatzhalter 17">
            <a:extLst>
              <a:ext uri="{FF2B5EF4-FFF2-40B4-BE49-F238E27FC236}">
                <a16:creationId xmlns:a16="http://schemas.microsoft.com/office/drawing/2014/main" xmlns="" id="{19B42B47-2478-4898-B76A-E010286801B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278" y="3491615"/>
            <a:ext cx="3647300" cy="3079127"/>
          </a:xfrm>
        </p:spPr>
      </p:pic>
      <p:pic>
        <p:nvPicPr>
          <p:cNvPr id="21" name="Bildplatzhalter 15">
            <a:extLst>
              <a:ext uri="{FF2B5EF4-FFF2-40B4-BE49-F238E27FC236}">
                <a16:creationId xmlns:a16="http://schemas.microsoft.com/office/drawing/2014/main" xmlns="" id="{602CA191-57C0-4052-B135-B93927E1277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099" y="584685"/>
            <a:ext cx="3645438" cy="307755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platzhalter 7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9" y="940627"/>
                <a:ext cx="7200000" cy="4976747"/>
              </a:xfrm>
            </p:spPr>
            <p:txBody>
              <a:bodyPr>
                <a:spAutoFit/>
              </a:bodyPr>
              <a:lstStyle/>
              <a:p>
                <a:r>
                  <a:rPr lang="en-US" dirty="0" smtClean="0"/>
                  <a:t>Row Charge Correction (RCC) </a:t>
                </a:r>
                <a:br>
                  <a:rPr lang="en-US" dirty="0" smtClean="0"/>
                </a:br>
                <a:r>
                  <a:rPr lang="en-US" dirty="0" smtClean="0"/>
                  <a:t>corrects mean charge on each </a:t>
                </a:r>
                <a:br>
                  <a:rPr lang="en-US" dirty="0" smtClean="0"/>
                </a:br>
                <a:r>
                  <a:rPr lang="en-US" dirty="0" smtClean="0"/>
                  <a:t>row to average of all rows.</a:t>
                </a:r>
              </a:p>
              <a:p>
                <a:r>
                  <a:rPr lang="en-US" dirty="0" smtClean="0"/>
                  <a:t>Channel Correction (CC) was </a:t>
                </a:r>
                <a:br>
                  <a:rPr lang="en-US" dirty="0" smtClean="0"/>
                </a:br>
                <a:r>
                  <a:rPr lang="en-US" dirty="0" smtClean="0"/>
                  <a:t>determined by pulsing the lowest </a:t>
                </a:r>
                <a:br>
                  <a:rPr lang="en-US" dirty="0" smtClean="0"/>
                </a:br>
                <a:r>
                  <a:rPr lang="en-US" dirty="0" smtClean="0"/>
                  <a:t>GEM, gaining a calibration factor </a:t>
                </a:r>
                <a:br>
                  <a:rPr lang="en-US" dirty="0" smtClean="0"/>
                </a:br>
                <a:r>
                  <a:rPr lang="en-US" dirty="0" smtClean="0"/>
                  <a:t>and offset for each channel.</a:t>
                </a:r>
              </a:p>
              <a:p>
                <a:r>
                  <a:rPr lang="en-US" dirty="0"/>
                  <a:t>Improvement visible in </a:t>
                </a:r>
                <a:r>
                  <a:rPr lang="en-US" dirty="0" smtClean="0"/>
                  <a:t>spread of </a:t>
                </a:r>
                <a:br>
                  <a:rPr lang="en-US" dirty="0" smtClean="0"/>
                </a:br>
                <a:r>
                  <a:rPr lang="en-US" dirty="0" smtClean="0"/>
                  <a:t>charge between different </a:t>
                </a:r>
                <a:r>
                  <a:rPr lang="en-US" dirty="0"/>
                  <a:t>rows, </a:t>
                </a:r>
                <a:r>
                  <a:rPr lang="en-US" dirty="0" smtClean="0"/>
                  <a:t>especially </a:t>
                </a:r>
                <a:r>
                  <a:rPr lang="en-US" dirty="0"/>
                  <a:t>for RCC.</a:t>
                </a:r>
              </a:p>
              <a:p>
                <a:r>
                  <a:rPr lang="en-US" dirty="0" smtClean="0"/>
                  <a:t>CC offset shifts the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mean</a:t>
                </a:r>
                <a:r>
                  <a:rPr lang="en-US" dirty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 a</a:t>
                </a:r>
                <a:r>
                  <a:rPr lang="en-US" dirty="0" smtClean="0"/>
                  <a:t>pplying </a:t>
                </a:r>
                <a:r>
                  <a:rPr lang="en-US" dirty="0"/>
                  <a:t>CC </a:t>
                </a:r>
                <a:r>
                  <a:rPr lang="en-US" dirty="0" smtClean="0"/>
                  <a:t>yields </a:t>
                </a:r>
                <a:r>
                  <a:rPr lang="en-US" dirty="0"/>
                  <a:t>slightly worse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resolution.</a:t>
                </a:r>
              </a:p>
              <a:p>
                <a:r>
                  <a:rPr lang="en-US" dirty="0" smtClean="0"/>
                  <a:t>Only minor improvement </a:t>
                </a:r>
                <a:r>
                  <a:rPr lang="en-US" dirty="0"/>
                  <a:t>in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/>
                  <a:t> resolution by applying </a:t>
                </a:r>
                <a:r>
                  <a:rPr lang="en-US" dirty="0" smtClean="0"/>
                  <a:t>RCC</a:t>
                </a:r>
                <a:r>
                  <a:rPr lang="en-US" dirty="0"/>
                  <a:t> </a:t>
                </a:r>
                <a:r>
                  <a:rPr lang="en-US" dirty="0" smtClean="0"/>
                  <a:t>to either uncorrected or channel corrected data.</a:t>
                </a:r>
              </a:p>
              <a:p>
                <a:pPr lvl="1"/>
                <a:r>
                  <a:rPr lang="en-US" dirty="0" smtClean="0"/>
                  <a:t>Resolution dominated by </a:t>
                </a:r>
                <a:r>
                  <a:rPr lang="en-US" dirty="0"/>
                  <a:t>fluctuations of </a:t>
                </a:r>
                <a:r>
                  <a:rPr lang="en-US" dirty="0" smtClean="0"/>
                  <a:t>primary ionization.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9" y="940627"/>
                <a:ext cx="7200000" cy="4976747"/>
              </a:xfrm>
              <a:blipFill rotWithShape="1">
                <a:blip r:embed="rId5"/>
                <a:stretch>
                  <a:fillRect l="-1863" t="-1346" b="-15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89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139" y="3689641"/>
            <a:ext cx="3645964" cy="30780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49611"/>
                <a:ext cx="11376024" cy="451098"/>
              </a:xfrm>
            </p:spPr>
            <p:txBody>
              <a:bodyPr/>
              <a:lstStyle/>
              <a:p>
                <a:r>
                  <a:rPr lang="en-US" dirty="0" smtClean="0"/>
                  <a:t>Comparing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Estimators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49611"/>
                <a:ext cx="11376024" cy="451098"/>
              </a:xfrm>
              <a:blipFill rotWithShape="1">
                <a:blip r:embed="rId3"/>
                <a:stretch>
                  <a:fillRect l="-2090" t="-37838" b="-432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312" y="67656"/>
            <a:ext cx="4358229" cy="3679309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8" y="914508"/>
                <a:ext cx="5760022" cy="5327228"/>
              </a:xfrm>
            </p:spPr>
            <p:txBody>
              <a:bodyPr wrap="square">
                <a:spAutoFit/>
              </a:bodyPr>
              <a:lstStyle/>
              <a:p>
                <a:r>
                  <a:rPr lang="en-US" dirty="0" err="1" smtClean="0"/>
                  <a:t>TruncXX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 truncated mean: Cut off the XX% highest charge hits.</a:t>
                </a:r>
              </a:p>
              <a:p>
                <a:r>
                  <a:rPr lang="en-US" dirty="0" err="1" smtClean="0">
                    <a:sym typeface="Wingdings" panose="05000000000000000000" pitchFamily="2" charset="2"/>
                  </a:rPr>
                  <a:t>TrimYY_XX</a:t>
                </a:r>
                <a:r>
                  <a:rPr lang="en-US" dirty="0" smtClean="0">
                    <a:sym typeface="Wingdings" panose="05000000000000000000" pitchFamily="2" charset="2"/>
                  </a:rPr>
                  <a:t>  trimmed mean: Additionally cut of YY% lowest charge hits</a:t>
                </a:r>
              </a:p>
              <a:p>
                <a:r>
                  <a:rPr lang="en-US" dirty="0" err="1" smtClean="0">
                    <a:sym typeface="Wingdings" panose="05000000000000000000" pitchFamily="2" charset="2"/>
                  </a:rPr>
                  <a:t>InvSqrt</a:t>
                </a:r>
                <a:r>
                  <a:rPr lang="en-US" dirty="0" smtClean="0">
                    <a:sym typeface="Wingdings" panose="05000000000000000000" pitchFamily="2" charset="2"/>
                  </a:rPr>
                  <a:t>  </a:t>
                </a:r>
                <a:r>
                  <a:rPr lang="en-US" dirty="0">
                    <a:sym typeface="Wingdings" panose="05000000000000000000" pitchFamily="2" charset="2"/>
                  </a:rPr>
                  <a:t>U</a:t>
                </a:r>
                <a:r>
                  <a:rPr lang="en-US" dirty="0" smtClean="0">
                    <a:sym typeface="Wingdings" panose="05000000000000000000" pitchFamily="2" charset="2"/>
                  </a:rPr>
                  <a:t>se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/>
                                  <m:t>dE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/>
                                  <m:t>dx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 as an estimator.</a:t>
                </a:r>
              </a:p>
              <a:p>
                <a:pPr lvl="1"/>
                <a:r>
                  <a:rPr lang="en-US" dirty="0" smtClean="0"/>
                  <a:t>Gives a </a:t>
                </a:r>
                <a:r>
                  <a:rPr lang="en-US" dirty="0" smtClean="0"/>
                  <a:t>more </a:t>
                </a:r>
                <a:r>
                  <a:rPr lang="en-US" dirty="0" smtClean="0"/>
                  <a:t>Gaussian-like distribution.</a:t>
                </a:r>
              </a:p>
              <a:p>
                <a:r>
                  <a:rPr lang="en-US" dirty="0" smtClean="0"/>
                  <a:t>Landau / </a:t>
                </a:r>
                <a:r>
                  <a:rPr lang="en-US" dirty="0" err="1" smtClean="0"/>
                  <a:t>LogNormal</a:t>
                </a:r>
                <a:r>
                  <a:rPr lang="en-US" dirty="0" smtClean="0"/>
                  <a:t> fit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>
                    <a:sym typeface="Wingdings" panose="05000000000000000000" pitchFamily="2" charset="2"/>
                  </a:rPr>
                  <a:t>likelihood </a:t>
                </a:r>
                <a:r>
                  <a:rPr lang="en-US" dirty="0" smtClean="0">
                    <a:sym typeface="Wingdings" panose="05000000000000000000" pitchFamily="2" charset="2"/>
                  </a:rPr>
                  <a:t>fit</a:t>
                </a:r>
              </a:p>
              <a:p>
                <a:pPr lvl="1"/>
                <a:r>
                  <a:rPr lang="en-US" dirty="0" smtClean="0"/>
                  <a:t>In </a:t>
                </a:r>
                <a:r>
                  <a:rPr lang="en-US" dirty="0" smtClean="0"/>
                  <a:t>our data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better </a:t>
                </a:r>
                <a:r>
                  <a:rPr lang="en-US" dirty="0"/>
                  <a:t>described by log-normal distribution than </a:t>
                </a:r>
                <a:r>
                  <a:rPr lang="en-US" dirty="0" smtClean="0"/>
                  <a:t>Landau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Landau fit still gives better resolution (more stable?)</a:t>
                </a:r>
                <a:endParaRPr lang="en-US" dirty="0" smtClean="0"/>
              </a:p>
              <a:p>
                <a:r>
                  <a:rPr lang="en-US" dirty="0" smtClean="0"/>
                  <a:t>Best truncation fraction is found to be </a:t>
                </a:r>
                <a:r>
                  <a:rPr lang="en-US" dirty="0" smtClean="0"/>
                  <a:t>~20</a:t>
                </a:r>
                <a:r>
                  <a:rPr lang="en-US" dirty="0" smtClean="0"/>
                  <a:t>%.</a:t>
                </a:r>
              </a:p>
              <a:p>
                <a:r>
                  <a:rPr lang="en-US" dirty="0" smtClean="0"/>
                  <a:t>Inverted square-root method performs similarly well.</a:t>
                </a:r>
              </a:p>
              <a:p>
                <a:r>
                  <a:rPr lang="en-US" dirty="0" smtClean="0"/>
                  <a:t>Trimming does not give any improvement over truncation.</a:t>
                </a:r>
              </a:p>
            </p:txBody>
          </p:sp>
        </mc:Choice>
        <mc:Fallback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8" y="914508"/>
                <a:ext cx="5760022" cy="5327228"/>
              </a:xfrm>
              <a:blipFill rotWithShape="1">
                <a:blip r:embed="rId5"/>
                <a:stretch>
                  <a:fillRect l="-2328" t="-1259" r="-2963" b="-137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9203268" y="355600"/>
            <a:ext cx="1289048" cy="3391365"/>
            <a:chOff x="9475654" y="1802753"/>
            <a:chExt cx="1625881" cy="4140001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9475654" y="1802754"/>
              <a:ext cx="0" cy="41400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871969" y="1802754"/>
              <a:ext cx="0" cy="41400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1101535" y="1802753"/>
              <a:ext cx="0" cy="41400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437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139" y="3689641"/>
            <a:ext cx="3645964" cy="30780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49611"/>
                <a:ext cx="11376024" cy="451098"/>
              </a:xfrm>
            </p:spPr>
            <p:txBody>
              <a:bodyPr/>
              <a:lstStyle/>
              <a:p>
                <a:r>
                  <a:rPr lang="en-US" dirty="0" smtClean="0"/>
                  <a:t>Comparing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Estimators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49611"/>
                <a:ext cx="11376024" cy="451098"/>
              </a:xfrm>
              <a:blipFill rotWithShape="1">
                <a:blip r:embed="rId3"/>
                <a:stretch>
                  <a:fillRect l="-2090" t="-37838" b="-432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312" y="67656"/>
            <a:ext cx="4358229" cy="3679308"/>
          </a:xfr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8" y="914508"/>
                <a:ext cx="5760022" cy="5327228"/>
              </a:xfrm>
            </p:spPr>
            <p:txBody>
              <a:bodyPr wrap="square">
                <a:spAutoFit/>
              </a:bodyPr>
              <a:lstStyle/>
              <a:p>
                <a:r>
                  <a:rPr lang="en-US" dirty="0" err="1" smtClean="0"/>
                  <a:t>TruncXX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 truncated mean: Cut off the XX% highest charge hits.</a:t>
                </a:r>
              </a:p>
              <a:p>
                <a:r>
                  <a:rPr lang="en-US" dirty="0" err="1" smtClean="0">
                    <a:sym typeface="Wingdings" panose="05000000000000000000" pitchFamily="2" charset="2"/>
                  </a:rPr>
                  <a:t>TrimYY_XX</a:t>
                </a:r>
                <a:r>
                  <a:rPr lang="en-US" dirty="0" smtClean="0">
                    <a:sym typeface="Wingdings" panose="05000000000000000000" pitchFamily="2" charset="2"/>
                  </a:rPr>
                  <a:t>  trimmed mean: Additionally cut of YY% lowest charge hits</a:t>
                </a:r>
              </a:p>
              <a:p>
                <a:r>
                  <a:rPr lang="en-US" dirty="0" err="1" smtClean="0">
                    <a:sym typeface="Wingdings" panose="05000000000000000000" pitchFamily="2" charset="2"/>
                  </a:rPr>
                  <a:t>InvSqrt</a:t>
                </a:r>
                <a:r>
                  <a:rPr lang="en-US" dirty="0" smtClean="0">
                    <a:sym typeface="Wingdings" panose="05000000000000000000" pitchFamily="2" charset="2"/>
                  </a:rPr>
                  <a:t>  </a:t>
                </a:r>
                <a:r>
                  <a:rPr lang="en-US" dirty="0">
                    <a:sym typeface="Wingdings" panose="05000000000000000000" pitchFamily="2" charset="2"/>
                  </a:rPr>
                  <a:t>U</a:t>
                </a:r>
                <a:r>
                  <a:rPr lang="en-US" dirty="0" smtClean="0">
                    <a:sym typeface="Wingdings" panose="05000000000000000000" pitchFamily="2" charset="2"/>
                  </a:rPr>
                  <a:t>se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/>
                                  <m:t>dE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/>
                                  <m:t>dx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 as an estimator.</a:t>
                </a:r>
              </a:p>
              <a:p>
                <a:pPr lvl="1"/>
                <a:r>
                  <a:rPr lang="en-US" dirty="0" smtClean="0"/>
                  <a:t>Gives a </a:t>
                </a:r>
                <a:r>
                  <a:rPr lang="en-US" dirty="0" smtClean="0"/>
                  <a:t>more </a:t>
                </a:r>
                <a:r>
                  <a:rPr lang="en-US" dirty="0" smtClean="0"/>
                  <a:t>Gaussian-like distribution.</a:t>
                </a:r>
              </a:p>
              <a:p>
                <a:r>
                  <a:rPr lang="en-US" dirty="0" smtClean="0"/>
                  <a:t>Landau / </a:t>
                </a:r>
                <a:r>
                  <a:rPr lang="en-US" dirty="0" err="1" smtClean="0"/>
                  <a:t>LogNormal</a:t>
                </a:r>
                <a:r>
                  <a:rPr lang="en-US" dirty="0" smtClean="0"/>
                  <a:t> fit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>
                    <a:sym typeface="Wingdings" panose="05000000000000000000" pitchFamily="2" charset="2"/>
                  </a:rPr>
                  <a:t>likelihood </a:t>
                </a:r>
                <a:r>
                  <a:rPr lang="en-US" dirty="0" smtClean="0">
                    <a:sym typeface="Wingdings" panose="05000000000000000000" pitchFamily="2" charset="2"/>
                  </a:rPr>
                  <a:t>fit</a:t>
                </a:r>
              </a:p>
              <a:p>
                <a:pPr lvl="1"/>
                <a:r>
                  <a:rPr lang="en-US" dirty="0" smtClean="0"/>
                  <a:t>In </a:t>
                </a:r>
                <a:r>
                  <a:rPr lang="en-US" dirty="0" smtClean="0"/>
                  <a:t>our data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better </a:t>
                </a:r>
                <a:r>
                  <a:rPr lang="en-US" dirty="0"/>
                  <a:t>described by log-normal distribution than </a:t>
                </a:r>
                <a:r>
                  <a:rPr lang="en-US" dirty="0" smtClean="0"/>
                  <a:t>Landau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Landau fit still gives better resolution (more stable?)</a:t>
                </a:r>
                <a:endParaRPr lang="en-US" dirty="0" smtClean="0"/>
              </a:p>
              <a:p>
                <a:r>
                  <a:rPr lang="en-US" dirty="0" smtClean="0"/>
                  <a:t>Best truncation fraction is found to be </a:t>
                </a:r>
                <a:r>
                  <a:rPr lang="en-US" dirty="0" smtClean="0"/>
                  <a:t>~20</a:t>
                </a:r>
                <a:r>
                  <a:rPr lang="en-US" dirty="0" smtClean="0"/>
                  <a:t>%.</a:t>
                </a:r>
              </a:p>
              <a:p>
                <a:r>
                  <a:rPr lang="en-US" dirty="0" smtClean="0"/>
                  <a:t>Inverted square-root method performs similarly well.</a:t>
                </a:r>
              </a:p>
              <a:p>
                <a:r>
                  <a:rPr lang="en-US" dirty="0" smtClean="0"/>
                  <a:t>Trimming does not give any improvement over truncation.</a:t>
                </a:r>
              </a:p>
            </p:txBody>
          </p:sp>
        </mc:Choice>
        <mc:Fallback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8" y="914508"/>
                <a:ext cx="5760022" cy="5327228"/>
              </a:xfrm>
              <a:blipFill rotWithShape="1">
                <a:blip r:embed="rId5"/>
                <a:stretch>
                  <a:fillRect l="-2328" t="-1259" r="-2963" b="-137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9203268" y="355600"/>
            <a:ext cx="1289048" cy="3391365"/>
            <a:chOff x="9475654" y="1802753"/>
            <a:chExt cx="1625881" cy="4140001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9475654" y="1802754"/>
              <a:ext cx="0" cy="41400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871969" y="1802754"/>
              <a:ext cx="0" cy="41400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1101535" y="1802753"/>
              <a:ext cx="0" cy="41400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40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Extrapolating to ILD TPC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pic>
        <p:nvPicPr>
          <p:cNvPr id="18" name="Bildplatzhalter 17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807" y="3648394"/>
            <a:ext cx="3493216" cy="294904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8" y="1114262"/>
                <a:ext cx="6639198" cy="4964692"/>
              </a:xfr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Test arbitrary track lengths by randomly </a:t>
                </a:r>
                <a:r>
                  <a:rPr lang="en-US" dirty="0"/>
                  <a:t>combining hits from several </a:t>
                </a:r>
                <a:r>
                  <a:rPr lang="en-US" dirty="0" smtClean="0"/>
                  <a:t>real tracks </a:t>
                </a:r>
                <a:r>
                  <a:rPr lang="en-US" dirty="0"/>
                  <a:t>to a pseudo </a:t>
                </a:r>
                <a:r>
                  <a:rPr lang="en-US" dirty="0" smtClean="0"/>
                  <a:t>track.</a:t>
                </a:r>
                <a:endParaRPr lang="en-US" i="1" dirty="0" smtClean="0">
                  <a:latin typeface="Cambria Math"/>
                </a:endParaRPr>
              </a:p>
              <a:p>
                <a:r>
                  <a:rPr lang="en-US" dirty="0" smtClean="0"/>
                  <a:t>Allows extrapolating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/>
                  <a:t> resolution to the ILD TPC with ~200 </a:t>
                </a:r>
                <a:r>
                  <a:rPr lang="en-US" dirty="0" smtClean="0"/>
                  <a:t>hits.</a:t>
                </a:r>
              </a:p>
              <a:p>
                <a:r>
                  <a:rPr lang="en-US" dirty="0" smtClean="0"/>
                  <a:t>Expected power law dependency found: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l-GR" smtClean="0"/>
                      <m:t>σ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0" smtClean="0"/>
                              <m:t>dE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smtClean="0"/>
                              <m:t>dx</m:t>
                            </m:r>
                          </m:den>
                        </m:f>
                      </m:e>
                    </m:d>
                    <m:r>
                      <a:rPr lang="en-US" i="0">
                        <a:latin typeface="Cambria Math"/>
                      </a:rPr>
                      <m:t>∝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smtClean="0"/>
                          <m:t>N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k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Fitted exponents </a:t>
                </a:r>
                <a:r>
                  <a:rPr lang="en-US" dirty="0" smtClean="0">
                    <a:latin typeface="Cambria" panose="02040503050406030204" pitchFamily="18" charset="0"/>
                    <a:ea typeface="Cambria Math" panose="02040503050406030204" pitchFamily="18" charset="0"/>
                  </a:rPr>
                  <a:t>k</a:t>
                </a:r>
                <a:r>
                  <a:rPr lang="en-US" dirty="0" smtClean="0"/>
                  <a:t> range from -0.45 to -0.48 between data taking runs.</a:t>
                </a:r>
              </a:p>
              <a:p>
                <a:r>
                  <a:rPr lang="en-US" dirty="0" smtClean="0"/>
                  <a:t>Simulation shows similar fluctuations, suggesting that this method introduces little to no bias.</a:t>
                </a:r>
              </a:p>
              <a:p>
                <a:r>
                  <a:rPr lang="en-US" dirty="0"/>
                  <a:t>Landau shape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/>
                  <a:t> distribution </a:t>
                </a:r>
                <a:r>
                  <a:rPr lang="en-US" dirty="0" smtClean="0"/>
                  <a:t>and application of truncated </a:t>
                </a:r>
                <a:r>
                  <a:rPr lang="en-US" dirty="0"/>
                  <a:t>mean method </a:t>
                </a:r>
                <a:r>
                  <a:rPr lang="en-US" dirty="0" smtClean="0">
                    <a:sym typeface="Wingdings" panose="05000000000000000000" pitchFamily="2" charset="2"/>
                  </a:rPr>
                  <a:t> no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/>
                              <m:t>N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 behavior of ideal Gaussian </a:t>
                </a:r>
                <a:r>
                  <a:rPr lang="en-US" dirty="0" smtClean="0"/>
                  <a:t>distribution</a:t>
                </a:r>
              </a:p>
              <a:p>
                <a:r>
                  <a:rPr lang="en-US" dirty="0"/>
                  <a:t>Resolution of ILD TPC </a:t>
                </a:r>
                <a:r>
                  <a:rPr lang="en-US" dirty="0" smtClean="0"/>
                  <a:t>can be estimated to be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/>
                          <m:t>4.4</m:t>
                        </m:r>
                        <m:r>
                          <a:rPr lang="en-US" i="0"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>
                            <a:ea typeface="Cambria Math"/>
                          </a:rPr>
                          <m:t>0.3</m:t>
                        </m:r>
                      </m:e>
                    </m:d>
                    <m:r>
                      <m:rPr>
                        <m:nor/>
                      </m:rPr>
                      <a:rPr lang="en-US">
                        <a:ea typeface="Cambria Math"/>
                      </a:rPr>
                      <m:t>%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8" y="1114262"/>
                <a:ext cx="6639198" cy="4964692"/>
              </a:xfrm>
              <a:blipFill rotWithShape="1">
                <a:blip r:embed="rId3"/>
                <a:stretch>
                  <a:fillRect l="-2020" t="-1474" b="-14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535" y="800144"/>
            <a:ext cx="3491431" cy="2947540"/>
          </a:xfrm>
        </p:spPr>
      </p:pic>
      <p:sp>
        <p:nvSpPr>
          <p:cNvPr id="4" name="Rectangle 3"/>
          <p:cNvSpPr/>
          <p:nvPr/>
        </p:nvSpPr>
        <p:spPr>
          <a:xfrm>
            <a:off x="10518899" y="2200275"/>
            <a:ext cx="153864" cy="13811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301288" y="5050632"/>
            <a:ext cx="159543" cy="16192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072427" y="1362075"/>
            <a:ext cx="252028" cy="371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015424" y="1321594"/>
                <a:ext cx="381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de-DE" sz="1100" i="0" smtClean="0">
                              <a:ea typeface="Cambria Math"/>
                            </a:rPr>
                            <m:t>σ</m:t>
                          </m:r>
                        </m:e>
                        <m:sub>
                          <m:r>
                            <a:rPr lang="en-US" sz="1100" b="1" i="0" smtClean="0"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de-DE" sz="1100" dirty="0" err="1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5424" y="1321594"/>
                <a:ext cx="381000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9078169" y="4200525"/>
            <a:ext cx="252028" cy="371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015424" y="4157618"/>
                <a:ext cx="381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de-DE" sz="1100" i="0" smtClean="0">
                              <a:ea typeface="Cambria Math"/>
                            </a:rPr>
                            <m:t>σ</m:t>
                          </m:r>
                        </m:e>
                        <m:sub>
                          <m:r>
                            <a:rPr lang="en-US" sz="1100" b="1" i="0" smtClean="0"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de-DE" sz="1100" dirty="0" err="1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5424" y="4157618"/>
                <a:ext cx="381000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9034472" y="1519233"/>
            <a:ext cx="261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k</a:t>
            </a:r>
            <a:endParaRPr lang="de-DE" sz="1100" dirty="0" err="1" smtClean="0"/>
          </a:p>
        </p:txBody>
      </p:sp>
      <p:sp>
        <p:nvSpPr>
          <p:cNvPr id="15" name="TextBox 14"/>
          <p:cNvSpPr txBox="1"/>
          <p:nvPr/>
        </p:nvSpPr>
        <p:spPr>
          <a:xfrm>
            <a:off x="9034472" y="4350535"/>
            <a:ext cx="261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k</a:t>
            </a:r>
            <a:endParaRPr lang="de-DE" sz="1100" dirty="0" err="1" smtClean="0"/>
          </a:p>
        </p:txBody>
      </p:sp>
    </p:spTree>
    <p:extLst>
      <p:ext uri="{BB962C8B-B14F-4D97-AF65-F5344CB8AC3E}">
        <p14:creationId xmlns:p14="http://schemas.microsoft.com/office/powerpoint/2010/main" val="145197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07988" y="923876"/>
                <a:ext cx="8568412" cy="5010249"/>
              </a:xfrm>
            </p:spPr>
            <p:txBody>
              <a:bodyPr/>
              <a:lstStyle/>
              <a:p>
                <a:r>
                  <a:rPr lang="en-US" dirty="0" smtClean="0"/>
                  <a:t>The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  <m:r>
                      <a:rPr lang="en-US" i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resolution with </a:t>
                </a:r>
                <a:r>
                  <a:rPr lang="en-US" dirty="0" smtClean="0"/>
                  <a:t>the </a:t>
                </a:r>
                <a:r>
                  <a:rPr lang="en-US" dirty="0" smtClean="0"/>
                  <a:t>DESY </a:t>
                </a:r>
                <a:r>
                  <a:rPr lang="en-US" dirty="0" err="1" smtClean="0"/>
                  <a:t>GridGEM</a:t>
                </a:r>
                <a:r>
                  <a:rPr lang="en-US" dirty="0" smtClean="0"/>
                  <a:t> module was successfully measured to be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/>
                          <m:t>8.5</m:t>
                        </m:r>
                        <m:r>
                          <a:rPr lang="en-US" i="0"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>
                            <a:ea typeface="Cambria Math"/>
                          </a:rPr>
                          <m:t>0.1</m:t>
                        </m:r>
                      </m:e>
                    </m:d>
                    <m:r>
                      <m:rPr>
                        <m:nor/>
                      </m:rPr>
                      <a:rPr lang="en-US">
                        <a:ea typeface="Cambria Math"/>
                      </a:rPr>
                      <m:t>%</m:t>
                    </m:r>
                  </m:oMath>
                </a14:m>
                <a:r>
                  <a:rPr lang="en-US" dirty="0" smtClean="0"/>
                  <a:t> for tracks with ~55 valid hits.</a:t>
                </a:r>
              </a:p>
              <a:p>
                <a:r>
                  <a:rPr lang="en-US" dirty="0" smtClean="0">
                    <a:solidFill>
                      <a:schemeClr val="accent2"/>
                    </a:solidFill>
                  </a:rPr>
                  <a:t>The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>
                            <a:solidFill>
                              <a:schemeClr val="accent2"/>
                            </a:solidFill>
                          </a:rPr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>
                            <a:solidFill>
                              <a:schemeClr val="accent2"/>
                            </a:solidFill>
                          </a:rPr>
                          <m:t>dx</m:t>
                        </m:r>
                      </m:den>
                    </m:f>
                    <m:r>
                      <a:rPr lang="en-US" b="0" i="0">
                        <a:solidFill>
                          <a:schemeClr val="accent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resolution for the track length of ~200 hits expected in the ILD TPC was estimated to be about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1">
                            <a:solidFill>
                              <a:schemeClr val="accent2"/>
                            </a:solidFill>
                          </a:rPr>
                          <m:t>4.4</m:t>
                        </m:r>
                        <m:r>
                          <a:rPr lang="en-US" b="1" i="1">
                            <a:solidFill>
                              <a:schemeClr val="accent2"/>
                            </a:solidFill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b="1">
                            <a:solidFill>
                              <a:schemeClr val="accent2"/>
                            </a:solidFill>
                            <a:ea typeface="Cambria Math"/>
                          </a:rPr>
                          <m:t>0.3</m:t>
                        </m:r>
                      </m:e>
                    </m:d>
                    <m:r>
                      <m:rPr>
                        <m:nor/>
                      </m:rPr>
                      <a:rPr lang="en-US" b="1" i="0">
                        <a:solidFill>
                          <a:schemeClr val="accent2"/>
                        </a:solidFill>
                        <a:ea typeface="Cambria Math"/>
                      </a:rPr>
                      <m:t>%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.</a:t>
                </a:r>
                <a:endParaRPr lang="en-US" dirty="0" smtClean="0">
                  <a:solidFill>
                    <a:schemeClr val="accent2"/>
                  </a:solidFill>
                </a:endParaRPr>
              </a:p>
              <a:p>
                <a:r>
                  <a:rPr lang="en-US" dirty="0" smtClean="0"/>
                  <a:t>The </a:t>
                </a:r>
                <a:r>
                  <a:rPr lang="en-US" dirty="0" smtClean="0"/>
                  <a:t>best estimator for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was found to be a 20% truncated mean.</a:t>
                </a:r>
              </a:p>
              <a:p>
                <a:r>
                  <a:rPr lang="en-US" dirty="0" smtClean="0"/>
                  <a:t>Using the mean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smtClean="0"/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type m:val="lin"/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b="0" smtClean="0"/>
                                  <m:t>dE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b="0" smtClean="0"/>
                                  <m:t>dx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 as an estimator effectively suppresses the Landau tail and seems to be a valid alternative.</a:t>
                </a:r>
              </a:p>
              <a:p>
                <a:r>
                  <a:rPr lang="en-US" dirty="0" smtClean="0"/>
                  <a:t>Two charge calibration methods were applied but yielded no significant improvement on the final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  <m:r>
                      <a:rPr lang="en-US" i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resolution.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923876"/>
                <a:ext cx="8568412" cy="5010249"/>
              </a:xfrm>
              <a:blipFill rotWithShape="1">
                <a:blip r:embed="rId3"/>
                <a:stretch>
                  <a:fillRect l="-1565" t="-9379" r="-14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818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r>
              <a:rPr lang="de-DE" dirty="0" smtClean="0"/>
              <a:t> </a:t>
            </a:r>
            <a:r>
              <a:rPr lang="en-US" dirty="0" smtClean="0"/>
              <a:t>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5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Paul Malek</a:t>
            </a:r>
            <a:endParaRPr lang="de-DE" dirty="0"/>
          </a:p>
          <a:p>
            <a:r>
              <a:rPr lang="en-US" dirty="0" smtClean="0"/>
              <a:t>FLC Group</a:t>
            </a:r>
            <a:endParaRPr lang="de-DE" dirty="0"/>
          </a:p>
          <a:p>
            <a:r>
              <a:rPr lang="en-US" dirty="0" smtClean="0"/>
              <a:t>paul.malek@desy.de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99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Heading Copy</a:t>
            </a:r>
          </a:p>
          <a:p>
            <a:r>
              <a:rPr lang="en-US" dirty="0" smtClean="0"/>
              <a:t>Copy </a:t>
            </a:r>
            <a:r>
              <a:rPr lang="en-US" dirty="0" err="1" smtClean="0"/>
              <a:t>derferecus</a:t>
            </a:r>
            <a:r>
              <a:rPr lang="en-US" dirty="0" smtClean="0"/>
              <a:t> mint </a:t>
            </a:r>
            <a:r>
              <a:rPr lang="en-US" dirty="0" err="1" smtClean="0"/>
              <a:t>esequiam</a:t>
            </a:r>
            <a:r>
              <a:rPr lang="en-US" dirty="0" smtClean="0"/>
              <a:t> </a:t>
            </a:r>
            <a:r>
              <a:rPr lang="en-US" dirty="0" err="1" smtClean="0"/>
              <a:t>corepelenet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dolesti</a:t>
            </a:r>
            <a:r>
              <a:rPr lang="en-US" dirty="0" smtClean="0"/>
              <a:t> </a:t>
            </a:r>
            <a:r>
              <a:rPr lang="en-US" dirty="0" err="1" smtClean="0"/>
              <a:t>aerorio</a:t>
            </a:r>
            <a:r>
              <a:rPr lang="en-US" dirty="0" smtClean="0"/>
              <a:t> </a:t>
            </a:r>
            <a:r>
              <a:rPr lang="en-US" dirty="0" err="1" smtClean="0"/>
              <a:t>minctotat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Essunt</a:t>
            </a:r>
            <a:r>
              <a:rPr lang="en-US" dirty="0" smtClean="0"/>
              <a:t> qui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ipsamusandae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am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officiatus</a:t>
            </a:r>
            <a:r>
              <a:rPr lang="en-US" dirty="0" smtClean="0"/>
              <a:t> maxim quo </a:t>
            </a:r>
            <a:r>
              <a:rPr lang="en-US" dirty="0" err="1" smtClean="0"/>
              <a:t>molesti</a:t>
            </a:r>
            <a:r>
              <a:rPr lang="en-US" dirty="0" smtClean="0"/>
              <a:t> </a:t>
            </a:r>
            <a:r>
              <a:rPr lang="en-US" dirty="0" err="1" smtClean="0"/>
              <a:t>oriatii</a:t>
            </a:r>
            <a:r>
              <a:rPr lang="en-US" dirty="0" smtClean="0"/>
              <a:t> </a:t>
            </a:r>
            <a:r>
              <a:rPr lang="en-US" dirty="0" err="1" smtClean="0"/>
              <a:t>ssedit</a:t>
            </a:r>
            <a:r>
              <a:rPr lang="en-US" dirty="0" smtClean="0"/>
              <a:t>, </a:t>
            </a:r>
            <a:r>
              <a:rPr lang="en-US" dirty="0" err="1" smtClean="0"/>
              <a:t>untiunt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90851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Heading Copy</a:t>
            </a:r>
          </a:p>
          <a:p>
            <a:r>
              <a:rPr lang="en-US" dirty="0"/>
              <a:t>Copy </a:t>
            </a:r>
            <a:r>
              <a:rPr lang="en-US" dirty="0" err="1"/>
              <a:t>derferecus</a:t>
            </a:r>
            <a:r>
              <a:rPr lang="en-US" dirty="0"/>
              <a:t> mint </a:t>
            </a:r>
            <a:r>
              <a:rPr lang="en-US" dirty="0" err="1"/>
              <a:t>esequiam</a:t>
            </a:r>
            <a:r>
              <a:rPr lang="en-US" dirty="0"/>
              <a:t> </a:t>
            </a:r>
            <a:r>
              <a:rPr lang="en-US" dirty="0" err="1"/>
              <a:t>corepelenet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dolesti</a:t>
            </a:r>
            <a:r>
              <a:rPr lang="en-US" dirty="0"/>
              <a:t> </a:t>
            </a:r>
            <a:r>
              <a:rPr lang="en-US" dirty="0" err="1"/>
              <a:t>aerorio</a:t>
            </a:r>
            <a:r>
              <a:rPr lang="en-US" dirty="0"/>
              <a:t> </a:t>
            </a:r>
            <a:r>
              <a:rPr lang="en-US" dirty="0" err="1"/>
              <a:t>minctotat</a:t>
            </a:r>
            <a:r>
              <a:rPr lang="en-US" dirty="0"/>
              <a:t>.</a:t>
            </a:r>
          </a:p>
          <a:p>
            <a:r>
              <a:rPr lang="en-US" dirty="0" err="1"/>
              <a:t>Essunt</a:t>
            </a:r>
            <a:r>
              <a:rPr lang="en-US" dirty="0"/>
              <a:t> qui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ipsamusandae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am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officiatus</a:t>
            </a:r>
            <a:r>
              <a:rPr lang="en-US" dirty="0"/>
              <a:t> maxim quo </a:t>
            </a:r>
            <a:r>
              <a:rPr lang="en-US" dirty="0" err="1"/>
              <a:t>molesti</a:t>
            </a:r>
            <a:r>
              <a:rPr lang="en-US" dirty="0"/>
              <a:t> </a:t>
            </a:r>
            <a:r>
              <a:rPr lang="en-US" dirty="0" err="1"/>
              <a:t>oriatii</a:t>
            </a:r>
            <a:r>
              <a:rPr lang="en-US" dirty="0"/>
              <a:t> </a:t>
            </a:r>
            <a:r>
              <a:rPr lang="en-US" dirty="0" err="1"/>
              <a:t>ssedit</a:t>
            </a:r>
            <a:r>
              <a:rPr lang="en-US" dirty="0"/>
              <a:t>, </a:t>
            </a:r>
            <a:r>
              <a:rPr lang="en-US" dirty="0" err="1"/>
              <a:t>untiunt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 </a:t>
            </a:r>
            <a:r>
              <a:rPr lang="en-US" dirty="0" err="1"/>
              <a:t>volen</a:t>
            </a:r>
            <a:r>
              <a:rPr lang="en-US" dirty="0"/>
              <a:t> </a:t>
            </a:r>
            <a:r>
              <a:rPr lang="en-US" dirty="0" err="1"/>
              <a:t>totat</a:t>
            </a:r>
            <a:r>
              <a:rPr lang="en-US" dirty="0"/>
              <a:t>. </a:t>
            </a:r>
            <a:r>
              <a:rPr lang="en-US" dirty="0" err="1"/>
              <a:t>Xeris</a:t>
            </a:r>
            <a:r>
              <a:rPr lang="en-US" dirty="0"/>
              <a:t> </a:t>
            </a:r>
            <a:r>
              <a:rPr lang="en-US" dirty="0" err="1"/>
              <a:t>voloressi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et molo </a:t>
            </a:r>
            <a:r>
              <a:rPr lang="en-US" dirty="0" err="1"/>
              <a:t>es</a:t>
            </a:r>
            <a:r>
              <a:rPr lang="en-US" dirty="0"/>
              <a:t> quae </a:t>
            </a:r>
            <a:r>
              <a:rPr lang="en-US" dirty="0" smtClean="0"/>
              <a:t>sed.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5666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148" y="2132820"/>
            <a:ext cx="9180864" cy="4287203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International Linear Collider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7" y="1406427"/>
            <a:ext cx="5616000" cy="1680460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Planned electron-positron collider</a:t>
            </a:r>
          </a:p>
          <a:p>
            <a:r>
              <a:rPr lang="en-US" dirty="0" smtClean="0"/>
              <a:t>250 GeV center of mass energy first stage</a:t>
            </a:r>
          </a:p>
          <a:p>
            <a:r>
              <a:rPr lang="en-US" dirty="0" smtClean="0"/>
              <a:t>Polarized electron &amp; positron beams</a:t>
            </a:r>
          </a:p>
          <a:p>
            <a:r>
              <a:rPr lang="en-US" dirty="0" smtClean="0"/>
              <a:t>Under political consideration in Japan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0" y="5291344"/>
            <a:ext cx="1727573" cy="112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7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Heading Copy</a:t>
            </a:r>
          </a:p>
          <a:p>
            <a:r>
              <a:rPr lang="en-US" dirty="0"/>
              <a:t>Copy </a:t>
            </a:r>
            <a:r>
              <a:rPr lang="en-US" dirty="0" err="1"/>
              <a:t>derferecus</a:t>
            </a:r>
            <a:r>
              <a:rPr lang="en-US" dirty="0"/>
              <a:t> mint </a:t>
            </a:r>
            <a:r>
              <a:rPr lang="en-US" dirty="0" err="1"/>
              <a:t>esequiam</a:t>
            </a:r>
            <a:r>
              <a:rPr lang="en-US" dirty="0"/>
              <a:t> </a:t>
            </a:r>
            <a:r>
              <a:rPr lang="en-US" dirty="0" err="1"/>
              <a:t>corepelenet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dolesti</a:t>
            </a:r>
            <a:r>
              <a:rPr lang="en-US" dirty="0"/>
              <a:t> </a:t>
            </a:r>
            <a:r>
              <a:rPr lang="en-US" dirty="0" err="1"/>
              <a:t>aerorio</a:t>
            </a:r>
            <a:r>
              <a:rPr lang="en-US" dirty="0"/>
              <a:t> </a:t>
            </a:r>
            <a:r>
              <a:rPr lang="en-US" dirty="0" err="1"/>
              <a:t>minctotat</a:t>
            </a:r>
            <a:r>
              <a:rPr lang="en-US" dirty="0"/>
              <a:t>.</a:t>
            </a:r>
          </a:p>
          <a:p>
            <a:r>
              <a:rPr lang="en-US" dirty="0" err="1"/>
              <a:t>Essunt</a:t>
            </a:r>
            <a:r>
              <a:rPr lang="en-US" dirty="0"/>
              <a:t> qui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ipsamusandae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am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officiatus</a:t>
            </a:r>
            <a:r>
              <a:rPr lang="en-US" dirty="0"/>
              <a:t> maxim quo </a:t>
            </a:r>
            <a:r>
              <a:rPr lang="en-US" dirty="0" err="1"/>
              <a:t>molesti</a:t>
            </a:r>
            <a:r>
              <a:rPr lang="en-US" dirty="0"/>
              <a:t> </a:t>
            </a:r>
            <a:r>
              <a:rPr lang="en-US" dirty="0" err="1"/>
              <a:t>oriatii</a:t>
            </a:r>
            <a:r>
              <a:rPr lang="en-US" dirty="0"/>
              <a:t> </a:t>
            </a:r>
            <a:r>
              <a:rPr lang="en-US" dirty="0" err="1"/>
              <a:t>ssedit</a:t>
            </a:r>
            <a:r>
              <a:rPr lang="en-US" dirty="0"/>
              <a:t>, </a:t>
            </a:r>
            <a:r>
              <a:rPr lang="en-US" dirty="0" err="1"/>
              <a:t>untiunt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 </a:t>
            </a:r>
            <a:r>
              <a:rPr lang="en-US" dirty="0" err="1"/>
              <a:t>volen</a:t>
            </a:r>
            <a:r>
              <a:rPr lang="en-US" dirty="0"/>
              <a:t> </a:t>
            </a:r>
            <a:r>
              <a:rPr lang="en-US" dirty="0" err="1"/>
              <a:t>totat</a:t>
            </a:r>
            <a:r>
              <a:rPr lang="en-US" dirty="0"/>
              <a:t>. </a:t>
            </a:r>
            <a:r>
              <a:rPr lang="en-US" dirty="0" err="1"/>
              <a:t>Xeris</a:t>
            </a:r>
            <a:r>
              <a:rPr lang="en-US" dirty="0"/>
              <a:t> </a:t>
            </a:r>
            <a:r>
              <a:rPr lang="en-US" dirty="0" err="1"/>
              <a:t>voloressi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et molo </a:t>
            </a:r>
            <a:r>
              <a:rPr lang="en-US" dirty="0" err="1"/>
              <a:t>es</a:t>
            </a:r>
            <a:r>
              <a:rPr lang="en-US" dirty="0"/>
              <a:t> quae </a:t>
            </a:r>
            <a:r>
              <a:rPr lang="en-US" dirty="0" smtClean="0"/>
              <a:t>sed.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xmlns="" id="{E8014645-998E-41EB-9F82-633967D06FDE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61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Heading Copy</a:t>
            </a:r>
          </a:p>
          <a:p>
            <a:r>
              <a:rPr lang="en-US" dirty="0"/>
              <a:t>Copy </a:t>
            </a:r>
            <a:r>
              <a:rPr lang="en-US" dirty="0" err="1"/>
              <a:t>derferecus</a:t>
            </a:r>
            <a:r>
              <a:rPr lang="en-US" dirty="0"/>
              <a:t> mint </a:t>
            </a:r>
            <a:r>
              <a:rPr lang="en-US" dirty="0" err="1"/>
              <a:t>esequiam</a:t>
            </a:r>
            <a:r>
              <a:rPr lang="en-US" dirty="0"/>
              <a:t> </a:t>
            </a:r>
            <a:r>
              <a:rPr lang="en-US" dirty="0" err="1"/>
              <a:t>corepelenet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dolesti</a:t>
            </a:r>
            <a:r>
              <a:rPr lang="en-US" dirty="0"/>
              <a:t> </a:t>
            </a:r>
            <a:r>
              <a:rPr lang="en-US" dirty="0" err="1"/>
              <a:t>aerorio</a:t>
            </a:r>
            <a:r>
              <a:rPr lang="en-US" dirty="0"/>
              <a:t> </a:t>
            </a:r>
            <a:r>
              <a:rPr lang="en-US" dirty="0" err="1"/>
              <a:t>minctotat</a:t>
            </a:r>
            <a:r>
              <a:rPr lang="en-US" dirty="0"/>
              <a:t>.</a:t>
            </a:r>
          </a:p>
          <a:p>
            <a:r>
              <a:rPr lang="en-US" dirty="0" err="1"/>
              <a:t>Essunt</a:t>
            </a:r>
            <a:r>
              <a:rPr lang="en-US" dirty="0"/>
              <a:t> qui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ipsamusandae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am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officiatus</a:t>
            </a:r>
            <a:r>
              <a:rPr lang="en-US" dirty="0"/>
              <a:t> maxim quo </a:t>
            </a:r>
            <a:r>
              <a:rPr lang="en-US" dirty="0" err="1"/>
              <a:t>molesti</a:t>
            </a:r>
            <a:r>
              <a:rPr lang="en-US" dirty="0"/>
              <a:t> </a:t>
            </a:r>
            <a:r>
              <a:rPr lang="en-US" dirty="0" err="1"/>
              <a:t>oriatii</a:t>
            </a:r>
            <a:r>
              <a:rPr lang="en-US" dirty="0"/>
              <a:t> </a:t>
            </a:r>
            <a:r>
              <a:rPr lang="en-US" dirty="0" err="1"/>
              <a:t>ssedit</a:t>
            </a:r>
            <a:r>
              <a:rPr lang="en-US" dirty="0"/>
              <a:t>, </a:t>
            </a:r>
            <a:r>
              <a:rPr lang="en-US" dirty="0" err="1"/>
              <a:t>untiunt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 </a:t>
            </a:r>
            <a:r>
              <a:rPr lang="en-US" dirty="0" err="1"/>
              <a:t>volentotat</a:t>
            </a:r>
            <a:r>
              <a:rPr lang="en-US" dirty="0"/>
              <a:t>. </a:t>
            </a:r>
            <a:r>
              <a:rPr lang="en-US" dirty="0" err="1"/>
              <a:t>Xeris</a:t>
            </a:r>
            <a:r>
              <a:rPr lang="en-US" dirty="0"/>
              <a:t> </a:t>
            </a:r>
            <a:r>
              <a:rPr lang="en-US" dirty="0" err="1"/>
              <a:t>voloressi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et molo </a:t>
            </a:r>
            <a:r>
              <a:rPr lang="en-US" dirty="0" err="1"/>
              <a:t>es</a:t>
            </a:r>
            <a:r>
              <a:rPr lang="en-US" dirty="0"/>
              <a:t> quae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enihilit</a:t>
            </a:r>
            <a:r>
              <a:rPr lang="en-US" dirty="0"/>
              <a:t> </a:t>
            </a:r>
            <a:r>
              <a:rPr lang="en-US" dirty="0" smtClean="0"/>
              <a:t>as </a:t>
            </a:r>
            <a:r>
              <a:rPr lang="en-US" dirty="0" err="1"/>
              <a:t>autestiatur</a:t>
            </a:r>
            <a:r>
              <a:rPr lang="en-US" dirty="0"/>
              <a:t>.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52319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31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57567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0878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6014" y="2071235"/>
            <a:ext cx="6696000" cy="2926429"/>
            <a:chOff x="306014" y="2238613"/>
            <a:chExt cx="6696000" cy="2926429"/>
          </a:xfrm>
        </p:grpSpPr>
        <p:sp>
          <p:nvSpPr>
            <p:cNvPr id="13" name="Round Diagonal Corner Rectangle 12"/>
            <p:cNvSpPr/>
            <p:nvPr/>
          </p:nvSpPr>
          <p:spPr>
            <a:xfrm>
              <a:off x="306014" y="2238613"/>
              <a:ext cx="6696000" cy="2910663"/>
            </a:xfrm>
            <a:prstGeom prst="round2DiagRect">
              <a:avLst>
                <a:gd name="adj1" fmla="val 12534"/>
                <a:gd name="adj2" fmla="val 0"/>
              </a:avLst>
            </a:prstGeom>
            <a:solidFill>
              <a:schemeClr val="accent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noAutofit/>
            </a:bodyPr>
            <a:lstStyle/>
            <a:p>
              <a:pPr>
                <a:lnSpc>
                  <a:spcPct val="110000"/>
                </a:lnSpc>
                <a:spcAft>
                  <a:spcPts val="1200"/>
                </a:spcAft>
              </a:pPr>
              <a:endParaRPr lang="en-US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4" name="Round Diagonal Corner Rectangle 13"/>
            <p:cNvSpPr/>
            <p:nvPr/>
          </p:nvSpPr>
          <p:spPr>
            <a:xfrm>
              <a:off x="306014" y="2667083"/>
              <a:ext cx="6696000" cy="2497959"/>
            </a:xfrm>
            <a:prstGeom prst="round2DiagRect">
              <a:avLst>
                <a:gd name="adj1" fmla="val 15919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3600" tIns="46800" rIns="0" bIns="0" rtlCol="0" anchor="ctr">
              <a:noAutofit/>
            </a:bodyPr>
            <a:lstStyle/>
            <a:p>
              <a:pPr marL="363600" indent="-266400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endParaRPr lang="de-DE" sz="14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International Large Detector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US" dirty="0" smtClean="0"/>
              <a:t>ILD</a:t>
            </a:r>
            <a:endParaRPr lang="en-US" dirty="0"/>
          </a:p>
        </p:txBody>
      </p:sp>
      <p:pic>
        <p:nvPicPr>
          <p:cNvPr id="19" name="Bildplatzhalter 17">
            <a:extLst>
              <a:ext uri="{FF2B5EF4-FFF2-40B4-BE49-F238E27FC236}">
                <a16:creationId xmlns:a16="http://schemas.microsoft.com/office/drawing/2014/main" xmlns="" id="{77A74856-9153-48E2-9288-412F41219DA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29" y="843166"/>
            <a:ext cx="3708400" cy="2621838"/>
          </a:xfrm>
        </p:spPr>
      </p:pic>
      <p:sp>
        <p:nvSpPr>
          <p:cNvPr id="17" name="Round Diagonal Corner Rectangle 16"/>
          <p:cNvSpPr/>
          <p:nvPr/>
        </p:nvSpPr>
        <p:spPr>
          <a:xfrm>
            <a:off x="9620704" y="1546888"/>
            <a:ext cx="597090" cy="372374"/>
          </a:xfrm>
          <a:prstGeom prst="round2Diag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b="1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Round Diagonal Corner Rectangle 29"/>
          <p:cNvSpPr/>
          <p:nvPr/>
        </p:nvSpPr>
        <p:spPr>
          <a:xfrm>
            <a:off x="7951628" y="4010719"/>
            <a:ext cx="3708400" cy="2401731"/>
          </a:xfrm>
          <a:prstGeom prst="round2Diag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b="1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7951629" y="1919262"/>
            <a:ext cx="1669075" cy="4493188"/>
          </a:xfrm>
          <a:prstGeom prst="line">
            <a:avLst/>
          </a:prstGeom>
          <a:ln w="28575" cap="flat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0217794" y="1546888"/>
            <a:ext cx="1442235" cy="2463832"/>
          </a:xfrm>
          <a:prstGeom prst="line">
            <a:avLst/>
          </a:prstGeom>
          <a:ln w="28575" cap="flat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6" y="1264533"/>
                <a:ext cx="6473262" cy="3747373"/>
              </a:xfr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Developed for precision measurements at ILC</a:t>
                </a:r>
              </a:p>
              <a:p>
                <a:r>
                  <a:rPr lang="en-US" dirty="0" smtClean="0"/>
                  <a:t>Optimized for </a:t>
                </a:r>
                <a:r>
                  <a:rPr lang="en-US" dirty="0"/>
                  <a:t>particle flow </a:t>
                </a:r>
                <a:r>
                  <a:rPr lang="en-US" dirty="0" smtClean="0"/>
                  <a:t>reconstruction</a:t>
                </a:r>
              </a:p>
              <a:p>
                <a:r>
                  <a:rPr lang="en-US" b="1" dirty="0" smtClean="0">
                    <a:solidFill>
                      <a:schemeClr val="bg1"/>
                    </a:solidFill>
                  </a:rPr>
                  <a:t>TPC with MPGD readout as main tracking detector</a:t>
                </a:r>
              </a:p>
              <a:p>
                <a:pPr marL="626700" lvl="1" indent="-266400"/>
                <a:r>
                  <a:rPr lang="en-US" dirty="0" smtClean="0"/>
                  <a:t>~200 track points </a:t>
                </a:r>
                <a:r>
                  <a:rPr lang="en-US" dirty="0" smtClean="0">
                    <a:sym typeface="Wingdings" panose="05000000000000000000" pitchFamily="2" charset="2"/>
                  </a:rPr>
                  <a:t> continuous tracking</a:t>
                </a:r>
                <a:endParaRPr lang="en-US" dirty="0" smtClean="0"/>
              </a:p>
              <a:p>
                <a:pPr marL="626700" lvl="1" indent="-266400"/>
                <a:r>
                  <a:rPr lang="en-US" dirty="0" smtClean="0"/>
                  <a:t>Near </a:t>
                </a:r>
                <a:r>
                  <a:rPr lang="en-US" dirty="0"/>
                  <a:t>100% tracking efficiency even for low momentum particles</a:t>
                </a:r>
              </a:p>
              <a:p>
                <a:pPr marL="626700" lvl="1" indent="-266400"/>
                <a:r>
                  <a:rPr lang="en-US" dirty="0"/>
                  <a:t>Minimal material: 5% X</a:t>
                </a:r>
                <a:r>
                  <a:rPr lang="en-US" baseline="-25000" dirty="0"/>
                  <a:t>0 </a:t>
                </a:r>
                <a:r>
                  <a:rPr lang="en-US" dirty="0"/>
                  <a:t>in barrel, 25% X</a:t>
                </a:r>
                <a:r>
                  <a:rPr lang="en-US" baseline="-25000" dirty="0"/>
                  <a:t>0 </a:t>
                </a:r>
                <a:r>
                  <a:rPr lang="en-US" dirty="0"/>
                  <a:t>in endcaps</a:t>
                </a:r>
              </a:p>
              <a:p>
                <a:pPr marL="626700" lvl="1" indent="-266400"/>
                <a:r>
                  <a:rPr lang="en-US" dirty="0"/>
                  <a:t>3.5 T solenoid field</a:t>
                </a:r>
              </a:p>
              <a:p>
                <a:pPr marL="626700" lvl="1" indent="-266400"/>
                <a:r>
                  <a:rPr lang="en-US" dirty="0"/>
                  <a:t>Momentum resolution required: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/>
                          <m:t>σ</m:t>
                        </m:r>
                      </m:e>
                      <m:sub>
                        <m:r>
                          <a:rPr lang="en-US" i="0" smtClean="0">
                            <a:latin typeface="Cambria Math"/>
                          </a:rPr>
                          <m:t>1</m:t>
                        </m:r>
                        <m:r>
                          <a:rPr lang="en-US" i="0">
                            <a:latin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/>
                              </a:rPr>
                              <m:t>T</m:t>
                            </m:r>
                          </m:sub>
                        </m:sSub>
                      </m:sub>
                    </m:sSub>
                    <m:r>
                      <a:rPr lang="en-US" i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i="0">
                            <a:latin typeface="Cambria Math"/>
                            <a:ea typeface="Cambria Math"/>
                          </a:rPr>
                          <m:t>−4</m:t>
                        </m:r>
                      </m:sup>
                    </m:sSup>
                    <m:r>
                      <a:rPr lang="en-US" i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>
                            <a:ea typeface="Cambria Math"/>
                          </a:rPr>
                          <m:t>GeV</m:t>
                        </m:r>
                      </m:e>
                      <m:sup>
                        <m:r>
                          <a:rPr lang="en-US" i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(TPC only)</a:t>
                </a:r>
                <a:br>
                  <a:rPr lang="en-US" dirty="0"/>
                </a:b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/>
                  <a:t>point resolution in transverse direction: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</a:rPr>
                          <m:t>r</m:t>
                        </m:r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φ</m:t>
                        </m:r>
                      </m:sub>
                    </m:sSub>
                    <m:r>
                      <a:rPr lang="en-US" i="0">
                        <a:latin typeface="Cambria Math"/>
                      </a:rPr>
                      <m:t>=100 </m:t>
                    </m:r>
                    <m:r>
                      <m:rPr>
                        <m:nor/>
                      </m:rPr>
                      <a:rPr lang="en-US">
                        <a:ea typeface="Cambria Math"/>
                      </a:rPr>
                      <m:t>μm</m:t>
                    </m:r>
                  </m:oMath>
                </a14:m>
                <a:endParaRPr lang="de-DE" sz="1400" dirty="0" err="1"/>
              </a:p>
              <a:p>
                <a:pPr lvl="1"/>
                <a:r>
                  <a:rPr lang="en-US" dirty="0" smtClean="0"/>
                  <a:t>~5%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resolution allowing good particle identification</a:t>
                </a:r>
              </a:p>
            </p:txBody>
          </p:sp>
        </mc:Choice>
        <mc:Fallback xmlns=""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6" y="1264533"/>
                <a:ext cx="6473262" cy="3747373"/>
              </a:xfrm>
              <a:blipFill rotWithShape="1">
                <a:blip r:embed="rId5"/>
                <a:stretch>
                  <a:fillRect l="-2072" t="-1789" b="-139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5212477"/>
            <a:ext cx="1874687" cy="119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DESY </a:t>
            </a:r>
            <a:r>
              <a:rPr lang="en-US" dirty="0" err="1"/>
              <a:t>GridGEM</a:t>
            </a:r>
            <a:r>
              <a:rPr lang="en-US" dirty="0"/>
              <a:t> Module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platzhalter 8"/>
              <p:cNvSpPr>
                <a:spLocks noGrp="1"/>
              </p:cNvSpPr>
              <p:nvPr>
                <p:ph type="body" sz="quarter" idx="16"/>
              </p:nvPr>
            </p:nvSpPr>
            <p:spPr>
              <a:xfrm>
                <a:off x="407987" y="962612"/>
                <a:ext cx="7430475" cy="4865947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b="1" dirty="0">
                    <a:solidFill>
                      <a:schemeClr val="accent2"/>
                    </a:solidFill>
                  </a:rPr>
                  <a:t>Design Goals</a:t>
                </a:r>
              </a:p>
              <a:p>
                <a:r>
                  <a:rPr lang="en-US" dirty="0"/>
                  <a:t>Maximum sensitive area</a:t>
                </a:r>
              </a:p>
              <a:p>
                <a:r>
                  <a:rPr lang="en-US" dirty="0"/>
                  <a:t>Minimal gaps</a:t>
                </a:r>
              </a:p>
              <a:p>
                <a:r>
                  <a:rPr lang="en-US" dirty="0"/>
                  <a:t>Minimal </a:t>
                </a:r>
                <a:r>
                  <a:rPr lang="en-US" dirty="0" smtClean="0"/>
                  <a:t>material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b="1" dirty="0" smtClean="0">
                    <a:solidFill>
                      <a:schemeClr val="accent2"/>
                    </a:solidFill>
                  </a:rPr>
                  <a:t>Design Choices</a:t>
                </a:r>
              </a:p>
              <a:p>
                <a:r>
                  <a:rPr lang="en-US" dirty="0"/>
                  <a:t>Integrated, self supporting </a:t>
                </a:r>
                <a:r>
                  <a:rPr lang="en-US" dirty="0" smtClean="0"/>
                  <a:t>GEM </a:t>
                </a:r>
                <a:br>
                  <a:rPr lang="en-US" dirty="0" smtClean="0"/>
                </a:br>
                <a:r>
                  <a:rPr lang="en-US" dirty="0" smtClean="0"/>
                  <a:t>amplification structure</a:t>
                </a:r>
                <a:endParaRPr lang="en-US" dirty="0"/>
              </a:p>
              <a:p>
                <a:pPr lvl="1"/>
                <a:r>
                  <a:rPr lang="en-US" dirty="0" smtClean="0"/>
                  <a:t>3 GEM stack supported by thin ceramic grids</a:t>
                </a:r>
              </a:p>
              <a:p>
                <a:r>
                  <a:rPr lang="en-US" dirty="0" smtClean="0"/>
                  <a:t>Segmented readout anode:</a:t>
                </a:r>
              </a:p>
              <a:p>
                <a:pPr lvl="1"/>
                <a:r>
                  <a:rPr lang="en-US" dirty="0" smtClean="0"/>
                  <a:t> ~5000 pads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/>
                      <m:t>(1.26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m:rPr>
                        <m:nor/>
                      </m:rPr>
                      <a:rPr lang="en-US" b="0" i="0" smtClean="0">
                        <a:ea typeface="Cambria Math"/>
                      </a:rPr>
                      <m:t>5.85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ea typeface="Cambria Math"/>
                          </a:rPr>
                          <m:t>mm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in 28 rows</a:t>
                </a:r>
              </a:p>
              <a:p>
                <a:pPr lvl="1"/>
                <a:r>
                  <a:rPr lang="en-US" dirty="0"/>
                  <a:t>~</a:t>
                </a:r>
                <a:r>
                  <a:rPr lang="en-US" dirty="0" smtClean="0"/>
                  <a:t>95</a:t>
                </a:r>
                <a:r>
                  <a:rPr lang="en-US" dirty="0"/>
                  <a:t>% sensitive </a:t>
                </a:r>
                <a:r>
                  <a:rPr lang="en-US" dirty="0" smtClean="0"/>
                  <a:t>area</a:t>
                </a:r>
              </a:p>
              <a:p>
                <a:r>
                  <a:rPr lang="en-US" dirty="0" smtClean="0"/>
                  <a:t>HV channels for up to 4 GEM</a:t>
                </a:r>
                <a:endParaRPr lang="en-US" dirty="0" smtClean="0"/>
              </a:p>
            </p:txBody>
          </p:sp>
        </mc:Choice>
        <mc:Fallback>
          <p:sp>
            <p:nvSpPr>
              <p:cNvPr id="9" name="Textplatzhalt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6"/>
              </p:nvPr>
            </p:nvSpPr>
            <p:spPr>
              <a:xfrm>
                <a:off x="407987" y="962612"/>
                <a:ext cx="7430475" cy="4865947"/>
              </a:xfrm>
              <a:blipFill rotWithShape="1">
                <a:blip r:embed="rId2"/>
                <a:stretch>
                  <a:fillRect l="-1969" t="-1504" b="-150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Bildplatzhalter 17">
            <a:extLst>
              <a:ext uri="{FF2B5EF4-FFF2-40B4-BE49-F238E27FC236}">
                <a16:creationId xmlns:a16="http://schemas.microsoft.com/office/drawing/2014/main" xmlns="" id="{77A74856-9153-48E2-9288-412F41219D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2" t="8480" r="3938" b="13842"/>
          <a:stretch/>
        </p:blipFill>
        <p:spPr>
          <a:xfrm>
            <a:off x="4353534" y="1088740"/>
            <a:ext cx="3484930" cy="24126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81" name="Group 80"/>
          <p:cNvGrpSpPr/>
          <p:nvPr/>
        </p:nvGrpSpPr>
        <p:grpSpPr>
          <a:xfrm>
            <a:off x="8388921" y="1088740"/>
            <a:ext cx="3081780" cy="2412644"/>
            <a:chOff x="8388921" y="1088740"/>
            <a:chExt cx="3081780" cy="2412644"/>
          </a:xfrm>
        </p:grpSpPr>
        <p:pic>
          <p:nvPicPr>
            <p:cNvPr id="11" name="Bildplatzhalter 17">
              <a:extLst>
                <a:ext uri="{FF2B5EF4-FFF2-40B4-BE49-F238E27FC236}">
                  <a16:creationId xmlns:a16="http://schemas.microsoft.com/office/drawing/2014/main" xmlns="" id="{19B42B47-2478-4898-B76A-E01028680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49" r="3786" b="9224"/>
            <a:stretch/>
          </p:blipFill>
          <p:spPr>
            <a:xfrm>
              <a:off x="8388921" y="1088740"/>
              <a:ext cx="3081780" cy="24126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sp>
          <p:nvSpPr>
            <p:cNvPr id="6" name="Up-Down Arrow 5"/>
            <p:cNvSpPr/>
            <p:nvPr/>
          </p:nvSpPr>
          <p:spPr>
            <a:xfrm rot="-120000">
              <a:off x="8498587" y="1368201"/>
              <a:ext cx="162000" cy="1836204"/>
            </a:xfrm>
            <a:prstGeom prst="upDownArrow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Ins="540000" bIns="4680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28 rows</a:t>
              </a:r>
              <a:endParaRPr lang="de-DE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" name="Left-Right Arrow 6"/>
            <p:cNvSpPr/>
            <p:nvPr/>
          </p:nvSpPr>
          <p:spPr>
            <a:xfrm>
              <a:off x="8685933" y="1088740"/>
              <a:ext cx="2486629" cy="163065"/>
            </a:xfrm>
            <a:prstGeom prst="leftRightArrow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80000"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164 – 182 pads</a:t>
              </a:r>
              <a:endParaRPr lang="de-DE" sz="1600" b="1" dirty="0">
                <a:solidFill>
                  <a:schemeClr val="tx1"/>
                </a:solidFill>
              </a:endParaRPr>
            </a:p>
            <a:p>
              <a:pPr algn="ctr"/>
              <a:endParaRPr lang="de-DE" sz="1600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672064" y="3753245"/>
            <a:ext cx="5385218" cy="2810585"/>
            <a:chOff x="6672064" y="3910905"/>
            <a:chExt cx="5385218" cy="2810585"/>
          </a:xfrm>
        </p:grpSpPr>
        <p:pic>
          <p:nvPicPr>
            <p:cNvPr id="13" name="Bildplatzhalter 15">
              <a:extLst>
                <a:ext uri="{FF2B5EF4-FFF2-40B4-BE49-F238E27FC236}">
                  <a16:creationId xmlns:a16="http://schemas.microsoft.com/office/drawing/2014/main" xmlns="" id="{602CA191-57C0-4052-B135-B93927E12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2064" y="4041068"/>
              <a:ext cx="4643897" cy="26804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8895216" y="6382936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GEM</a:t>
              </a:r>
              <a:endParaRPr lang="de-DE" sz="1600" b="1" dirty="0" err="1" smtClean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72064" y="4041068"/>
              <a:ext cx="10182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en-US" sz="1600" b="1" dirty="0" smtClean="0"/>
                <a:t>eramic </a:t>
              </a:r>
              <a:br>
                <a:rPr lang="en-US" sz="1600" b="1" dirty="0" smtClean="0"/>
              </a:br>
              <a:r>
                <a:rPr lang="en-US" sz="1600" b="1" dirty="0" smtClean="0"/>
                <a:t>grids</a:t>
              </a:r>
              <a:endParaRPr lang="de-DE" sz="1600" b="1" dirty="0" err="1" smtClean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174302" y="5929229"/>
              <a:ext cx="11416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/>
                <a:t>anode</a:t>
              </a:r>
              <a:br>
                <a:rPr lang="en-US" sz="1600" b="1" dirty="0" smtClean="0"/>
              </a:br>
              <a:r>
                <a:rPr lang="en-US" sz="1600" b="1" dirty="0" smtClean="0"/>
                <a:t>pad plane</a:t>
              </a:r>
              <a:endParaRPr lang="de-DE" sz="1600" b="1" dirty="0" err="1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811427" y="3910905"/>
              <a:ext cx="12458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/>
                <a:t>aluminium</a:t>
              </a:r>
            </a:p>
            <a:p>
              <a:pPr algn="ctr"/>
              <a:r>
                <a:rPr lang="en-US" sz="1600" b="1" dirty="0" smtClean="0"/>
                <a:t>frame</a:t>
              </a:r>
              <a:endParaRPr lang="de-DE" sz="1600" b="1" dirty="0" err="1" smtClean="0"/>
            </a:p>
          </p:txBody>
        </p:sp>
        <p:cxnSp>
          <p:nvCxnSpPr>
            <p:cNvPr id="55" name="Straight Arrow Connector 54"/>
            <p:cNvCxnSpPr>
              <a:stCxn id="15" idx="3"/>
              <a:endCxn id="72" idx="1"/>
            </p:cNvCxnSpPr>
            <p:nvPr/>
          </p:nvCxnSpPr>
          <p:spPr>
            <a:xfrm>
              <a:off x="7690292" y="4333456"/>
              <a:ext cx="1783829" cy="74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15" idx="3"/>
              <a:endCxn id="74" idx="1"/>
            </p:cNvCxnSpPr>
            <p:nvPr/>
          </p:nvCxnSpPr>
          <p:spPr>
            <a:xfrm>
              <a:off x="7690292" y="4333456"/>
              <a:ext cx="558539" cy="4471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15" idx="3"/>
              <a:endCxn id="76" idx="1"/>
            </p:cNvCxnSpPr>
            <p:nvPr/>
          </p:nvCxnSpPr>
          <p:spPr>
            <a:xfrm flipH="1">
              <a:off x="7211663" y="4333456"/>
              <a:ext cx="478629" cy="8129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10" idx="1"/>
            </p:cNvCxnSpPr>
            <p:nvPr/>
          </p:nvCxnSpPr>
          <p:spPr>
            <a:xfrm flipH="1">
              <a:off x="7441324" y="6552213"/>
              <a:ext cx="1453892" cy="13236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10" idx="1"/>
            </p:cNvCxnSpPr>
            <p:nvPr/>
          </p:nvCxnSpPr>
          <p:spPr>
            <a:xfrm flipH="1" flipV="1">
              <a:off x="8481848" y="6353503"/>
              <a:ext cx="413368" cy="19871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10" idx="1"/>
            </p:cNvCxnSpPr>
            <p:nvPr/>
          </p:nvCxnSpPr>
          <p:spPr>
            <a:xfrm flipV="1">
              <a:off x="8895216" y="5990897"/>
              <a:ext cx="453736" cy="5613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Left Bracket 71"/>
            <p:cNvSpPr/>
            <p:nvPr/>
          </p:nvSpPr>
          <p:spPr>
            <a:xfrm rot="4200000">
              <a:off x="9450434" y="3924717"/>
              <a:ext cx="72000" cy="900000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Left Bracket 73"/>
            <p:cNvSpPr/>
            <p:nvPr/>
          </p:nvSpPr>
          <p:spPr>
            <a:xfrm rot="4200000">
              <a:off x="8225144" y="4537212"/>
              <a:ext cx="72000" cy="554400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Left Bracket 75"/>
            <p:cNvSpPr/>
            <p:nvPr/>
          </p:nvSpPr>
          <p:spPr>
            <a:xfrm rot="4200000">
              <a:off x="7187976" y="4903033"/>
              <a:ext cx="72000" cy="554400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9" name="Straight Arrow Connector 78"/>
            <p:cNvCxnSpPr>
              <a:stCxn id="16" idx="0"/>
            </p:cNvCxnSpPr>
            <p:nvPr/>
          </p:nvCxnSpPr>
          <p:spPr>
            <a:xfrm flipV="1">
              <a:off x="10745132" y="5454869"/>
              <a:ext cx="6951" cy="4743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190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LCTPC Setup at the DESY II </a:t>
            </a:r>
            <a:r>
              <a:rPr lang="en-US" dirty="0" err="1" smtClean="0"/>
              <a:t>Testbeam</a:t>
            </a:r>
            <a:r>
              <a:rPr lang="en-US" dirty="0" smtClean="0"/>
              <a:t> Facility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9" y="1071539"/>
            <a:ext cx="3708400" cy="5195268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DESY II</a:t>
            </a:r>
          </a:p>
          <a:p>
            <a:r>
              <a:rPr lang="en-US" dirty="0" smtClean="0"/>
              <a:t>1 GeV to 6 GeV electrons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chemeClr val="accent2"/>
                </a:solidFill>
              </a:rPr>
              <a:t>PCMag</a:t>
            </a:r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1 T superconducting solenoid</a:t>
            </a:r>
          </a:p>
          <a:p>
            <a:r>
              <a:rPr lang="en-US" dirty="0"/>
              <a:t>3-axis moveable </a:t>
            </a:r>
            <a:r>
              <a:rPr lang="en-US" dirty="0" smtClean="0"/>
              <a:t>stage</a:t>
            </a:r>
          </a:p>
          <a:p>
            <a:r>
              <a:rPr lang="en-US" dirty="0" smtClean="0"/>
              <a:t>20</a:t>
            </a:r>
            <a:r>
              <a:rPr lang="en-US" dirty="0"/>
              <a:t>% </a:t>
            </a:r>
            <a:r>
              <a:rPr lang="en-US" dirty="0" smtClean="0"/>
              <a:t>X</a:t>
            </a:r>
            <a:r>
              <a:rPr lang="en-US" baseline="-25000" dirty="0" smtClean="0"/>
              <a:t>0</a:t>
            </a:r>
            <a:r>
              <a:rPr lang="en-US" dirty="0" smtClean="0"/>
              <a:t> wall thickness</a:t>
            </a:r>
          </a:p>
          <a:p>
            <a:r>
              <a:rPr lang="en-US" dirty="0"/>
              <a:t>85 </a:t>
            </a:r>
            <a:r>
              <a:rPr lang="en-US" dirty="0" smtClean="0"/>
              <a:t>cm usable inner diameter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Large TPC prototype</a:t>
            </a:r>
          </a:p>
          <a:p>
            <a:r>
              <a:rPr lang="en-US" dirty="0" smtClean="0"/>
              <a:t>75 cm diameter</a:t>
            </a:r>
          </a:p>
          <a:p>
            <a:r>
              <a:rPr lang="en-US" dirty="0"/>
              <a:t>57 cm maximum drift length</a:t>
            </a:r>
          </a:p>
          <a:p>
            <a:r>
              <a:rPr lang="en-US" dirty="0" smtClean="0"/>
              <a:t>Endplate with space for 7 modules in 3 rows</a:t>
            </a:r>
            <a:endParaRPr lang="en-US" dirty="0"/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84" b="18940"/>
          <a:stretch/>
        </p:blipFill>
        <p:spPr>
          <a:xfrm>
            <a:off x="5015850" y="1071539"/>
            <a:ext cx="2936597" cy="2528452"/>
          </a:xfrm>
        </p:spPr>
      </p:pic>
      <p:pic>
        <p:nvPicPr>
          <p:cNvPr id="20" name="Bildplatzhalter 17">
            <a:extLst>
              <a:ext uri="{FF2B5EF4-FFF2-40B4-BE49-F238E27FC236}">
                <a16:creationId xmlns:a16="http://schemas.microsoft.com/office/drawing/2014/main" xmlns="" id="{77A74856-9153-48E2-9288-412F41219DA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7354" r="3698" b="8214"/>
          <a:stretch/>
        </p:blipFill>
        <p:spPr>
          <a:xfrm>
            <a:off x="4468268" y="3861558"/>
            <a:ext cx="3484179" cy="2543511"/>
          </a:xfrm>
        </p:spPr>
      </p:pic>
      <p:grpSp>
        <p:nvGrpSpPr>
          <p:cNvPr id="26" name="Group 25"/>
          <p:cNvGrpSpPr/>
          <p:nvPr/>
        </p:nvGrpSpPr>
        <p:grpSpPr>
          <a:xfrm>
            <a:off x="6484149" y="1071539"/>
            <a:ext cx="417808" cy="2528452"/>
            <a:chOff x="6484149" y="1071539"/>
            <a:chExt cx="417808" cy="2528452"/>
          </a:xfrm>
        </p:grpSpPr>
        <p:cxnSp>
          <p:nvCxnSpPr>
            <p:cNvPr id="12" name="Straight Connector 11"/>
            <p:cNvCxnSpPr>
              <a:stCxn id="16" idx="2"/>
              <a:endCxn id="16" idx="0"/>
            </p:cNvCxnSpPr>
            <p:nvPr/>
          </p:nvCxnSpPr>
          <p:spPr>
            <a:xfrm flipV="1">
              <a:off x="6484149" y="1071539"/>
              <a:ext cx="0" cy="2528452"/>
            </a:xfrm>
            <a:prstGeom prst="line">
              <a:avLst/>
            </a:prstGeom>
            <a:ln w="28575" cap="rnd">
              <a:solidFill>
                <a:srgbClr val="FF0000"/>
              </a:solidFill>
              <a:round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504950" y="1268700"/>
              <a:ext cx="3970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e</a:t>
              </a:r>
              <a:r>
                <a:rPr lang="en-US" sz="1600" b="1" baseline="30000" dirty="0" smtClean="0">
                  <a:solidFill>
                    <a:srgbClr val="FF0000"/>
                  </a:solidFill>
                </a:rPr>
                <a:t>−</a:t>
              </a:r>
              <a:endParaRPr lang="de-DE" sz="1600" b="1" baseline="30000" dirty="0" err="1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229104" y="1071540"/>
            <a:ext cx="3555686" cy="5333530"/>
            <a:chOff x="8312538" y="1196690"/>
            <a:chExt cx="3472252" cy="5208379"/>
          </a:xfrm>
        </p:grpSpPr>
        <p:grpSp>
          <p:nvGrpSpPr>
            <p:cNvPr id="5" name="Group 4"/>
            <p:cNvGrpSpPr/>
            <p:nvPr/>
          </p:nvGrpSpPr>
          <p:grpSpPr>
            <a:xfrm>
              <a:off x="8312538" y="1196690"/>
              <a:ext cx="3472252" cy="5208379"/>
              <a:chOff x="8312538" y="1196690"/>
              <a:chExt cx="3472252" cy="5208379"/>
            </a:xfrm>
          </p:grpSpPr>
          <p:pic>
            <p:nvPicPr>
              <p:cNvPr id="11" name="Bildplatzhalter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12538" y="1196690"/>
                <a:ext cx="3472252" cy="5208379"/>
              </a:xfrm>
              <a:prstGeom prst="rect">
                <a:avLst/>
              </a:prstGeom>
            </p:spPr>
          </p:pic>
          <p:sp>
            <p:nvSpPr>
              <p:cNvPr id="9" name="Curved Right Arrow 8"/>
              <p:cNvSpPr/>
              <p:nvPr/>
            </p:nvSpPr>
            <p:spPr>
              <a:xfrm flipH="1">
                <a:off x="10310552" y="4696944"/>
                <a:ext cx="644156" cy="604316"/>
              </a:xfrm>
              <a:prstGeom prst="curvedRightArrow">
                <a:avLst/>
              </a:prstGeom>
              <a:solidFill>
                <a:schemeClr val="accent1"/>
              </a:solidFill>
              <a:ln w="3175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Up-Down Arrow 9"/>
              <p:cNvSpPr/>
              <p:nvPr/>
            </p:nvSpPr>
            <p:spPr>
              <a:xfrm>
                <a:off x="9862746" y="3904834"/>
                <a:ext cx="200258" cy="1584220"/>
              </a:xfrm>
              <a:prstGeom prst="upDownArrow">
                <a:avLst/>
              </a:prstGeom>
              <a:solidFill>
                <a:schemeClr val="accent1"/>
              </a:solidFill>
              <a:ln w="31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Up-Down Arrow 18"/>
              <p:cNvSpPr/>
              <p:nvPr/>
            </p:nvSpPr>
            <p:spPr>
              <a:xfrm rot="3900000">
                <a:off x="10784783" y="4482742"/>
                <a:ext cx="200258" cy="1584220"/>
              </a:xfrm>
              <a:prstGeom prst="upDownArrow">
                <a:avLst/>
              </a:prstGeom>
              <a:solidFill>
                <a:schemeClr val="accent1"/>
              </a:solidFill>
              <a:ln w="31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504235" y="5589300"/>
                <a:ext cx="19205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tx1"/>
                      </a:outerShdw>
                    </a:effectLst>
                  </a:rPr>
                  <a:t>3-axis movement</a:t>
                </a:r>
              </a:p>
            </p:txBody>
          </p:sp>
        </p:grpSp>
        <p:cxnSp>
          <p:nvCxnSpPr>
            <p:cNvPr id="18" name="Straight Arrow Connector 17"/>
            <p:cNvCxnSpPr>
              <a:stCxn id="11" idx="3"/>
            </p:cNvCxnSpPr>
            <p:nvPr/>
          </p:nvCxnSpPr>
          <p:spPr>
            <a:xfrm flipH="1">
              <a:off x="10416600" y="3800880"/>
              <a:ext cx="1368190" cy="1160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0557701" y="3474415"/>
              <a:ext cx="3970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e</a:t>
              </a:r>
              <a:r>
                <a:rPr lang="en-US" sz="1600" b="1" baseline="30000" dirty="0" smtClean="0">
                  <a:solidFill>
                    <a:srgbClr val="FF0000"/>
                  </a:solidFill>
                </a:rPr>
                <a:t>−</a:t>
              </a:r>
              <a:endParaRPr lang="de-DE" sz="1600" b="1" baseline="30000" dirty="0" err="1" smtClean="0">
                <a:solidFill>
                  <a:srgbClr val="FF0000"/>
                </a:solidFill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268" y="3334774"/>
            <a:ext cx="1385074" cy="792000"/>
          </a:xfrm>
          <a:prstGeom prst="rect">
            <a:avLst/>
          </a:prstGeom>
          <a:ln w="76200" cap="sq">
            <a:solidFill>
              <a:schemeClr val="bg1"/>
            </a:solidFill>
            <a:round/>
          </a:ln>
        </p:spPr>
      </p:pic>
    </p:spTree>
    <p:extLst>
      <p:ext uri="{BB962C8B-B14F-4D97-AF65-F5344CB8AC3E}">
        <p14:creationId xmlns:p14="http://schemas.microsoft.com/office/powerpoint/2010/main" val="1789430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Measuring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Resolution</a:t>
                </a:r>
                <a:endParaRPr lang="en-US" dirty="0"/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090" t="-37838" b="-432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platzhalter 7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8" y="1071505"/>
                <a:ext cx="3815752" cy="5516382"/>
              </a:xfr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hit </a:t>
                </a:r>
                <a:r>
                  <a:rPr lang="en-US" dirty="0" smtClean="0"/>
                  <a:t>finding </a:t>
                </a:r>
                <a:r>
                  <a:rPr lang="en-US" dirty="0" smtClean="0">
                    <a:sym typeface="Wingdings" panose="05000000000000000000" pitchFamily="2" charset="2"/>
                  </a:rPr>
                  <a:t> track finding / fitting </a:t>
                </a:r>
                <a:r>
                  <a:rPr lang="en-US" dirty="0" smtClean="0">
                    <a:sym typeface="Wingdings" panose="05000000000000000000" pitchFamily="2" charset="2"/>
                  </a:rPr>
                  <a:t>(Hough / GBL)  </a:t>
                </a:r>
                <a:r>
                  <a:rPr lang="en-US" dirty="0" smtClean="0">
                    <a:sym typeface="Wingdings" panose="05000000000000000000" pitchFamily="2" charset="2"/>
                  </a:rPr>
                  <a:t>hits associated to track used to estimate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Some hit quality cuts are applied:</a:t>
                </a:r>
              </a:p>
              <a:p>
                <a:pPr lvl="1"/>
                <a:r>
                  <a:rPr lang="en-US" dirty="0" smtClean="0"/>
                  <a:t>hit not at module edge</a:t>
                </a:r>
              </a:p>
              <a:p>
                <a:pPr lvl="1"/>
                <a:r>
                  <a:rPr lang="en-US" dirty="0" smtClean="0"/>
                  <a:t>hit has no channel in overflow</a:t>
                </a:r>
              </a:p>
              <a:p>
                <a:pPr lvl="1"/>
                <a:r>
                  <a:rPr lang="en-US" dirty="0" smtClean="0"/>
                  <a:t>no dead channels or next to one</a:t>
                </a:r>
              </a:p>
              <a:p>
                <a:pPr lvl="1"/>
                <a:r>
                  <a:rPr lang="en-US" dirty="0" smtClean="0"/>
                  <a:t>no multi hit </a:t>
                </a:r>
                <a:r>
                  <a:rPr lang="en-US" dirty="0" smtClean="0"/>
                  <a:t>candidate</a:t>
                </a:r>
              </a:p>
              <a:p>
                <a:r>
                  <a:rPr lang="en-US" dirty="0" smtClean="0"/>
                  <a:t>Cut some badly performing rows</a:t>
                </a:r>
                <a:endParaRPr lang="en-US" dirty="0" smtClean="0"/>
              </a:p>
              <a:p>
                <a:r>
                  <a:rPr lang="en-US" dirty="0"/>
                  <a:t>On average 55 valid hits per track</a:t>
                </a:r>
              </a:p>
              <a:p>
                <a:r>
                  <a:rPr lang="en-US" dirty="0" smtClean="0"/>
                  <a:t>Track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calculated from a 20% truncated mean of valid hits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resolution from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RMS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mean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in this sample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/>
                          <m:t>8.5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b="0" i="0" smtClean="0">
                            <a:ea typeface="Cambria Math"/>
                          </a:rPr>
                          <m:t>0.1</m:t>
                        </m:r>
                      </m:e>
                    </m:d>
                    <m:r>
                      <m:rPr>
                        <m:nor/>
                      </m:rPr>
                      <a:rPr lang="en-US" b="0" i="0" smtClean="0">
                        <a:ea typeface="Cambria Math"/>
                      </a:rPr>
                      <m:t>%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8" y="1071505"/>
                <a:ext cx="3815752" cy="5516382"/>
              </a:xfrm>
              <a:blipFill rotWithShape="1">
                <a:blip r:embed="rId3"/>
                <a:stretch>
                  <a:fillRect l="-3514" t="-1326" r="-6070" b="-59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Bildplatzhalter 17">
            <a:extLst>
              <a:ext uri="{FF2B5EF4-FFF2-40B4-BE49-F238E27FC236}">
                <a16:creationId xmlns:a16="http://schemas.microsoft.com/office/drawing/2014/main" xmlns="" id="{77A74856-9153-48E2-9288-412F41219DA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018" y="3571911"/>
            <a:ext cx="3518170" cy="2970112"/>
          </a:xfrm>
        </p:spPr>
      </p:pic>
      <p:pic>
        <p:nvPicPr>
          <p:cNvPr id="21" name="Bildplatzhalter 15">
            <a:extLst>
              <a:ext uri="{FF2B5EF4-FFF2-40B4-BE49-F238E27FC236}">
                <a16:creationId xmlns:a16="http://schemas.microsoft.com/office/drawing/2014/main" xmlns="" id="{602CA191-57C0-4052-B135-B93927E1277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653" y="748437"/>
            <a:ext cx="3516370" cy="2968594"/>
          </a:xfrm>
        </p:spPr>
      </p:pic>
      <p:pic>
        <p:nvPicPr>
          <p:cNvPr id="19" name="Bildplatzhalter 17">
            <a:extLst>
              <a:ext uri="{FF2B5EF4-FFF2-40B4-BE49-F238E27FC236}">
                <a16:creationId xmlns:a16="http://schemas.microsoft.com/office/drawing/2014/main" xmlns="" id="{19B42B47-2478-4898-B76A-E010286801B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830" y="3571911"/>
            <a:ext cx="3518170" cy="2970112"/>
          </a:xfrm>
        </p:spPr>
      </p:pic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840" y="748436"/>
            <a:ext cx="3516372" cy="2968596"/>
          </a:xfrm>
        </p:spPr>
      </p:pic>
    </p:spTree>
    <p:extLst>
      <p:ext uri="{BB962C8B-B14F-4D97-AF65-F5344CB8AC3E}">
        <p14:creationId xmlns:p14="http://schemas.microsoft.com/office/powerpoint/2010/main" val="183686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Module Edges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8" y="1071505"/>
            <a:ext cx="3815752" cy="2135969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Radial border should be able to be recovered through calibration.</a:t>
            </a:r>
          </a:p>
          <a:p>
            <a:r>
              <a:rPr lang="en-US" dirty="0" smtClean="0"/>
              <a:t>Might not even need recovery with good field shaping.</a:t>
            </a:r>
            <a:endParaRPr lang="en-US" dirty="0" smtClean="0"/>
          </a:p>
          <a:p>
            <a:r>
              <a:rPr lang="en-US" dirty="0" smtClean="0"/>
              <a:t>Not used at the moment to be comparable to uncorrected data.</a:t>
            </a:r>
            <a:endParaRPr lang="en-US" dirty="0"/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2" y="3286517"/>
            <a:ext cx="11143656" cy="3202822"/>
          </a:xfrm>
        </p:spPr>
      </p:pic>
      <p:pic>
        <p:nvPicPr>
          <p:cNvPr id="15" name="Bildplatzhalter 15">
            <a:extLst>
              <a:ext uri="{FF2B5EF4-FFF2-40B4-BE49-F238E27FC236}">
                <a16:creationId xmlns:a16="http://schemas.microsoft.com/office/drawing/2014/main" xmlns="" id="{602CA191-57C0-4052-B135-B93927E1277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504" y="274470"/>
            <a:ext cx="3796792" cy="3205332"/>
          </a:xfrm>
        </p:spPr>
      </p:pic>
      <p:sp>
        <p:nvSpPr>
          <p:cNvPr id="12" name="Rectangle 11"/>
          <p:cNvSpPr/>
          <p:nvPr/>
        </p:nvSpPr>
        <p:spPr>
          <a:xfrm>
            <a:off x="2433128" y="4017803"/>
            <a:ext cx="126014" cy="1188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26927" y="4077064"/>
            <a:ext cx="216939" cy="1188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22327" y="3987800"/>
            <a:ext cx="327005" cy="141287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44727" y="4051665"/>
            <a:ext cx="216939" cy="1188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919528" y="4322605"/>
            <a:ext cx="126014" cy="1188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340994" y="4297194"/>
            <a:ext cx="126014" cy="1188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37127" y="4398795"/>
            <a:ext cx="216939" cy="1188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>
          <a:xfrm flipV="1">
            <a:off x="2496135" y="1329267"/>
            <a:ext cx="6540992" cy="268853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8" idx="0"/>
          </p:cNvCxnSpPr>
          <p:nvPr/>
        </p:nvCxnSpPr>
        <p:spPr>
          <a:xfrm flipV="1">
            <a:off x="3735397" y="1329267"/>
            <a:ext cx="5301730" cy="274779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2" idx="0"/>
          </p:cNvCxnSpPr>
          <p:nvPr/>
        </p:nvCxnSpPr>
        <p:spPr>
          <a:xfrm flipV="1">
            <a:off x="5085830" y="1329267"/>
            <a:ext cx="3951297" cy="265853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3" idx="0"/>
          </p:cNvCxnSpPr>
          <p:nvPr/>
        </p:nvCxnSpPr>
        <p:spPr>
          <a:xfrm flipV="1">
            <a:off x="6453197" y="1329267"/>
            <a:ext cx="2583930" cy="27223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5" idx="0"/>
          </p:cNvCxnSpPr>
          <p:nvPr/>
        </p:nvCxnSpPr>
        <p:spPr>
          <a:xfrm flipV="1">
            <a:off x="7982535" y="1210733"/>
            <a:ext cx="1093732" cy="311187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7" idx="0"/>
          </p:cNvCxnSpPr>
          <p:nvPr/>
        </p:nvCxnSpPr>
        <p:spPr>
          <a:xfrm flipH="1" flipV="1">
            <a:off x="9037127" y="1329267"/>
            <a:ext cx="108470" cy="306952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6" idx="0"/>
          </p:cNvCxnSpPr>
          <p:nvPr/>
        </p:nvCxnSpPr>
        <p:spPr>
          <a:xfrm flipH="1" flipV="1">
            <a:off x="9037127" y="1329267"/>
            <a:ext cx="1366874" cy="296792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5085830" y="3530601"/>
            <a:ext cx="0" cy="2370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7845963" y="3530601"/>
            <a:ext cx="0" cy="2370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559142" y="549460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Module 0</a:t>
            </a:r>
            <a:endParaRPr lang="de-DE" b="1" dirty="0" err="1" smtClean="0"/>
          </a:p>
        </p:txBody>
      </p:sp>
      <p:sp>
        <p:nvSpPr>
          <p:cNvPr id="61" name="TextBox 60"/>
          <p:cNvSpPr txBox="1"/>
          <p:nvPr/>
        </p:nvSpPr>
        <p:spPr>
          <a:xfrm>
            <a:off x="5777905" y="549460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Module 3</a:t>
            </a:r>
            <a:endParaRPr lang="de-DE" b="1" dirty="0" err="1" smtClean="0"/>
          </a:p>
        </p:txBody>
      </p:sp>
      <p:sp>
        <p:nvSpPr>
          <p:cNvPr id="62" name="TextBox 61"/>
          <p:cNvSpPr txBox="1"/>
          <p:nvPr/>
        </p:nvSpPr>
        <p:spPr>
          <a:xfrm>
            <a:off x="9213838" y="549460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Module 5</a:t>
            </a:r>
            <a:endParaRPr lang="de-DE" b="1" dirty="0" err="1" smtClean="0"/>
          </a:p>
        </p:txBody>
      </p:sp>
      <p:cxnSp>
        <p:nvCxnSpPr>
          <p:cNvPr id="64" name="Curved Connector 63"/>
          <p:cNvCxnSpPr>
            <a:stCxn id="8" idx="1"/>
            <a:endCxn id="12" idx="0"/>
          </p:cNvCxnSpPr>
          <p:nvPr/>
        </p:nvCxnSpPr>
        <p:spPr>
          <a:xfrm rot="10800000" flipH="1" flipV="1">
            <a:off x="407987" y="2139489"/>
            <a:ext cx="2088147" cy="1878313"/>
          </a:xfrm>
          <a:prstGeom prst="curvedConnector4">
            <a:avLst>
              <a:gd name="adj1" fmla="val -10948"/>
              <a:gd name="adj2" fmla="val 6400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0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 of Attachment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dE/dx Resolution with the DESY GridGEM Modules | Paul Malek, 29.03.2018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platzhalter 7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8" y="1304823"/>
                <a:ext cx="5616575" cy="2454374"/>
              </a:xfrm>
            </p:spPr>
            <p:txBody>
              <a:bodyPr/>
              <a:lstStyle/>
              <a:p>
                <a:r>
                  <a:rPr lang="en-US" dirty="0" smtClean="0"/>
                  <a:t>Some attachment is observed as mean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dx</m:t>
                        </m:r>
                      </m:den>
                    </m:f>
                  </m:oMath>
                </a14:m>
                <a:r>
                  <a:rPr lang="en-US" dirty="0" smtClean="0"/>
                  <a:t> is reduced with rising drift distance.</a:t>
                </a:r>
              </a:p>
              <a:p>
                <a:r>
                  <a:rPr lang="en-US" dirty="0" smtClean="0"/>
                  <a:t>Resolution is slightly deteriorated due to loss of primary electrons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Consistent with attachment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/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/>
                          <m:t>(2</m:t>
                        </m:r>
                        <m:r>
                          <a:rPr lang="en-US" b="0" i="1" smtClean="0"/>
                          <m:t>−</m:t>
                        </m:r>
                        <m:r>
                          <m:rPr>
                            <m:nor/>
                          </m:rPr>
                          <a:rPr lang="en-US" b="0" i="0" smtClean="0"/>
                          <m:t>3)</m:t>
                        </m:r>
                        <m:r>
                          <a:rPr lang="en-US" b="0" i="1" smtClean="0">
                            <a:ea typeface="Cambria Math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b="0" i="0" smtClean="0"/>
                          <m:t>10</m:t>
                        </m:r>
                      </m:e>
                      <m:sup>
                        <m:r>
                          <a:rPr lang="en-US" b="0" i="1" smtClean="0"/>
                          <m:t>−3</m:t>
                        </m:r>
                      </m:sup>
                    </m:sSup>
                    <m:sSup>
                      <m:sSupPr>
                        <m:ctrlPr>
                          <a:rPr lang="en-US" i="1" smtClean="0"/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/>
                          <m:t>cm</m:t>
                        </m:r>
                      </m:e>
                      <m:sup>
                        <m:r>
                          <a:rPr lang="en-US" b="0" i="1" smtClean="0"/>
                          <m:t>−1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8" name="Text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8" y="1304823"/>
                <a:ext cx="5616575" cy="2454374"/>
              </a:xfrm>
              <a:blipFill rotWithShape="1">
                <a:blip r:embed="rId2"/>
                <a:stretch>
                  <a:fillRect l="-2389" t="-1885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Bildplatzhalter 15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537" y="908650"/>
            <a:ext cx="3240999" cy="2736121"/>
          </a:xfrm>
        </p:spPr>
      </p:pic>
      <p:pic>
        <p:nvPicPr>
          <p:cNvPr id="18" name="Bildplatzhalter 17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809" y="3680388"/>
            <a:ext cx="3242656" cy="2737519"/>
          </a:xfrm>
        </p:spPr>
      </p:pic>
      <p:pic>
        <p:nvPicPr>
          <p:cNvPr id="10" name="Bildplatzhalter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31" y="3217507"/>
            <a:ext cx="3790950" cy="3200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4969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67437" y="3668908"/>
            <a:ext cx="5616000" cy="26086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15498"/>
          </a:xfrm>
        </p:spPr>
        <p:txBody>
          <a:bodyPr>
            <a:spAutoFit/>
          </a:bodyPr>
          <a:lstStyle>
            <a:defPPr lvl="0">
              <a:buClr>
                <a:srgbClr val="FFFFFF"/>
              </a:buClr>
              <a:buSzPct val="100000"/>
              <a:buFont typeface="Arial" pitchFamily="34"/>
              <a:buNone/>
            </a:defPPr>
            <a:lvl1pPr lvl="0">
              <a:buClr>
                <a:srgbClr val="FFFFFF"/>
              </a:buClr>
              <a:buSzPct val="100000"/>
              <a:buFont typeface="Arial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GEM Pulsing Calibration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246221"/>
          </a:xfrm>
        </p:spPr>
        <p:txBody>
          <a:bodyPr>
            <a:spAutoFit/>
          </a:bodyPr>
          <a:lstStyle>
            <a:defPPr marL="263160" marR="0" lvl="0" indent="-263160" algn="l" hangingPunct="1">
              <a:lnSpc>
                <a:spcPct val="100000"/>
              </a:lnSpc>
              <a:spcBef>
                <a:spcPts val="0"/>
              </a:spcBef>
              <a:spcAft>
                <a:spcPts val="1208"/>
              </a:spcAft>
              <a:buClr>
                <a:srgbClr val="F28E00"/>
              </a:buClr>
              <a:buSzPct val="100000"/>
              <a:buFont typeface="Arial Black" pitchFamily="34"/>
              <a:buNone/>
              <a:tabLst>
                <a:tab pos="649080" algn="l"/>
                <a:tab pos="1563480" algn="l"/>
                <a:tab pos="2477880" algn="l"/>
                <a:tab pos="3392280" algn="l"/>
                <a:tab pos="4306680" algn="l"/>
                <a:tab pos="5221080" algn="l"/>
                <a:tab pos="6135480" algn="l"/>
                <a:tab pos="7049879" algn="l"/>
                <a:tab pos="7964280" algn="l"/>
                <a:tab pos="8878680" algn="l"/>
                <a:tab pos="9793080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defPPr>
            <a:lvl1pPr marL="263160" marR="0" lvl="0" indent="-263160" algn="l" hangingPunct="1">
              <a:lnSpc>
                <a:spcPct val="100000"/>
              </a:lnSpc>
              <a:spcBef>
                <a:spcPts val="0"/>
              </a:spcBef>
              <a:spcAft>
                <a:spcPts val="1208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649080" algn="l"/>
                <a:tab pos="1563480" algn="l"/>
                <a:tab pos="2477880" algn="l"/>
                <a:tab pos="3392280" algn="l"/>
                <a:tab pos="4306680" algn="l"/>
                <a:tab pos="5221080" algn="l"/>
                <a:tab pos="6135480" algn="l"/>
                <a:tab pos="7049879" algn="l"/>
                <a:tab pos="7964280" algn="l"/>
                <a:tab pos="8878680" algn="l"/>
                <a:tab pos="9793080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1pPr>
            <a:lvl2pPr marL="363960" marR="0" lvl="1" indent="-185760" algn="l" hangingPunct="1">
              <a:lnSpc>
                <a:spcPct val="100000"/>
              </a:lnSpc>
              <a:spcBef>
                <a:spcPts val="0"/>
              </a:spcBef>
              <a:spcAft>
                <a:spcPts val="964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285480" algn="l"/>
                <a:tab pos="1199880" algn="l"/>
                <a:tab pos="2114280" algn="l"/>
                <a:tab pos="3028680" algn="l"/>
                <a:tab pos="3943080" algn="l"/>
                <a:tab pos="4857480" algn="l"/>
                <a:tab pos="5771880" algn="l"/>
                <a:tab pos="6686280" algn="l"/>
                <a:tab pos="7600680" algn="l"/>
                <a:tab pos="8515080" algn="l"/>
                <a:tab pos="9429480" algn="l"/>
              </a:tabLst>
              <a:defRPr lang="en-US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2pPr>
            <a:lvl3pPr marL="371880" marR="0" lvl="2" indent="-116280" algn="l" hangingPunct="1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Clr>
                <a:srgbClr val="999999"/>
              </a:buClr>
              <a:buSzPct val="100000"/>
              <a:buFont typeface="Arial Black"/>
              <a:buChar char="-"/>
              <a:tabLst/>
              <a:defRPr lang="en-US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3pPr>
            <a:lvl4pPr marL="472320" marR="0" lvl="3" indent="-185760" algn="l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/>
              <a:buChar char=""/>
              <a:tabLst/>
              <a:defRPr lang="en-US" sz="133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4pPr>
            <a:lvl5pPr marL="820800" marR="0" lvl="4" indent="-185760" algn="l" hangingPunct="1">
              <a:lnSpc>
                <a:spcPct val="100000"/>
              </a:lnSpc>
              <a:spcBef>
                <a:spcPts val="48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/>
              <a:defRPr lang="en-US" sz="133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5pPr>
            <a:lvl6pPr marL="1052999" marR="0" lvl="5" indent="-180000" algn="l" hangingPunct="1">
              <a:lnSpc>
                <a:spcPct val="100000"/>
              </a:lnSpc>
              <a:spcBef>
                <a:spcPts val="48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/>
              <a:defRPr lang="en-US" sz="133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6pPr>
            <a:lvl7pPr marL="1324080" marR="0" lvl="6" indent="-185760" algn="l" hangingPunct="1">
              <a:lnSpc>
                <a:spcPct val="100000"/>
              </a:lnSpc>
              <a:spcBef>
                <a:spcPts val="48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/>
              <a:defRPr lang="en-US" sz="133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7pPr>
            <a:lvl8pPr marL="2700000" marR="0" lvl="7" indent="-180000" algn="l" hangingPunct="1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1999080" algn="l"/>
                <a:tab pos="2684879" algn="l"/>
                <a:tab pos="3599280" algn="l"/>
                <a:tab pos="4513680" algn="l"/>
                <a:tab pos="5428080" algn="l"/>
                <a:tab pos="6342480" algn="l"/>
                <a:tab pos="7256880" algn="l"/>
                <a:tab pos="8171280" algn="l"/>
                <a:tab pos="9085680" algn="l"/>
                <a:tab pos="10000079" algn="l"/>
              </a:tabLst>
              <a:defRPr lang="en-US" sz="194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8pPr>
            <a:lvl9pPr marL="3060000" marR="0" lvl="8" indent="-180000" algn="l" hangingPunct="1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SzPct val="45000"/>
              <a:buFont typeface="StarSymbol"/>
              <a:buChar char="●"/>
              <a:tabLst>
                <a:tab pos="1999080" algn="l"/>
                <a:tab pos="2684879" algn="l"/>
                <a:tab pos="3599280" algn="l"/>
                <a:tab pos="4513680" algn="l"/>
                <a:tab pos="5428080" algn="l"/>
                <a:tab pos="6342480" algn="l"/>
                <a:tab pos="7256880" algn="l"/>
                <a:tab pos="8171280" algn="l"/>
                <a:tab pos="9085680" algn="l"/>
                <a:tab pos="10000079" algn="l"/>
              </a:tabLst>
              <a:defRPr lang="en-US" sz="194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S Gothic" pitchFamily="2"/>
                <a:cs typeface="Tahoma" pitchFamily="2"/>
              </a:defRPr>
            </a:lvl9pPr>
          </a:lstStyle>
          <a:p>
            <a:pPr marL="0" lvl="0" indent="0"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384310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Charge and time calibration by pulsing the common electrode of the </a:t>
            </a:r>
            <a:r>
              <a:rPr lang="en-US" dirty="0" smtClean="0"/>
              <a:t>bottom-most </a:t>
            </a:r>
            <a:r>
              <a:rPr lang="en-US" dirty="0"/>
              <a:t>GEM</a:t>
            </a:r>
          </a:p>
          <a:p>
            <a:r>
              <a:rPr lang="en-US" dirty="0"/>
              <a:t>Tested before </a:t>
            </a:r>
            <a:r>
              <a:rPr lang="en-US" dirty="0" err="1"/>
              <a:t>testbeam</a:t>
            </a:r>
            <a:r>
              <a:rPr lang="en-US" dirty="0"/>
              <a:t> period with mock </a:t>
            </a:r>
            <a:r>
              <a:rPr lang="en-US" dirty="0" smtClean="0"/>
              <a:t>setup</a:t>
            </a:r>
            <a:endParaRPr lang="en-US" dirty="0"/>
          </a:p>
          <a:p>
            <a:r>
              <a:rPr lang="en-US" dirty="0" smtClean="0"/>
              <a:t>Measurements </a:t>
            </a:r>
            <a:r>
              <a:rPr lang="en-US" dirty="0"/>
              <a:t>with </a:t>
            </a:r>
            <a:r>
              <a:rPr lang="en-US" dirty="0" err="1"/>
              <a:t>testbeam</a:t>
            </a:r>
            <a:r>
              <a:rPr lang="en-US" dirty="0"/>
              <a:t> setup tricky (for 3</a:t>
            </a:r>
            <a:r>
              <a:rPr lang="en-US" baseline="30000" dirty="0"/>
              <a:t>rd</a:t>
            </a:r>
            <a:r>
              <a:rPr lang="en-US" dirty="0"/>
              <a:t> module not possible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HV </a:t>
            </a:r>
            <a:r>
              <a:rPr lang="en-US" dirty="0"/>
              <a:t>contacts had to be connected free-hand for pulsing the </a:t>
            </a:r>
            <a:r>
              <a:rPr lang="en-US" dirty="0" smtClean="0"/>
              <a:t>GEM</a:t>
            </a:r>
          </a:p>
          <a:p>
            <a:pPr lvl="1"/>
            <a:r>
              <a:rPr lang="en-US" dirty="0" smtClean="0"/>
              <a:t>ALTRO </a:t>
            </a:r>
            <a:r>
              <a:rPr lang="en-US" dirty="0"/>
              <a:t>electronics and cables block easy access</a:t>
            </a:r>
          </a:p>
          <a:p>
            <a:r>
              <a:rPr lang="en-US" dirty="0"/>
              <a:t>Next module iteration should include easily accessible </a:t>
            </a:r>
            <a:r>
              <a:rPr lang="en-US" dirty="0" smtClean="0"/>
              <a:t>contact (over </a:t>
            </a:r>
            <a:r>
              <a:rPr lang="en-US" dirty="0"/>
              <a:t>capacitor?) to bottom-most GEM </a:t>
            </a:r>
            <a:r>
              <a:rPr lang="en-US" dirty="0" smtClean="0"/>
              <a:t>layer</a:t>
            </a:r>
            <a:endParaRPr lang="de-DE" dirty="0" smtClean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0" b="17800"/>
          <a:stretch>
            <a:fillRect/>
          </a:stretch>
        </p:blipFill>
        <p:spPr>
          <a:xfrm>
            <a:off x="6167437" y="1232756"/>
            <a:ext cx="5616576" cy="2411412"/>
          </a:xfrm>
        </p:spPr>
      </p:pic>
    </p:spTree>
    <p:extLst>
      <p:ext uri="{BB962C8B-B14F-4D97-AF65-F5344CB8AC3E}">
        <p14:creationId xmlns:p14="http://schemas.microsoft.com/office/powerpoint/2010/main" val="360058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_PowerPoint_16x9_en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xmlns="" name="Präsentation11" id="{7B82CE37-54FE-1347-BB83-5DCCA60C5D23}" vid="{2B2BE72D-E7A0-1543-80ED-BDC4FEE833E6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</Template>
  <TotalTime>0</TotalTime>
  <Words>1475</Words>
  <Application>Microsoft Office PowerPoint</Application>
  <PresentationFormat>Custom</PresentationFormat>
  <Paragraphs>198</Paragraphs>
  <Slides>24</Slides>
  <Notes>3</Notes>
  <HiddenSlides>10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DESY_PowerPoint_16x9_en</vt:lpstr>
      <vt:lpstr>Measurement of "dE" ∕"dx"  Resolution with the DESY GridGEM Modules</vt:lpstr>
      <vt:lpstr>The International Linear Collider</vt:lpstr>
      <vt:lpstr>The International Large Detector</vt:lpstr>
      <vt:lpstr>The DESY GridGEM Module</vt:lpstr>
      <vt:lpstr>The LCTPC Setup at the DESY II Testbeam Facility</vt:lpstr>
      <vt:lpstr>Measuring "dE" ∕"dx"  Resolution</vt:lpstr>
      <vt:lpstr>Recovering Module Edges</vt:lpstr>
      <vt:lpstr>Influence of Attachment</vt:lpstr>
      <vt:lpstr>GEM Pulsing Calibration</vt:lpstr>
      <vt:lpstr>Charge Calibration</vt:lpstr>
      <vt:lpstr>Charge Calibration</vt:lpstr>
      <vt:lpstr>Comparing "dE" ∕"dx"  Estimators</vt:lpstr>
      <vt:lpstr>Comparing "dE" ∕"dx"  Estimators</vt:lpstr>
      <vt:lpstr>Extrapolating to ILD TPC</vt:lpstr>
      <vt:lpstr>Summary</vt:lpstr>
      <vt:lpstr>Thank you</vt:lpstr>
      <vt:lpstr>PowerPoint Presentation</vt:lpstr>
      <vt:lpstr>Heading</vt:lpstr>
      <vt:lpstr>Heading</vt:lpstr>
      <vt:lpstr>Heading</vt:lpstr>
      <vt:lpstr>Heading</vt:lpstr>
      <vt:lpstr>Heading</vt:lpstr>
      <vt:lpstr>Heading</vt:lpstr>
      <vt:lpstr>Heading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Malek, Paul</dc:creator>
  <cp:lastModifiedBy>Malek, Paul</cp:lastModifiedBy>
  <cp:revision>204</cp:revision>
  <dcterms:created xsi:type="dcterms:W3CDTF">2018-03-06T09:15:11Z</dcterms:created>
  <dcterms:modified xsi:type="dcterms:W3CDTF">2018-03-28T18:04:21Z</dcterms:modified>
</cp:coreProperties>
</file>