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7" r:id="rId2"/>
    <p:sldId id="257" r:id="rId3"/>
    <p:sldId id="258" r:id="rId4"/>
    <p:sldId id="259" r:id="rId5"/>
    <p:sldId id="260" r:id="rId6"/>
    <p:sldId id="262" r:id="rId7"/>
    <p:sldId id="281" r:id="rId8"/>
    <p:sldId id="282" r:id="rId9"/>
    <p:sldId id="273" r:id="rId10"/>
    <p:sldId id="280" r:id="rId11"/>
    <p:sldId id="278" r:id="rId12"/>
    <p:sldId id="279" r:id="rId13"/>
    <p:sldId id="283" r:id="rId14"/>
    <p:sldId id="261" r:id="rId15"/>
    <p:sldId id="264" r:id="rId16"/>
    <p:sldId id="265" r:id="rId17"/>
    <p:sldId id="266" r:id="rId18"/>
    <p:sldId id="267" r:id="rId19"/>
    <p:sldId id="268" r:id="rId20"/>
    <p:sldId id="271" r:id="rId21"/>
    <p:sldId id="276" r:id="rId22"/>
    <p:sldId id="274" r:id="rId23"/>
    <p:sldId id="284" r:id="rId24"/>
    <p:sldId id="272" r:id="rId25"/>
    <p:sldId id="26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4AE5"/>
    <a:srgbClr val="25DB96"/>
    <a:srgbClr val="62E5B2"/>
    <a:srgbClr val="7B009C"/>
    <a:srgbClr val="FE7F00"/>
    <a:srgbClr val="FF9933"/>
    <a:srgbClr val="008E65"/>
    <a:srgbClr val="00D59A"/>
    <a:srgbClr val="00D583"/>
    <a:srgbClr val="A172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19" autoAdjust="0"/>
    <p:restoredTop sz="94660"/>
  </p:normalViewPr>
  <p:slideViewPr>
    <p:cSldViewPr snapToGrid="0">
      <p:cViewPr varScale="1">
        <p:scale>
          <a:sx n="76" d="100"/>
          <a:sy n="76" d="100"/>
        </p:scale>
        <p:origin x="132" y="7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034400766667727E-2"/>
          <c:y val="4.8086202903026558E-2"/>
          <c:w val="0.91933066201033486"/>
          <c:h val="0.92775041050903118"/>
        </c:manualLayout>
      </c:layout>
      <c:scatterChart>
        <c:scatterStyle val="lineMarker"/>
        <c:varyColors val="0"/>
        <c:ser>
          <c:idx val="0"/>
          <c:order val="0"/>
          <c:spPr>
            <a:ln w="19050" cap="rnd">
              <a:solidFill>
                <a:schemeClr val="accent1"/>
              </a:solidFill>
              <a:round/>
            </a:ln>
            <a:effectLst/>
          </c:spPr>
          <c:marker>
            <c:symbol val="none"/>
          </c:marker>
          <c:xVal>
            <c:numRef>
              <c:f>Sheet1!$G$1:$G$125</c:f>
              <c:numCache>
                <c:formatCode>General</c:formatCode>
                <c:ptCount val="125"/>
                <c:pt idx="0">
                  <c:v>-500</c:v>
                </c:pt>
                <c:pt idx="1">
                  <c:v>-475</c:v>
                </c:pt>
                <c:pt idx="2">
                  <c:v>-450</c:v>
                </c:pt>
                <c:pt idx="3">
                  <c:v>-425</c:v>
                </c:pt>
                <c:pt idx="4">
                  <c:v>-400</c:v>
                </c:pt>
                <c:pt idx="5">
                  <c:v>-375</c:v>
                </c:pt>
                <c:pt idx="6">
                  <c:v>-350</c:v>
                </c:pt>
                <c:pt idx="7">
                  <c:v>-325</c:v>
                </c:pt>
                <c:pt idx="8">
                  <c:v>-300</c:v>
                </c:pt>
                <c:pt idx="9">
                  <c:v>-275</c:v>
                </c:pt>
                <c:pt idx="10">
                  <c:v>-250</c:v>
                </c:pt>
                <c:pt idx="11">
                  <c:v>-225</c:v>
                </c:pt>
                <c:pt idx="12">
                  <c:v>-200</c:v>
                </c:pt>
                <c:pt idx="13">
                  <c:v>-175</c:v>
                </c:pt>
                <c:pt idx="14">
                  <c:v>-150</c:v>
                </c:pt>
                <c:pt idx="15">
                  <c:v>-125</c:v>
                </c:pt>
                <c:pt idx="16">
                  <c:v>-100</c:v>
                </c:pt>
                <c:pt idx="17">
                  <c:v>-95</c:v>
                </c:pt>
                <c:pt idx="18">
                  <c:v>-90</c:v>
                </c:pt>
                <c:pt idx="19">
                  <c:v>-85</c:v>
                </c:pt>
                <c:pt idx="20">
                  <c:v>-80</c:v>
                </c:pt>
                <c:pt idx="21">
                  <c:v>-75</c:v>
                </c:pt>
                <c:pt idx="22">
                  <c:v>-70</c:v>
                </c:pt>
                <c:pt idx="23">
                  <c:v>-65</c:v>
                </c:pt>
                <c:pt idx="24">
                  <c:v>-60</c:v>
                </c:pt>
                <c:pt idx="25">
                  <c:v>-55</c:v>
                </c:pt>
                <c:pt idx="26">
                  <c:v>-50</c:v>
                </c:pt>
                <c:pt idx="27">
                  <c:v>-45</c:v>
                </c:pt>
                <c:pt idx="28">
                  <c:v>-40</c:v>
                </c:pt>
                <c:pt idx="29">
                  <c:v>-35</c:v>
                </c:pt>
                <c:pt idx="30">
                  <c:v>-30</c:v>
                </c:pt>
                <c:pt idx="31">
                  <c:v>-25</c:v>
                </c:pt>
                <c:pt idx="32">
                  <c:v>-24</c:v>
                </c:pt>
                <c:pt idx="33">
                  <c:v>-23</c:v>
                </c:pt>
                <c:pt idx="34">
                  <c:v>-22</c:v>
                </c:pt>
                <c:pt idx="35">
                  <c:v>-21</c:v>
                </c:pt>
                <c:pt idx="36">
                  <c:v>-20</c:v>
                </c:pt>
                <c:pt idx="37">
                  <c:v>-19</c:v>
                </c:pt>
                <c:pt idx="38">
                  <c:v>-18</c:v>
                </c:pt>
                <c:pt idx="39">
                  <c:v>-17</c:v>
                </c:pt>
                <c:pt idx="40">
                  <c:v>-16</c:v>
                </c:pt>
                <c:pt idx="41">
                  <c:v>-15</c:v>
                </c:pt>
                <c:pt idx="42">
                  <c:v>-14</c:v>
                </c:pt>
                <c:pt idx="43">
                  <c:v>-13</c:v>
                </c:pt>
                <c:pt idx="44">
                  <c:v>-12</c:v>
                </c:pt>
                <c:pt idx="45">
                  <c:v>-11</c:v>
                </c:pt>
                <c:pt idx="46">
                  <c:v>-10</c:v>
                </c:pt>
                <c:pt idx="47">
                  <c:v>-9</c:v>
                </c:pt>
                <c:pt idx="48">
                  <c:v>-8</c:v>
                </c:pt>
                <c:pt idx="49">
                  <c:v>-7</c:v>
                </c:pt>
                <c:pt idx="50">
                  <c:v>-6</c:v>
                </c:pt>
                <c:pt idx="51">
                  <c:v>-5</c:v>
                </c:pt>
                <c:pt idx="52">
                  <c:v>-4</c:v>
                </c:pt>
                <c:pt idx="53">
                  <c:v>-3</c:v>
                </c:pt>
                <c:pt idx="54">
                  <c:v>-2</c:v>
                </c:pt>
                <c:pt idx="55">
                  <c:v>-1</c:v>
                </c:pt>
                <c:pt idx="56">
                  <c:v>0</c:v>
                </c:pt>
                <c:pt idx="57">
                  <c:v>1</c:v>
                </c:pt>
                <c:pt idx="58">
                  <c:v>2</c:v>
                </c:pt>
                <c:pt idx="59">
                  <c:v>3</c:v>
                </c:pt>
                <c:pt idx="60">
                  <c:v>4</c:v>
                </c:pt>
                <c:pt idx="61">
                  <c:v>5</c:v>
                </c:pt>
                <c:pt idx="62">
                  <c:v>6</c:v>
                </c:pt>
                <c:pt idx="63">
                  <c:v>7</c:v>
                </c:pt>
                <c:pt idx="64">
                  <c:v>8</c:v>
                </c:pt>
                <c:pt idx="65">
                  <c:v>9</c:v>
                </c:pt>
                <c:pt idx="66">
                  <c:v>10</c:v>
                </c:pt>
                <c:pt idx="67">
                  <c:v>11</c:v>
                </c:pt>
                <c:pt idx="68">
                  <c:v>12</c:v>
                </c:pt>
                <c:pt idx="69">
                  <c:v>13</c:v>
                </c:pt>
                <c:pt idx="70">
                  <c:v>14</c:v>
                </c:pt>
                <c:pt idx="71">
                  <c:v>15</c:v>
                </c:pt>
                <c:pt idx="72">
                  <c:v>16</c:v>
                </c:pt>
                <c:pt idx="73">
                  <c:v>17</c:v>
                </c:pt>
                <c:pt idx="74">
                  <c:v>18</c:v>
                </c:pt>
                <c:pt idx="75">
                  <c:v>19</c:v>
                </c:pt>
                <c:pt idx="76">
                  <c:v>20</c:v>
                </c:pt>
                <c:pt idx="77">
                  <c:v>21</c:v>
                </c:pt>
                <c:pt idx="78">
                  <c:v>22</c:v>
                </c:pt>
                <c:pt idx="79">
                  <c:v>23</c:v>
                </c:pt>
                <c:pt idx="80">
                  <c:v>24</c:v>
                </c:pt>
                <c:pt idx="81">
                  <c:v>25</c:v>
                </c:pt>
                <c:pt idx="82">
                  <c:v>30</c:v>
                </c:pt>
                <c:pt idx="83">
                  <c:v>35</c:v>
                </c:pt>
                <c:pt idx="84">
                  <c:v>40</c:v>
                </c:pt>
                <c:pt idx="85">
                  <c:v>45</c:v>
                </c:pt>
                <c:pt idx="86">
                  <c:v>50</c:v>
                </c:pt>
                <c:pt idx="87">
                  <c:v>55</c:v>
                </c:pt>
                <c:pt idx="88">
                  <c:v>60</c:v>
                </c:pt>
                <c:pt idx="89">
                  <c:v>65</c:v>
                </c:pt>
                <c:pt idx="90">
                  <c:v>70</c:v>
                </c:pt>
                <c:pt idx="91">
                  <c:v>75</c:v>
                </c:pt>
                <c:pt idx="92">
                  <c:v>80</c:v>
                </c:pt>
                <c:pt idx="93">
                  <c:v>85</c:v>
                </c:pt>
                <c:pt idx="94">
                  <c:v>90</c:v>
                </c:pt>
                <c:pt idx="95">
                  <c:v>95</c:v>
                </c:pt>
                <c:pt idx="96">
                  <c:v>100</c:v>
                </c:pt>
                <c:pt idx="97">
                  <c:v>125</c:v>
                </c:pt>
                <c:pt idx="98">
                  <c:v>150</c:v>
                </c:pt>
                <c:pt idx="99">
                  <c:v>175</c:v>
                </c:pt>
                <c:pt idx="100">
                  <c:v>200</c:v>
                </c:pt>
                <c:pt idx="101">
                  <c:v>225</c:v>
                </c:pt>
                <c:pt idx="102">
                  <c:v>250</c:v>
                </c:pt>
                <c:pt idx="103">
                  <c:v>275</c:v>
                </c:pt>
                <c:pt idx="104">
                  <c:v>300</c:v>
                </c:pt>
                <c:pt idx="105">
                  <c:v>325</c:v>
                </c:pt>
                <c:pt idx="106">
                  <c:v>350</c:v>
                </c:pt>
                <c:pt idx="107">
                  <c:v>375</c:v>
                </c:pt>
                <c:pt idx="108">
                  <c:v>400</c:v>
                </c:pt>
                <c:pt idx="109">
                  <c:v>425</c:v>
                </c:pt>
                <c:pt idx="110">
                  <c:v>450</c:v>
                </c:pt>
                <c:pt idx="111">
                  <c:v>475</c:v>
                </c:pt>
                <c:pt idx="112">
                  <c:v>500</c:v>
                </c:pt>
              </c:numCache>
            </c:numRef>
          </c:xVal>
          <c:yVal>
            <c:numRef>
              <c:f>Sheet1!$H$1:$H$125</c:f>
              <c:numCache>
                <c:formatCode>General</c:formatCode>
                <c:ptCount val="125"/>
                <c:pt idx="0">
                  <c:v>1.8348E-4</c:v>
                </c:pt>
                <c:pt idx="1">
                  <c:v>1.9013999999999999E-4</c:v>
                </c:pt>
                <c:pt idx="2">
                  <c:v>1.9726999999999999E-4</c:v>
                </c:pt>
                <c:pt idx="3">
                  <c:v>2.0493E-4</c:v>
                </c:pt>
                <c:pt idx="4">
                  <c:v>2.1316E-4</c:v>
                </c:pt>
                <c:pt idx="5">
                  <c:v>2.2204000000000001E-4</c:v>
                </c:pt>
                <c:pt idx="6">
                  <c:v>2.3165999999999999E-4</c:v>
                </c:pt>
                <c:pt idx="7">
                  <c:v>2.421E-4</c:v>
                </c:pt>
                <c:pt idx="8">
                  <c:v>2.5348999999999999E-4</c:v>
                </c:pt>
                <c:pt idx="9">
                  <c:v>2.6596999999999998E-4</c:v>
                </c:pt>
                <c:pt idx="10">
                  <c:v>2.7978999999999998E-4</c:v>
                </c:pt>
                <c:pt idx="11">
                  <c:v>2.9513E-4</c:v>
                </c:pt>
                <c:pt idx="12">
                  <c:v>3.1241999999999999E-4</c:v>
                </c:pt>
                <c:pt idx="13">
                  <c:v>3.3156E-4</c:v>
                </c:pt>
                <c:pt idx="14">
                  <c:v>3.5105999999999999E-4</c:v>
                </c:pt>
                <c:pt idx="15">
                  <c:v>3.6514000000000002E-4</c:v>
                </c:pt>
                <c:pt idx="16">
                  <c:v>3.6024000000000001E-4</c:v>
                </c:pt>
                <c:pt idx="17">
                  <c:v>3.5473999999999998E-4</c:v>
                </c:pt>
                <c:pt idx="18">
                  <c:v>3.5016000000000002E-4</c:v>
                </c:pt>
                <c:pt idx="19">
                  <c:v>3.4256E-4</c:v>
                </c:pt>
                <c:pt idx="20">
                  <c:v>3.3630999999999998E-4</c:v>
                </c:pt>
                <c:pt idx="21">
                  <c:v>3.2646999999999998E-4</c:v>
                </c:pt>
                <c:pt idx="22">
                  <c:v>3.1765999999999999E-4</c:v>
                </c:pt>
                <c:pt idx="23">
                  <c:v>3.0922000000000002E-4</c:v>
                </c:pt>
                <c:pt idx="24">
                  <c:v>2.9507999999999997E-4</c:v>
                </c:pt>
                <c:pt idx="25">
                  <c:v>2.8652000000000001E-4</c:v>
                </c:pt>
                <c:pt idx="26">
                  <c:v>2.7048000000000003E-4</c:v>
                </c:pt>
                <c:pt idx="27">
                  <c:v>2.5506999999999998E-4</c:v>
                </c:pt>
                <c:pt idx="28">
                  <c:v>2.3927E-4</c:v>
                </c:pt>
                <c:pt idx="29">
                  <c:v>2.1849E-4</c:v>
                </c:pt>
                <c:pt idx="30">
                  <c:v>2.0274E-4</c:v>
                </c:pt>
                <c:pt idx="31">
                  <c:v>1.8128E-4</c:v>
                </c:pt>
                <c:pt idx="32">
                  <c:v>1.7679999999999999E-4</c:v>
                </c:pt>
                <c:pt idx="33">
                  <c:v>1.7250999999999999E-4</c:v>
                </c:pt>
                <c:pt idx="34">
                  <c:v>1.682E-4</c:v>
                </c:pt>
                <c:pt idx="35">
                  <c:v>1.6369E-4</c:v>
                </c:pt>
                <c:pt idx="36">
                  <c:v>1.5899999999999999E-4</c:v>
                </c:pt>
                <c:pt idx="37">
                  <c:v>1.5396E-4</c:v>
                </c:pt>
                <c:pt idx="38">
                  <c:v>1.4838000000000001E-4</c:v>
                </c:pt>
                <c:pt idx="39">
                  <c:v>1.4245999999999999E-4</c:v>
                </c:pt>
                <c:pt idx="40">
                  <c:v>1.3650000000000001E-4</c:v>
                </c:pt>
                <c:pt idx="41">
                  <c:v>1.3051999999999999E-4</c:v>
                </c:pt>
                <c:pt idx="42">
                  <c:v>1.2458E-4</c:v>
                </c:pt>
                <c:pt idx="43">
                  <c:v>1.1870999999999999E-4</c:v>
                </c:pt>
                <c:pt idx="44">
                  <c:v>1.1256000000000001E-4</c:v>
                </c:pt>
                <c:pt idx="45">
                  <c:v>1.0655E-4</c:v>
                </c:pt>
                <c:pt idx="46" formatCode="0.00E+00">
                  <c:v>9.9978999999999999E-5</c:v>
                </c:pt>
                <c:pt idx="47" formatCode="0.00E+00">
                  <c:v>9.3127999999999993E-5</c:v>
                </c:pt>
                <c:pt idx="48" formatCode="0.00E+00">
                  <c:v>8.6079E-5</c:v>
                </c:pt>
                <c:pt idx="49" formatCode="0.00E+00">
                  <c:v>7.8807000000000006E-5</c:v>
                </c:pt>
                <c:pt idx="50" formatCode="0.00E+00">
                  <c:v>7.1637999999999994E-5</c:v>
                </c:pt>
                <c:pt idx="51" formatCode="0.00E+00">
                  <c:v>6.4490000000000001E-5</c:v>
                </c:pt>
                <c:pt idx="52" formatCode="0.00E+00">
                  <c:v>5.7265999999999997E-5</c:v>
                </c:pt>
                <c:pt idx="53" formatCode="0.00E+00">
                  <c:v>4.9777000000000001E-5</c:v>
                </c:pt>
                <c:pt idx="54" formatCode="0.00E+00">
                  <c:v>4.0451999999999998E-5</c:v>
                </c:pt>
                <c:pt idx="55" formatCode="0.00E+00">
                  <c:v>3.1016999999999998E-5</c:v>
                </c:pt>
                <c:pt idx="56" formatCode="0.00E+00">
                  <c:v>1.7022E-6</c:v>
                </c:pt>
                <c:pt idx="57" formatCode="0.00E+00">
                  <c:v>-3.1047999999999998E-5</c:v>
                </c:pt>
                <c:pt idx="58" formatCode="0.00E+00">
                  <c:v>-4.0493E-5</c:v>
                </c:pt>
                <c:pt idx="59" formatCode="0.00E+00">
                  <c:v>-4.9827000000000003E-5</c:v>
                </c:pt>
                <c:pt idx="60" formatCode="0.00E+00">
                  <c:v>-5.7324000000000002E-5</c:v>
                </c:pt>
                <c:pt idx="61" formatCode="0.00E+00">
                  <c:v>-6.4554999999999994E-5</c:v>
                </c:pt>
                <c:pt idx="62" formatCode="0.00E+00">
                  <c:v>-7.1710000000000003E-5</c:v>
                </c:pt>
                <c:pt idx="63" formatCode="0.00E+00">
                  <c:v>-7.8886000000000003E-5</c:v>
                </c:pt>
                <c:pt idx="64" formatCode="0.00E+00">
                  <c:v>-8.6164999999999999E-5</c:v>
                </c:pt>
                <c:pt idx="65" formatCode="0.00E+00">
                  <c:v>-9.3221999999999996E-5</c:v>
                </c:pt>
                <c:pt idx="66">
                  <c:v>-1.0008E-4</c:v>
                </c:pt>
                <c:pt idx="67">
                  <c:v>-1.0665E-4</c:v>
                </c:pt>
                <c:pt idx="68">
                  <c:v>-1.1268E-4</c:v>
                </c:pt>
                <c:pt idx="69">
                  <c:v>-1.1883E-4</c:v>
                </c:pt>
                <c:pt idx="70">
                  <c:v>-1.247E-4</c:v>
                </c:pt>
                <c:pt idx="71">
                  <c:v>-1.3065E-4</c:v>
                </c:pt>
                <c:pt idx="72">
                  <c:v>-1.3663E-4</c:v>
                </c:pt>
                <c:pt idx="73">
                  <c:v>-1.426E-4</c:v>
                </c:pt>
                <c:pt idx="74">
                  <c:v>-1.4852999999999999E-4</c:v>
                </c:pt>
                <c:pt idx="75">
                  <c:v>-1.5411999999999999E-4</c:v>
                </c:pt>
                <c:pt idx="76">
                  <c:v>-1.5915999999999999E-4</c:v>
                </c:pt>
                <c:pt idx="77">
                  <c:v>-1.6385E-4</c:v>
                </c:pt>
                <c:pt idx="78">
                  <c:v>-1.6836999999999999E-4</c:v>
                </c:pt>
                <c:pt idx="79">
                  <c:v>-1.7268000000000001E-4</c:v>
                </c:pt>
                <c:pt idx="80">
                  <c:v>-1.7697000000000001E-4</c:v>
                </c:pt>
                <c:pt idx="81">
                  <c:v>-1.8145999999999999E-4</c:v>
                </c:pt>
                <c:pt idx="82">
                  <c:v>-2.0295E-4</c:v>
                </c:pt>
                <c:pt idx="83">
                  <c:v>-2.1871E-4</c:v>
                </c:pt>
                <c:pt idx="84">
                  <c:v>-2.3950999999999999E-4</c:v>
                </c:pt>
                <c:pt idx="85">
                  <c:v>-2.5533000000000001E-4</c:v>
                </c:pt>
                <c:pt idx="86">
                  <c:v>-2.7074999999999999E-4</c:v>
                </c:pt>
                <c:pt idx="87">
                  <c:v>-2.8680999999999997E-4</c:v>
                </c:pt>
                <c:pt idx="88">
                  <c:v>-2.9537999999999998E-4</c:v>
                </c:pt>
                <c:pt idx="89">
                  <c:v>-3.0953000000000003E-4</c:v>
                </c:pt>
                <c:pt idx="90">
                  <c:v>-3.1797999999999999E-4</c:v>
                </c:pt>
                <c:pt idx="91">
                  <c:v>-3.2678999999999998E-4</c:v>
                </c:pt>
                <c:pt idx="92">
                  <c:v>-3.3665000000000002E-4</c:v>
                </c:pt>
                <c:pt idx="93">
                  <c:v>-3.4289999999999999E-4</c:v>
                </c:pt>
                <c:pt idx="94">
                  <c:v>-3.5051E-4</c:v>
                </c:pt>
                <c:pt idx="95">
                  <c:v>-3.5510000000000001E-4</c:v>
                </c:pt>
                <c:pt idx="96">
                  <c:v>-3.6059999999999998E-4</c:v>
                </c:pt>
                <c:pt idx="97">
                  <c:v>-3.6550999999999999E-4</c:v>
                </c:pt>
                <c:pt idx="98">
                  <c:v>-3.5141000000000003E-4</c:v>
                </c:pt>
                <c:pt idx="99">
                  <c:v>-3.3189E-4</c:v>
                </c:pt>
                <c:pt idx="100">
                  <c:v>-3.1273999999999999E-4</c:v>
                </c:pt>
                <c:pt idx="101">
                  <c:v>-2.9543000000000001E-4</c:v>
                </c:pt>
                <c:pt idx="102">
                  <c:v>-2.8006999999999999E-4</c:v>
                </c:pt>
                <c:pt idx="103">
                  <c:v>-2.6623E-4</c:v>
                </c:pt>
                <c:pt idx="104">
                  <c:v>-2.5374000000000002E-4</c:v>
                </c:pt>
                <c:pt idx="105">
                  <c:v>-2.4235000000000001E-4</c:v>
                </c:pt>
                <c:pt idx="106">
                  <c:v>-2.319E-4</c:v>
                </c:pt>
                <c:pt idx="107">
                  <c:v>-2.2226E-4</c:v>
                </c:pt>
                <c:pt idx="108">
                  <c:v>-2.1337999999999999E-4</c:v>
                </c:pt>
                <c:pt idx="109">
                  <c:v>-2.0514E-4</c:v>
                </c:pt>
                <c:pt idx="110">
                  <c:v>-1.9746999999999999E-4</c:v>
                </c:pt>
                <c:pt idx="111">
                  <c:v>-1.9033E-4</c:v>
                </c:pt>
                <c:pt idx="112">
                  <c:v>-1.8365999999999999E-4</c:v>
                </c:pt>
              </c:numCache>
            </c:numRef>
          </c:yVal>
          <c:smooth val="0"/>
          <c:extLst>
            <c:ext xmlns:c16="http://schemas.microsoft.com/office/drawing/2014/chart" uri="{C3380CC4-5D6E-409C-BE32-E72D297353CC}">
              <c16:uniqueId val="{00000000-0F4E-4756-B4C1-2CC878A390E2}"/>
            </c:ext>
          </c:extLst>
        </c:ser>
        <c:dLbls>
          <c:showLegendKey val="0"/>
          <c:showVal val="0"/>
          <c:showCatName val="0"/>
          <c:showSerName val="0"/>
          <c:showPercent val="0"/>
          <c:showBubbleSize val="0"/>
        </c:dLbls>
        <c:axId val="338387848"/>
        <c:axId val="338388176"/>
      </c:scatterChart>
      <c:valAx>
        <c:axId val="338387848"/>
        <c:scaling>
          <c:orientation val="minMax"/>
          <c:max val="500"/>
          <c:min val="-500"/>
        </c:scaling>
        <c:delete val="0"/>
        <c:axPos val="b"/>
        <c:majorGridlines>
          <c:spPr>
            <a:ln w="9525" cap="flat" cmpd="sng" algn="ctr">
              <a:no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38388176"/>
        <c:crosses val="autoZero"/>
        <c:crossBetween val="midCat"/>
      </c:valAx>
      <c:valAx>
        <c:axId val="338388176"/>
        <c:scaling>
          <c:orientation val="minMax"/>
          <c:max val="4.0000000000000013E-4"/>
          <c:min val="-4.0000000000000013E-4"/>
        </c:scaling>
        <c:delete val="0"/>
        <c:axPos val="l"/>
        <c:majorGridlines>
          <c:spPr>
            <a:ln w="9525" cap="flat" cmpd="sng" algn="ctr">
              <a:no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3838784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F2FD5ED-4A34-415E-B4FD-24C6A84ACB9E}" type="datetimeFigureOut">
              <a:rPr lang="en-GB" smtClean="0"/>
              <a:t>06/04/2018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A5211D-5DB4-47F5-AFF5-DB8B34AF127B}" type="slidenum">
              <a:rPr lang="en-GB" smtClean="0"/>
              <a:t>‹#›</a:t>
            </a:fld>
            <a:endParaRPr lang="en-GB"/>
          </a:p>
        </p:txBody>
      </p:sp>
    </p:spTree>
    <p:extLst>
      <p:ext uri="{BB962C8B-B14F-4D97-AF65-F5344CB8AC3E}">
        <p14:creationId xmlns:p14="http://schemas.microsoft.com/office/powerpoint/2010/main" val="2392602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F2FD5ED-4A34-415E-B4FD-24C6A84ACB9E}" type="datetimeFigureOut">
              <a:rPr lang="en-GB" smtClean="0"/>
              <a:t>06/04/2018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A5211D-5DB4-47F5-AFF5-DB8B34AF127B}" type="slidenum">
              <a:rPr lang="en-GB" smtClean="0"/>
              <a:t>‹#›</a:t>
            </a:fld>
            <a:endParaRPr lang="en-GB"/>
          </a:p>
        </p:txBody>
      </p:sp>
    </p:spTree>
    <p:extLst>
      <p:ext uri="{BB962C8B-B14F-4D97-AF65-F5344CB8AC3E}">
        <p14:creationId xmlns:p14="http://schemas.microsoft.com/office/powerpoint/2010/main" val="145899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F2FD5ED-4A34-415E-B4FD-24C6A84ACB9E}" type="datetimeFigureOut">
              <a:rPr lang="en-GB" smtClean="0"/>
              <a:t>06/04/2018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A5211D-5DB4-47F5-AFF5-DB8B34AF127B}" type="slidenum">
              <a:rPr lang="en-GB" smtClean="0"/>
              <a:t>‹#›</a:t>
            </a:fld>
            <a:endParaRPr lang="en-GB"/>
          </a:p>
        </p:txBody>
      </p:sp>
    </p:spTree>
    <p:extLst>
      <p:ext uri="{BB962C8B-B14F-4D97-AF65-F5344CB8AC3E}">
        <p14:creationId xmlns:p14="http://schemas.microsoft.com/office/powerpoint/2010/main" val="2327330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fld id="{1F2FD5ED-4A34-415E-B4FD-24C6A84ACB9E}" type="datetimeFigureOut">
              <a:rPr lang="en-GB" smtClean="0"/>
              <a:t>06/04/2018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A5211D-5DB4-47F5-AFF5-DB8B34AF127B}" type="slidenum">
              <a:rPr lang="en-GB" smtClean="0"/>
              <a:t>‹#›</a:t>
            </a:fld>
            <a:endParaRPr lang="en-GB"/>
          </a:p>
        </p:txBody>
      </p:sp>
      <p:sp>
        <p:nvSpPr>
          <p:cNvPr id="10" name="Flowchart: Document 9"/>
          <p:cNvSpPr/>
          <p:nvPr/>
        </p:nvSpPr>
        <p:spPr>
          <a:xfrm flipH="1">
            <a:off x="-1" y="122011"/>
            <a:ext cx="12191999" cy="1156022"/>
          </a:xfrm>
          <a:prstGeom prst="flowChartDocument">
            <a:avLst/>
          </a:prstGeom>
          <a:gradFill>
            <a:gsLst>
              <a:gs pos="0">
                <a:schemeClr val="bg1">
                  <a:lumMod val="65000"/>
                </a:schemeClr>
              </a:gs>
              <a:gs pos="50000">
                <a:srgbClr val="CCCCFF"/>
              </a:gs>
              <a:gs pos="100000">
                <a:schemeClr val="bg1">
                  <a:lumMod val="75000"/>
                </a:schemeClr>
              </a:gs>
            </a:gsLst>
            <a:lin ang="135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 </a:t>
            </a:r>
            <a:endParaRPr lang="en-GB" dirty="0"/>
          </a:p>
        </p:txBody>
      </p:sp>
      <p:sp>
        <p:nvSpPr>
          <p:cNvPr id="12" name="Flowchart: Document 11"/>
          <p:cNvSpPr/>
          <p:nvPr/>
        </p:nvSpPr>
        <p:spPr>
          <a:xfrm>
            <a:off x="-4" y="103656"/>
            <a:ext cx="12192002" cy="1096915"/>
          </a:xfrm>
          <a:prstGeom prst="flowChartDocument">
            <a:avLst/>
          </a:prstGeom>
          <a:gradFill>
            <a:gsLst>
              <a:gs pos="0">
                <a:srgbClr val="8A00D6"/>
              </a:gs>
              <a:gs pos="50000">
                <a:srgbClr val="460046"/>
              </a:gs>
              <a:gs pos="100000">
                <a:srgbClr val="9900CC"/>
              </a:gs>
            </a:gsLst>
            <a:lin ang="135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 </a:t>
            </a:r>
            <a:endParaRPr lang="en-GB" dirty="0"/>
          </a:p>
        </p:txBody>
      </p:sp>
      <p:sp>
        <p:nvSpPr>
          <p:cNvPr id="13" name="Rectangle 12"/>
          <p:cNvSpPr/>
          <p:nvPr/>
        </p:nvSpPr>
        <p:spPr>
          <a:xfrm>
            <a:off x="10692882" y="0"/>
            <a:ext cx="748844" cy="1475232"/>
          </a:xfrm>
          <a:prstGeom prst="rect">
            <a:avLst/>
          </a:prstGeom>
          <a:gradFill flip="none" rotWithShape="1">
            <a:gsLst>
              <a:gs pos="0">
                <a:schemeClr val="accent5">
                  <a:lumMod val="20000"/>
                  <a:lumOff val="80000"/>
                </a:schemeClr>
              </a:gs>
              <a:gs pos="50000">
                <a:schemeClr val="accent1">
                  <a:lumMod val="75000"/>
                </a:schemeClr>
              </a:gs>
              <a:gs pos="100000">
                <a:srgbClr val="CC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itle 1"/>
          <p:cNvSpPr>
            <a:spLocks noGrp="1"/>
          </p:cNvSpPr>
          <p:nvPr>
            <p:ph type="title" hasCustomPrompt="1"/>
          </p:nvPr>
        </p:nvSpPr>
        <p:spPr>
          <a:xfrm>
            <a:off x="463063" y="108152"/>
            <a:ext cx="10515600" cy="1061729"/>
          </a:xfrm>
        </p:spPr>
        <p:txBody>
          <a:bodyPr/>
          <a:lstStyle>
            <a:lvl1pPr>
              <a:defRPr>
                <a:solidFill>
                  <a:schemeClr val="bg1"/>
                </a:solidFill>
                <a:latin typeface="Century Gothic" panose="020B0502020202020204" pitchFamily="34" charset="0"/>
              </a:defRPr>
            </a:lvl1pPr>
          </a:lstStyle>
          <a:p>
            <a:r>
              <a:rPr lang="en-GB" dirty="0" smtClean="0"/>
              <a:t>Template Title</a:t>
            </a:r>
            <a:endParaRPr lang="en-GB"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93684" y="792527"/>
            <a:ext cx="971013" cy="971013"/>
          </a:xfrm>
          <a:prstGeom prst="rect">
            <a:avLst/>
          </a:prstGeom>
        </p:spPr>
      </p:pic>
    </p:spTree>
    <p:extLst>
      <p:ext uri="{BB962C8B-B14F-4D97-AF65-F5344CB8AC3E}">
        <p14:creationId xmlns:p14="http://schemas.microsoft.com/office/powerpoint/2010/main" val="199249847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F2FD5ED-4A34-415E-B4FD-24C6A84ACB9E}" type="datetimeFigureOut">
              <a:rPr lang="en-GB" smtClean="0"/>
              <a:t>06/04/2018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A5211D-5DB4-47F5-AFF5-DB8B34AF127B}" type="slidenum">
              <a:rPr lang="en-GB" smtClean="0"/>
              <a:t>‹#›</a:t>
            </a:fld>
            <a:endParaRPr lang="en-GB"/>
          </a:p>
        </p:txBody>
      </p:sp>
    </p:spTree>
    <p:extLst>
      <p:ext uri="{BB962C8B-B14F-4D97-AF65-F5344CB8AC3E}">
        <p14:creationId xmlns:p14="http://schemas.microsoft.com/office/powerpoint/2010/main" val="3575175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F2FD5ED-4A34-415E-B4FD-24C6A84ACB9E}" type="datetimeFigureOut">
              <a:rPr lang="en-GB" smtClean="0"/>
              <a:t>06/04/2018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A5211D-5DB4-47F5-AFF5-DB8B34AF127B}" type="slidenum">
              <a:rPr lang="en-GB" smtClean="0"/>
              <a:t>‹#›</a:t>
            </a:fld>
            <a:endParaRPr lang="en-GB"/>
          </a:p>
        </p:txBody>
      </p:sp>
    </p:spTree>
    <p:extLst>
      <p:ext uri="{BB962C8B-B14F-4D97-AF65-F5344CB8AC3E}">
        <p14:creationId xmlns:p14="http://schemas.microsoft.com/office/powerpoint/2010/main" val="48242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F2FD5ED-4A34-415E-B4FD-24C6A84ACB9E}" type="datetimeFigureOut">
              <a:rPr lang="en-GB" smtClean="0"/>
              <a:t>06/04/2018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DA5211D-5DB4-47F5-AFF5-DB8B34AF127B}" type="slidenum">
              <a:rPr lang="en-GB" smtClean="0"/>
              <a:t>‹#›</a:t>
            </a:fld>
            <a:endParaRPr lang="en-GB"/>
          </a:p>
        </p:txBody>
      </p:sp>
    </p:spTree>
    <p:extLst>
      <p:ext uri="{BB962C8B-B14F-4D97-AF65-F5344CB8AC3E}">
        <p14:creationId xmlns:p14="http://schemas.microsoft.com/office/powerpoint/2010/main" val="2036857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F2FD5ED-4A34-415E-B4FD-24C6A84ACB9E}" type="datetimeFigureOut">
              <a:rPr lang="en-GB" smtClean="0"/>
              <a:t>06/04/2018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DA5211D-5DB4-47F5-AFF5-DB8B34AF127B}" type="slidenum">
              <a:rPr lang="en-GB" smtClean="0"/>
              <a:t>‹#›</a:t>
            </a:fld>
            <a:endParaRPr lang="en-GB"/>
          </a:p>
        </p:txBody>
      </p:sp>
    </p:spTree>
    <p:extLst>
      <p:ext uri="{BB962C8B-B14F-4D97-AF65-F5344CB8AC3E}">
        <p14:creationId xmlns:p14="http://schemas.microsoft.com/office/powerpoint/2010/main" val="2893225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2FD5ED-4A34-415E-B4FD-24C6A84ACB9E}" type="datetimeFigureOut">
              <a:rPr lang="en-GB" smtClean="0"/>
              <a:t>06/04/2018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DA5211D-5DB4-47F5-AFF5-DB8B34AF127B}" type="slidenum">
              <a:rPr lang="en-GB" smtClean="0"/>
              <a:t>‹#›</a:t>
            </a:fld>
            <a:endParaRPr lang="en-GB"/>
          </a:p>
        </p:txBody>
      </p:sp>
    </p:spTree>
    <p:extLst>
      <p:ext uri="{BB962C8B-B14F-4D97-AF65-F5344CB8AC3E}">
        <p14:creationId xmlns:p14="http://schemas.microsoft.com/office/powerpoint/2010/main" val="685134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F2FD5ED-4A34-415E-B4FD-24C6A84ACB9E}" type="datetimeFigureOut">
              <a:rPr lang="en-GB" smtClean="0"/>
              <a:t>06/04/2018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A5211D-5DB4-47F5-AFF5-DB8B34AF127B}" type="slidenum">
              <a:rPr lang="en-GB" smtClean="0"/>
              <a:t>‹#›</a:t>
            </a:fld>
            <a:endParaRPr lang="en-GB"/>
          </a:p>
        </p:txBody>
      </p:sp>
    </p:spTree>
    <p:extLst>
      <p:ext uri="{BB962C8B-B14F-4D97-AF65-F5344CB8AC3E}">
        <p14:creationId xmlns:p14="http://schemas.microsoft.com/office/powerpoint/2010/main" val="1314168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F2FD5ED-4A34-415E-B4FD-24C6A84ACB9E}" type="datetimeFigureOut">
              <a:rPr lang="en-GB" smtClean="0"/>
              <a:t>06/04/2018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A5211D-5DB4-47F5-AFF5-DB8B34AF127B}" type="slidenum">
              <a:rPr lang="en-GB" smtClean="0"/>
              <a:t>‹#›</a:t>
            </a:fld>
            <a:endParaRPr lang="en-GB"/>
          </a:p>
        </p:txBody>
      </p:sp>
    </p:spTree>
    <p:extLst>
      <p:ext uri="{BB962C8B-B14F-4D97-AF65-F5344CB8AC3E}">
        <p14:creationId xmlns:p14="http://schemas.microsoft.com/office/powerpoint/2010/main" val="4044093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2FD5ED-4A34-415E-B4FD-24C6A84ACB9E}" type="datetimeFigureOut">
              <a:rPr lang="en-GB" smtClean="0"/>
              <a:t>06/04/2018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A5211D-5DB4-47F5-AFF5-DB8B34AF127B}" type="slidenum">
              <a:rPr lang="en-GB" smtClean="0"/>
              <a:t>‹#›</a:t>
            </a:fld>
            <a:endParaRPr lang="en-GB"/>
          </a:p>
        </p:txBody>
      </p:sp>
    </p:spTree>
    <p:extLst>
      <p:ext uri="{BB962C8B-B14F-4D97-AF65-F5344CB8AC3E}">
        <p14:creationId xmlns:p14="http://schemas.microsoft.com/office/powerpoint/2010/main" val="40282139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gif"/><Relationship Id="rId1" Type="http://schemas.openxmlformats.org/officeDocument/2006/relationships/slideLayout" Target="../slideLayouts/slideLayout2.xml"/><Relationship Id="rId5" Type="http://schemas.openxmlformats.org/officeDocument/2006/relationships/image" Target="../media/image33.emf"/><Relationship Id="rId4" Type="http://schemas.openxmlformats.org/officeDocument/2006/relationships/image" Target="../media/image32.emf"/></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emf"/><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2.xml"/><Relationship Id="rId4" Type="http://schemas.openxmlformats.org/officeDocument/2006/relationships/image" Target="../media/image40.emf"/></Relationships>
</file>

<file path=ppt/slides/_rels/slide25.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28575">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324431" y="1641149"/>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4000" dirty="0" smtClean="0">
                <a:solidFill>
                  <a:srgbClr val="480048"/>
                </a:solidFill>
              </a:rPr>
              <a:t>An Update on Simulations</a:t>
            </a:r>
          </a:p>
          <a:p>
            <a:endParaRPr lang="en-GB" sz="4000" dirty="0" smtClean="0">
              <a:solidFill>
                <a:srgbClr val="480048"/>
              </a:solidFill>
            </a:endParaRPr>
          </a:p>
        </p:txBody>
      </p:sp>
      <p:sp>
        <p:nvSpPr>
          <p:cNvPr id="4" name="Subtitle 3"/>
          <p:cNvSpPr>
            <a:spLocks noGrp="1"/>
          </p:cNvSpPr>
          <p:nvPr>
            <p:ph type="subTitle" idx="1"/>
          </p:nvPr>
        </p:nvSpPr>
        <p:spPr>
          <a:xfrm>
            <a:off x="1524000" y="4110659"/>
            <a:ext cx="9144000" cy="1655762"/>
          </a:xfrm>
        </p:spPr>
        <p:txBody>
          <a:bodyPr>
            <a:normAutofit/>
          </a:bodyPr>
          <a:lstStyle/>
          <a:p>
            <a:r>
              <a:rPr lang="en-US" altLang="en-US" sz="2600" kern="0" dirty="0" smtClean="0">
                <a:latin typeface="Calibri" panose="020F0502020204030204" pitchFamily="34" charset="0"/>
                <a:cs typeface="Calibri"/>
              </a:rPr>
              <a:t>Rebecca Ramjiawan</a:t>
            </a:r>
            <a:r>
              <a:rPr lang="en-US" altLang="en-US" sz="2600" kern="0" dirty="0">
                <a:latin typeface="+mn-lt"/>
                <a:cs typeface="Calibri"/>
              </a:rPr>
              <a:t/>
            </a:r>
            <a:br>
              <a:rPr lang="en-US" altLang="en-US" sz="2600" kern="0" dirty="0">
                <a:latin typeface="+mn-lt"/>
                <a:cs typeface="Calibri"/>
              </a:rPr>
            </a:br>
            <a:r>
              <a:rPr lang="en-US" altLang="en-US" sz="2000" kern="0" dirty="0" smtClean="0">
                <a:latin typeface="+mn-lt"/>
                <a:cs typeface="Calibri"/>
              </a:rPr>
              <a:t>FONT meeting</a:t>
            </a:r>
          </a:p>
          <a:p>
            <a:r>
              <a:rPr lang="en-GB" sz="2000" i="1" dirty="0" smtClean="0">
                <a:latin typeface="+mn-lt"/>
              </a:rPr>
              <a:t>Friday, 6th March 2018</a:t>
            </a:r>
            <a:endParaRPr lang="en-GB" sz="2000" i="1" dirty="0">
              <a:latin typeface="+mn-lt"/>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67273" y="70028"/>
            <a:ext cx="1157007" cy="135327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25875" y="70028"/>
            <a:ext cx="1353273" cy="1353273"/>
          </a:xfrm>
          <a:prstGeom prst="rect">
            <a:avLst/>
          </a:prstGeom>
        </p:spPr>
      </p:pic>
    </p:spTree>
    <p:extLst>
      <p:ext uri="{BB962C8B-B14F-4D97-AF65-F5344CB8AC3E}">
        <p14:creationId xmlns:p14="http://schemas.microsoft.com/office/powerpoint/2010/main" val="31946840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400" dirty="0" smtClean="0"/>
              <a:t>Luminosity Recovery – 3</a:t>
            </a:r>
            <a:r>
              <a:rPr lang="en-GB" sz="3400" baseline="30000" dirty="0" smtClean="0"/>
              <a:t>rd</a:t>
            </a:r>
            <a:r>
              <a:rPr lang="en-GB" sz="3400" dirty="0" smtClean="0"/>
              <a:t> order polynomial</a:t>
            </a:r>
            <a:endParaRPr lang="en-GB" sz="3400" dirty="0"/>
          </a:p>
        </p:txBody>
      </p:sp>
      <p:pic>
        <p:nvPicPr>
          <p:cNvPr id="4" name="Picture 3"/>
          <p:cNvPicPr>
            <a:picLocks noChangeAspect="1"/>
          </p:cNvPicPr>
          <p:nvPr/>
        </p:nvPicPr>
        <p:blipFill>
          <a:blip r:embed="rId2"/>
          <a:stretch>
            <a:fillRect/>
          </a:stretch>
        </p:blipFill>
        <p:spPr>
          <a:xfrm>
            <a:off x="463063" y="1617298"/>
            <a:ext cx="4207684" cy="4687316"/>
          </a:xfrm>
          <a:prstGeom prst="rect">
            <a:avLst/>
          </a:prstGeom>
        </p:spPr>
      </p:pic>
      <p:sp>
        <p:nvSpPr>
          <p:cNvPr id="5" name="TextBox 4"/>
          <p:cNvSpPr txBox="1"/>
          <p:nvPr/>
        </p:nvSpPr>
        <p:spPr>
          <a:xfrm>
            <a:off x="5502729" y="2057400"/>
            <a:ext cx="6008914" cy="3139321"/>
          </a:xfrm>
          <a:prstGeom prst="rect">
            <a:avLst/>
          </a:prstGeom>
          <a:noFill/>
        </p:spPr>
        <p:txBody>
          <a:bodyPr wrap="square" rtlCol="0">
            <a:spAutoFit/>
          </a:bodyPr>
          <a:lstStyle/>
          <a:p>
            <a:pPr marL="285750" indent="-285750">
              <a:buFont typeface="Arial" panose="020B0604020202020204" pitchFamily="34" charset="0"/>
              <a:buChar char="•"/>
            </a:pPr>
            <a:r>
              <a:rPr lang="en-GB" dirty="0" smtClean="0"/>
              <a:t>Luminosity recovery using polynomial (3</a:t>
            </a:r>
            <a:r>
              <a:rPr lang="en-GB" baseline="30000" dirty="0" smtClean="0"/>
              <a:t>rd</a:t>
            </a:r>
            <a:r>
              <a:rPr lang="en-GB" dirty="0" smtClean="0"/>
              <a:t> order) fit to deflection angle curve requires more bunches to reach peak luminosity.</a:t>
            </a:r>
          </a:p>
          <a:p>
            <a:pPr marL="285750" indent="-285750">
              <a:buFont typeface="Arial" panose="020B0604020202020204" pitchFamily="34" charset="0"/>
              <a:buChar char="•"/>
            </a:pPr>
            <a:r>
              <a:rPr lang="en-GB" dirty="0" smtClean="0"/>
              <a:t>This feedback simulation was operated on a rigid beam with initial offset.</a:t>
            </a:r>
          </a:p>
          <a:p>
            <a:pPr marL="285750" indent="-285750">
              <a:buFont typeface="Arial" panose="020B0604020202020204" pitchFamily="34" charset="0"/>
              <a:buChar char="•"/>
            </a:pPr>
            <a:r>
              <a:rPr lang="en-GB" dirty="0" smtClean="0"/>
              <a:t>Still achieves peak luminosity, as expected. </a:t>
            </a:r>
          </a:p>
          <a:p>
            <a:pPr marL="285750" indent="-285750">
              <a:buFont typeface="Arial" panose="020B0604020202020204" pitchFamily="34" charset="0"/>
              <a:buChar char="•"/>
            </a:pPr>
            <a:r>
              <a:rPr lang="en-GB" dirty="0" smtClean="0"/>
              <a:t>Using higher order polynomials has little effect on the luminosity recovery plot, it seems that </a:t>
            </a:r>
            <a:r>
              <a:rPr lang="en-GB" u="sng" dirty="0" smtClean="0">
                <a:solidFill>
                  <a:srgbClr val="7030A0"/>
                </a:solidFill>
              </a:rPr>
              <a:t>the poor fit to the small offsets</a:t>
            </a:r>
            <a:r>
              <a:rPr lang="en-GB" dirty="0" smtClean="0"/>
              <a:t> is the dominant driver for poorer performance and this is not improved much by fitting to higher order polynomials. </a:t>
            </a:r>
            <a:endParaRPr lang="en-GB" dirty="0"/>
          </a:p>
        </p:txBody>
      </p:sp>
    </p:spTree>
    <p:extLst>
      <p:ext uri="{BB962C8B-B14F-4D97-AF65-F5344CB8AC3E}">
        <p14:creationId xmlns:p14="http://schemas.microsoft.com/office/powerpoint/2010/main" val="4223693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600" dirty="0" smtClean="0"/>
              <a:t>Linear Fitting to Deflection Angle Curve</a:t>
            </a:r>
            <a:endParaRPr lang="en-GB" sz="3600" dirty="0"/>
          </a:p>
        </p:txBody>
      </p:sp>
      <p:pic>
        <p:nvPicPr>
          <p:cNvPr id="11" name="Picture 10"/>
          <p:cNvPicPr>
            <a:picLocks noChangeAspect="1"/>
          </p:cNvPicPr>
          <p:nvPr/>
        </p:nvPicPr>
        <p:blipFill>
          <a:blip r:embed="rId2"/>
          <a:stretch>
            <a:fillRect/>
          </a:stretch>
        </p:blipFill>
        <p:spPr>
          <a:xfrm>
            <a:off x="-351806" y="1306286"/>
            <a:ext cx="7581355" cy="5372100"/>
          </a:xfrm>
          <a:prstGeom prst="rect">
            <a:avLst/>
          </a:prstGeom>
        </p:spPr>
      </p:pic>
      <p:pic>
        <p:nvPicPr>
          <p:cNvPr id="22" name="Picture 21"/>
          <p:cNvPicPr>
            <a:picLocks noChangeAspect="1"/>
          </p:cNvPicPr>
          <p:nvPr/>
        </p:nvPicPr>
        <p:blipFill>
          <a:blip r:embed="rId3"/>
          <a:stretch>
            <a:fillRect/>
          </a:stretch>
        </p:blipFill>
        <p:spPr>
          <a:xfrm>
            <a:off x="6580415" y="1385370"/>
            <a:ext cx="5084320" cy="5293016"/>
          </a:xfrm>
          <a:prstGeom prst="rect">
            <a:avLst/>
          </a:prstGeom>
        </p:spPr>
      </p:pic>
      <p:sp>
        <p:nvSpPr>
          <p:cNvPr id="23" name="TextBox 22"/>
          <p:cNvSpPr txBox="1"/>
          <p:nvPr/>
        </p:nvSpPr>
        <p:spPr>
          <a:xfrm>
            <a:off x="9561174" y="2277552"/>
            <a:ext cx="2630826" cy="1754326"/>
          </a:xfrm>
          <a:prstGeom prst="rect">
            <a:avLst/>
          </a:prstGeom>
          <a:noFill/>
        </p:spPr>
        <p:txBody>
          <a:bodyPr wrap="square" rtlCol="0">
            <a:spAutoFit/>
          </a:bodyPr>
          <a:lstStyle/>
          <a:p>
            <a:r>
              <a:rPr lang="en-GB" dirty="0" smtClean="0"/>
              <a:t>Approximate the deflection angle curve with five straight lines.</a:t>
            </a:r>
          </a:p>
          <a:p>
            <a:r>
              <a:rPr lang="en-GB" b="1" dirty="0" smtClean="0">
                <a:solidFill>
                  <a:srgbClr val="25DB96"/>
                </a:solidFill>
              </a:rPr>
              <a:t>Green</a:t>
            </a:r>
            <a:r>
              <a:rPr lang="en-GB" dirty="0" smtClean="0"/>
              <a:t> is deflection angle curve, </a:t>
            </a:r>
            <a:r>
              <a:rPr lang="en-GB" dirty="0" smtClean="0">
                <a:solidFill>
                  <a:srgbClr val="804AE5"/>
                </a:solidFill>
              </a:rPr>
              <a:t>purple</a:t>
            </a:r>
            <a:r>
              <a:rPr lang="en-GB" dirty="0" smtClean="0"/>
              <a:t> is the linear fit. </a:t>
            </a:r>
            <a:endParaRPr lang="en-GB" dirty="0"/>
          </a:p>
        </p:txBody>
      </p:sp>
      <p:sp>
        <p:nvSpPr>
          <p:cNvPr id="24" name="TextBox 23"/>
          <p:cNvSpPr txBox="1"/>
          <p:nvPr/>
        </p:nvSpPr>
        <p:spPr>
          <a:xfrm>
            <a:off x="849086" y="3184071"/>
            <a:ext cx="2383971" cy="1200329"/>
          </a:xfrm>
          <a:prstGeom prst="rect">
            <a:avLst/>
          </a:prstGeom>
          <a:noFill/>
        </p:spPr>
        <p:txBody>
          <a:bodyPr wrap="square" rtlCol="0">
            <a:spAutoFit/>
          </a:bodyPr>
          <a:lstStyle/>
          <a:p>
            <a:r>
              <a:rPr lang="en-GB" dirty="0" smtClean="0"/>
              <a:t>Data labels show the points between which the linear fit was performed.</a:t>
            </a:r>
            <a:endParaRPr lang="en-GB" dirty="0"/>
          </a:p>
        </p:txBody>
      </p:sp>
    </p:spTree>
    <p:extLst>
      <p:ext uri="{BB962C8B-B14F-4D97-AF65-F5344CB8AC3E}">
        <p14:creationId xmlns:p14="http://schemas.microsoft.com/office/powerpoint/2010/main" val="2824831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sz="3600" dirty="0" smtClean="0"/>
              <a:t>Luminosity recover – linear fit to deflection curve</a:t>
            </a:r>
            <a:endParaRPr lang="en-GB" sz="3600" dirty="0"/>
          </a:p>
        </p:txBody>
      </p:sp>
      <p:pic>
        <p:nvPicPr>
          <p:cNvPr id="7" name="Picture 6"/>
          <p:cNvPicPr>
            <a:picLocks noChangeAspect="1"/>
          </p:cNvPicPr>
          <p:nvPr/>
        </p:nvPicPr>
        <p:blipFill>
          <a:blip r:embed="rId2"/>
          <a:stretch>
            <a:fillRect/>
          </a:stretch>
        </p:blipFill>
        <p:spPr>
          <a:xfrm>
            <a:off x="800890" y="1488217"/>
            <a:ext cx="4554881" cy="5074089"/>
          </a:xfrm>
          <a:prstGeom prst="rect">
            <a:avLst/>
          </a:prstGeom>
        </p:spPr>
      </p:pic>
      <p:sp>
        <p:nvSpPr>
          <p:cNvPr id="13" name="Rectangle 12"/>
          <p:cNvSpPr/>
          <p:nvPr/>
        </p:nvSpPr>
        <p:spPr>
          <a:xfrm>
            <a:off x="5976257" y="2463471"/>
            <a:ext cx="5344885" cy="2862322"/>
          </a:xfrm>
          <a:prstGeom prst="rect">
            <a:avLst/>
          </a:prstGeom>
        </p:spPr>
        <p:txBody>
          <a:bodyPr wrap="square">
            <a:spAutoFit/>
          </a:bodyPr>
          <a:lstStyle/>
          <a:p>
            <a:pPr marL="285750" indent="-285750">
              <a:buFont typeface="Arial" panose="020B0604020202020204" pitchFamily="34" charset="0"/>
              <a:buChar char="•"/>
            </a:pPr>
            <a:r>
              <a:rPr lang="en-GB" sz="2000" dirty="0"/>
              <a:t>Fitting five linear regions to the deflection angle curve performs better than the polynomial fitting to the curve, as it allows us to better characterise the steeper gradient of the curve at small offsets. </a:t>
            </a:r>
          </a:p>
          <a:p>
            <a:pPr marL="285750" indent="-285750">
              <a:buFont typeface="Arial" panose="020B0604020202020204" pitchFamily="34" charset="0"/>
              <a:buChar char="•"/>
            </a:pPr>
            <a:r>
              <a:rPr lang="en-GB" sz="2000" dirty="0"/>
              <a:t>Reaches peak luminosity at approx. five bunches. </a:t>
            </a:r>
          </a:p>
          <a:p>
            <a:pPr marL="285750" indent="-285750">
              <a:buFont typeface="Arial" panose="020B0604020202020204" pitchFamily="34" charset="0"/>
              <a:buChar char="•"/>
            </a:pPr>
            <a:r>
              <a:rPr lang="en-GB" sz="2000" dirty="0"/>
              <a:t>This performance improves by including a higher number of linear regions, as expected. </a:t>
            </a:r>
          </a:p>
        </p:txBody>
      </p:sp>
    </p:spTree>
    <p:extLst>
      <p:ext uri="{BB962C8B-B14F-4D97-AF65-F5344CB8AC3E}">
        <p14:creationId xmlns:p14="http://schemas.microsoft.com/office/powerpoint/2010/main" val="3206186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28575">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193963" y="1559507"/>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3400" dirty="0" smtClean="0">
                <a:solidFill>
                  <a:srgbClr val="480048"/>
                </a:solidFill>
              </a:rPr>
              <a:t>Including bunch train structure</a:t>
            </a:r>
          </a:p>
          <a:p>
            <a:endParaRPr lang="en-GB" sz="3400" dirty="0" smtClean="0">
              <a:solidFill>
                <a:srgbClr val="480048"/>
              </a:solidFill>
            </a:endParaRPr>
          </a:p>
        </p:txBody>
      </p:sp>
    </p:spTree>
    <p:extLst>
      <p:ext uri="{BB962C8B-B14F-4D97-AF65-F5344CB8AC3E}">
        <p14:creationId xmlns:p14="http://schemas.microsoft.com/office/powerpoint/2010/main" val="29562186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Drift across beam train</a:t>
            </a:r>
            <a:endParaRPr lang="en-GB" dirty="0"/>
          </a:p>
        </p:txBody>
      </p:sp>
      <p:pic>
        <p:nvPicPr>
          <p:cNvPr id="4" name="Picture 3"/>
          <p:cNvPicPr>
            <a:picLocks noChangeAspect="1"/>
          </p:cNvPicPr>
          <p:nvPr/>
        </p:nvPicPr>
        <p:blipFill>
          <a:blip r:embed="rId2"/>
          <a:stretch>
            <a:fillRect/>
          </a:stretch>
        </p:blipFill>
        <p:spPr>
          <a:xfrm>
            <a:off x="0" y="1169881"/>
            <a:ext cx="4957875" cy="5537367"/>
          </a:xfrm>
          <a:prstGeom prst="rect">
            <a:avLst/>
          </a:prstGeom>
        </p:spPr>
      </p:pic>
      <p:cxnSp>
        <p:nvCxnSpPr>
          <p:cNvPr id="7" name="Straight Arrow Connector 6"/>
          <p:cNvCxnSpPr/>
          <p:nvPr/>
        </p:nvCxnSpPr>
        <p:spPr>
          <a:xfrm flipV="1">
            <a:off x="2478937" y="3010487"/>
            <a:ext cx="0" cy="1350498"/>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10" name="Straight Connector 9"/>
          <p:cNvCxnSpPr/>
          <p:nvPr/>
        </p:nvCxnSpPr>
        <p:spPr>
          <a:xfrm flipV="1">
            <a:off x="4957875" y="1617785"/>
            <a:ext cx="4129854" cy="1026941"/>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493388" y="2117189"/>
            <a:ext cx="0" cy="443131"/>
          </a:xfrm>
          <a:prstGeom prst="straightConnector1">
            <a:avLst/>
          </a:prstGeom>
          <a:ln>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4957875" y="2574388"/>
            <a:ext cx="3918839" cy="0"/>
          </a:xfrm>
          <a:prstGeom prst="line">
            <a:avLst/>
          </a:prstGeom>
          <a:ln w="22225" cmpd="sng">
            <a:prstDash val="lg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5055665" y="2131255"/>
            <a:ext cx="3918839" cy="0"/>
          </a:xfrm>
          <a:prstGeom prst="line">
            <a:avLst/>
          </a:prstGeom>
          <a:ln w="22225" cmpd="sng">
            <a:prstDash val="lg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493388" y="2131255"/>
            <a:ext cx="975359" cy="461665"/>
          </a:xfrm>
          <a:prstGeom prst="rect">
            <a:avLst/>
          </a:prstGeom>
          <a:noFill/>
        </p:spPr>
        <p:txBody>
          <a:bodyPr wrap="square" rtlCol="0">
            <a:spAutoFit/>
          </a:bodyPr>
          <a:lstStyle/>
          <a:p>
            <a:r>
              <a:rPr lang="el-GR" sz="2400" dirty="0" smtClean="0">
                <a:solidFill>
                  <a:srgbClr val="7030A0"/>
                </a:solidFill>
              </a:rPr>
              <a:t>Δ</a:t>
            </a:r>
            <a:r>
              <a:rPr lang="en-GB" sz="2400" dirty="0" smtClean="0">
                <a:solidFill>
                  <a:srgbClr val="7030A0"/>
                </a:solidFill>
              </a:rPr>
              <a:t>x</a:t>
            </a:r>
            <a:endParaRPr lang="en-GB" sz="2400" dirty="0">
              <a:solidFill>
                <a:srgbClr val="7030A0"/>
              </a:solidFill>
            </a:endParaRPr>
          </a:p>
        </p:txBody>
      </p:sp>
      <p:sp>
        <p:nvSpPr>
          <p:cNvPr id="23" name="Oval 22"/>
          <p:cNvSpPr/>
          <p:nvPr/>
        </p:nvSpPr>
        <p:spPr>
          <a:xfrm>
            <a:off x="5205046" y="2461847"/>
            <a:ext cx="239151" cy="211015"/>
          </a:xfrm>
          <a:prstGeom prst="ellipse">
            <a:avLst/>
          </a:prstGeom>
          <a:gradFill flip="none" rotWithShape="1">
            <a:gsLst>
              <a:gs pos="0">
                <a:schemeClr val="accent1">
                  <a:shade val="30000"/>
                  <a:satMod val="115000"/>
                </a:schemeClr>
              </a:gs>
              <a:gs pos="58000">
                <a:schemeClr val="accent1">
                  <a:shade val="67500"/>
                  <a:satMod val="115000"/>
                </a:schemeClr>
              </a:gs>
              <a:gs pos="0">
                <a:schemeClr val="accent1">
                  <a:lumMod val="20000"/>
                  <a:lumOff val="8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6971898" y="2011681"/>
            <a:ext cx="239151" cy="211015"/>
          </a:xfrm>
          <a:prstGeom prst="ellipse">
            <a:avLst/>
          </a:prstGeom>
          <a:gradFill flip="none" rotWithShape="1">
            <a:gsLst>
              <a:gs pos="0">
                <a:schemeClr val="accent1">
                  <a:shade val="30000"/>
                  <a:satMod val="115000"/>
                </a:schemeClr>
              </a:gs>
              <a:gs pos="58000">
                <a:schemeClr val="accent1">
                  <a:shade val="67500"/>
                  <a:satMod val="115000"/>
                </a:schemeClr>
              </a:gs>
              <a:gs pos="0">
                <a:schemeClr val="accent1">
                  <a:lumMod val="20000"/>
                  <a:lumOff val="8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8637563" y="1577843"/>
            <a:ext cx="239151" cy="211015"/>
          </a:xfrm>
          <a:prstGeom prst="ellipse">
            <a:avLst/>
          </a:prstGeom>
          <a:gradFill flip="none" rotWithShape="1">
            <a:gsLst>
              <a:gs pos="0">
                <a:schemeClr val="accent1">
                  <a:shade val="30000"/>
                  <a:satMod val="115000"/>
                </a:schemeClr>
              </a:gs>
              <a:gs pos="58000">
                <a:schemeClr val="accent1">
                  <a:shade val="67500"/>
                  <a:satMod val="115000"/>
                </a:schemeClr>
              </a:gs>
              <a:gs pos="0">
                <a:schemeClr val="accent1">
                  <a:lumMod val="20000"/>
                  <a:lumOff val="8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4349262" y="2885161"/>
            <a:ext cx="975359" cy="461665"/>
          </a:xfrm>
          <a:prstGeom prst="rect">
            <a:avLst/>
          </a:prstGeom>
          <a:noFill/>
        </p:spPr>
        <p:txBody>
          <a:bodyPr wrap="square" rtlCol="0">
            <a:spAutoFit/>
          </a:bodyPr>
          <a:lstStyle/>
          <a:p>
            <a:r>
              <a:rPr lang="el-GR" sz="2400" dirty="0" smtClean="0">
                <a:solidFill>
                  <a:srgbClr val="7030A0"/>
                </a:solidFill>
              </a:rPr>
              <a:t>Δ</a:t>
            </a:r>
            <a:r>
              <a:rPr lang="en-GB" sz="2400" dirty="0" smtClean="0">
                <a:solidFill>
                  <a:srgbClr val="7030A0"/>
                </a:solidFill>
              </a:rPr>
              <a:t>x</a:t>
            </a:r>
            <a:endParaRPr lang="en-GB" sz="2400" dirty="0">
              <a:solidFill>
                <a:srgbClr val="7030A0"/>
              </a:solidFill>
            </a:endParaRPr>
          </a:p>
        </p:txBody>
      </p:sp>
      <p:cxnSp>
        <p:nvCxnSpPr>
          <p:cNvPr id="27" name="Straight Arrow Connector 26"/>
          <p:cNvCxnSpPr/>
          <p:nvPr/>
        </p:nvCxnSpPr>
        <p:spPr>
          <a:xfrm flipH="1">
            <a:off x="4343401" y="2982351"/>
            <a:ext cx="0" cy="216000"/>
          </a:xfrm>
          <a:prstGeom prst="straightConnector1">
            <a:avLst/>
          </a:prstGeom>
          <a:ln>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2" name="Picture 31"/>
          <p:cNvPicPr>
            <a:picLocks noChangeAspect="1"/>
          </p:cNvPicPr>
          <p:nvPr/>
        </p:nvPicPr>
        <p:blipFill>
          <a:blip r:embed="rId3"/>
          <a:stretch>
            <a:fillRect/>
          </a:stretch>
        </p:blipFill>
        <p:spPr>
          <a:xfrm>
            <a:off x="4513229" y="1549238"/>
            <a:ext cx="4618218" cy="5158010"/>
          </a:xfrm>
          <a:prstGeom prst="rect">
            <a:avLst/>
          </a:prstGeom>
        </p:spPr>
      </p:pic>
      <p:sp>
        <p:nvSpPr>
          <p:cNvPr id="33" name="TextBox 32"/>
          <p:cNvSpPr txBox="1"/>
          <p:nvPr/>
        </p:nvSpPr>
        <p:spPr>
          <a:xfrm>
            <a:off x="5324621" y="4360985"/>
            <a:ext cx="2967599" cy="923330"/>
          </a:xfrm>
          <a:prstGeom prst="rect">
            <a:avLst/>
          </a:prstGeom>
          <a:noFill/>
        </p:spPr>
        <p:txBody>
          <a:bodyPr wrap="square" rtlCol="0">
            <a:spAutoFit/>
          </a:bodyPr>
          <a:lstStyle/>
          <a:p>
            <a:r>
              <a:rPr lang="en-GB" dirty="0" smtClean="0"/>
              <a:t>Luminosity recovered does not equal nominal luminosity 1.8 x 34cm</a:t>
            </a:r>
            <a:r>
              <a:rPr lang="en-GB" baseline="30000" dirty="0" smtClean="0"/>
              <a:t>-2</a:t>
            </a:r>
            <a:r>
              <a:rPr lang="en-GB" dirty="0" smtClean="0"/>
              <a:t>s</a:t>
            </a:r>
            <a:r>
              <a:rPr lang="en-GB" baseline="30000" dirty="0" smtClean="0"/>
              <a:t>-1</a:t>
            </a:r>
            <a:r>
              <a:rPr lang="en-GB" dirty="0" smtClean="0"/>
              <a:t>.</a:t>
            </a:r>
            <a:endParaRPr lang="en-GB" dirty="0"/>
          </a:p>
        </p:txBody>
      </p:sp>
      <p:sp>
        <p:nvSpPr>
          <p:cNvPr id="34" name="TextBox 33"/>
          <p:cNvSpPr txBox="1"/>
          <p:nvPr/>
        </p:nvSpPr>
        <p:spPr>
          <a:xfrm>
            <a:off x="8981873" y="3044663"/>
            <a:ext cx="2641453" cy="3170099"/>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Simulation run for 20 bunch trains and the results averaged. </a:t>
            </a:r>
          </a:p>
          <a:p>
            <a:pPr marL="285750" indent="-285750">
              <a:buFont typeface="Arial" panose="020B0604020202020204" pitchFamily="34" charset="0"/>
              <a:buChar char="•"/>
            </a:pPr>
            <a:r>
              <a:rPr lang="en-GB" sz="2000" dirty="0" smtClean="0"/>
              <a:t>Does not recover nominal luminosity as offset between consecutive bunches not taken into account by feedback system.</a:t>
            </a:r>
            <a:endParaRPr lang="en-GB" sz="2000" dirty="0"/>
          </a:p>
        </p:txBody>
      </p:sp>
    </p:spTree>
    <p:extLst>
      <p:ext uri="{BB962C8B-B14F-4D97-AF65-F5344CB8AC3E}">
        <p14:creationId xmlns:p14="http://schemas.microsoft.com/office/powerpoint/2010/main" val="18529408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400" dirty="0" smtClean="0"/>
              <a:t>Imperfect bunch-to-bunch correlation</a:t>
            </a:r>
            <a:endParaRPr lang="en-GB" sz="3400" dirty="0"/>
          </a:p>
        </p:txBody>
      </p:sp>
      <p:pic>
        <p:nvPicPr>
          <p:cNvPr id="4" name="Picture 3"/>
          <p:cNvPicPr>
            <a:picLocks noChangeAspect="1"/>
          </p:cNvPicPr>
          <p:nvPr/>
        </p:nvPicPr>
        <p:blipFill>
          <a:blip r:embed="rId2"/>
          <a:stretch>
            <a:fillRect/>
          </a:stretch>
        </p:blipFill>
        <p:spPr>
          <a:xfrm>
            <a:off x="224260" y="1744393"/>
            <a:ext cx="4160634" cy="4646944"/>
          </a:xfrm>
          <a:prstGeom prst="rect">
            <a:avLst/>
          </a:prstGeom>
        </p:spPr>
      </p:pic>
      <p:sp>
        <p:nvSpPr>
          <p:cNvPr id="5" name="TextBox 4"/>
          <p:cNvSpPr txBox="1"/>
          <p:nvPr/>
        </p:nvSpPr>
        <p:spPr>
          <a:xfrm>
            <a:off x="7891975" y="2097854"/>
            <a:ext cx="3754952" cy="3785652"/>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Introduce random noise on a sample to sample basis. (Here 20 nm – very large jitter added)</a:t>
            </a:r>
          </a:p>
          <a:p>
            <a:pPr marL="285750" indent="-285750">
              <a:buFont typeface="Arial" panose="020B0604020202020204" pitchFamily="34" charset="0"/>
              <a:buChar char="•"/>
            </a:pPr>
            <a:r>
              <a:rPr lang="en-GB" sz="2000" dirty="0" smtClean="0"/>
              <a:t>Reduces bunch-to-bunch position correlation and FB performance. </a:t>
            </a:r>
          </a:p>
          <a:p>
            <a:pPr marL="285750" indent="-285750">
              <a:buFont typeface="Arial" panose="020B0604020202020204" pitchFamily="34" charset="0"/>
              <a:buChar char="•"/>
            </a:pPr>
            <a:r>
              <a:rPr lang="en-GB" sz="2000" dirty="0" smtClean="0"/>
              <a:t>Mean bunch position reduced to zero, with random noise on top of stabilised mean. </a:t>
            </a:r>
          </a:p>
          <a:p>
            <a:pPr marL="285750" indent="-285750">
              <a:buFont typeface="Arial" panose="020B0604020202020204" pitchFamily="34" charset="0"/>
              <a:buChar char="•"/>
            </a:pPr>
            <a:r>
              <a:rPr lang="en-GB" sz="2000" dirty="0" smtClean="0"/>
              <a:t>Such uncorrelated jitter not expected to be removed by feedback system. </a:t>
            </a:r>
          </a:p>
        </p:txBody>
      </p:sp>
      <p:pic>
        <p:nvPicPr>
          <p:cNvPr id="6" name="Picture 5"/>
          <p:cNvPicPr>
            <a:picLocks noChangeAspect="1"/>
          </p:cNvPicPr>
          <p:nvPr/>
        </p:nvPicPr>
        <p:blipFill>
          <a:blip r:embed="rId3"/>
          <a:stretch>
            <a:fillRect/>
          </a:stretch>
        </p:blipFill>
        <p:spPr>
          <a:xfrm>
            <a:off x="4060853" y="1744394"/>
            <a:ext cx="4108709" cy="4646942"/>
          </a:xfrm>
          <a:prstGeom prst="rect">
            <a:avLst/>
          </a:prstGeom>
        </p:spPr>
      </p:pic>
    </p:spTree>
    <p:extLst>
      <p:ext uri="{BB962C8B-B14F-4D97-AF65-F5344CB8AC3E}">
        <p14:creationId xmlns:p14="http://schemas.microsoft.com/office/powerpoint/2010/main" val="3660277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2800" dirty="0" smtClean="0"/>
              <a:t>Bunch train with (exaggerated) harmonic structure</a:t>
            </a:r>
            <a:endParaRPr lang="en-GB" sz="2800" dirty="0"/>
          </a:p>
        </p:txBody>
      </p:sp>
      <p:pic>
        <p:nvPicPr>
          <p:cNvPr id="4" name="Picture 3"/>
          <p:cNvPicPr>
            <a:picLocks noChangeAspect="1"/>
          </p:cNvPicPr>
          <p:nvPr/>
        </p:nvPicPr>
        <p:blipFill>
          <a:blip r:embed="rId2"/>
          <a:stretch>
            <a:fillRect/>
          </a:stretch>
        </p:blipFill>
        <p:spPr>
          <a:xfrm>
            <a:off x="0" y="2153838"/>
            <a:ext cx="4257276" cy="4754880"/>
          </a:xfrm>
          <a:prstGeom prst="rect">
            <a:avLst/>
          </a:prstGeom>
        </p:spPr>
      </p:pic>
      <p:sp>
        <p:nvSpPr>
          <p:cNvPr id="5" name="TextBox 4"/>
          <p:cNvSpPr txBox="1"/>
          <p:nvPr/>
        </p:nvSpPr>
        <p:spPr>
          <a:xfrm>
            <a:off x="603741" y="1371352"/>
            <a:ext cx="2941318" cy="923330"/>
          </a:xfrm>
          <a:prstGeom prst="rect">
            <a:avLst/>
          </a:prstGeom>
          <a:noFill/>
        </p:spPr>
        <p:txBody>
          <a:bodyPr wrap="square" rtlCol="0">
            <a:spAutoFit/>
          </a:bodyPr>
          <a:lstStyle/>
          <a:p>
            <a:r>
              <a:rPr lang="en-GB" dirty="0" smtClean="0"/>
              <a:t>Large harmonic structure added to bunch train, no other noise/jitter.</a:t>
            </a:r>
            <a:endParaRPr lang="en-GB" dirty="0"/>
          </a:p>
        </p:txBody>
      </p:sp>
      <p:pic>
        <p:nvPicPr>
          <p:cNvPr id="6" name="Picture 5"/>
          <p:cNvPicPr>
            <a:picLocks noChangeAspect="1"/>
          </p:cNvPicPr>
          <p:nvPr/>
        </p:nvPicPr>
        <p:blipFill>
          <a:blip r:embed="rId3"/>
          <a:stretch>
            <a:fillRect/>
          </a:stretch>
        </p:blipFill>
        <p:spPr>
          <a:xfrm>
            <a:off x="3937445" y="2153838"/>
            <a:ext cx="4270292" cy="4769417"/>
          </a:xfrm>
          <a:prstGeom prst="rect">
            <a:avLst/>
          </a:prstGeom>
        </p:spPr>
      </p:pic>
      <p:sp>
        <p:nvSpPr>
          <p:cNvPr id="7" name="TextBox 6"/>
          <p:cNvSpPr txBox="1"/>
          <p:nvPr/>
        </p:nvSpPr>
        <p:spPr>
          <a:xfrm>
            <a:off x="3664922" y="1380367"/>
            <a:ext cx="7013964" cy="923330"/>
          </a:xfrm>
          <a:prstGeom prst="rect">
            <a:avLst/>
          </a:prstGeom>
          <a:noFill/>
        </p:spPr>
        <p:txBody>
          <a:bodyPr wrap="square" rtlCol="0">
            <a:spAutoFit/>
          </a:bodyPr>
          <a:lstStyle/>
          <a:p>
            <a:pPr marL="285750" indent="-285750">
              <a:buFont typeface="Arial" panose="020B0604020202020204" pitchFamily="34" charset="0"/>
              <a:buChar char="•"/>
            </a:pPr>
            <a:r>
              <a:rPr lang="en-GB" dirty="0" smtClean="0"/>
              <a:t>1 um BPM resolution &amp; kicker error.</a:t>
            </a:r>
          </a:p>
          <a:p>
            <a:pPr marL="285750" indent="-285750">
              <a:buFont typeface="Arial" panose="020B0604020202020204" pitchFamily="34" charset="0"/>
              <a:buChar char="•"/>
            </a:pPr>
            <a:r>
              <a:rPr lang="en-GB" dirty="0" smtClean="0"/>
              <a:t>Offset remaining after correction reflects gradient of harmonic at a given bunch. (Effectively differential of harmonic)</a:t>
            </a:r>
            <a:endParaRPr lang="en-GB" dirty="0"/>
          </a:p>
        </p:txBody>
      </p:sp>
      <p:cxnSp>
        <p:nvCxnSpPr>
          <p:cNvPr id="9" name="Straight Arrow Connector 8"/>
          <p:cNvCxnSpPr/>
          <p:nvPr/>
        </p:nvCxnSpPr>
        <p:spPr>
          <a:xfrm>
            <a:off x="5219114" y="4009292"/>
            <a:ext cx="0" cy="6893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811669" y="3362961"/>
            <a:ext cx="1420837" cy="646331"/>
          </a:xfrm>
          <a:prstGeom prst="rect">
            <a:avLst/>
          </a:prstGeom>
          <a:noFill/>
        </p:spPr>
        <p:txBody>
          <a:bodyPr wrap="square" rtlCol="0">
            <a:spAutoFit/>
          </a:bodyPr>
          <a:lstStyle/>
          <a:p>
            <a:r>
              <a:rPr lang="en-GB" dirty="0" smtClean="0"/>
              <a:t>Large -</a:t>
            </a:r>
            <a:r>
              <a:rPr lang="en-GB" dirty="0" err="1" smtClean="0"/>
              <a:t>ve</a:t>
            </a:r>
            <a:r>
              <a:rPr lang="en-GB" dirty="0" smtClean="0"/>
              <a:t> gradient</a:t>
            </a:r>
            <a:endParaRPr lang="en-GB" dirty="0"/>
          </a:p>
        </p:txBody>
      </p:sp>
      <p:sp>
        <p:nvSpPr>
          <p:cNvPr id="11" name="TextBox 10"/>
          <p:cNvSpPr txBox="1"/>
          <p:nvPr/>
        </p:nvSpPr>
        <p:spPr>
          <a:xfrm>
            <a:off x="6190972" y="5143108"/>
            <a:ext cx="1420837" cy="646331"/>
          </a:xfrm>
          <a:prstGeom prst="rect">
            <a:avLst/>
          </a:prstGeom>
          <a:noFill/>
        </p:spPr>
        <p:txBody>
          <a:bodyPr wrap="square" rtlCol="0">
            <a:spAutoFit/>
          </a:bodyPr>
          <a:lstStyle/>
          <a:p>
            <a:r>
              <a:rPr lang="en-GB" dirty="0" smtClean="0"/>
              <a:t>Large +</a:t>
            </a:r>
            <a:r>
              <a:rPr lang="en-GB" dirty="0" err="1" smtClean="0"/>
              <a:t>ve</a:t>
            </a:r>
            <a:r>
              <a:rPr lang="en-GB" dirty="0" smtClean="0"/>
              <a:t> gradient</a:t>
            </a:r>
            <a:endParaRPr lang="en-GB" dirty="0"/>
          </a:p>
        </p:txBody>
      </p:sp>
      <p:cxnSp>
        <p:nvCxnSpPr>
          <p:cNvPr id="12" name="Straight Arrow Connector 11"/>
          <p:cNvCxnSpPr/>
          <p:nvPr/>
        </p:nvCxnSpPr>
        <p:spPr>
          <a:xfrm flipV="1">
            <a:off x="6901390" y="4149970"/>
            <a:ext cx="0" cy="9931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p:nvPicPr>
        <p:blipFill>
          <a:blip r:embed="rId4"/>
          <a:stretch>
            <a:fillRect/>
          </a:stretch>
        </p:blipFill>
        <p:spPr>
          <a:xfrm>
            <a:off x="7863229" y="2151842"/>
            <a:ext cx="4257276" cy="4754881"/>
          </a:xfrm>
          <a:prstGeom prst="rect">
            <a:avLst/>
          </a:prstGeom>
        </p:spPr>
      </p:pic>
      <p:sp>
        <p:nvSpPr>
          <p:cNvPr id="18" name="Rectangle 17"/>
          <p:cNvSpPr/>
          <p:nvPr/>
        </p:nvSpPr>
        <p:spPr>
          <a:xfrm>
            <a:off x="9506857" y="3362961"/>
            <a:ext cx="1973943" cy="16009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8833757" y="4009292"/>
            <a:ext cx="2647043" cy="923330"/>
          </a:xfrm>
          <a:prstGeom prst="rect">
            <a:avLst/>
          </a:prstGeom>
          <a:noFill/>
        </p:spPr>
        <p:txBody>
          <a:bodyPr wrap="square" rtlCol="0">
            <a:spAutoFit/>
          </a:bodyPr>
          <a:lstStyle/>
          <a:p>
            <a:r>
              <a:rPr lang="en-GB" dirty="0" smtClean="0"/>
              <a:t>Lowest luminosity for regions of steepest gradient of harmonic. </a:t>
            </a:r>
            <a:endParaRPr lang="en-GB" dirty="0"/>
          </a:p>
        </p:txBody>
      </p:sp>
    </p:spTree>
    <p:extLst>
      <p:ext uri="{BB962C8B-B14F-4D97-AF65-F5344CB8AC3E}">
        <p14:creationId xmlns:p14="http://schemas.microsoft.com/office/powerpoint/2010/main" val="1688606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132712" y="1771919"/>
            <a:ext cx="7059288" cy="4351338"/>
          </a:xfrm>
        </p:spPr>
        <p:txBody>
          <a:bodyPr>
            <a:normAutofit/>
          </a:bodyPr>
          <a:lstStyle/>
          <a:p>
            <a:r>
              <a:rPr lang="en-GB" sz="1800" dirty="0" smtClean="0">
                <a:latin typeface="Calibri" panose="020F0502020204030204" pitchFamily="34" charset="0"/>
              </a:rPr>
              <a:t>Dependence of feedback performance on frequency of harmonic structure introduced to bunch train. </a:t>
            </a:r>
          </a:p>
          <a:p>
            <a:r>
              <a:rPr lang="en-GB" sz="1800" dirty="0" smtClean="0">
                <a:latin typeface="Calibri" panose="020F0502020204030204" pitchFamily="34" charset="0"/>
              </a:rPr>
              <a:t>Worst performance (peak of curve) occurs when frequency of harmonic =1312*pi, as this corresponds to bunch-to-bunch correlation of -1. </a:t>
            </a:r>
          </a:p>
          <a:p>
            <a:r>
              <a:rPr lang="en-GB" sz="1800" dirty="0" smtClean="0">
                <a:latin typeface="Calibri" panose="020F0502020204030204" pitchFamily="34" charset="0"/>
              </a:rPr>
              <a:t>Higher frequencies than 1312*pi when sampled at the bunch frequency are equivalent to lower frequency harmonics and consequently perform better. </a:t>
            </a:r>
            <a:endParaRPr lang="en-GB" sz="1800" dirty="0">
              <a:latin typeface="Calibri" panose="020F0502020204030204" pitchFamily="34" charset="0"/>
            </a:endParaRPr>
          </a:p>
        </p:txBody>
      </p:sp>
      <p:sp>
        <p:nvSpPr>
          <p:cNvPr id="3" name="Title 2"/>
          <p:cNvSpPr>
            <a:spLocks noGrp="1"/>
          </p:cNvSpPr>
          <p:nvPr>
            <p:ph type="title"/>
          </p:nvPr>
        </p:nvSpPr>
        <p:spPr/>
        <p:txBody>
          <a:bodyPr>
            <a:normAutofit/>
          </a:bodyPr>
          <a:lstStyle/>
          <a:p>
            <a:r>
              <a:rPr lang="en-GB" sz="3000" dirty="0" smtClean="0"/>
              <a:t>Scanning through frequency of harmonic structure</a:t>
            </a:r>
            <a:endParaRPr lang="en-GB" sz="3000" dirty="0"/>
          </a:p>
        </p:txBody>
      </p:sp>
      <p:pic>
        <p:nvPicPr>
          <p:cNvPr id="5" name="Picture 4"/>
          <p:cNvPicPr>
            <a:picLocks noChangeAspect="1"/>
          </p:cNvPicPr>
          <p:nvPr/>
        </p:nvPicPr>
        <p:blipFill>
          <a:blip r:embed="rId2"/>
          <a:stretch>
            <a:fillRect/>
          </a:stretch>
        </p:blipFill>
        <p:spPr>
          <a:xfrm>
            <a:off x="741948" y="1309821"/>
            <a:ext cx="4819613" cy="538294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3729" y="4153408"/>
            <a:ext cx="4588625" cy="2023555"/>
          </a:xfrm>
          <a:prstGeom prst="rect">
            <a:avLst/>
          </a:prstGeom>
        </p:spPr>
      </p:pic>
      <p:sp>
        <p:nvSpPr>
          <p:cNvPr id="9" name="Rectangle 8"/>
          <p:cNvSpPr/>
          <p:nvPr/>
        </p:nvSpPr>
        <p:spPr>
          <a:xfrm>
            <a:off x="8799276" y="6588604"/>
            <a:ext cx="3392724" cy="276999"/>
          </a:xfrm>
          <a:prstGeom prst="rect">
            <a:avLst/>
          </a:prstGeom>
        </p:spPr>
        <p:txBody>
          <a:bodyPr wrap="none">
            <a:spAutoFit/>
          </a:bodyPr>
          <a:lstStyle/>
          <a:p>
            <a:r>
              <a:rPr lang="en-GB" sz="1200" dirty="0"/>
              <a:t>http://www.iu.edu/~emusic/361/digitalaudio1.htm</a:t>
            </a:r>
          </a:p>
        </p:txBody>
      </p:sp>
    </p:spTree>
    <p:extLst>
      <p:ext uri="{BB962C8B-B14F-4D97-AF65-F5344CB8AC3E}">
        <p14:creationId xmlns:p14="http://schemas.microsoft.com/office/powerpoint/2010/main" val="7065987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Proportional Integral Control</a:t>
            </a:r>
            <a:endParaRPr lang="en-GB"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74734" y="2412266"/>
            <a:ext cx="3579282" cy="1228709"/>
          </a:xfr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11156" y="3827279"/>
            <a:ext cx="2895938" cy="629552"/>
          </a:xfrm>
          <a:prstGeom prst="rect">
            <a:avLst/>
          </a:prstGeom>
        </p:spPr>
      </p:pic>
      <p:pic>
        <p:nvPicPr>
          <p:cNvPr id="13" name="Picture 12"/>
          <p:cNvPicPr>
            <a:picLocks noChangeAspect="1"/>
          </p:cNvPicPr>
          <p:nvPr/>
        </p:nvPicPr>
        <p:blipFill>
          <a:blip r:embed="rId4"/>
          <a:stretch>
            <a:fillRect/>
          </a:stretch>
        </p:blipFill>
        <p:spPr>
          <a:xfrm>
            <a:off x="329525" y="1313410"/>
            <a:ext cx="4794644" cy="5355057"/>
          </a:xfrm>
          <a:prstGeom prst="rect">
            <a:avLst/>
          </a:prstGeom>
        </p:spPr>
      </p:pic>
      <p:sp>
        <p:nvSpPr>
          <p:cNvPr id="15" name="TextBox 14"/>
          <p:cNvSpPr txBox="1"/>
          <p:nvPr/>
        </p:nvSpPr>
        <p:spPr>
          <a:xfrm>
            <a:off x="1474952" y="1781486"/>
            <a:ext cx="3641041" cy="2585323"/>
          </a:xfrm>
          <a:prstGeom prst="rect">
            <a:avLst/>
          </a:prstGeom>
          <a:noFill/>
        </p:spPr>
        <p:txBody>
          <a:bodyPr wrap="square" rtlCol="0">
            <a:spAutoFit/>
          </a:bodyPr>
          <a:lstStyle/>
          <a:p>
            <a:pPr marL="285750" indent="-285750">
              <a:buFont typeface="Arial" panose="020B0604020202020204" pitchFamily="34" charset="0"/>
              <a:buChar char="•"/>
            </a:pPr>
            <a:r>
              <a:rPr lang="en-GB" dirty="0" smtClean="0"/>
              <a:t>Calculate gain of proportional term using deflection-angle curve.</a:t>
            </a:r>
          </a:p>
          <a:p>
            <a:pPr marL="285750" indent="-285750">
              <a:buFont typeface="Arial" panose="020B0604020202020204" pitchFamily="34" charset="0"/>
              <a:buChar char="•"/>
            </a:pPr>
            <a:r>
              <a:rPr lang="en-GB" dirty="0" smtClean="0"/>
              <a:t>Scan through different coefficients for integral term to find minimum.</a:t>
            </a:r>
          </a:p>
          <a:p>
            <a:pPr marL="285750" indent="-285750">
              <a:buFont typeface="Arial" panose="020B0604020202020204" pitchFamily="34" charset="0"/>
              <a:buChar char="•"/>
            </a:pPr>
            <a:r>
              <a:rPr lang="en-GB" dirty="0" smtClean="0"/>
              <a:t>Will depend on size of drift and harmonic terms compared with resolution/noise terms. </a:t>
            </a:r>
            <a:endParaRPr lang="en-GB" dirty="0"/>
          </a:p>
        </p:txBody>
      </p:sp>
      <p:pic>
        <p:nvPicPr>
          <p:cNvPr id="16" name="Picture 15"/>
          <p:cNvPicPr>
            <a:picLocks noChangeAspect="1"/>
          </p:cNvPicPr>
          <p:nvPr/>
        </p:nvPicPr>
        <p:blipFill>
          <a:blip r:embed="rId5">
            <a:clrChange>
              <a:clrFrom>
                <a:srgbClr val="FFFFFF"/>
              </a:clrFrom>
              <a:clrTo>
                <a:srgbClr val="FFFFFF">
                  <a:alpha val="0"/>
                </a:srgbClr>
              </a:clrTo>
            </a:clrChange>
          </a:blip>
          <a:stretch>
            <a:fillRect/>
          </a:stretch>
        </p:blipFill>
        <p:spPr>
          <a:xfrm>
            <a:off x="5072657" y="1499714"/>
            <a:ext cx="4627837" cy="5168753"/>
          </a:xfrm>
          <a:prstGeom prst="rect">
            <a:avLst/>
          </a:prstGeom>
        </p:spPr>
      </p:pic>
    </p:spTree>
    <p:extLst>
      <p:ext uri="{BB962C8B-B14F-4D97-AF65-F5344CB8AC3E}">
        <p14:creationId xmlns:p14="http://schemas.microsoft.com/office/powerpoint/2010/main" val="3104707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Averaging over multiple bunches</a:t>
            </a:r>
            <a:endParaRPr lang="en-GB" dirty="0"/>
          </a:p>
        </p:txBody>
      </p:sp>
      <p:pic>
        <p:nvPicPr>
          <p:cNvPr id="6" name="Picture 5"/>
          <p:cNvPicPr>
            <a:picLocks noChangeAspect="1"/>
          </p:cNvPicPr>
          <p:nvPr/>
        </p:nvPicPr>
        <p:blipFill>
          <a:blip r:embed="rId2"/>
          <a:stretch>
            <a:fillRect/>
          </a:stretch>
        </p:blipFill>
        <p:spPr>
          <a:xfrm>
            <a:off x="430405" y="1341528"/>
            <a:ext cx="5747657" cy="5402169"/>
          </a:xfrm>
          <a:prstGeom prst="rect">
            <a:avLst/>
          </a:prstGeom>
        </p:spPr>
      </p:pic>
      <p:sp>
        <p:nvSpPr>
          <p:cNvPr id="8" name="TextBox 7"/>
          <p:cNvSpPr txBox="1"/>
          <p:nvPr/>
        </p:nvSpPr>
        <p:spPr>
          <a:xfrm>
            <a:off x="6210720" y="1959429"/>
            <a:ext cx="5349909" cy="2585323"/>
          </a:xfrm>
          <a:prstGeom prst="rect">
            <a:avLst/>
          </a:prstGeom>
          <a:noFill/>
        </p:spPr>
        <p:txBody>
          <a:bodyPr wrap="square" rtlCol="0">
            <a:spAutoFit/>
          </a:bodyPr>
          <a:lstStyle/>
          <a:p>
            <a:pPr marL="285750" indent="-285750">
              <a:buFont typeface="Arial" panose="020B0604020202020204" pitchFamily="34" charset="0"/>
              <a:buChar char="•"/>
            </a:pPr>
            <a:r>
              <a:rPr lang="en-GB" dirty="0" smtClean="0"/>
              <a:t>If resolution/low correlation is a dominant effect, averaging over multiple bunches can improve the position measurements and, therefore, the feedback performance. </a:t>
            </a:r>
          </a:p>
          <a:p>
            <a:pPr marL="285750" indent="-285750">
              <a:buFont typeface="Arial" panose="020B0604020202020204" pitchFamily="34" charset="0"/>
              <a:buChar char="•"/>
            </a:pPr>
            <a:r>
              <a:rPr lang="en-GB" dirty="0" smtClean="0"/>
              <a:t>If drift or harmonics are the dominant effects then averaging across multiple bunches can give a worse performance. </a:t>
            </a:r>
          </a:p>
          <a:p>
            <a:pPr marL="285750" indent="-285750">
              <a:buFont typeface="Arial" panose="020B0604020202020204" pitchFamily="34" charset="0"/>
              <a:buChar char="•"/>
            </a:pPr>
            <a:r>
              <a:rPr lang="en-GB" dirty="0" smtClean="0"/>
              <a:t>Possible to weight the proportion of bunch I, i-1, i-2 </a:t>
            </a:r>
            <a:r>
              <a:rPr lang="en-GB" dirty="0" err="1" smtClean="0"/>
              <a:t>etc</a:t>
            </a:r>
            <a:r>
              <a:rPr lang="en-GB" dirty="0" smtClean="0"/>
              <a:t> used to construct the position measurement. </a:t>
            </a:r>
            <a:endParaRPr lang="en-GB" dirty="0"/>
          </a:p>
        </p:txBody>
      </p:sp>
      <mc:AlternateContent xmlns:mc="http://schemas.openxmlformats.org/markup-compatibility/2006" xmlns:a14="http://schemas.microsoft.com/office/drawing/2010/main">
        <mc:Choice Requires="a14">
          <p:sp>
            <p:nvSpPr>
              <p:cNvPr id="9" name="TextBox 8"/>
              <p:cNvSpPr txBox="1"/>
              <p:nvPr/>
            </p:nvSpPr>
            <p:spPr>
              <a:xfrm>
                <a:off x="6400800" y="4716399"/>
                <a:ext cx="5484882" cy="60843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GB" sz="2000" b="0" i="0" smtClean="0">
                          <a:latin typeface="Cambria Math" panose="02040503050406030204" pitchFamily="18" charset="0"/>
                        </a:rPr>
                        <m:t>Adjusted</m:t>
                      </m:r>
                      <m:r>
                        <a:rPr lang="en-GB" sz="2000" b="0" i="0" smtClean="0">
                          <a:latin typeface="Cambria Math" panose="02040503050406030204" pitchFamily="18" charset="0"/>
                        </a:rPr>
                        <m:t> </m:t>
                      </m:r>
                      <m:r>
                        <m:rPr>
                          <m:sty m:val="p"/>
                        </m:rPr>
                        <a:rPr lang="en-GB" sz="2000" b="0" i="0" smtClean="0">
                          <a:latin typeface="Cambria Math" panose="02040503050406030204" pitchFamily="18" charset="0"/>
                        </a:rPr>
                        <m:t>bunch</m:t>
                      </m:r>
                      <m:r>
                        <a:rPr lang="en-GB" sz="2000" b="0" i="0" smtClean="0">
                          <a:latin typeface="Cambria Math" panose="02040503050406030204" pitchFamily="18" charset="0"/>
                        </a:rPr>
                        <m:t> </m:t>
                      </m:r>
                      <m:r>
                        <m:rPr>
                          <m:sty m:val="p"/>
                        </m:rPr>
                        <a:rPr lang="en-GB" sz="2000" b="0" i="0" smtClean="0">
                          <a:latin typeface="Cambria Math" panose="02040503050406030204" pitchFamily="18" charset="0"/>
                        </a:rPr>
                        <m:t>positio</m:t>
                      </m:r>
                      <m:sSub>
                        <m:sSubPr>
                          <m:ctrlPr>
                            <a:rPr lang="en-GB" sz="2000" b="0" i="1" smtClean="0">
                              <a:latin typeface="Cambria Math" panose="02040503050406030204" pitchFamily="18" charset="0"/>
                            </a:rPr>
                          </m:ctrlPr>
                        </m:sSubPr>
                        <m:e>
                          <m:r>
                            <m:rPr>
                              <m:sty m:val="p"/>
                            </m:rPr>
                            <a:rPr lang="en-GB" sz="2000" b="0" i="0" smtClean="0">
                              <a:latin typeface="Cambria Math" panose="02040503050406030204" pitchFamily="18" charset="0"/>
                            </a:rPr>
                            <m:t>n</m:t>
                          </m:r>
                        </m:e>
                        <m:sub>
                          <m:r>
                            <m:rPr>
                              <m:sty m:val="p"/>
                            </m:rPr>
                            <a:rPr lang="en-GB" sz="2000" b="0" i="0" smtClean="0">
                              <a:latin typeface="Cambria Math" panose="02040503050406030204" pitchFamily="18" charset="0"/>
                            </a:rPr>
                            <m:t>i</m:t>
                          </m:r>
                        </m:sub>
                      </m:sSub>
                      <m:r>
                        <a:rPr lang="en-GB" sz="2000" b="0" i="0" smtClean="0">
                          <a:latin typeface="Cambria Math" panose="02040503050406030204" pitchFamily="18" charset="0"/>
                        </a:rPr>
                        <m:t>=</m:t>
                      </m:r>
                      <m:r>
                        <m:rPr>
                          <m:sty m:val="p"/>
                        </m:rPr>
                        <a:rPr lang="en-GB" sz="2000" b="0" i="0" smtClean="0">
                          <a:latin typeface="Cambria Math" panose="02040503050406030204" pitchFamily="18" charset="0"/>
                        </a:rPr>
                        <m:t>Bunch</m:t>
                      </m:r>
                      <m:r>
                        <a:rPr lang="en-GB" sz="2000" b="0" i="0" smtClean="0">
                          <a:latin typeface="Cambria Math" panose="02040503050406030204" pitchFamily="18" charset="0"/>
                        </a:rPr>
                        <m:t> </m:t>
                      </m:r>
                      <m:r>
                        <m:rPr>
                          <m:sty m:val="p"/>
                        </m:rPr>
                        <a:rPr lang="en-GB" sz="2000" b="0" i="0" smtClean="0">
                          <a:latin typeface="Cambria Math" panose="02040503050406030204" pitchFamily="18" charset="0"/>
                        </a:rPr>
                        <m:t>positio</m:t>
                      </m:r>
                      <m:sSub>
                        <m:sSubPr>
                          <m:ctrlPr>
                            <a:rPr lang="en-GB" sz="2000" b="0" i="1" smtClean="0">
                              <a:latin typeface="Cambria Math" panose="02040503050406030204" pitchFamily="18" charset="0"/>
                            </a:rPr>
                          </m:ctrlPr>
                        </m:sSubPr>
                        <m:e>
                          <m:r>
                            <m:rPr>
                              <m:sty m:val="p"/>
                            </m:rPr>
                            <a:rPr lang="en-GB" sz="2000" b="0" i="0" smtClean="0">
                              <a:latin typeface="Cambria Math" panose="02040503050406030204" pitchFamily="18" charset="0"/>
                            </a:rPr>
                            <m:t>n</m:t>
                          </m:r>
                        </m:e>
                        <m:sub>
                          <m:r>
                            <m:rPr>
                              <m:sty m:val="p"/>
                            </m:rPr>
                            <a:rPr lang="en-GB" sz="2000" b="0" i="0" smtClean="0">
                              <a:latin typeface="Cambria Math" panose="02040503050406030204" pitchFamily="18" charset="0"/>
                            </a:rPr>
                            <m:t>i</m:t>
                          </m:r>
                        </m:sub>
                      </m:sSub>
                      <m:r>
                        <a:rPr lang="en-GB" sz="2000" b="0" i="0" smtClean="0">
                          <a:latin typeface="Cambria Math" panose="02040503050406030204" pitchFamily="18" charset="0"/>
                        </a:rPr>
                        <m:t>+</m:t>
                      </m:r>
                      <m:r>
                        <m:rPr>
                          <m:sty m:val="p"/>
                        </m:rPr>
                        <a:rPr lang="en-GB" sz="2000" b="0" i="0" smtClean="0">
                          <a:latin typeface="Cambria Math" panose="02040503050406030204" pitchFamily="18" charset="0"/>
                        </a:rPr>
                        <m:t>Coeff</m:t>
                      </m:r>
                      <m:r>
                        <a:rPr lang="en-GB" sz="2000" b="0" i="0" smtClean="0">
                          <a:latin typeface="Cambria Math" panose="02040503050406030204" pitchFamily="18" charset="0"/>
                        </a:rPr>
                        <m:t>.∗</m:t>
                      </m:r>
                      <m:r>
                        <m:rPr>
                          <m:sty m:val="p"/>
                        </m:rPr>
                        <a:rPr lang="en-GB" sz="2000" b="0" i="0" smtClean="0">
                          <a:latin typeface="Cambria Math" panose="02040503050406030204" pitchFamily="18" charset="0"/>
                        </a:rPr>
                        <m:t>Bunch</m:t>
                      </m:r>
                      <m:r>
                        <a:rPr lang="en-GB" sz="2000" b="0" i="0" smtClean="0">
                          <a:latin typeface="Cambria Math" panose="02040503050406030204" pitchFamily="18" charset="0"/>
                        </a:rPr>
                        <m:t> </m:t>
                      </m:r>
                      <m:r>
                        <m:rPr>
                          <m:sty m:val="p"/>
                        </m:rPr>
                        <a:rPr lang="en-GB" sz="2000" b="0" i="0" smtClean="0">
                          <a:latin typeface="Cambria Math" panose="02040503050406030204" pitchFamily="18" charset="0"/>
                        </a:rPr>
                        <m:t>positio</m:t>
                      </m:r>
                      <m:sSub>
                        <m:sSubPr>
                          <m:ctrlPr>
                            <a:rPr lang="en-GB" sz="2000" b="0" i="1" smtClean="0">
                              <a:latin typeface="Cambria Math" panose="02040503050406030204" pitchFamily="18" charset="0"/>
                            </a:rPr>
                          </m:ctrlPr>
                        </m:sSubPr>
                        <m:e>
                          <m:r>
                            <m:rPr>
                              <m:sty m:val="p"/>
                            </m:rPr>
                            <a:rPr lang="en-GB" sz="2000" b="0" i="0" smtClean="0">
                              <a:latin typeface="Cambria Math" panose="02040503050406030204" pitchFamily="18" charset="0"/>
                            </a:rPr>
                            <m:t>n</m:t>
                          </m:r>
                        </m:e>
                        <m:sub>
                          <m:r>
                            <m:rPr>
                              <m:sty m:val="p"/>
                            </m:rPr>
                            <a:rPr lang="en-GB" sz="2000" b="0" i="0" smtClean="0">
                              <a:latin typeface="Cambria Math" panose="02040503050406030204" pitchFamily="18" charset="0"/>
                            </a:rPr>
                            <m:t>i</m:t>
                          </m:r>
                          <m:r>
                            <a:rPr lang="en-GB" sz="2000" b="0" i="0" smtClean="0">
                              <a:latin typeface="Cambria Math" panose="02040503050406030204" pitchFamily="18" charset="0"/>
                            </a:rPr>
                            <m:t>−1</m:t>
                          </m:r>
                        </m:sub>
                      </m:sSub>
                    </m:oMath>
                  </m:oMathPara>
                </a14:m>
                <a:endParaRPr lang="en-GB" sz="2000" dirty="0"/>
              </a:p>
            </p:txBody>
          </p:sp>
        </mc:Choice>
        <mc:Fallback xmlns="">
          <p:sp>
            <p:nvSpPr>
              <p:cNvPr id="9" name="TextBox 8"/>
              <p:cNvSpPr txBox="1">
                <a:spLocks noRot="1" noChangeAspect="1" noMove="1" noResize="1" noEditPoints="1" noAdjustHandles="1" noChangeArrowheads="1" noChangeShapeType="1" noTextEdit="1"/>
              </p:cNvSpPr>
              <p:nvPr/>
            </p:nvSpPr>
            <p:spPr>
              <a:xfrm>
                <a:off x="6400800" y="4716399"/>
                <a:ext cx="5484882" cy="608436"/>
              </a:xfrm>
              <a:prstGeom prst="rect">
                <a:avLst/>
              </a:prstGeom>
              <a:blipFill>
                <a:blip r:embed="rId3"/>
                <a:stretch>
                  <a:fillRect b="-17172"/>
                </a:stretch>
              </a:blipFill>
            </p:spPr>
            <p:txBody>
              <a:bodyPr/>
              <a:lstStyle/>
              <a:p>
                <a:r>
                  <a:rPr lang="en-GB">
                    <a:noFill/>
                  </a:rPr>
                  <a:t> </a:t>
                </a:r>
              </a:p>
            </p:txBody>
          </p:sp>
        </mc:Fallback>
      </mc:AlternateContent>
    </p:spTree>
    <p:extLst>
      <p:ext uri="{BB962C8B-B14F-4D97-AF65-F5344CB8AC3E}">
        <p14:creationId xmlns:p14="http://schemas.microsoft.com/office/powerpoint/2010/main" val="161176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600" dirty="0" smtClean="0"/>
              <a:t>Feedback Loop Simulation (MATLAB)</a:t>
            </a:r>
            <a:endParaRPr lang="en-GB" sz="3600" dirty="0"/>
          </a:p>
        </p:txBody>
      </p:sp>
      <p:sp>
        <p:nvSpPr>
          <p:cNvPr id="5" name="Rounded Rectangle 4"/>
          <p:cNvSpPr/>
          <p:nvPr/>
        </p:nvSpPr>
        <p:spPr>
          <a:xfrm>
            <a:off x="277585" y="1489732"/>
            <a:ext cx="5290458" cy="685800"/>
          </a:xfrm>
          <a:prstGeom prst="roundRect">
            <a:avLst/>
          </a:prstGeom>
          <a:solidFill>
            <a:srgbClr val="7B00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Construct uncorrected </a:t>
            </a:r>
            <a:r>
              <a:rPr lang="en-GB" dirty="0" err="1" smtClean="0"/>
              <a:t>e+e</a:t>
            </a:r>
            <a:r>
              <a:rPr lang="en-GB" dirty="0" smtClean="0"/>
              <a:t>- bunch trains (1312 bunches), with noise, drifts, harmonics, etc.</a:t>
            </a:r>
            <a:endParaRPr lang="en-GB" dirty="0"/>
          </a:p>
        </p:txBody>
      </p:sp>
      <p:sp>
        <p:nvSpPr>
          <p:cNvPr id="6" name="Down Arrow 5"/>
          <p:cNvSpPr/>
          <p:nvPr/>
        </p:nvSpPr>
        <p:spPr>
          <a:xfrm>
            <a:off x="2735035" y="2175532"/>
            <a:ext cx="252000" cy="361645"/>
          </a:xfrm>
          <a:prstGeom prst="downArrow">
            <a:avLst/>
          </a:prstGeom>
          <a:gradFill>
            <a:gsLst>
              <a:gs pos="100000">
                <a:srgbClr val="DEEBF7"/>
              </a:gs>
              <a:gs pos="92000">
                <a:srgbClr val="8345E8"/>
              </a:gs>
              <a:gs pos="62000">
                <a:srgbClr val="8345E8"/>
              </a:gs>
              <a:gs pos="3000">
                <a:schemeClr val="accent1">
                  <a:lumMod val="20000"/>
                  <a:lumOff val="80000"/>
                </a:schemeClr>
              </a:gs>
            </a:gsLst>
            <a:path path="circle">
              <a:fillToRect l="100000" t="100000"/>
            </a:path>
          </a:gradFill>
          <a:ln>
            <a:solidFill>
              <a:srgbClr val="7B00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277585" y="2577498"/>
            <a:ext cx="5290458" cy="685800"/>
          </a:xfrm>
          <a:prstGeom prst="roundRect">
            <a:avLst/>
          </a:prstGeom>
          <a:solidFill>
            <a:srgbClr val="008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True beam offset at IP = Uncorrected offset + correction</a:t>
            </a:r>
            <a:endParaRPr lang="en-GB" dirty="0"/>
          </a:p>
        </p:txBody>
      </p:sp>
      <p:sp>
        <p:nvSpPr>
          <p:cNvPr id="8" name="Rounded Rectangle 7"/>
          <p:cNvSpPr/>
          <p:nvPr/>
        </p:nvSpPr>
        <p:spPr>
          <a:xfrm>
            <a:off x="277585" y="3662612"/>
            <a:ext cx="5290458" cy="685800"/>
          </a:xfrm>
          <a:prstGeom prst="roundRect">
            <a:avLst/>
          </a:prstGeom>
          <a:solidFill>
            <a:srgbClr val="008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True beam-beam deflection (using nominal deflection curve)</a:t>
            </a:r>
            <a:endParaRPr lang="en-GB" dirty="0"/>
          </a:p>
        </p:txBody>
      </p:sp>
      <p:sp>
        <p:nvSpPr>
          <p:cNvPr id="10" name="Rounded Rectangle 9"/>
          <p:cNvSpPr/>
          <p:nvPr/>
        </p:nvSpPr>
        <p:spPr>
          <a:xfrm>
            <a:off x="277585" y="4747726"/>
            <a:ext cx="5290458" cy="685800"/>
          </a:xfrm>
          <a:prstGeom prst="roundRect">
            <a:avLst/>
          </a:prstGeom>
          <a:solidFill>
            <a:srgbClr val="008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True offset at BPM (using IP to BPM distance 4m)</a:t>
            </a:r>
            <a:endParaRPr lang="en-GB" dirty="0"/>
          </a:p>
        </p:txBody>
      </p:sp>
      <p:sp>
        <p:nvSpPr>
          <p:cNvPr id="11" name="Down Arrow 10"/>
          <p:cNvSpPr/>
          <p:nvPr/>
        </p:nvSpPr>
        <p:spPr>
          <a:xfrm>
            <a:off x="2735034" y="3263298"/>
            <a:ext cx="252000" cy="361645"/>
          </a:xfrm>
          <a:prstGeom prst="downArrow">
            <a:avLst/>
          </a:prstGeom>
          <a:gradFill>
            <a:gsLst>
              <a:gs pos="100000">
                <a:srgbClr val="DEEBF7"/>
              </a:gs>
              <a:gs pos="92000">
                <a:srgbClr val="8345E8"/>
              </a:gs>
              <a:gs pos="62000">
                <a:srgbClr val="8345E8"/>
              </a:gs>
              <a:gs pos="3000">
                <a:schemeClr val="accent1">
                  <a:lumMod val="20000"/>
                  <a:lumOff val="80000"/>
                </a:schemeClr>
              </a:gs>
            </a:gsLst>
            <a:path path="circle">
              <a:fillToRect l="100000" t="100000"/>
            </a:path>
          </a:gradFill>
          <a:ln>
            <a:solidFill>
              <a:srgbClr val="7B00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Down Arrow 11"/>
          <p:cNvSpPr/>
          <p:nvPr/>
        </p:nvSpPr>
        <p:spPr>
          <a:xfrm>
            <a:off x="2735034" y="4348412"/>
            <a:ext cx="252000" cy="361645"/>
          </a:xfrm>
          <a:prstGeom prst="downArrow">
            <a:avLst/>
          </a:prstGeom>
          <a:gradFill>
            <a:gsLst>
              <a:gs pos="100000">
                <a:srgbClr val="DEEBF7"/>
              </a:gs>
              <a:gs pos="92000">
                <a:srgbClr val="8345E8"/>
              </a:gs>
              <a:gs pos="62000">
                <a:srgbClr val="8345E8"/>
              </a:gs>
              <a:gs pos="3000">
                <a:schemeClr val="accent1">
                  <a:lumMod val="20000"/>
                  <a:lumOff val="80000"/>
                </a:schemeClr>
              </a:gs>
            </a:gsLst>
            <a:path path="circle">
              <a:fillToRect l="100000" t="100000"/>
            </a:path>
          </a:gradFill>
          <a:ln>
            <a:solidFill>
              <a:srgbClr val="7B00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Down Arrow 12"/>
          <p:cNvSpPr/>
          <p:nvPr/>
        </p:nvSpPr>
        <p:spPr>
          <a:xfrm>
            <a:off x="2735033" y="5454866"/>
            <a:ext cx="252000" cy="361645"/>
          </a:xfrm>
          <a:prstGeom prst="downArrow">
            <a:avLst/>
          </a:prstGeom>
          <a:gradFill>
            <a:gsLst>
              <a:gs pos="100000">
                <a:srgbClr val="DEEBF7"/>
              </a:gs>
              <a:gs pos="92000">
                <a:srgbClr val="8345E8"/>
              </a:gs>
              <a:gs pos="62000">
                <a:srgbClr val="8345E8"/>
              </a:gs>
              <a:gs pos="3000">
                <a:schemeClr val="accent1">
                  <a:lumMod val="20000"/>
                  <a:lumOff val="80000"/>
                </a:schemeClr>
              </a:gs>
            </a:gsLst>
            <a:path path="circle">
              <a:fillToRect l="100000" t="100000"/>
            </a:path>
          </a:gradFill>
          <a:ln>
            <a:solidFill>
              <a:srgbClr val="7B00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ounded Rectangle 13"/>
          <p:cNvSpPr/>
          <p:nvPr/>
        </p:nvSpPr>
        <p:spPr>
          <a:xfrm>
            <a:off x="277582" y="5832840"/>
            <a:ext cx="5290458" cy="685800"/>
          </a:xfrm>
          <a:prstGeom prst="roundRect">
            <a:avLst/>
          </a:prstGeom>
          <a:solidFill>
            <a:srgbClr val="F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Measured offset at BPM (resolution)</a:t>
            </a:r>
            <a:endParaRPr lang="en-GB" dirty="0"/>
          </a:p>
        </p:txBody>
      </p:sp>
      <p:sp>
        <p:nvSpPr>
          <p:cNvPr id="15" name="Down Arrow 14"/>
          <p:cNvSpPr/>
          <p:nvPr/>
        </p:nvSpPr>
        <p:spPr>
          <a:xfrm rot="16200000">
            <a:off x="5639851" y="5986096"/>
            <a:ext cx="252000" cy="395619"/>
          </a:xfrm>
          <a:prstGeom prst="downArrow">
            <a:avLst/>
          </a:prstGeom>
          <a:gradFill>
            <a:gsLst>
              <a:gs pos="100000">
                <a:srgbClr val="DEEBF7"/>
              </a:gs>
              <a:gs pos="92000">
                <a:srgbClr val="8345E8"/>
              </a:gs>
              <a:gs pos="62000">
                <a:srgbClr val="8345E8"/>
              </a:gs>
              <a:gs pos="3000">
                <a:schemeClr val="accent1">
                  <a:lumMod val="20000"/>
                  <a:lumOff val="80000"/>
                </a:schemeClr>
              </a:gs>
            </a:gsLst>
            <a:path path="circle">
              <a:fillToRect l="100000" t="100000"/>
            </a:path>
          </a:gradFill>
          <a:ln>
            <a:solidFill>
              <a:srgbClr val="7B00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ounded Rectangle 15"/>
          <p:cNvSpPr/>
          <p:nvPr/>
        </p:nvSpPr>
        <p:spPr>
          <a:xfrm>
            <a:off x="5963661" y="5824673"/>
            <a:ext cx="5290458" cy="685800"/>
          </a:xfrm>
          <a:prstGeom prst="roundRect">
            <a:avLst/>
          </a:prstGeom>
          <a:solidFill>
            <a:srgbClr val="F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Estimate deflection angle, offset at IP from fit to beam-beam deflection curve (multiple models tested)</a:t>
            </a:r>
            <a:endParaRPr lang="en-GB" dirty="0"/>
          </a:p>
        </p:txBody>
      </p:sp>
      <p:sp>
        <p:nvSpPr>
          <p:cNvPr id="17" name="Rounded Rectangle 16"/>
          <p:cNvSpPr/>
          <p:nvPr/>
        </p:nvSpPr>
        <p:spPr>
          <a:xfrm>
            <a:off x="5963661" y="4764052"/>
            <a:ext cx="5290458" cy="685800"/>
          </a:xfrm>
          <a:prstGeom prst="roundRect">
            <a:avLst/>
          </a:prstGeom>
          <a:solidFill>
            <a:srgbClr val="FE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Apply correction (</a:t>
            </a:r>
            <a:r>
              <a:rPr lang="en-GB" dirty="0" err="1" smtClean="0"/>
              <a:t>inc.</a:t>
            </a:r>
            <a:r>
              <a:rPr lang="en-GB" dirty="0" smtClean="0"/>
              <a:t> kicker error 0.1% offset)</a:t>
            </a:r>
            <a:endParaRPr lang="en-GB" dirty="0"/>
          </a:p>
        </p:txBody>
      </p:sp>
      <p:sp>
        <p:nvSpPr>
          <p:cNvPr id="18" name="Down Arrow 17"/>
          <p:cNvSpPr/>
          <p:nvPr/>
        </p:nvSpPr>
        <p:spPr>
          <a:xfrm rot="10800000">
            <a:off x="8463025" y="5449855"/>
            <a:ext cx="252000" cy="361645"/>
          </a:xfrm>
          <a:prstGeom prst="downArrow">
            <a:avLst/>
          </a:prstGeom>
          <a:gradFill>
            <a:gsLst>
              <a:gs pos="100000">
                <a:srgbClr val="DEEBF7"/>
              </a:gs>
              <a:gs pos="92000">
                <a:srgbClr val="8345E8"/>
              </a:gs>
              <a:gs pos="62000">
                <a:srgbClr val="8345E8"/>
              </a:gs>
              <a:gs pos="3000">
                <a:schemeClr val="accent1">
                  <a:lumMod val="20000"/>
                  <a:lumOff val="80000"/>
                </a:schemeClr>
              </a:gs>
            </a:gsLst>
            <a:path path="circle">
              <a:fillToRect l="100000" t="100000"/>
            </a:path>
          </a:gradFill>
          <a:ln>
            <a:solidFill>
              <a:srgbClr val="7B00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Bent Arrow 24"/>
          <p:cNvSpPr/>
          <p:nvPr/>
        </p:nvSpPr>
        <p:spPr>
          <a:xfrm flipH="1">
            <a:off x="5568039" y="3020785"/>
            <a:ext cx="3086104" cy="1743263"/>
          </a:xfrm>
          <a:prstGeom prst="bentArrow">
            <a:avLst>
              <a:gd name="adj1" fmla="val 4954"/>
              <a:gd name="adj2" fmla="val 9095"/>
              <a:gd name="adj3" fmla="val 11769"/>
              <a:gd name="adj4" fmla="val 30980"/>
            </a:avLst>
          </a:prstGeom>
          <a:gradFill flip="none" rotWithShape="1">
            <a:gsLst>
              <a:gs pos="89000">
                <a:srgbClr val="8345E8"/>
              </a:gs>
              <a:gs pos="24000">
                <a:srgbClr val="8345E8"/>
              </a:gs>
              <a:gs pos="13000">
                <a:schemeClr val="accent1">
                  <a:lumMod val="20000"/>
                  <a:lumOff val="80000"/>
                </a:schemeClr>
              </a:gs>
            </a:gsLst>
            <a:lin ang="2700000" scaled="1"/>
            <a:tileRect/>
          </a:gradFill>
          <a:ln>
            <a:solidFill>
              <a:srgbClr val="7B00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6" name="TextBox 25"/>
          <p:cNvSpPr txBox="1"/>
          <p:nvPr/>
        </p:nvSpPr>
        <p:spPr>
          <a:xfrm>
            <a:off x="5568039" y="1621536"/>
            <a:ext cx="4196443" cy="369332"/>
          </a:xfrm>
          <a:prstGeom prst="rect">
            <a:avLst/>
          </a:prstGeom>
          <a:noFill/>
        </p:spPr>
        <p:txBody>
          <a:bodyPr wrap="square" rtlCol="0">
            <a:spAutoFit/>
          </a:bodyPr>
          <a:lstStyle/>
          <a:p>
            <a:r>
              <a:rPr lang="en-GB" dirty="0" smtClean="0">
                <a:solidFill>
                  <a:srgbClr val="7B009C"/>
                </a:solidFill>
              </a:rPr>
              <a:t>Run for multiple trains and average results. </a:t>
            </a:r>
            <a:endParaRPr lang="en-GB" dirty="0">
              <a:solidFill>
                <a:srgbClr val="7B009C"/>
              </a:solidFill>
            </a:endParaRPr>
          </a:p>
        </p:txBody>
      </p:sp>
      <p:sp>
        <p:nvSpPr>
          <p:cNvPr id="27" name="Down Arrow 26"/>
          <p:cNvSpPr/>
          <p:nvPr/>
        </p:nvSpPr>
        <p:spPr>
          <a:xfrm rot="16200000">
            <a:off x="5635543" y="2524331"/>
            <a:ext cx="261275" cy="394961"/>
          </a:xfrm>
          <a:prstGeom prst="downArrow">
            <a:avLst/>
          </a:prstGeom>
          <a:gradFill>
            <a:gsLst>
              <a:gs pos="100000">
                <a:srgbClr val="DEEBF7"/>
              </a:gs>
              <a:gs pos="92000">
                <a:srgbClr val="8345E8"/>
              </a:gs>
              <a:gs pos="62000">
                <a:srgbClr val="8345E8"/>
              </a:gs>
              <a:gs pos="3000">
                <a:schemeClr val="accent1">
                  <a:lumMod val="20000"/>
                  <a:lumOff val="80000"/>
                </a:schemeClr>
              </a:gs>
            </a:gsLst>
            <a:path path="circle">
              <a:fillToRect l="100000" t="100000"/>
            </a:path>
          </a:gradFill>
          <a:ln>
            <a:solidFill>
              <a:srgbClr val="7B00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ounded Rectangle 27"/>
          <p:cNvSpPr/>
          <p:nvPr/>
        </p:nvSpPr>
        <p:spPr>
          <a:xfrm>
            <a:off x="5979990" y="2294896"/>
            <a:ext cx="5290458" cy="685800"/>
          </a:xfrm>
          <a:prstGeom prst="roundRect">
            <a:avLst/>
          </a:prstGeom>
          <a:solidFill>
            <a:srgbClr val="7B00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Determine luminosity from bunch-bunch offset (using nominal luminosity-offset curve)</a:t>
            </a:r>
            <a:endParaRPr lang="en-GB" dirty="0"/>
          </a:p>
        </p:txBody>
      </p:sp>
      <p:sp>
        <p:nvSpPr>
          <p:cNvPr id="29" name="TextBox 28"/>
          <p:cNvSpPr txBox="1"/>
          <p:nvPr/>
        </p:nvSpPr>
        <p:spPr>
          <a:xfrm>
            <a:off x="8654143" y="3662612"/>
            <a:ext cx="1537188" cy="369332"/>
          </a:xfrm>
          <a:prstGeom prst="rect">
            <a:avLst/>
          </a:prstGeom>
          <a:noFill/>
        </p:spPr>
        <p:txBody>
          <a:bodyPr wrap="square" rtlCol="0">
            <a:spAutoFit/>
          </a:bodyPr>
          <a:lstStyle/>
          <a:p>
            <a:r>
              <a:rPr lang="en-GB" dirty="0" smtClean="0">
                <a:solidFill>
                  <a:srgbClr val="7B009C"/>
                </a:solidFill>
              </a:rPr>
              <a:t>Delay loop</a:t>
            </a:r>
            <a:endParaRPr lang="en-GB" dirty="0">
              <a:solidFill>
                <a:srgbClr val="7B009C"/>
              </a:solidFill>
            </a:endParaRPr>
          </a:p>
        </p:txBody>
      </p:sp>
    </p:spTree>
    <p:extLst>
      <p:ext uri="{BB962C8B-B14F-4D97-AF65-F5344CB8AC3E}">
        <p14:creationId xmlns:p14="http://schemas.microsoft.com/office/powerpoint/2010/main" val="20665922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clrChange>
              <a:clrFrom>
                <a:srgbClr val="FFFFFF"/>
              </a:clrFrom>
              <a:clrTo>
                <a:srgbClr val="FFFFFF">
                  <a:alpha val="0"/>
                </a:srgbClr>
              </a:clrTo>
            </a:clrChange>
          </a:blip>
          <a:stretch>
            <a:fillRect/>
          </a:stretch>
        </p:blipFill>
        <p:spPr>
          <a:xfrm>
            <a:off x="0" y="1917856"/>
            <a:ext cx="4439560" cy="4172701"/>
          </a:xfrm>
          <a:prstGeom prst="rect">
            <a:avLst/>
          </a:prstGeom>
        </p:spPr>
      </p:pic>
      <p:sp>
        <p:nvSpPr>
          <p:cNvPr id="3" name="Title 2"/>
          <p:cNvSpPr>
            <a:spLocks noGrp="1"/>
          </p:cNvSpPr>
          <p:nvPr>
            <p:ph type="title"/>
          </p:nvPr>
        </p:nvSpPr>
        <p:spPr/>
        <p:txBody>
          <a:bodyPr>
            <a:normAutofit/>
          </a:bodyPr>
          <a:lstStyle/>
          <a:p>
            <a:r>
              <a:rPr lang="en-GB" sz="3400" dirty="0" smtClean="0"/>
              <a:t>Proportional sum of consecutive bunches</a:t>
            </a:r>
            <a:endParaRPr lang="en-GB" sz="3400" dirty="0"/>
          </a:p>
        </p:txBody>
      </p:sp>
      <mc:AlternateContent xmlns:mc="http://schemas.openxmlformats.org/markup-compatibility/2006" xmlns:a14="http://schemas.microsoft.com/office/drawing/2010/main">
        <mc:Choice Requires="a14">
          <p:sp>
            <p:nvSpPr>
              <p:cNvPr id="7" name="TextBox 6"/>
              <p:cNvSpPr txBox="1"/>
              <p:nvPr/>
            </p:nvSpPr>
            <p:spPr>
              <a:xfrm>
                <a:off x="3858190" y="2890158"/>
                <a:ext cx="7913192" cy="307777"/>
              </a:xfrm>
              <a:prstGeom prst="rect">
                <a:avLst/>
              </a:prstGeom>
              <a:noFill/>
              <a:ln>
                <a:solidFill>
                  <a:srgbClr val="804AE5"/>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GB" sz="2000" b="0" i="0" smtClean="0">
                          <a:solidFill>
                            <a:srgbClr val="804AE5"/>
                          </a:solidFill>
                          <a:latin typeface="Cambria Math" panose="02040503050406030204" pitchFamily="18" charset="0"/>
                        </a:rPr>
                        <m:t>Adjusted</m:t>
                      </m:r>
                      <m:r>
                        <a:rPr lang="en-GB" sz="2000" b="0" i="0" smtClean="0">
                          <a:solidFill>
                            <a:srgbClr val="804AE5"/>
                          </a:solidFill>
                          <a:latin typeface="Cambria Math" panose="02040503050406030204" pitchFamily="18" charset="0"/>
                        </a:rPr>
                        <m:t> </m:t>
                      </m:r>
                      <m:r>
                        <m:rPr>
                          <m:sty m:val="p"/>
                        </m:rPr>
                        <a:rPr lang="en-GB" sz="2000" b="0" i="0" smtClean="0">
                          <a:solidFill>
                            <a:srgbClr val="804AE5"/>
                          </a:solidFill>
                          <a:latin typeface="Cambria Math" panose="02040503050406030204" pitchFamily="18" charset="0"/>
                        </a:rPr>
                        <m:t>bunch</m:t>
                      </m:r>
                      <m:r>
                        <a:rPr lang="en-GB" sz="2000" b="0" i="0" smtClean="0">
                          <a:solidFill>
                            <a:srgbClr val="804AE5"/>
                          </a:solidFill>
                          <a:latin typeface="Cambria Math" panose="02040503050406030204" pitchFamily="18" charset="0"/>
                        </a:rPr>
                        <m:t> </m:t>
                      </m:r>
                      <m:r>
                        <m:rPr>
                          <m:sty m:val="p"/>
                        </m:rPr>
                        <a:rPr lang="en-GB" sz="2000" b="0" i="0" smtClean="0">
                          <a:solidFill>
                            <a:srgbClr val="804AE5"/>
                          </a:solidFill>
                          <a:latin typeface="Cambria Math" panose="02040503050406030204" pitchFamily="18" charset="0"/>
                        </a:rPr>
                        <m:t>positio</m:t>
                      </m:r>
                      <m:sSub>
                        <m:sSubPr>
                          <m:ctrlPr>
                            <a:rPr lang="en-GB" sz="2000" b="0" i="1" smtClean="0">
                              <a:solidFill>
                                <a:srgbClr val="804AE5"/>
                              </a:solidFill>
                              <a:latin typeface="Cambria Math" panose="02040503050406030204" pitchFamily="18" charset="0"/>
                            </a:rPr>
                          </m:ctrlPr>
                        </m:sSubPr>
                        <m:e>
                          <m:r>
                            <m:rPr>
                              <m:sty m:val="p"/>
                            </m:rPr>
                            <a:rPr lang="en-GB" sz="2000" b="0" i="0" smtClean="0">
                              <a:solidFill>
                                <a:srgbClr val="804AE5"/>
                              </a:solidFill>
                              <a:latin typeface="Cambria Math" panose="02040503050406030204" pitchFamily="18" charset="0"/>
                            </a:rPr>
                            <m:t>n</m:t>
                          </m:r>
                        </m:e>
                        <m:sub>
                          <m:r>
                            <m:rPr>
                              <m:sty m:val="p"/>
                            </m:rPr>
                            <a:rPr lang="en-GB" sz="2000" b="0" i="0" smtClean="0">
                              <a:solidFill>
                                <a:srgbClr val="804AE5"/>
                              </a:solidFill>
                              <a:latin typeface="Cambria Math" panose="02040503050406030204" pitchFamily="18" charset="0"/>
                            </a:rPr>
                            <m:t>i</m:t>
                          </m:r>
                        </m:sub>
                      </m:sSub>
                      <m:r>
                        <a:rPr lang="en-GB" sz="2000" b="0" i="0" smtClean="0">
                          <a:solidFill>
                            <a:srgbClr val="804AE5"/>
                          </a:solidFill>
                          <a:latin typeface="Cambria Math" panose="02040503050406030204" pitchFamily="18" charset="0"/>
                        </a:rPr>
                        <m:t>=</m:t>
                      </m:r>
                      <m:r>
                        <m:rPr>
                          <m:sty m:val="p"/>
                        </m:rPr>
                        <a:rPr lang="en-GB" sz="2000" b="0" i="0" smtClean="0">
                          <a:solidFill>
                            <a:srgbClr val="804AE5"/>
                          </a:solidFill>
                          <a:latin typeface="Cambria Math" panose="02040503050406030204" pitchFamily="18" charset="0"/>
                        </a:rPr>
                        <m:t>Bunch</m:t>
                      </m:r>
                      <m:r>
                        <a:rPr lang="en-GB" sz="2000" b="0" i="0" smtClean="0">
                          <a:solidFill>
                            <a:srgbClr val="804AE5"/>
                          </a:solidFill>
                          <a:latin typeface="Cambria Math" panose="02040503050406030204" pitchFamily="18" charset="0"/>
                        </a:rPr>
                        <m:t> </m:t>
                      </m:r>
                      <m:r>
                        <m:rPr>
                          <m:sty m:val="p"/>
                        </m:rPr>
                        <a:rPr lang="en-GB" sz="2000" b="0" i="0" smtClean="0">
                          <a:solidFill>
                            <a:srgbClr val="804AE5"/>
                          </a:solidFill>
                          <a:latin typeface="Cambria Math" panose="02040503050406030204" pitchFamily="18" charset="0"/>
                        </a:rPr>
                        <m:t>positio</m:t>
                      </m:r>
                      <m:sSub>
                        <m:sSubPr>
                          <m:ctrlPr>
                            <a:rPr lang="en-GB" sz="2000" b="0" i="1" smtClean="0">
                              <a:solidFill>
                                <a:srgbClr val="804AE5"/>
                              </a:solidFill>
                              <a:latin typeface="Cambria Math" panose="02040503050406030204" pitchFamily="18" charset="0"/>
                            </a:rPr>
                          </m:ctrlPr>
                        </m:sSubPr>
                        <m:e>
                          <m:r>
                            <m:rPr>
                              <m:sty m:val="p"/>
                            </m:rPr>
                            <a:rPr lang="en-GB" sz="2000" b="0" i="0" smtClean="0">
                              <a:solidFill>
                                <a:srgbClr val="804AE5"/>
                              </a:solidFill>
                              <a:latin typeface="Cambria Math" panose="02040503050406030204" pitchFamily="18" charset="0"/>
                            </a:rPr>
                            <m:t>n</m:t>
                          </m:r>
                        </m:e>
                        <m:sub>
                          <m:r>
                            <m:rPr>
                              <m:sty m:val="p"/>
                            </m:rPr>
                            <a:rPr lang="en-GB" sz="2000" b="0" i="0" smtClean="0">
                              <a:solidFill>
                                <a:srgbClr val="804AE5"/>
                              </a:solidFill>
                              <a:latin typeface="Cambria Math" panose="02040503050406030204" pitchFamily="18" charset="0"/>
                            </a:rPr>
                            <m:t>i</m:t>
                          </m:r>
                        </m:sub>
                      </m:sSub>
                      <m:r>
                        <a:rPr lang="en-GB" sz="2000" b="0" i="0" smtClean="0">
                          <a:solidFill>
                            <a:srgbClr val="804AE5"/>
                          </a:solidFill>
                          <a:latin typeface="Cambria Math" panose="02040503050406030204" pitchFamily="18" charset="0"/>
                        </a:rPr>
                        <m:t>+</m:t>
                      </m:r>
                      <m:r>
                        <m:rPr>
                          <m:sty m:val="p"/>
                        </m:rPr>
                        <a:rPr lang="en-GB" sz="2000" b="0" i="0" smtClean="0">
                          <a:solidFill>
                            <a:srgbClr val="804AE5"/>
                          </a:solidFill>
                          <a:latin typeface="Cambria Math" panose="02040503050406030204" pitchFamily="18" charset="0"/>
                        </a:rPr>
                        <m:t>Coeff</m:t>
                      </m:r>
                      <m:r>
                        <a:rPr lang="en-GB" sz="2000" b="0" i="0" smtClean="0">
                          <a:solidFill>
                            <a:srgbClr val="804AE5"/>
                          </a:solidFill>
                          <a:latin typeface="Cambria Math" panose="02040503050406030204" pitchFamily="18" charset="0"/>
                        </a:rPr>
                        <m:t>.∗</m:t>
                      </m:r>
                      <m:r>
                        <m:rPr>
                          <m:sty m:val="p"/>
                        </m:rPr>
                        <a:rPr lang="en-GB" sz="2000" b="0" i="0" smtClean="0">
                          <a:solidFill>
                            <a:srgbClr val="804AE5"/>
                          </a:solidFill>
                          <a:latin typeface="Cambria Math" panose="02040503050406030204" pitchFamily="18" charset="0"/>
                        </a:rPr>
                        <m:t>Bunch</m:t>
                      </m:r>
                      <m:r>
                        <a:rPr lang="en-GB" sz="2000" b="0" i="0" smtClean="0">
                          <a:solidFill>
                            <a:srgbClr val="804AE5"/>
                          </a:solidFill>
                          <a:latin typeface="Cambria Math" panose="02040503050406030204" pitchFamily="18" charset="0"/>
                        </a:rPr>
                        <m:t> </m:t>
                      </m:r>
                      <m:r>
                        <m:rPr>
                          <m:sty m:val="p"/>
                        </m:rPr>
                        <a:rPr lang="en-GB" sz="2000" b="0" i="0" smtClean="0">
                          <a:solidFill>
                            <a:srgbClr val="804AE5"/>
                          </a:solidFill>
                          <a:latin typeface="Cambria Math" panose="02040503050406030204" pitchFamily="18" charset="0"/>
                        </a:rPr>
                        <m:t>positio</m:t>
                      </m:r>
                      <m:sSub>
                        <m:sSubPr>
                          <m:ctrlPr>
                            <a:rPr lang="en-GB" sz="2000" b="0" i="1" smtClean="0">
                              <a:solidFill>
                                <a:srgbClr val="804AE5"/>
                              </a:solidFill>
                              <a:latin typeface="Cambria Math" panose="02040503050406030204" pitchFamily="18" charset="0"/>
                            </a:rPr>
                          </m:ctrlPr>
                        </m:sSubPr>
                        <m:e>
                          <m:r>
                            <m:rPr>
                              <m:sty m:val="p"/>
                            </m:rPr>
                            <a:rPr lang="en-GB" sz="2000" b="0" i="0" smtClean="0">
                              <a:solidFill>
                                <a:srgbClr val="804AE5"/>
                              </a:solidFill>
                              <a:latin typeface="Cambria Math" panose="02040503050406030204" pitchFamily="18" charset="0"/>
                            </a:rPr>
                            <m:t>n</m:t>
                          </m:r>
                        </m:e>
                        <m:sub>
                          <m:r>
                            <m:rPr>
                              <m:sty m:val="p"/>
                            </m:rPr>
                            <a:rPr lang="en-GB" sz="2000" b="0" i="0" smtClean="0">
                              <a:solidFill>
                                <a:srgbClr val="804AE5"/>
                              </a:solidFill>
                              <a:latin typeface="Cambria Math" panose="02040503050406030204" pitchFamily="18" charset="0"/>
                            </a:rPr>
                            <m:t>i</m:t>
                          </m:r>
                          <m:r>
                            <a:rPr lang="en-GB" sz="2000" b="0" i="0" smtClean="0">
                              <a:solidFill>
                                <a:srgbClr val="804AE5"/>
                              </a:solidFill>
                              <a:latin typeface="Cambria Math" panose="02040503050406030204" pitchFamily="18" charset="0"/>
                            </a:rPr>
                            <m:t>−1</m:t>
                          </m:r>
                        </m:sub>
                      </m:sSub>
                    </m:oMath>
                  </m:oMathPara>
                </a14:m>
                <a:endParaRPr lang="en-GB" sz="2000" dirty="0">
                  <a:solidFill>
                    <a:srgbClr val="804AE5"/>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858190" y="2890158"/>
                <a:ext cx="7913192" cy="307777"/>
              </a:xfrm>
              <a:prstGeom prst="rect">
                <a:avLst/>
              </a:prstGeom>
              <a:blipFill>
                <a:blip r:embed="rId3"/>
                <a:stretch>
                  <a:fillRect l="-615" b="-30189"/>
                </a:stretch>
              </a:blipFill>
              <a:ln>
                <a:solidFill>
                  <a:srgbClr val="804AE5"/>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858190" y="3445329"/>
                <a:ext cx="7913192" cy="2031325"/>
              </a:xfrm>
              <a:prstGeom prst="rect">
                <a:avLst/>
              </a:prstGeom>
              <a:noFill/>
            </p:spPr>
            <p:txBody>
              <a:bodyPr wrap="square" rtlCol="0">
                <a:spAutoFit/>
              </a:bodyPr>
              <a:lstStyle/>
              <a:p>
                <a:r>
                  <a:rPr lang="en-GB" dirty="0" smtClean="0"/>
                  <a:t>Calculate average luminosity for bunch train using equation above and scanning through the coefficient of </a:t>
                </a:r>
                <a14:m>
                  <m:oMath xmlns:m="http://schemas.openxmlformats.org/officeDocument/2006/math">
                    <m:r>
                      <m:rPr>
                        <m:sty m:val="p"/>
                      </m:rPr>
                      <a:rPr lang="en-GB">
                        <a:latin typeface="Cambria Math" panose="02040503050406030204" pitchFamily="18" charset="0"/>
                      </a:rPr>
                      <m:t>Bunch</m:t>
                    </m:r>
                    <m:r>
                      <a:rPr lang="en-GB">
                        <a:latin typeface="Cambria Math" panose="02040503050406030204" pitchFamily="18" charset="0"/>
                      </a:rPr>
                      <m:t> </m:t>
                    </m:r>
                    <m:r>
                      <m:rPr>
                        <m:sty m:val="p"/>
                      </m:rPr>
                      <a:rPr lang="en-GB">
                        <a:latin typeface="Cambria Math" panose="02040503050406030204" pitchFamily="18" charset="0"/>
                      </a:rPr>
                      <m:t>positio</m:t>
                    </m:r>
                    <m:sSub>
                      <m:sSubPr>
                        <m:ctrlPr>
                          <a:rPr lang="en-GB" i="1">
                            <a:latin typeface="Cambria Math" panose="02040503050406030204" pitchFamily="18" charset="0"/>
                          </a:rPr>
                        </m:ctrlPr>
                      </m:sSubPr>
                      <m:e>
                        <m:r>
                          <m:rPr>
                            <m:sty m:val="p"/>
                          </m:rPr>
                          <a:rPr lang="en-GB">
                            <a:latin typeface="Cambria Math" panose="02040503050406030204" pitchFamily="18" charset="0"/>
                          </a:rPr>
                          <m:t>n</m:t>
                        </m:r>
                      </m:e>
                      <m:sub>
                        <m:r>
                          <m:rPr>
                            <m:sty m:val="p"/>
                          </m:rPr>
                          <a:rPr lang="en-GB">
                            <a:latin typeface="Cambria Math" panose="02040503050406030204" pitchFamily="18" charset="0"/>
                          </a:rPr>
                          <m:t>i</m:t>
                        </m:r>
                        <m:r>
                          <a:rPr lang="en-GB">
                            <a:latin typeface="Cambria Math" panose="02040503050406030204" pitchFamily="18" charset="0"/>
                          </a:rPr>
                          <m:t>−1</m:t>
                        </m:r>
                      </m:sub>
                    </m:sSub>
                  </m:oMath>
                </a14:m>
                <a:r>
                  <a:rPr lang="en-GB" dirty="0" smtClean="0"/>
                  <a:t> to use.</a:t>
                </a:r>
              </a:p>
              <a:p>
                <a:endParaRPr lang="en-GB" dirty="0"/>
              </a:p>
              <a:p>
                <a:r>
                  <a:rPr lang="en-GB" dirty="0" smtClean="0"/>
                  <a:t>The larger the drift/harmonic terms, compared with the random noise/resolution terms, the smaller the best coefficient (in terms of luminosity recovery).</a:t>
                </a:r>
              </a:p>
              <a:p>
                <a:endParaRPr lang="en-GB" dirty="0"/>
              </a:p>
              <a:p>
                <a:r>
                  <a:rPr lang="en-GB" dirty="0" smtClean="0"/>
                  <a:t>Typical size of effect on the order of a couple of percent difference. </a:t>
                </a:r>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3858190" y="3445329"/>
                <a:ext cx="7913192" cy="2031325"/>
              </a:xfrm>
              <a:prstGeom prst="rect">
                <a:avLst/>
              </a:prstGeom>
              <a:blipFill>
                <a:blip r:embed="rId4"/>
                <a:stretch>
                  <a:fillRect l="-693" t="-1502" b="-3904"/>
                </a:stretch>
              </a:blipFill>
            </p:spPr>
            <p:txBody>
              <a:bodyPr/>
              <a:lstStyle/>
              <a:p>
                <a:r>
                  <a:rPr lang="en-GB">
                    <a:noFill/>
                  </a:rPr>
                  <a:t> </a:t>
                </a:r>
              </a:p>
            </p:txBody>
          </p:sp>
        </mc:Fallback>
      </mc:AlternateContent>
      <p:cxnSp>
        <p:nvCxnSpPr>
          <p:cNvPr id="12" name="Straight Connector 11"/>
          <p:cNvCxnSpPr/>
          <p:nvPr/>
        </p:nvCxnSpPr>
        <p:spPr>
          <a:xfrm>
            <a:off x="2759131" y="1699503"/>
            <a:ext cx="16329" cy="444137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1889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400" dirty="0" smtClean="0"/>
              <a:t>Exceeding the turnaround point</a:t>
            </a:r>
            <a:endParaRPr lang="en-GB" sz="3400" dirty="0"/>
          </a:p>
        </p:txBody>
      </p:sp>
      <p:pic>
        <p:nvPicPr>
          <p:cNvPr id="5" name="Picture 4"/>
          <p:cNvPicPr>
            <a:picLocks noChangeAspect="1"/>
          </p:cNvPicPr>
          <p:nvPr/>
        </p:nvPicPr>
        <p:blipFill>
          <a:blip r:embed="rId2"/>
          <a:stretch>
            <a:fillRect/>
          </a:stretch>
        </p:blipFill>
        <p:spPr>
          <a:xfrm>
            <a:off x="3853542" y="1518556"/>
            <a:ext cx="4471751" cy="5225143"/>
          </a:xfrm>
          <a:prstGeom prst="rect">
            <a:avLst/>
          </a:prstGeom>
        </p:spPr>
      </p:pic>
      <p:pic>
        <p:nvPicPr>
          <p:cNvPr id="6" name="Picture 5"/>
          <p:cNvPicPr>
            <a:picLocks noChangeAspect="1"/>
          </p:cNvPicPr>
          <p:nvPr/>
        </p:nvPicPr>
        <p:blipFill>
          <a:blip r:embed="rId3"/>
          <a:stretch>
            <a:fillRect/>
          </a:stretch>
        </p:blipFill>
        <p:spPr>
          <a:xfrm>
            <a:off x="0" y="1518556"/>
            <a:ext cx="4471750" cy="5225143"/>
          </a:xfrm>
          <a:prstGeom prst="rect">
            <a:avLst/>
          </a:prstGeom>
        </p:spPr>
      </p:pic>
      <p:sp>
        <p:nvSpPr>
          <p:cNvPr id="7" name="TextBox 6"/>
          <p:cNvSpPr txBox="1"/>
          <p:nvPr/>
        </p:nvSpPr>
        <p:spPr>
          <a:xfrm>
            <a:off x="1600200" y="4106634"/>
            <a:ext cx="2253343" cy="369332"/>
          </a:xfrm>
          <a:prstGeom prst="rect">
            <a:avLst/>
          </a:prstGeom>
          <a:noFill/>
        </p:spPr>
        <p:txBody>
          <a:bodyPr wrap="square" rtlCol="0">
            <a:spAutoFit/>
          </a:bodyPr>
          <a:lstStyle/>
          <a:p>
            <a:r>
              <a:rPr lang="en-GB" dirty="0" smtClean="0"/>
              <a:t>200 nm initial offset</a:t>
            </a:r>
            <a:endParaRPr lang="en-GB" dirty="0"/>
          </a:p>
        </p:txBody>
      </p:sp>
      <p:sp>
        <p:nvSpPr>
          <p:cNvPr id="8" name="TextBox 7"/>
          <p:cNvSpPr txBox="1"/>
          <p:nvPr/>
        </p:nvSpPr>
        <p:spPr>
          <a:xfrm>
            <a:off x="5250889" y="4131127"/>
            <a:ext cx="2253343" cy="369332"/>
          </a:xfrm>
          <a:prstGeom prst="rect">
            <a:avLst/>
          </a:prstGeom>
          <a:noFill/>
        </p:spPr>
        <p:txBody>
          <a:bodyPr wrap="square" rtlCol="0">
            <a:spAutoFit/>
          </a:bodyPr>
          <a:lstStyle/>
          <a:p>
            <a:r>
              <a:rPr lang="en-GB" dirty="0"/>
              <a:t>4</a:t>
            </a:r>
            <a:r>
              <a:rPr lang="en-GB" dirty="0" smtClean="0"/>
              <a:t>00 nm initial offset</a:t>
            </a:r>
            <a:endParaRPr lang="en-GB" dirty="0"/>
          </a:p>
        </p:txBody>
      </p:sp>
      <p:sp>
        <p:nvSpPr>
          <p:cNvPr id="9" name="TextBox 8"/>
          <p:cNvSpPr txBox="1"/>
          <p:nvPr/>
        </p:nvSpPr>
        <p:spPr>
          <a:xfrm>
            <a:off x="7886700" y="1825960"/>
            <a:ext cx="4098472" cy="2954655"/>
          </a:xfrm>
          <a:prstGeom prst="rect">
            <a:avLst/>
          </a:prstGeom>
          <a:noFill/>
        </p:spPr>
        <p:txBody>
          <a:bodyPr wrap="square" rtlCol="0">
            <a:spAutoFit/>
          </a:bodyPr>
          <a:lstStyle/>
          <a:p>
            <a:pPr marL="285750" indent="-285750">
              <a:buFont typeface="Arial" panose="020B0604020202020204" pitchFamily="34" charset="0"/>
              <a:buChar char="•"/>
            </a:pPr>
            <a:r>
              <a:rPr lang="en-GB" sz="1700" dirty="0" smtClean="0"/>
              <a:t>Correction for rigid bunch train with initial offset, and BPM resolution 1 um.</a:t>
            </a:r>
          </a:p>
          <a:p>
            <a:pPr marL="285750" indent="-285750">
              <a:buFont typeface="Arial" panose="020B0604020202020204" pitchFamily="34" charset="0"/>
              <a:buChar char="•"/>
            </a:pPr>
            <a:r>
              <a:rPr lang="en-GB" sz="1700" dirty="0" smtClean="0"/>
              <a:t>With bunch-bunch offsets beyond the turnaround it takes an extra few bunches to remove the offset as under-correcting.</a:t>
            </a:r>
          </a:p>
          <a:p>
            <a:pPr marL="285750" indent="-285750">
              <a:buFont typeface="Arial" panose="020B0604020202020204" pitchFamily="34" charset="0"/>
              <a:buChar char="•"/>
            </a:pPr>
            <a:r>
              <a:rPr lang="en-GB" sz="1700" dirty="0" smtClean="0"/>
              <a:t>It isn’t possible to know which side of the turnaround the measured deflection angle is from.</a:t>
            </a:r>
          </a:p>
          <a:p>
            <a:pPr marL="285750" indent="-285750">
              <a:buFont typeface="Arial" panose="020B0604020202020204" pitchFamily="34" charset="0"/>
              <a:buChar char="•"/>
            </a:pPr>
            <a:r>
              <a:rPr lang="en-GB" sz="1700" dirty="0" smtClean="0"/>
              <a:t>Turnaround occurs at a bunch-bunch offset of 125 nm. </a:t>
            </a:r>
          </a:p>
          <a:p>
            <a:endParaRPr lang="en-GB" sz="1600" dirty="0"/>
          </a:p>
        </p:txBody>
      </p:sp>
      <p:graphicFrame>
        <p:nvGraphicFramePr>
          <p:cNvPr id="10" name="Chart 9"/>
          <p:cNvGraphicFramePr>
            <a:graphicFrameLocks/>
          </p:cNvGraphicFramePr>
          <p:nvPr>
            <p:extLst>
              <p:ext uri="{D42A27DB-BD31-4B8C-83A1-F6EECF244321}">
                <p14:modId xmlns:p14="http://schemas.microsoft.com/office/powerpoint/2010/main" val="4098491016"/>
              </p:ext>
            </p:extLst>
          </p:nvPr>
        </p:nvGraphicFramePr>
        <p:xfrm>
          <a:off x="8875172" y="4776959"/>
          <a:ext cx="2560121" cy="159758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4760134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2057399"/>
            <a:ext cx="10515600" cy="4119563"/>
          </a:xfrm>
        </p:spPr>
        <p:txBody>
          <a:bodyPr>
            <a:normAutofit/>
          </a:bodyPr>
          <a:lstStyle/>
          <a:p>
            <a:r>
              <a:rPr lang="en-GB" sz="2200" dirty="0" smtClean="0">
                <a:latin typeface="Calibri" panose="020F0502020204030204" pitchFamily="34" charset="0"/>
              </a:rPr>
              <a:t>Use output from Ryan’s ILC </a:t>
            </a:r>
            <a:r>
              <a:rPr lang="en-GB" sz="2200" dirty="0" err="1">
                <a:latin typeface="Calibri" panose="020F0502020204030204" pitchFamily="34" charset="0"/>
              </a:rPr>
              <a:t>P</a:t>
            </a:r>
            <a:r>
              <a:rPr lang="en-GB" sz="2200" dirty="0" err="1" smtClean="0">
                <a:latin typeface="Calibri" panose="020F0502020204030204" pitchFamily="34" charset="0"/>
              </a:rPr>
              <a:t>lacet</a:t>
            </a:r>
            <a:r>
              <a:rPr lang="en-GB" sz="2200" dirty="0" smtClean="0">
                <a:latin typeface="Calibri" panose="020F0502020204030204" pitchFamily="34" charset="0"/>
              </a:rPr>
              <a:t> simulation to run feedback on a modelled ILC bunch train.</a:t>
            </a:r>
          </a:p>
          <a:p>
            <a:r>
              <a:rPr lang="en-GB" sz="2200" dirty="0" smtClean="0">
                <a:latin typeface="Calibri" panose="020F0502020204030204" pitchFamily="34" charset="0"/>
              </a:rPr>
              <a:t>How does the structure of the ILC bunch train depend on charge and </a:t>
            </a:r>
            <a:r>
              <a:rPr lang="en-GB" sz="2200" dirty="0" err="1" smtClean="0">
                <a:latin typeface="Calibri" panose="020F0502020204030204" pitchFamily="34" charset="0"/>
              </a:rPr>
              <a:t>wakefield</a:t>
            </a:r>
            <a:r>
              <a:rPr lang="en-GB" sz="2200" dirty="0" smtClean="0">
                <a:latin typeface="Calibri" panose="020F0502020204030204" pitchFamily="34" charset="0"/>
              </a:rPr>
              <a:t> effects? How best would a feedback system deal with different structures?</a:t>
            </a:r>
          </a:p>
          <a:p>
            <a:r>
              <a:rPr lang="en-GB" sz="2200" dirty="0" smtClean="0">
                <a:latin typeface="Calibri" panose="020F0502020204030204" pitchFamily="34" charset="0"/>
              </a:rPr>
              <a:t>How does the beam-beam deflection curve depend on bunch charge, bunch length, bunch size </a:t>
            </a:r>
            <a:r>
              <a:rPr lang="en-GB" sz="2200" dirty="0" err="1" smtClean="0">
                <a:latin typeface="Calibri" panose="020F0502020204030204" pitchFamily="34" charset="0"/>
              </a:rPr>
              <a:t>etc</a:t>
            </a:r>
            <a:r>
              <a:rPr lang="en-GB" sz="2200" dirty="0" smtClean="0">
                <a:latin typeface="Calibri" panose="020F0502020204030204" pitchFamily="34" charset="0"/>
              </a:rPr>
              <a:t>? How does this effect feedback performance. </a:t>
            </a:r>
          </a:p>
          <a:p>
            <a:r>
              <a:rPr lang="en-GB" sz="2200" dirty="0" smtClean="0">
                <a:latin typeface="Calibri" panose="020F0502020204030204" pitchFamily="34" charset="0"/>
              </a:rPr>
              <a:t>How does luminosity curve depend on similar factors?</a:t>
            </a:r>
          </a:p>
        </p:txBody>
      </p:sp>
      <p:sp>
        <p:nvSpPr>
          <p:cNvPr id="3" name="Title 2"/>
          <p:cNvSpPr>
            <a:spLocks noGrp="1"/>
          </p:cNvSpPr>
          <p:nvPr>
            <p:ph type="title"/>
          </p:nvPr>
        </p:nvSpPr>
        <p:spPr/>
        <p:txBody>
          <a:bodyPr/>
          <a:lstStyle/>
          <a:p>
            <a:r>
              <a:rPr lang="en-GB" dirty="0" smtClean="0"/>
              <a:t>Next steps</a:t>
            </a:r>
            <a:endParaRPr lang="en-GB" dirty="0"/>
          </a:p>
        </p:txBody>
      </p:sp>
    </p:spTree>
    <p:extLst>
      <p:ext uri="{BB962C8B-B14F-4D97-AF65-F5344CB8AC3E}">
        <p14:creationId xmlns:p14="http://schemas.microsoft.com/office/powerpoint/2010/main" val="23423255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1905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286331" y="1108673"/>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4000" dirty="0" smtClean="0">
                <a:solidFill>
                  <a:srgbClr val="480048"/>
                </a:solidFill>
              </a:rPr>
              <a:t>Thank you for listening</a:t>
            </a:r>
            <a:endParaRPr lang="en-GB" sz="4000" dirty="0">
              <a:solidFill>
                <a:srgbClr val="480048"/>
              </a:solidFill>
            </a:endParaRPr>
          </a:p>
        </p:txBody>
      </p:sp>
    </p:spTree>
    <p:extLst>
      <p:ext uri="{BB962C8B-B14F-4D97-AF65-F5344CB8AC3E}">
        <p14:creationId xmlns:p14="http://schemas.microsoft.com/office/powerpoint/2010/main" val="33168658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000" dirty="0" smtClean="0"/>
              <a:t>Polynomial Fits to Whole Deflection Angle Curve</a:t>
            </a:r>
            <a:endParaRPr lang="en-GB" sz="3000" dirty="0"/>
          </a:p>
        </p:txBody>
      </p:sp>
      <p:pic>
        <p:nvPicPr>
          <p:cNvPr id="4" name="Picture 3"/>
          <p:cNvPicPr>
            <a:picLocks noChangeAspect="1"/>
          </p:cNvPicPr>
          <p:nvPr/>
        </p:nvPicPr>
        <p:blipFill>
          <a:blip r:embed="rId2"/>
          <a:stretch>
            <a:fillRect/>
          </a:stretch>
        </p:blipFill>
        <p:spPr>
          <a:xfrm>
            <a:off x="-168812" y="1463035"/>
            <a:ext cx="4355366" cy="4406606"/>
          </a:xfrm>
          <a:prstGeom prst="rect">
            <a:avLst/>
          </a:prstGeom>
        </p:spPr>
      </p:pic>
      <p:sp>
        <p:nvSpPr>
          <p:cNvPr id="5" name="TextBox 4"/>
          <p:cNvSpPr txBox="1"/>
          <p:nvPr/>
        </p:nvSpPr>
        <p:spPr>
          <a:xfrm>
            <a:off x="2349305" y="1758457"/>
            <a:ext cx="1364566" cy="646331"/>
          </a:xfrm>
          <a:prstGeom prst="rect">
            <a:avLst/>
          </a:prstGeom>
          <a:noFill/>
        </p:spPr>
        <p:txBody>
          <a:bodyPr wrap="square" rtlCol="0">
            <a:spAutoFit/>
          </a:bodyPr>
          <a:lstStyle/>
          <a:p>
            <a:r>
              <a:rPr lang="en-GB" dirty="0" smtClean="0"/>
              <a:t>3</a:t>
            </a:r>
            <a:r>
              <a:rPr lang="en-GB" baseline="30000" dirty="0" smtClean="0"/>
              <a:t>rd</a:t>
            </a:r>
            <a:r>
              <a:rPr lang="en-GB" dirty="0" smtClean="0"/>
              <a:t> order polynomial</a:t>
            </a:r>
            <a:endParaRPr lang="en-GB" dirty="0"/>
          </a:p>
        </p:txBody>
      </p:sp>
      <p:pic>
        <p:nvPicPr>
          <p:cNvPr id="6" name="Picture 5"/>
          <p:cNvPicPr>
            <a:picLocks noChangeAspect="1"/>
          </p:cNvPicPr>
          <p:nvPr/>
        </p:nvPicPr>
        <p:blipFill>
          <a:blip r:embed="rId3"/>
          <a:stretch>
            <a:fillRect/>
          </a:stretch>
        </p:blipFill>
        <p:spPr>
          <a:xfrm>
            <a:off x="3798278" y="1463037"/>
            <a:ext cx="4355366" cy="4406604"/>
          </a:xfrm>
          <a:prstGeom prst="rect">
            <a:avLst/>
          </a:prstGeom>
        </p:spPr>
      </p:pic>
      <p:sp>
        <p:nvSpPr>
          <p:cNvPr id="7" name="TextBox 6"/>
          <p:cNvSpPr txBox="1"/>
          <p:nvPr/>
        </p:nvSpPr>
        <p:spPr>
          <a:xfrm>
            <a:off x="6231988" y="1771741"/>
            <a:ext cx="1364566" cy="646331"/>
          </a:xfrm>
          <a:prstGeom prst="rect">
            <a:avLst/>
          </a:prstGeom>
          <a:noFill/>
        </p:spPr>
        <p:txBody>
          <a:bodyPr wrap="square" rtlCol="0">
            <a:spAutoFit/>
          </a:bodyPr>
          <a:lstStyle/>
          <a:p>
            <a:r>
              <a:rPr lang="en-GB" dirty="0"/>
              <a:t>6</a:t>
            </a:r>
            <a:r>
              <a:rPr lang="en-GB" baseline="30000" dirty="0" smtClean="0"/>
              <a:t>rd</a:t>
            </a:r>
            <a:r>
              <a:rPr lang="en-GB" dirty="0" smtClean="0"/>
              <a:t> order polynomial</a:t>
            </a:r>
            <a:endParaRPr lang="en-GB" dirty="0"/>
          </a:p>
        </p:txBody>
      </p:sp>
      <p:pic>
        <p:nvPicPr>
          <p:cNvPr id="8" name="Picture 7"/>
          <p:cNvPicPr>
            <a:picLocks noChangeAspect="1"/>
          </p:cNvPicPr>
          <p:nvPr/>
        </p:nvPicPr>
        <p:blipFill>
          <a:blip r:embed="rId4"/>
          <a:stretch>
            <a:fillRect/>
          </a:stretch>
        </p:blipFill>
        <p:spPr>
          <a:xfrm>
            <a:off x="7766293" y="1463035"/>
            <a:ext cx="4355367" cy="4406606"/>
          </a:xfrm>
          <a:prstGeom prst="rect">
            <a:avLst/>
          </a:prstGeom>
        </p:spPr>
      </p:pic>
      <p:sp>
        <p:nvSpPr>
          <p:cNvPr id="9" name="TextBox 8"/>
          <p:cNvSpPr txBox="1"/>
          <p:nvPr/>
        </p:nvSpPr>
        <p:spPr>
          <a:xfrm>
            <a:off x="10368817" y="1771741"/>
            <a:ext cx="1364566" cy="646331"/>
          </a:xfrm>
          <a:prstGeom prst="rect">
            <a:avLst/>
          </a:prstGeom>
          <a:noFill/>
        </p:spPr>
        <p:txBody>
          <a:bodyPr wrap="square" rtlCol="0">
            <a:spAutoFit/>
          </a:bodyPr>
          <a:lstStyle/>
          <a:p>
            <a:r>
              <a:rPr lang="en-GB" dirty="0" smtClean="0"/>
              <a:t>15</a:t>
            </a:r>
            <a:r>
              <a:rPr lang="en-GB" baseline="30000" dirty="0" smtClean="0"/>
              <a:t>th</a:t>
            </a:r>
            <a:r>
              <a:rPr lang="en-GB" dirty="0" smtClean="0"/>
              <a:t> order polynomial</a:t>
            </a:r>
            <a:endParaRPr lang="en-GB" dirty="0"/>
          </a:p>
        </p:txBody>
      </p:sp>
      <p:sp>
        <p:nvSpPr>
          <p:cNvPr id="10" name="TextBox 9"/>
          <p:cNvSpPr txBox="1"/>
          <p:nvPr/>
        </p:nvSpPr>
        <p:spPr>
          <a:xfrm>
            <a:off x="1195754" y="5869641"/>
            <a:ext cx="9622301" cy="646331"/>
          </a:xfrm>
          <a:prstGeom prst="rect">
            <a:avLst/>
          </a:prstGeom>
          <a:noFill/>
        </p:spPr>
        <p:txBody>
          <a:bodyPr wrap="square" rtlCol="0">
            <a:spAutoFit/>
          </a:bodyPr>
          <a:lstStyle/>
          <a:p>
            <a:pPr marL="285750" indent="-285750">
              <a:buFont typeface="Arial" panose="020B0604020202020204" pitchFamily="34" charset="0"/>
              <a:buChar char="•"/>
            </a:pPr>
            <a:r>
              <a:rPr lang="en-GB" dirty="0" smtClean="0"/>
              <a:t>Fitting to the whole deflection angle curve makes the fit near the centre </a:t>
            </a:r>
            <a:r>
              <a:rPr lang="en-GB" b="1" dirty="0" smtClean="0">
                <a:solidFill>
                  <a:srgbClr val="FF0000"/>
                </a:solidFill>
              </a:rPr>
              <a:t>very poor.</a:t>
            </a:r>
          </a:p>
          <a:p>
            <a:pPr marL="285750" indent="-285750">
              <a:buFont typeface="Arial" panose="020B0604020202020204" pitchFamily="34" charset="0"/>
              <a:buChar char="•"/>
            </a:pPr>
            <a:r>
              <a:rPr lang="en-GB" dirty="0" smtClean="0"/>
              <a:t>Consider fitting to just the central region between the turnarounds.</a:t>
            </a:r>
            <a:endParaRPr lang="en-GB" dirty="0"/>
          </a:p>
        </p:txBody>
      </p:sp>
    </p:spTree>
    <p:extLst>
      <p:ext uri="{BB962C8B-B14F-4D97-AF65-F5344CB8AC3E}">
        <p14:creationId xmlns:p14="http://schemas.microsoft.com/office/powerpoint/2010/main" val="34288965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825625"/>
            <a:ext cx="4729843" cy="4351338"/>
          </a:xfrm>
        </p:spPr>
        <p:txBody>
          <a:bodyPr>
            <a:normAutofit/>
          </a:bodyPr>
          <a:lstStyle/>
          <a:p>
            <a:r>
              <a:rPr lang="en-GB" sz="2000" dirty="0" smtClean="0">
                <a:latin typeface="Calibri" panose="020F0502020204030204" pitchFamily="34" charset="0"/>
              </a:rPr>
              <a:t>Can introduce ringing into system if first (uncorrected) bunches don’t average to zero. </a:t>
            </a:r>
          </a:p>
          <a:p>
            <a:r>
              <a:rPr lang="en-GB" sz="2000" dirty="0" smtClean="0">
                <a:latin typeface="Calibri" panose="020F0502020204030204" pitchFamily="34" charset="0"/>
              </a:rPr>
              <a:t>Solution: Correct bunches at start of train without averaging, use averaging only when the average offset has been brought </a:t>
            </a:r>
          </a:p>
          <a:p>
            <a:endParaRPr lang="en-GB" sz="2000" dirty="0"/>
          </a:p>
        </p:txBody>
      </p:sp>
      <p:sp>
        <p:nvSpPr>
          <p:cNvPr id="3" name="Title 2"/>
          <p:cNvSpPr>
            <a:spLocks noGrp="1"/>
          </p:cNvSpPr>
          <p:nvPr>
            <p:ph type="title"/>
          </p:nvPr>
        </p:nvSpPr>
        <p:spPr/>
        <p:txBody>
          <a:bodyPr>
            <a:normAutofit/>
          </a:bodyPr>
          <a:lstStyle/>
          <a:p>
            <a:r>
              <a:rPr lang="en-GB" sz="3400" dirty="0" smtClean="0"/>
              <a:t>Averaging over multiple bunches (offset)</a:t>
            </a:r>
            <a:endParaRPr lang="en-GB" sz="3400" dirty="0"/>
          </a:p>
        </p:txBody>
      </p:sp>
      <p:pic>
        <p:nvPicPr>
          <p:cNvPr id="4" name="Picture 3"/>
          <p:cNvPicPr>
            <a:picLocks noChangeAspect="1"/>
          </p:cNvPicPr>
          <p:nvPr/>
        </p:nvPicPr>
        <p:blipFill>
          <a:blip r:embed="rId2"/>
          <a:stretch>
            <a:fillRect/>
          </a:stretch>
        </p:blipFill>
        <p:spPr>
          <a:xfrm>
            <a:off x="5437413" y="1825625"/>
            <a:ext cx="7037615" cy="4986809"/>
          </a:xfrm>
          <a:prstGeom prst="rect">
            <a:avLst/>
          </a:prstGeom>
        </p:spPr>
      </p:pic>
    </p:spTree>
    <p:extLst>
      <p:ext uri="{BB962C8B-B14F-4D97-AF65-F5344CB8AC3E}">
        <p14:creationId xmlns:p14="http://schemas.microsoft.com/office/powerpoint/2010/main" val="2676178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02179" y="2011722"/>
            <a:ext cx="3391432" cy="4351338"/>
          </a:xfrm>
        </p:spPr>
        <p:txBody>
          <a:bodyPr>
            <a:normAutofit/>
          </a:bodyPr>
          <a:lstStyle/>
          <a:p>
            <a:r>
              <a:rPr lang="en-GB" sz="1800" dirty="0" smtClean="0">
                <a:latin typeface="Calibri" panose="020F0502020204030204" pitchFamily="34" charset="0"/>
              </a:rPr>
              <a:t>BPM resolution added as Gaussian noise on top of measurement at BPM.</a:t>
            </a:r>
          </a:p>
          <a:p>
            <a:r>
              <a:rPr lang="en-GB" sz="1800" dirty="0" smtClean="0">
                <a:latin typeface="Calibri" panose="020F0502020204030204" pitchFamily="34" charset="0"/>
              </a:rPr>
              <a:t>Kicker noise added as 0.1% of bunch-bunch offset.</a:t>
            </a:r>
          </a:p>
          <a:p>
            <a:r>
              <a:rPr lang="en-GB" sz="1800" dirty="0" smtClean="0">
                <a:latin typeface="Calibri" panose="020F0502020204030204" pitchFamily="34" charset="0"/>
              </a:rPr>
              <a:t>Harmonics added: can vary magnitude and frequency.</a:t>
            </a:r>
          </a:p>
          <a:p>
            <a:r>
              <a:rPr lang="en-GB" sz="1800" dirty="0" smtClean="0">
                <a:latin typeface="Calibri" panose="020F0502020204030204" pitchFamily="34" charset="0"/>
              </a:rPr>
              <a:t>Drift added: can vary magnitude.</a:t>
            </a:r>
          </a:p>
          <a:p>
            <a:r>
              <a:rPr lang="en-GB" sz="1800" dirty="0" smtClean="0">
                <a:latin typeface="Calibri" panose="020F0502020204030204" pitchFamily="34" charset="0"/>
              </a:rPr>
              <a:t>Random noise (sample-by-sample) can be added to test performance with a reduced bunch-to-bunch position correlation.</a:t>
            </a:r>
          </a:p>
          <a:p>
            <a:endParaRPr lang="en-GB" sz="1800" dirty="0">
              <a:latin typeface="Calibri" panose="020F0502020204030204" pitchFamily="34" charset="0"/>
            </a:endParaRPr>
          </a:p>
        </p:txBody>
      </p:sp>
      <p:sp>
        <p:nvSpPr>
          <p:cNvPr id="3" name="Title 2"/>
          <p:cNvSpPr>
            <a:spLocks noGrp="1"/>
          </p:cNvSpPr>
          <p:nvPr>
            <p:ph type="title"/>
          </p:nvPr>
        </p:nvSpPr>
        <p:spPr/>
        <p:txBody>
          <a:bodyPr/>
          <a:lstStyle/>
          <a:p>
            <a:r>
              <a:rPr lang="en-GB" sz="3600" dirty="0" smtClean="0"/>
              <a:t>Introducing noise, drift, harmonics</a:t>
            </a:r>
            <a:r>
              <a:rPr lang="en-GB" dirty="0" smtClean="0"/>
              <a:t>…</a:t>
            </a:r>
            <a:endParaRPr lang="en-GB" dirty="0"/>
          </a:p>
        </p:txBody>
      </p:sp>
      <p:pic>
        <p:nvPicPr>
          <p:cNvPr id="5" name="Picture 4"/>
          <p:cNvPicPr>
            <a:picLocks noChangeAspect="1"/>
          </p:cNvPicPr>
          <p:nvPr/>
        </p:nvPicPr>
        <p:blipFill>
          <a:blip r:embed="rId2"/>
          <a:stretch>
            <a:fillRect/>
          </a:stretch>
        </p:blipFill>
        <p:spPr>
          <a:xfrm>
            <a:off x="179619" y="1829221"/>
            <a:ext cx="4647347" cy="4085059"/>
          </a:xfrm>
          <a:prstGeom prst="rect">
            <a:avLst/>
          </a:prstGeom>
        </p:spPr>
      </p:pic>
      <p:pic>
        <p:nvPicPr>
          <p:cNvPr id="7" name="Picture 6"/>
          <p:cNvPicPr>
            <a:picLocks noChangeAspect="1"/>
          </p:cNvPicPr>
          <p:nvPr/>
        </p:nvPicPr>
        <p:blipFill>
          <a:blip r:embed="rId3"/>
          <a:stretch>
            <a:fillRect/>
          </a:stretch>
        </p:blipFill>
        <p:spPr>
          <a:xfrm>
            <a:off x="4103819" y="1847426"/>
            <a:ext cx="5765024" cy="4085059"/>
          </a:xfrm>
          <a:prstGeom prst="rect">
            <a:avLst/>
          </a:prstGeom>
        </p:spPr>
      </p:pic>
      <p:sp>
        <p:nvSpPr>
          <p:cNvPr id="8" name="TextBox 7"/>
          <p:cNvSpPr txBox="1"/>
          <p:nvPr/>
        </p:nvSpPr>
        <p:spPr>
          <a:xfrm>
            <a:off x="1401113" y="2175006"/>
            <a:ext cx="2204357" cy="369332"/>
          </a:xfrm>
          <a:prstGeom prst="rect">
            <a:avLst/>
          </a:prstGeom>
          <a:noFill/>
        </p:spPr>
        <p:txBody>
          <a:bodyPr wrap="square" rtlCol="0">
            <a:spAutoFit/>
          </a:bodyPr>
          <a:lstStyle/>
          <a:p>
            <a:pPr algn="ctr"/>
            <a:r>
              <a:rPr lang="en-GB" dirty="0" smtClean="0"/>
              <a:t>Harmonic</a:t>
            </a:r>
            <a:endParaRPr lang="en-GB" dirty="0"/>
          </a:p>
        </p:txBody>
      </p:sp>
      <p:sp>
        <p:nvSpPr>
          <p:cNvPr id="10" name="TextBox 9"/>
          <p:cNvSpPr txBox="1"/>
          <p:nvPr/>
        </p:nvSpPr>
        <p:spPr>
          <a:xfrm>
            <a:off x="5504934" y="2175006"/>
            <a:ext cx="2204357" cy="369332"/>
          </a:xfrm>
          <a:prstGeom prst="rect">
            <a:avLst/>
          </a:prstGeom>
          <a:noFill/>
        </p:spPr>
        <p:txBody>
          <a:bodyPr wrap="square" rtlCol="0">
            <a:spAutoFit/>
          </a:bodyPr>
          <a:lstStyle/>
          <a:p>
            <a:pPr algn="ctr"/>
            <a:r>
              <a:rPr lang="en-GB" dirty="0" smtClean="0"/>
              <a:t>Drift</a:t>
            </a:r>
            <a:endParaRPr lang="en-GB" dirty="0"/>
          </a:p>
        </p:txBody>
      </p:sp>
    </p:spTree>
    <p:extLst>
      <p:ext uri="{BB962C8B-B14F-4D97-AF65-F5344CB8AC3E}">
        <p14:creationId xmlns:p14="http://schemas.microsoft.com/office/powerpoint/2010/main" val="39809426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600" dirty="0" smtClean="0"/>
              <a:t>Ideal Situation – Rigid Beam </a:t>
            </a:r>
            <a:endParaRPr lang="en-GB" sz="3600" dirty="0"/>
          </a:p>
        </p:txBody>
      </p:sp>
      <p:pic>
        <p:nvPicPr>
          <p:cNvPr id="5" name="Picture 4"/>
          <p:cNvPicPr>
            <a:picLocks noChangeAspect="1"/>
          </p:cNvPicPr>
          <p:nvPr/>
        </p:nvPicPr>
        <p:blipFill rotWithShape="1">
          <a:blip r:embed="rId2"/>
          <a:srcRect l="28656" t="40117" r="55469" b="45992"/>
          <a:stretch/>
        </p:blipFill>
        <p:spPr>
          <a:xfrm rot="16200000">
            <a:off x="-299548" y="3722315"/>
            <a:ext cx="1201519" cy="487887"/>
          </a:xfrm>
          <a:prstGeom prst="rect">
            <a:avLst/>
          </a:prstGeom>
        </p:spPr>
      </p:pic>
      <p:pic>
        <p:nvPicPr>
          <p:cNvPr id="10" name="Picture 9"/>
          <p:cNvPicPr>
            <a:picLocks noChangeAspect="1"/>
          </p:cNvPicPr>
          <p:nvPr/>
        </p:nvPicPr>
        <p:blipFill>
          <a:blip r:embed="rId3"/>
          <a:stretch>
            <a:fillRect/>
          </a:stretch>
        </p:blipFill>
        <p:spPr>
          <a:xfrm>
            <a:off x="159195" y="1479391"/>
            <a:ext cx="5220581" cy="5282000"/>
          </a:xfrm>
          <a:prstGeom prst="rect">
            <a:avLst/>
          </a:prstGeom>
        </p:spPr>
      </p:pic>
      <p:pic>
        <p:nvPicPr>
          <p:cNvPr id="11" name="Picture 10"/>
          <p:cNvPicPr>
            <a:picLocks noChangeAspect="1"/>
          </p:cNvPicPr>
          <p:nvPr/>
        </p:nvPicPr>
        <p:blipFill>
          <a:blip r:embed="rId4">
            <a:clrChange>
              <a:clrFrom>
                <a:srgbClr val="FFFFFF"/>
              </a:clrFrom>
              <a:clrTo>
                <a:srgbClr val="FFFFFF">
                  <a:alpha val="0"/>
                </a:srgbClr>
              </a:clrTo>
            </a:clrChange>
          </a:blip>
          <a:stretch>
            <a:fillRect/>
          </a:stretch>
        </p:blipFill>
        <p:spPr>
          <a:xfrm>
            <a:off x="4740215" y="1455058"/>
            <a:ext cx="5391288" cy="5282000"/>
          </a:xfrm>
          <a:prstGeom prst="rect">
            <a:avLst/>
          </a:prstGeom>
        </p:spPr>
      </p:pic>
      <p:sp>
        <p:nvSpPr>
          <p:cNvPr id="12" name="TextBox 11"/>
          <p:cNvSpPr txBox="1"/>
          <p:nvPr/>
        </p:nvSpPr>
        <p:spPr>
          <a:xfrm>
            <a:off x="9607494" y="2574430"/>
            <a:ext cx="2552751" cy="2554545"/>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Constant offset throughout train.</a:t>
            </a:r>
          </a:p>
          <a:p>
            <a:pPr marL="285750" indent="-285750">
              <a:buFont typeface="Arial" panose="020B0604020202020204" pitchFamily="34" charset="0"/>
              <a:buChar char="•"/>
            </a:pPr>
            <a:r>
              <a:rPr lang="en-GB" sz="2000" b="1" dirty="0" smtClean="0">
                <a:solidFill>
                  <a:srgbClr val="7030A0"/>
                </a:solidFill>
              </a:rPr>
              <a:t>0 um resolution.</a:t>
            </a:r>
          </a:p>
          <a:p>
            <a:pPr marL="285750" indent="-285750">
              <a:buFont typeface="Arial" panose="020B0604020202020204" pitchFamily="34" charset="0"/>
              <a:buChar char="•"/>
            </a:pPr>
            <a:r>
              <a:rPr lang="en-GB" sz="2000" b="1" dirty="0" smtClean="0">
                <a:solidFill>
                  <a:srgbClr val="7030A0"/>
                </a:solidFill>
              </a:rPr>
              <a:t>No error on kick.</a:t>
            </a:r>
          </a:p>
          <a:p>
            <a:pPr marL="285750" indent="-285750">
              <a:buFont typeface="Arial" panose="020B0604020202020204" pitchFamily="34" charset="0"/>
              <a:buChar char="•"/>
            </a:pPr>
            <a:r>
              <a:rPr lang="en-GB" sz="2000" dirty="0" smtClean="0"/>
              <a:t>Perfect correction maintained correctly with delay loop. </a:t>
            </a:r>
            <a:endParaRPr lang="en-GB" sz="2000" dirty="0"/>
          </a:p>
        </p:txBody>
      </p:sp>
      <p:sp>
        <p:nvSpPr>
          <p:cNvPr id="13" name="TextBox 12"/>
          <p:cNvSpPr txBox="1"/>
          <p:nvPr/>
        </p:nvSpPr>
        <p:spPr>
          <a:xfrm>
            <a:off x="1448972" y="2644726"/>
            <a:ext cx="2799471" cy="923330"/>
          </a:xfrm>
          <a:prstGeom prst="rect">
            <a:avLst/>
          </a:prstGeom>
          <a:noFill/>
        </p:spPr>
        <p:txBody>
          <a:bodyPr wrap="square" rtlCol="0">
            <a:spAutoFit/>
          </a:bodyPr>
          <a:lstStyle/>
          <a:p>
            <a:r>
              <a:rPr lang="en-GB" dirty="0" smtClean="0"/>
              <a:t>Successfully removes bunch-bunch offset by second bunch.</a:t>
            </a:r>
            <a:endParaRPr lang="en-GB" dirty="0"/>
          </a:p>
        </p:txBody>
      </p:sp>
      <p:sp>
        <p:nvSpPr>
          <p:cNvPr id="14" name="TextBox 13"/>
          <p:cNvSpPr txBox="1"/>
          <p:nvPr/>
        </p:nvSpPr>
        <p:spPr>
          <a:xfrm>
            <a:off x="6283593" y="3643092"/>
            <a:ext cx="2799471" cy="646331"/>
          </a:xfrm>
          <a:prstGeom prst="rect">
            <a:avLst/>
          </a:prstGeom>
          <a:noFill/>
        </p:spPr>
        <p:txBody>
          <a:bodyPr wrap="square" rtlCol="0">
            <a:spAutoFit/>
          </a:bodyPr>
          <a:lstStyle/>
          <a:p>
            <a:r>
              <a:rPr lang="en-GB" dirty="0" smtClean="0"/>
              <a:t>Full luminosity recovery by second bunch. </a:t>
            </a:r>
            <a:endParaRPr lang="en-GB" dirty="0"/>
          </a:p>
        </p:txBody>
      </p:sp>
    </p:spTree>
    <p:extLst>
      <p:ext uri="{BB962C8B-B14F-4D97-AF65-F5344CB8AC3E}">
        <p14:creationId xmlns:p14="http://schemas.microsoft.com/office/powerpoint/2010/main" val="38458276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600" dirty="0" smtClean="0"/>
              <a:t>Resolution effect and error on kicker</a:t>
            </a:r>
            <a:endParaRPr lang="en-GB" sz="3600" dirty="0"/>
          </a:p>
        </p:txBody>
      </p:sp>
      <p:pic>
        <p:nvPicPr>
          <p:cNvPr id="4" name="Picture 3"/>
          <p:cNvPicPr>
            <a:picLocks noChangeAspect="1"/>
          </p:cNvPicPr>
          <p:nvPr/>
        </p:nvPicPr>
        <p:blipFill>
          <a:blip r:embed="rId2"/>
          <a:stretch>
            <a:fillRect/>
          </a:stretch>
        </p:blipFill>
        <p:spPr>
          <a:xfrm>
            <a:off x="-81783" y="1169881"/>
            <a:ext cx="5392755" cy="5456199"/>
          </a:xfrm>
          <a:prstGeom prst="rect">
            <a:avLst/>
          </a:prstGeom>
        </p:spPr>
      </p:pic>
      <p:pic>
        <p:nvPicPr>
          <p:cNvPr id="5" name="Picture 4"/>
          <p:cNvPicPr>
            <a:picLocks noChangeAspect="1"/>
          </p:cNvPicPr>
          <p:nvPr/>
        </p:nvPicPr>
        <p:blipFill>
          <a:blip r:embed="rId3"/>
          <a:stretch>
            <a:fillRect/>
          </a:stretch>
        </p:blipFill>
        <p:spPr>
          <a:xfrm>
            <a:off x="4703928" y="1221217"/>
            <a:ext cx="5392755" cy="5456199"/>
          </a:xfrm>
          <a:prstGeom prst="rect">
            <a:avLst/>
          </a:prstGeom>
        </p:spPr>
      </p:pic>
      <p:pic>
        <p:nvPicPr>
          <p:cNvPr id="6" name="Picture 5"/>
          <p:cNvPicPr>
            <a:picLocks noChangeAspect="1"/>
          </p:cNvPicPr>
          <p:nvPr/>
        </p:nvPicPr>
        <p:blipFill rotWithShape="1">
          <a:blip r:embed="rId4"/>
          <a:srcRect l="5847" b="6513"/>
          <a:stretch/>
        </p:blipFill>
        <p:spPr>
          <a:xfrm>
            <a:off x="6389774" y="2751392"/>
            <a:ext cx="2524892" cy="2536527"/>
          </a:xfrm>
          <a:prstGeom prst="rect">
            <a:avLst/>
          </a:prstGeom>
        </p:spPr>
      </p:pic>
      <p:cxnSp>
        <p:nvCxnSpPr>
          <p:cNvPr id="8" name="Straight Connector 7"/>
          <p:cNvCxnSpPr/>
          <p:nvPr/>
        </p:nvCxnSpPr>
        <p:spPr>
          <a:xfrm flipH="1" flipV="1">
            <a:off x="5407408" y="2078606"/>
            <a:ext cx="1184311" cy="3081223"/>
          </a:xfrm>
          <a:prstGeom prst="line">
            <a:avLst/>
          </a:prstGeom>
          <a:ln w="19050">
            <a:solidFill>
              <a:srgbClr val="FF993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7275443" y="2068667"/>
            <a:ext cx="1363870" cy="879318"/>
          </a:xfrm>
          <a:prstGeom prst="line">
            <a:avLst/>
          </a:prstGeom>
          <a:ln w="19050">
            <a:solidFill>
              <a:srgbClr val="FF9933"/>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9670127" y="2097487"/>
            <a:ext cx="2418019" cy="3170099"/>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Bunch train has constant initial offset (100% position correlation).</a:t>
            </a:r>
          </a:p>
          <a:p>
            <a:pPr marL="285750" indent="-285750">
              <a:buFont typeface="Arial" panose="020B0604020202020204" pitchFamily="34" charset="0"/>
              <a:buChar char="•"/>
            </a:pPr>
            <a:r>
              <a:rPr lang="en-GB" sz="2000" dirty="0" smtClean="0"/>
              <a:t>BPM resolution 1 um.</a:t>
            </a:r>
          </a:p>
          <a:p>
            <a:pPr marL="285750" indent="-285750">
              <a:buFont typeface="Arial" panose="020B0604020202020204" pitchFamily="34" charset="0"/>
              <a:buChar char="•"/>
            </a:pPr>
            <a:r>
              <a:rPr lang="en-GB" sz="2000" dirty="0" smtClean="0"/>
              <a:t>Error on kicker: 0.1% of offset.</a:t>
            </a:r>
          </a:p>
          <a:p>
            <a:pPr marL="285750" indent="-285750">
              <a:buFont typeface="Arial" panose="020B0604020202020204" pitchFamily="34" charset="0"/>
              <a:buChar char="•"/>
            </a:pPr>
            <a:endParaRPr lang="en-GB" sz="2000" dirty="0" smtClean="0"/>
          </a:p>
        </p:txBody>
      </p:sp>
      <p:sp>
        <p:nvSpPr>
          <p:cNvPr id="18" name="TextBox 17"/>
          <p:cNvSpPr txBox="1"/>
          <p:nvPr/>
        </p:nvSpPr>
        <p:spPr>
          <a:xfrm>
            <a:off x="1209555" y="2097487"/>
            <a:ext cx="2982351" cy="1200329"/>
          </a:xfrm>
          <a:prstGeom prst="rect">
            <a:avLst/>
          </a:prstGeom>
          <a:noFill/>
        </p:spPr>
        <p:txBody>
          <a:bodyPr wrap="square" rtlCol="0">
            <a:spAutoFit/>
          </a:bodyPr>
          <a:lstStyle/>
          <a:p>
            <a:r>
              <a:rPr lang="en-GB" dirty="0" smtClean="0"/>
              <a:t>Feedback system (BPM resolution 1um) acting on rigid bunch train to remove offset. </a:t>
            </a:r>
            <a:endParaRPr lang="en-GB" dirty="0"/>
          </a:p>
        </p:txBody>
      </p:sp>
      <p:sp>
        <p:nvSpPr>
          <p:cNvPr id="19" name="TextBox 18"/>
          <p:cNvSpPr txBox="1"/>
          <p:nvPr/>
        </p:nvSpPr>
        <p:spPr>
          <a:xfrm>
            <a:off x="7061633" y="5159829"/>
            <a:ext cx="1478858" cy="369332"/>
          </a:xfrm>
          <a:prstGeom prst="rect">
            <a:avLst/>
          </a:prstGeom>
          <a:noFill/>
        </p:spPr>
        <p:txBody>
          <a:bodyPr wrap="square" rtlCol="0">
            <a:spAutoFit/>
          </a:bodyPr>
          <a:lstStyle/>
          <a:p>
            <a:r>
              <a:rPr lang="en-GB" dirty="0" smtClean="0"/>
              <a:t>(Enlarged)</a:t>
            </a:r>
            <a:endParaRPr lang="en-GB" dirty="0"/>
          </a:p>
        </p:txBody>
      </p:sp>
    </p:spTree>
    <p:extLst>
      <p:ext uri="{BB962C8B-B14F-4D97-AF65-F5344CB8AC3E}">
        <p14:creationId xmlns:p14="http://schemas.microsoft.com/office/powerpoint/2010/main" val="23893869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071906"/>
            <a:ext cx="5720863" cy="5788167"/>
          </a:xfrm>
          <a:prstGeom prst="rect">
            <a:avLst/>
          </a:prstGeom>
        </p:spPr>
      </p:pic>
      <p:pic>
        <p:nvPicPr>
          <p:cNvPr id="5" name="Picture 4"/>
          <p:cNvPicPr>
            <a:picLocks noChangeAspect="1"/>
          </p:cNvPicPr>
          <p:nvPr/>
        </p:nvPicPr>
        <p:blipFill>
          <a:blip r:embed="rId3"/>
          <a:stretch>
            <a:fillRect/>
          </a:stretch>
        </p:blipFill>
        <p:spPr>
          <a:xfrm>
            <a:off x="5585898" y="1022241"/>
            <a:ext cx="5767901" cy="5835759"/>
          </a:xfrm>
          <a:prstGeom prst="rect">
            <a:avLst/>
          </a:prstGeom>
        </p:spPr>
      </p:pic>
      <p:sp>
        <p:nvSpPr>
          <p:cNvPr id="2" name="Content Placeholder 1"/>
          <p:cNvSpPr>
            <a:spLocks noGrp="1"/>
          </p:cNvSpPr>
          <p:nvPr>
            <p:ph idx="1"/>
          </p:nvPr>
        </p:nvSpPr>
        <p:spPr>
          <a:xfrm>
            <a:off x="978249" y="1665517"/>
            <a:ext cx="3764363" cy="4168549"/>
          </a:xfrm>
        </p:spPr>
        <p:txBody>
          <a:bodyPr>
            <a:normAutofit/>
          </a:bodyPr>
          <a:lstStyle/>
          <a:p>
            <a:pPr marL="0" indent="0">
              <a:buNone/>
            </a:pPr>
            <a:r>
              <a:rPr lang="en-GB" sz="2000" b="1" u="sng" dirty="0" smtClean="0">
                <a:solidFill>
                  <a:srgbClr val="7030A0"/>
                </a:solidFill>
                <a:latin typeface="Calibri" panose="020F0502020204030204" pitchFamily="34" charset="0"/>
              </a:rPr>
              <a:t>Gains too high</a:t>
            </a:r>
            <a:endParaRPr lang="en-GB" sz="2000" b="1" u="sng" dirty="0">
              <a:solidFill>
                <a:srgbClr val="7030A0"/>
              </a:solidFill>
              <a:latin typeface="Calibri" panose="020F0502020204030204" pitchFamily="34" charset="0"/>
            </a:endParaRPr>
          </a:p>
          <a:p>
            <a:r>
              <a:rPr lang="en-GB" sz="2000" dirty="0" smtClean="0">
                <a:latin typeface="Calibri" panose="020F0502020204030204" pitchFamily="34" charset="0"/>
              </a:rPr>
              <a:t>Ringing observed if gains set too high.</a:t>
            </a:r>
          </a:p>
          <a:p>
            <a:r>
              <a:rPr lang="en-GB" sz="2000" dirty="0" smtClean="0">
                <a:latin typeface="Calibri" panose="020F0502020204030204" pitchFamily="34" charset="0"/>
              </a:rPr>
              <a:t>Would occur if fit to deflection angle curve was too steep compared with the real curve. </a:t>
            </a:r>
            <a:endParaRPr lang="en-GB" sz="2000" dirty="0">
              <a:latin typeface="Calibri" panose="020F0502020204030204" pitchFamily="34" charset="0"/>
            </a:endParaRPr>
          </a:p>
        </p:txBody>
      </p:sp>
      <p:sp>
        <p:nvSpPr>
          <p:cNvPr id="3" name="Title 2"/>
          <p:cNvSpPr>
            <a:spLocks noGrp="1"/>
          </p:cNvSpPr>
          <p:nvPr>
            <p:ph type="title"/>
          </p:nvPr>
        </p:nvSpPr>
        <p:spPr/>
        <p:txBody>
          <a:bodyPr/>
          <a:lstStyle/>
          <a:p>
            <a:r>
              <a:rPr lang="en-GB" dirty="0" smtClean="0"/>
              <a:t>Gains Too High vs. Too Low</a:t>
            </a:r>
            <a:endParaRPr lang="en-GB" dirty="0"/>
          </a:p>
        </p:txBody>
      </p:sp>
      <p:sp>
        <p:nvSpPr>
          <p:cNvPr id="6" name="Content Placeholder 1"/>
          <p:cNvSpPr txBox="1">
            <a:spLocks/>
          </p:cNvSpPr>
          <p:nvPr/>
        </p:nvSpPr>
        <p:spPr>
          <a:xfrm>
            <a:off x="6655149" y="1665517"/>
            <a:ext cx="3764363" cy="44000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u="sng" dirty="0" smtClean="0">
                <a:solidFill>
                  <a:srgbClr val="7030A0"/>
                </a:solidFill>
                <a:latin typeface="Calibri" panose="020F0502020204030204" pitchFamily="34" charset="0"/>
              </a:rPr>
              <a:t>Gains too low</a:t>
            </a:r>
          </a:p>
          <a:p>
            <a:r>
              <a:rPr lang="en-GB" sz="2000" dirty="0" smtClean="0">
                <a:latin typeface="Calibri" panose="020F0502020204030204" pitchFamily="34" charset="0"/>
              </a:rPr>
              <a:t>Takes too many bunches to bring bunch-bunch offset to zero. </a:t>
            </a:r>
          </a:p>
          <a:p>
            <a:r>
              <a:rPr lang="en-GB" sz="2000" dirty="0" smtClean="0">
                <a:latin typeface="Calibri" panose="020F0502020204030204" pitchFamily="34" charset="0"/>
              </a:rPr>
              <a:t>Would occur if fit to deflection angle is too shallow. Curve steepest in few nm around 0 nm offset. </a:t>
            </a:r>
            <a:endParaRPr lang="en-GB" sz="2000" dirty="0">
              <a:latin typeface="Calibri" panose="020F0502020204030204" pitchFamily="34" charset="0"/>
            </a:endParaRPr>
          </a:p>
        </p:txBody>
      </p:sp>
      <p:pic>
        <p:nvPicPr>
          <p:cNvPr id="7" name="Picture 6"/>
          <p:cNvPicPr>
            <a:picLocks noChangeAspect="1"/>
          </p:cNvPicPr>
          <p:nvPr/>
        </p:nvPicPr>
        <p:blipFill>
          <a:blip r:embed="rId4">
            <a:clrChange>
              <a:clrFrom>
                <a:srgbClr val="000000"/>
              </a:clrFrom>
              <a:clrTo>
                <a:srgbClr val="000000">
                  <a:alpha val="0"/>
                </a:srgbClr>
              </a:clrTo>
            </a:clrChange>
          </a:blip>
          <a:stretch>
            <a:fillRect/>
          </a:stretch>
        </p:blipFill>
        <p:spPr>
          <a:xfrm>
            <a:off x="9744477" y="3841314"/>
            <a:ext cx="2165458" cy="1625035"/>
          </a:xfrm>
          <a:prstGeom prst="rect">
            <a:avLst/>
          </a:prstGeom>
        </p:spPr>
      </p:pic>
      <p:cxnSp>
        <p:nvCxnSpPr>
          <p:cNvPr id="9" name="Straight Arrow Connector 8"/>
          <p:cNvCxnSpPr/>
          <p:nvPr/>
        </p:nvCxnSpPr>
        <p:spPr>
          <a:xfrm>
            <a:off x="7723414" y="4063963"/>
            <a:ext cx="3054805" cy="508040"/>
          </a:xfrm>
          <a:prstGeom prst="straightConnector1">
            <a:avLst/>
          </a:prstGeom>
          <a:ln w="38100">
            <a:solidFill>
              <a:srgbClr val="FE7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4745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3378821"/>
            <a:ext cx="12192000" cy="145160"/>
          </a:xfrm>
          <a:prstGeom prst="rect">
            <a:avLst/>
          </a:prstGeom>
          <a:solidFill>
            <a:srgbClr val="480048"/>
          </a:solidFill>
          <a:ln w="28575">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193963" y="1559507"/>
            <a:ext cx="11804074"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Century Gothic" panose="020B0502020202020204" pitchFamily="34" charset="0"/>
                <a:ea typeface="+mj-ea"/>
                <a:cs typeface="+mj-cs"/>
              </a:defRPr>
            </a:lvl1pPr>
          </a:lstStyle>
          <a:p>
            <a:r>
              <a:rPr lang="en-GB" sz="3400" dirty="0" smtClean="0">
                <a:solidFill>
                  <a:srgbClr val="480048"/>
                </a:solidFill>
              </a:rPr>
              <a:t>Modelling the deflection angle curve</a:t>
            </a:r>
          </a:p>
          <a:p>
            <a:endParaRPr lang="en-GB" sz="3400" dirty="0" smtClean="0">
              <a:solidFill>
                <a:srgbClr val="480048"/>
              </a:solidFill>
            </a:endParaRPr>
          </a:p>
        </p:txBody>
      </p:sp>
    </p:spTree>
    <p:extLst>
      <p:ext uri="{BB962C8B-B14F-4D97-AF65-F5344CB8AC3E}">
        <p14:creationId xmlns:p14="http://schemas.microsoft.com/office/powerpoint/2010/main" val="2786099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537344" y="2117953"/>
            <a:ext cx="5932714" cy="4351338"/>
          </a:xfrm>
        </p:spPr>
        <p:txBody>
          <a:bodyPr>
            <a:normAutofit/>
          </a:bodyPr>
          <a:lstStyle/>
          <a:p>
            <a:r>
              <a:rPr lang="en-GB" sz="2000" dirty="0" smtClean="0">
                <a:latin typeface="Calibri" panose="020F0502020204030204" pitchFamily="34" charset="0"/>
              </a:rPr>
              <a:t>The beam positon measured at the BPM depends on the deflection angle not directly on the bunch-bunch offset.</a:t>
            </a:r>
          </a:p>
          <a:p>
            <a:r>
              <a:rPr lang="en-GB" sz="2000" dirty="0" smtClean="0">
                <a:latin typeface="Calibri" panose="020F0502020204030204" pitchFamily="34" charset="0"/>
              </a:rPr>
              <a:t>Need to convert the measurement at the BPM into an offset at the IP using the deflection angle curve.</a:t>
            </a:r>
          </a:p>
          <a:p>
            <a:r>
              <a:rPr lang="en-GB" sz="2000" dirty="0" smtClean="0">
                <a:latin typeface="Calibri" panose="020F0502020204030204" pitchFamily="34" charset="0"/>
              </a:rPr>
              <a:t>Can use the curve itself in a LUT style operation. </a:t>
            </a:r>
          </a:p>
          <a:p>
            <a:r>
              <a:rPr lang="en-GB" sz="2000" dirty="0" smtClean="0">
                <a:latin typeface="Calibri" panose="020F0502020204030204" pitchFamily="34" charset="0"/>
              </a:rPr>
              <a:t>Previously, Javier performed linear fitting to different regions of the curve. </a:t>
            </a:r>
          </a:p>
          <a:p>
            <a:r>
              <a:rPr lang="en-GB" sz="2000" dirty="0" smtClean="0">
                <a:latin typeface="Calibri" panose="020F0502020204030204" pitchFamily="34" charset="0"/>
              </a:rPr>
              <a:t>I have considered linear fitting and polynomial fitting and compared them with the performance from using a LUT. </a:t>
            </a:r>
            <a:endParaRPr lang="en-GB" sz="2000" dirty="0">
              <a:latin typeface="Calibri" panose="020F0502020204030204" pitchFamily="34" charset="0"/>
            </a:endParaRPr>
          </a:p>
        </p:txBody>
      </p:sp>
      <p:sp>
        <p:nvSpPr>
          <p:cNvPr id="3" name="Title 2"/>
          <p:cNvSpPr>
            <a:spLocks noGrp="1"/>
          </p:cNvSpPr>
          <p:nvPr>
            <p:ph type="title"/>
          </p:nvPr>
        </p:nvSpPr>
        <p:spPr/>
        <p:txBody>
          <a:bodyPr>
            <a:normAutofit/>
          </a:bodyPr>
          <a:lstStyle/>
          <a:p>
            <a:r>
              <a:rPr lang="en-GB" sz="3600" dirty="0" smtClean="0"/>
              <a:t>Modelling the deflection angle curve</a:t>
            </a:r>
            <a:endParaRPr lang="en-GB" sz="3600" dirty="0"/>
          </a:p>
        </p:txBody>
      </p:sp>
      <p:pic>
        <p:nvPicPr>
          <p:cNvPr id="4" name="Picture 3"/>
          <p:cNvPicPr>
            <a:picLocks noChangeAspect="1"/>
          </p:cNvPicPr>
          <p:nvPr/>
        </p:nvPicPr>
        <p:blipFill>
          <a:blip r:embed="rId2"/>
          <a:stretch>
            <a:fillRect/>
          </a:stretch>
        </p:blipFill>
        <p:spPr>
          <a:xfrm>
            <a:off x="130632" y="1564362"/>
            <a:ext cx="5537344" cy="4805364"/>
          </a:xfrm>
          <a:prstGeom prst="rect">
            <a:avLst/>
          </a:prstGeom>
        </p:spPr>
      </p:pic>
    </p:spTree>
    <p:extLst>
      <p:ext uri="{BB962C8B-B14F-4D97-AF65-F5344CB8AC3E}">
        <p14:creationId xmlns:p14="http://schemas.microsoft.com/office/powerpoint/2010/main" val="362543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Polynomial Fit to Centre of Curve</a:t>
            </a:r>
            <a:endParaRPr lang="en-GB" dirty="0"/>
          </a:p>
        </p:txBody>
      </p:sp>
      <p:pic>
        <p:nvPicPr>
          <p:cNvPr id="4" name="Picture 3"/>
          <p:cNvPicPr>
            <a:picLocks noChangeAspect="1"/>
          </p:cNvPicPr>
          <p:nvPr/>
        </p:nvPicPr>
        <p:blipFill>
          <a:blip r:embed="rId2"/>
          <a:stretch>
            <a:fillRect/>
          </a:stretch>
        </p:blipFill>
        <p:spPr>
          <a:xfrm>
            <a:off x="290734" y="1363987"/>
            <a:ext cx="5430129" cy="5494013"/>
          </a:xfrm>
          <a:prstGeom prst="rect">
            <a:avLst/>
          </a:prstGeom>
        </p:spPr>
      </p:pic>
      <p:pic>
        <p:nvPicPr>
          <p:cNvPr id="5" name="Picture 4"/>
          <p:cNvPicPr>
            <a:picLocks noChangeAspect="1"/>
          </p:cNvPicPr>
          <p:nvPr/>
        </p:nvPicPr>
        <p:blipFill>
          <a:blip r:embed="rId3"/>
          <a:stretch>
            <a:fillRect/>
          </a:stretch>
        </p:blipFill>
        <p:spPr>
          <a:xfrm>
            <a:off x="5309808" y="1363987"/>
            <a:ext cx="4861133" cy="5429317"/>
          </a:xfrm>
          <a:prstGeom prst="rect">
            <a:avLst/>
          </a:prstGeom>
        </p:spPr>
      </p:pic>
      <p:sp>
        <p:nvSpPr>
          <p:cNvPr id="6" name="TextBox 5"/>
          <p:cNvSpPr txBox="1"/>
          <p:nvPr/>
        </p:nvSpPr>
        <p:spPr>
          <a:xfrm>
            <a:off x="2757268" y="1786597"/>
            <a:ext cx="1406769" cy="646331"/>
          </a:xfrm>
          <a:prstGeom prst="rect">
            <a:avLst/>
          </a:prstGeom>
          <a:noFill/>
        </p:spPr>
        <p:txBody>
          <a:bodyPr wrap="square" rtlCol="0">
            <a:spAutoFit/>
          </a:bodyPr>
          <a:lstStyle/>
          <a:p>
            <a:r>
              <a:rPr lang="en-GB" dirty="0" smtClean="0"/>
              <a:t>3</a:t>
            </a:r>
            <a:r>
              <a:rPr lang="en-GB" baseline="30000" dirty="0" smtClean="0"/>
              <a:t>rd</a:t>
            </a:r>
            <a:r>
              <a:rPr lang="en-GB" dirty="0" smtClean="0"/>
              <a:t> order polynomial</a:t>
            </a:r>
            <a:endParaRPr lang="en-GB" dirty="0"/>
          </a:p>
        </p:txBody>
      </p:sp>
      <p:sp>
        <p:nvSpPr>
          <p:cNvPr id="7" name="TextBox 6"/>
          <p:cNvSpPr txBox="1"/>
          <p:nvPr/>
        </p:nvSpPr>
        <p:spPr>
          <a:xfrm>
            <a:off x="7484012" y="1786597"/>
            <a:ext cx="1406769" cy="923330"/>
          </a:xfrm>
          <a:prstGeom prst="rect">
            <a:avLst/>
          </a:prstGeom>
          <a:noFill/>
        </p:spPr>
        <p:txBody>
          <a:bodyPr wrap="square" rtlCol="0">
            <a:spAutoFit/>
          </a:bodyPr>
          <a:lstStyle/>
          <a:p>
            <a:r>
              <a:rPr lang="en-GB" dirty="0" smtClean="0"/>
              <a:t>5</a:t>
            </a:r>
            <a:r>
              <a:rPr lang="en-GB" baseline="30000" dirty="0" smtClean="0"/>
              <a:t>th</a:t>
            </a:r>
            <a:r>
              <a:rPr lang="en-GB" dirty="0" smtClean="0"/>
              <a:t> and 10</a:t>
            </a:r>
            <a:r>
              <a:rPr lang="en-GB" baseline="30000" dirty="0" smtClean="0"/>
              <a:t>th</a:t>
            </a:r>
            <a:r>
              <a:rPr lang="en-GB" dirty="0" smtClean="0"/>
              <a:t>  order polynomial</a:t>
            </a:r>
            <a:endParaRPr lang="en-GB" dirty="0"/>
          </a:p>
        </p:txBody>
      </p:sp>
      <p:sp>
        <p:nvSpPr>
          <p:cNvPr id="8" name="TextBox 7"/>
          <p:cNvSpPr txBox="1"/>
          <p:nvPr/>
        </p:nvSpPr>
        <p:spPr>
          <a:xfrm>
            <a:off x="9791114" y="2109762"/>
            <a:ext cx="2180492" cy="3139321"/>
          </a:xfrm>
          <a:prstGeom prst="rect">
            <a:avLst/>
          </a:prstGeom>
          <a:noFill/>
        </p:spPr>
        <p:txBody>
          <a:bodyPr wrap="square" rtlCol="0">
            <a:spAutoFit/>
          </a:bodyPr>
          <a:lstStyle/>
          <a:p>
            <a:pPr marL="285750" indent="-285750">
              <a:buFont typeface="Arial" panose="020B0604020202020204" pitchFamily="34" charset="0"/>
              <a:buChar char="•"/>
            </a:pPr>
            <a:r>
              <a:rPr lang="en-GB" dirty="0" smtClean="0"/>
              <a:t>Polynomial fitting to the centre of the curve is far from perfect.</a:t>
            </a:r>
          </a:p>
          <a:p>
            <a:pPr marL="285750" indent="-285750">
              <a:buFont typeface="Arial" panose="020B0604020202020204" pitchFamily="34" charset="0"/>
              <a:buChar char="•"/>
            </a:pPr>
            <a:r>
              <a:rPr lang="en-GB" dirty="0" smtClean="0"/>
              <a:t>It won’t characterise correctly the steeper gradient for offsets of a few nm.</a:t>
            </a:r>
          </a:p>
          <a:p>
            <a:pPr marL="285750" indent="-285750">
              <a:buFont typeface="Arial" panose="020B0604020202020204" pitchFamily="34" charset="0"/>
              <a:buChar char="•"/>
            </a:pPr>
            <a:endParaRPr lang="en-GB" dirty="0"/>
          </a:p>
        </p:txBody>
      </p:sp>
      <p:cxnSp>
        <p:nvCxnSpPr>
          <p:cNvPr id="10" name="Straight Arrow Connector 9"/>
          <p:cNvCxnSpPr/>
          <p:nvPr/>
        </p:nvCxnSpPr>
        <p:spPr>
          <a:xfrm flipH="1" flipV="1">
            <a:off x="7849773" y="3840480"/>
            <a:ext cx="2208627" cy="61897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6835009"/>
      </p:ext>
    </p:extLst>
  </p:cSld>
  <p:clrMapOvr>
    <a:masterClrMapping/>
  </p:clrMapOvr>
</p:sld>
</file>

<file path=ppt/theme/theme1.xml><?xml version="1.0" encoding="utf-8"?>
<a:theme xmlns:a="http://schemas.openxmlformats.org/drawingml/2006/main" name="PurpleFONT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urpleFONTTheme" id="{05D09BFF-E074-4E6C-98BA-4749B8434592}" vid="{56FDDDC0-EBBA-450C-8777-CA6B208E8DB6}"/>
    </a:ext>
  </a:extLst>
</a:theme>
</file>

<file path=docProps/app.xml><?xml version="1.0" encoding="utf-8"?>
<Properties xmlns="http://schemas.openxmlformats.org/officeDocument/2006/extended-properties" xmlns:vt="http://schemas.openxmlformats.org/officeDocument/2006/docPropsVTypes">
  <Template>PurpleFONTTheme.thmx</Template>
  <TotalTime>3371</TotalTime>
  <Words>1304</Words>
  <Application>Microsoft Office PowerPoint</Application>
  <PresentationFormat>Widescreen</PresentationFormat>
  <Paragraphs>129</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Cambria Math</vt:lpstr>
      <vt:lpstr>Century Gothic</vt:lpstr>
      <vt:lpstr>PurpleFONTTheme</vt:lpstr>
      <vt:lpstr>PowerPoint Presentation</vt:lpstr>
      <vt:lpstr>Feedback Loop Simulation (MATLAB)</vt:lpstr>
      <vt:lpstr>Introducing noise, drift, harmonics…</vt:lpstr>
      <vt:lpstr>Ideal Situation – Rigid Beam </vt:lpstr>
      <vt:lpstr>Resolution effect and error on kicker</vt:lpstr>
      <vt:lpstr>Gains Too High vs. Too Low</vt:lpstr>
      <vt:lpstr>PowerPoint Presentation</vt:lpstr>
      <vt:lpstr>Modelling the deflection angle curve</vt:lpstr>
      <vt:lpstr>Polynomial Fit to Centre of Curve</vt:lpstr>
      <vt:lpstr>Luminosity Recovery – 3rd order polynomial</vt:lpstr>
      <vt:lpstr>Linear Fitting to Deflection Angle Curve</vt:lpstr>
      <vt:lpstr>Luminosity recover – linear fit to deflection curve</vt:lpstr>
      <vt:lpstr>PowerPoint Presentation</vt:lpstr>
      <vt:lpstr>Drift across beam train</vt:lpstr>
      <vt:lpstr>Imperfect bunch-to-bunch correlation</vt:lpstr>
      <vt:lpstr>Bunch train with (exaggerated) harmonic structure</vt:lpstr>
      <vt:lpstr>Scanning through frequency of harmonic structure</vt:lpstr>
      <vt:lpstr>Proportional Integral Control</vt:lpstr>
      <vt:lpstr>Averaging over multiple bunches</vt:lpstr>
      <vt:lpstr>Proportional sum of consecutive bunches</vt:lpstr>
      <vt:lpstr>Exceeding the turnaround point</vt:lpstr>
      <vt:lpstr>Next steps</vt:lpstr>
      <vt:lpstr>PowerPoint Presentation</vt:lpstr>
      <vt:lpstr>Polynomial Fits to Whole Deflection Angle Curve</vt:lpstr>
      <vt:lpstr>Averaging over multiple bunches (offset)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Ramjiawan</dc:creator>
  <cp:lastModifiedBy>Rebecca Ramjiawan</cp:lastModifiedBy>
  <cp:revision>115</cp:revision>
  <dcterms:created xsi:type="dcterms:W3CDTF">2018-04-03T09:16:45Z</dcterms:created>
  <dcterms:modified xsi:type="dcterms:W3CDTF">2018-04-06T09:06:10Z</dcterms:modified>
</cp:coreProperties>
</file>