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6" r:id="rId6"/>
    <p:sldId id="271" r:id="rId7"/>
    <p:sldId id="273" r:id="rId8"/>
    <p:sldId id="269" r:id="rId9"/>
    <p:sldId id="260" r:id="rId10"/>
    <p:sldId id="261" r:id="rId11"/>
    <p:sldId id="268" r:id="rId12"/>
    <p:sldId id="274" r:id="rId13"/>
    <p:sldId id="281" r:id="rId14"/>
    <p:sldId id="275" r:id="rId15"/>
    <p:sldId id="277" r:id="rId16"/>
    <p:sldId id="278" r:id="rId17"/>
    <p:sldId id="279" r:id="rId18"/>
    <p:sldId id="262" r:id="rId19"/>
    <p:sldId id="276" r:id="rId20"/>
    <p:sldId id="263" r:id="rId21"/>
    <p:sldId id="264" r:id="rId22"/>
    <p:sldId id="280" r:id="rId23"/>
    <p:sldId id="26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590" autoAdjust="0"/>
  </p:normalViewPr>
  <p:slideViewPr>
    <p:cSldViewPr>
      <p:cViewPr varScale="1">
        <p:scale>
          <a:sx n="109" d="100"/>
          <a:sy n="109" d="100"/>
        </p:scale>
        <p:origin x="9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37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34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55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8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67475"/>
            <a:ext cx="1871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000" y="1332000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 smtClean="0"/>
              <a:t>Friday 11</a:t>
            </a:r>
            <a:r>
              <a:rPr lang="en-US" sz="3200" i="1" baseline="30000" dirty="0" smtClean="0"/>
              <a:t>th</a:t>
            </a:r>
            <a:r>
              <a:rPr lang="en-US" sz="3200" i="1" dirty="0" smtClean="0"/>
              <a:t> May 2018</a:t>
            </a:r>
            <a:endParaRPr lang="en-US" sz="3200" b="1" i="1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8032" y="270892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kern="0" dirty="0" smtClean="0"/>
              <a:t>Overview of April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2b. 20/04 [owl]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1267200"/>
            <a:ext cx="6509990" cy="487164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542094" y="1601093"/>
            <a:ext cx="253528" cy="154471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115476" y="1231595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IPyCal22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372200" y="1718060"/>
            <a:ext cx="253528" cy="15447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564839" y="172718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IPyCal21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182054" y="1810319"/>
            <a:ext cx="253528" cy="1544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148064" y="16288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IPyCal20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994908" y="1916832"/>
            <a:ext cx="253528" cy="15447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115476" y="197954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IPyCal19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398592" y="2366133"/>
            <a:ext cx="253528" cy="154471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580112" y="241159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IPyCal18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202820" y="2458392"/>
            <a:ext cx="253528" cy="154471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207722" y="222157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IPyCal17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021300" y="2547651"/>
            <a:ext cx="253528" cy="15447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955236" y="256490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IPyCal16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860032" y="3077586"/>
            <a:ext cx="253528" cy="1544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076056" y="297886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IPyCal15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644008" y="3374244"/>
            <a:ext cx="253528" cy="154471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870494" y="327569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IPyCal14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2086224" y="5452021"/>
            <a:ext cx="253528" cy="1544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157525" y="522207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IPyCal9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276369" y="5364590"/>
            <a:ext cx="253528" cy="15447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493673" y="5291915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IPyCal9A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2526898" y="5186070"/>
            <a:ext cx="253528" cy="154471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742956" y="506793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IPyCal10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2699792" y="4949794"/>
            <a:ext cx="253528" cy="1544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929872" y="4848908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IPyCal11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933068" y="4788526"/>
            <a:ext cx="253528" cy="15447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2123728" y="4499828"/>
            <a:ext cx="907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B0F0"/>
                </a:solidFill>
              </a:rPr>
              <a:t>yABTilt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 rot="20520046">
            <a:off x="3106528" y="4665411"/>
            <a:ext cx="469552" cy="12910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3523441" y="4563871"/>
            <a:ext cx="1394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70C0"/>
                </a:solidFill>
              </a:rPr>
              <a:t>yWaistScan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3598392" y="4296094"/>
            <a:ext cx="265384" cy="193945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3791538" y="429822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AQD0FFyScan1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768044" y="4149080"/>
            <a:ext cx="265384" cy="193945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012157" y="4050528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AQF1FFyScan1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4136722" y="3843796"/>
            <a:ext cx="265384" cy="1939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4389219" y="378604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IPyCal12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 rot="19675126">
            <a:off x="4296161" y="3715451"/>
            <a:ext cx="456676" cy="13143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4703364" y="357301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IPyCal13</a:t>
            </a:r>
            <a:endParaRPr lang="en-GB" dirty="0">
              <a:solidFill>
                <a:srgbClr val="FFC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2086224" y="3616403"/>
            <a:ext cx="50390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161216" y="3439287"/>
            <a:ext cx="16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04:58</a:t>
            </a:r>
            <a:r>
              <a:rPr lang="en-GB" dirty="0" smtClean="0"/>
              <a:t> ACCESS</a:t>
            </a:r>
            <a:endParaRPr lang="en-GB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100488" y="3320416"/>
            <a:ext cx="502476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164288" y="3153160"/>
            <a:ext cx="16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05:38</a:t>
            </a:r>
            <a:r>
              <a:rPr lang="en-GB" dirty="0" smtClean="0"/>
              <a:t> ACCESS</a:t>
            </a:r>
            <a:endParaRPr lang="en-GB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2099344" y="2889512"/>
            <a:ext cx="502476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164288" y="2708920"/>
            <a:ext cx="16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06:32</a:t>
            </a:r>
            <a:r>
              <a:rPr lang="en-GB" dirty="0" smtClean="0"/>
              <a:t> ACCESS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7161216" y="3757682"/>
            <a:ext cx="1778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(adjust IPBPM phase)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79000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dirty="0" smtClean="0"/>
              <a:t>. (19-20)/04 [</a:t>
            </a:r>
            <a:r>
              <a:rPr lang="en-GB" dirty="0" err="1" smtClean="0"/>
              <a:t>swing+owl</a:t>
            </a:r>
            <a:r>
              <a:rPr lang="en-GB" dirty="0" smtClean="0"/>
              <a:t>]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800"/>
                <a:ext cx="8229600" cy="4525963"/>
              </a:xfrm>
            </p:spPr>
            <p:txBody>
              <a:bodyPr/>
              <a:lstStyle/>
              <a:p>
                <a:r>
                  <a:rPr lang="en-GB" sz="2000" b="1" dirty="0" smtClean="0"/>
                  <a:t>High-</a:t>
                </a:r>
                <a:r>
                  <a:rPr lang="el-GR" sz="2000" b="1" dirty="0" smtClean="0"/>
                  <a:t>β</a:t>
                </a:r>
                <a:r>
                  <a:rPr lang="en-GB" sz="2000" b="1" dirty="0" smtClean="0"/>
                  <a:t> optics</a:t>
                </a:r>
                <a:r>
                  <a:rPr lang="en-GB" sz="2000" dirty="0" smtClean="0"/>
                  <a:t>, single bunch, three BPM studies</a:t>
                </a:r>
              </a:p>
              <a:p>
                <a:r>
                  <a:rPr lang="en-GB" sz="2000" dirty="0" smtClean="0"/>
                  <a:t>Attempted to minimize measured resolution by manipulating:</a:t>
                </a:r>
                <a:br>
                  <a:rPr lang="en-GB" sz="2000" dirty="0" smtClean="0"/>
                </a:br>
                <a:r>
                  <a:rPr lang="en-GB" sz="2000" dirty="0" smtClean="0"/>
                  <a:t>(1) BPM alignment (2) beam charge (3) set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𝐼𝑄</m:t>
                        </m:r>
                      </m:sub>
                    </m:sSub>
                  </m:oMath>
                </a14:m>
                <a:endParaRPr lang="en-GB" sz="2000" dirty="0" smtClean="0"/>
              </a:p>
              <a:p>
                <a:r>
                  <a:rPr lang="en-GB" sz="2000" dirty="0" smtClean="0"/>
                  <a:t>FF quad currents, FF quad mover settings and BPM mover voltages added to list of PVs harvested from EPICS</a:t>
                </a:r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 smtClean="0"/>
                  <a:t>PROBLEMS/ISSUES</a:t>
                </a:r>
              </a:p>
              <a:p>
                <a:r>
                  <a:rPr lang="en-GB" sz="2000" dirty="0" smtClean="0"/>
                  <a:t>Took a long time (~3 hours) to tune the optics</a:t>
                </a:r>
              </a:p>
              <a:p>
                <a:r>
                  <a:rPr lang="en-GB" sz="2000" dirty="0" smtClean="0"/>
                  <a:t>Majority of calibrations are flawed</a:t>
                </a:r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800"/>
                <a:ext cx="8229600" cy="4525963"/>
              </a:xfrm>
              <a:blipFill>
                <a:blip r:embed="rId2"/>
                <a:stretch>
                  <a:fillRect l="-741" t="-538" r="-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01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adjustment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6"/>
          <a:stretch/>
        </p:blipFill>
        <p:spPr>
          <a:xfrm>
            <a:off x="284558" y="1196752"/>
            <a:ext cx="6375674" cy="50405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876166" y="4077072"/>
            <a:ext cx="648072" cy="864096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899523" y="370774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iter</a:t>
            </a:r>
            <a:r>
              <a:rPr lang="en-GB" dirty="0"/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4568199" y="4113909"/>
            <a:ext cx="648072" cy="1204883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605038" y="373461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iter2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 rot="1545498">
            <a:off x="1974230" y="3004883"/>
            <a:ext cx="693967" cy="3088842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747395" y="277163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iter3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505570"/>
              </p:ext>
            </p:extLst>
          </p:nvPr>
        </p:nvGraphicFramePr>
        <p:xfrm>
          <a:off x="6660191" y="4249896"/>
          <a:ext cx="208827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106">
                  <a:extLst>
                    <a:ext uri="{9D8B030D-6E8A-4147-A177-3AD203B41FA5}">
                      <a16:colId xmlns:a16="http://schemas.microsoft.com/office/drawing/2014/main" val="421118350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84127933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6890222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θ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596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IPA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-1170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263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IPB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-1.43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-71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0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IPC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-60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720821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660232" y="388056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FINAL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266316"/>
              </p:ext>
            </p:extLst>
          </p:nvPr>
        </p:nvGraphicFramePr>
        <p:xfrm>
          <a:off x="6660232" y="1945640"/>
          <a:ext cx="208827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106">
                  <a:extLst>
                    <a:ext uri="{9D8B030D-6E8A-4147-A177-3AD203B41FA5}">
                      <a16:colId xmlns:a16="http://schemas.microsoft.com/office/drawing/2014/main" val="421118350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84127933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6890222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θ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596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IPA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263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IPB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0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IPC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720821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660273" y="157630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INITIAL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318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128" y="1581195"/>
            <a:ext cx="2925838" cy="2189502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682401"/>
              </p:ext>
            </p:extLst>
          </p:nvPr>
        </p:nvGraphicFramePr>
        <p:xfrm>
          <a:off x="611560" y="1196752"/>
          <a:ext cx="1872208" cy="492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714565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0563225"/>
                    </a:ext>
                  </a:extLst>
                </a:gridCol>
              </a:tblGrid>
              <a:tr h="202312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File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Status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02715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0240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75279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15706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4550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48117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5827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902741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88856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37371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1954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IPyCal11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08282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01695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4348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2842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IPyCal15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0611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64366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52120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IPyCal18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59882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03557" y="1251764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IPyCal11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553" y="4046463"/>
            <a:ext cx="2925838" cy="21895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61743" y="371703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IPyCal18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581195"/>
            <a:ext cx="2925838" cy="21895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55243" y="121186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731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Flawed calibrations 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984" y="1575266"/>
            <a:ext cx="2925838" cy="21895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8104" y="120593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831" y="1575266"/>
            <a:ext cx="2925838" cy="21895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32476" y="121522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IPyCal2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984" y="4106990"/>
            <a:ext cx="2925838" cy="21895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720369" y="373196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IPyCal12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831" y="4080465"/>
            <a:ext cx="2925838" cy="218950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777994" y="372830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IPyCal14</a:t>
            </a:r>
            <a:endParaRPr lang="en-GB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805895"/>
              </p:ext>
            </p:extLst>
          </p:nvPr>
        </p:nvGraphicFramePr>
        <p:xfrm>
          <a:off x="611560" y="1196752"/>
          <a:ext cx="1872208" cy="492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714565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0563225"/>
                    </a:ext>
                  </a:extLst>
                </a:gridCol>
              </a:tblGrid>
              <a:tr h="202312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File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Status</a:t>
                      </a:r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02715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0240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IPyCal2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75279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15706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4550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48117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5827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902741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88856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37371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1954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08282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IPyCal12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01695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4348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IPyCal14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2842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0611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64366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52120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598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3261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Flawed calibrations II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539179"/>
            <a:ext cx="2925838" cy="21895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51920" y="1169847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IPyCal4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610" y="1539179"/>
            <a:ext cx="2925838" cy="21895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45239" y="112474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IPyCal5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085923"/>
            <a:ext cx="2925838" cy="218950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67698" y="3716591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IPyCal6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610" y="4054512"/>
            <a:ext cx="2925838" cy="21895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758729" y="3742373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IPyCal7</a:t>
            </a:r>
            <a:endParaRPr lang="en-GB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826083"/>
              </p:ext>
            </p:extLst>
          </p:nvPr>
        </p:nvGraphicFramePr>
        <p:xfrm>
          <a:off x="611560" y="1196752"/>
          <a:ext cx="1872208" cy="492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714565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0563225"/>
                    </a:ext>
                  </a:extLst>
                </a:gridCol>
              </a:tblGrid>
              <a:tr h="202312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File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Status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02715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0240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75279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15706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IPyCal4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4550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IPyCal5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48117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IPyCal6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5827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IPyCal7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902741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88856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37371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1954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IPyCal11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08282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01695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4348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2842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IPyCal15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0611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64366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52120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IPyCal18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598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580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Flawed calibrations III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417" y="4025177"/>
            <a:ext cx="2925838" cy="21895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59019" y="3763449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IPyCal9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353" y="4062608"/>
            <a:ext cx="2925838" cy="21895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17564" y="374971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IPyCal13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881" y="1502198"/>
            <a:ext cx="2925838" cy="21895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76373" y="111524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IPyCal10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417" y="1484575"/>
            <a:ext cx="2925838" cy="218950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93290" y="1163203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IPyCal3</a:t>
            </a:r>
            <a:endParaRPr lang="en-GB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074566"/>
              </p:ext>
            </p:extLst>
          </p:nvPr>
        </p:nvGraphicFramePr>
        <p:xfrm>
          <a:off x="611560" y="1196752"/>
          <a:ext cx="1872208" cy="492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714565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0563225"/>
                    </a:ext>
                  </a:extLst>
                </a:gridCol>
              </a:tblGrid>
              <a:tr h="202312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File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Status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02715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0240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75279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IPyCal3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15706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4550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48117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5827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902741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IPyCal8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88856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IPyCal9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37371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IPyCal10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1954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IPyCal11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08282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01695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IPyCal13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4348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2842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IPyCal15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0611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64366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52120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IPyCal18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598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152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Flawed calibrations IV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128" y="1656531"/>
            <a:ext cx="2925838" cy="21895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07904" y="1293532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IPyCal8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259" y="1642158"/>
            <a:ext cx="2925838" cy="21895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88102" y="129353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IPyCal16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178490"/>
            <a:ext cx="2925838" cy="218950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09849" y="384603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IPyCal17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993179"/>
              </p:ext>
            </p:extLst>
          </p:nvPr>
        </p:nvGraphicFramePr>
        <p:xfrm>
          <a:off x="611560" y="1196752"/>
          <a:ext cx="1872208" cy="492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7145659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0563225"/>
                    </a:ext>
                  </a:extLst>
                </a:gridCol>
              </a:tblGrid>
              <a:tr h="202312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File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Status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02715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0240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75279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15706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4550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48117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65827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902741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IPyCal8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88856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373713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195455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IPyCal11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082822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016957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4348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284229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IPyCal15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0611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IPyCal16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643660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IPyCal17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521204"/>
                  </a:ext>
                </a:extLst>
              </a:tr>
              <a:tr h="20844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IPyCal18</a:t>
                      </a:r>
                      <a:endParaRPr lang="en-GB" sz="11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598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941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25/04 [owl]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1267200"/>
            <a:ext cx="6509990" cy="487164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086224" y="5157192"/>
            <a:ext cx="397544" cy="1544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535856" y="5039552"/>
            <a:ext cx="397544" cy="15447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356490" y="3077586"/>
            <a:ext cx="397544" cy="154471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091976" y="529133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IPyCal1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5048" y="4932121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AQD0FFyScan1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24527" y="317430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AQD0FFyScan2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20380065">
            <a:off x="3804296" y="2635402"/>
            <a:ext cx="864096" cy="20246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433394" y="2688782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AQD0FFyScan3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 rot="21024839">
            <a:off x="4427984" y="2101610"/>
            <a:ext cx="1800200" cy="24214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796041" y="176134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latencyScan1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250496" y="1760624"/>
            <a:ext cx="397544" cy="154471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715733" y="1293165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AQD0FFyScan4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088296" y="3881956"/>
            <a:ext cx="50390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63288" y="3704840"/>
            <a:ext cx="16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04:23</a:t>
            </a:r>
            <a:r>
              <a:rPr lang="en-GB" dirty="0" smtClean="0"/>
              <a:t> ACCESS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099344" y="3618308"/>
            <a:ext cx="50390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64288" y="3419708"/>
            <a:ext cx="16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05:02</a:t>
            </a:r>
            <a:r>
              <a:rPr lang="en-GB" dirty="0" smtClean="0"/>
              <a:t> ACCESS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163288" y="4011346"/>
            <a:ext cx="1657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(upstream setup)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35047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25/04 [owl]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r>
              <a:rPr lang="en-GB" sz="2000" b="1" dirty="0" smtClean="0"/>
              <a:t>Nominal optics</a:t>
            </a:r>
            <a:r>
              <a:rPr lang="en-GB" sz="2000" dirty="0" smtClean="0"/>
              <a:t>, two bunch, three BPM </a:t>
            </a:r>
            <a:r>
              <a:rPr lang="en-GB" sz="2000" dirty="0" smtClean="0"/>
              <a:t>studies</a:t>
            </a:r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PROBLEMS/ISSUES</a:t>
            </a:r>
          </a:p>
          <a:p>
            <a:r>
              <a:rPr lang="en-GB" sz="2000" dirty="0" smtClean="0"/>
              <a:t>Unacceptable offset of the second </a:t>
            </a:r>
            <a:r>
              <a:rPr lang="en-GB" sz="2000" dirty="0" smtClean="0"/>
              <a:t>bunch</a:t>
            </a: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99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Overview of data runs</a:t>
            </a:r>
          </a:p>
          <a:p>
            <a:endParaRPr lang="en-GB" dirty="0"/>
          </a:p>
          <a:p>
            <a:r>
              <a:rPr lang="en-GB" strike="sngStrike" dirty="0" smtClean="0"/>
              <a:t>Resolution measurements</a:t>
            </a:r>
          </a:p>
          <a:p>
            <a:endParaRPr lang="en-GB" dirty="0"/>
          </a:p>
          <a:p>
            <a:r>
              <a:rPr lang="en-GB" dirty="0" smtClean="0"/>
              <a:t>Problems / issues</a:t>
            </a:r>
          </a:p>
          <a:p>
            <a:endParaRPr lang="en-GB" dirty="0"/>
          </a:p>
          <a:p>
            <a:r>
              <a:rPr lang="en-GB" dirty="0" smtClean="0"/>
              <a:t>Planning for future runs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882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4a. 27/04 [owl]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1267200"/>
            <a:ext cx="6509990" cy="487164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086224" y="5229201"/>
            <a:ext cx="32553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267744" y="5291916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AQD0FFyScan1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302248" y="5121760"/>
            <a:ext cx="325536" cy="144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483768" y="4977744"/>
            <a:ext cx="325536" cy="144016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555776" y="5075892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AQD0FFyScan2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9395" y="4859868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AQD0FFyScan3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734296" y="4677520"/>
            <a:ext cx="325536" cy="14401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067427" y="464384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AQD0FFyScan4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913744" y="4579984"/>
            <a:ext cx="325536" cy="14401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203848" y="442782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AQD0FFyScan5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114912" y="4221088"/>
            <a:ext cx="325536" cy="14401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419872" y="4139788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AQD0FFyScan6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394560" y="3992872"/>
            <a:ext cx="325536" cy="14401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707904" y="3862804"/>
            <a:ext cx="1522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yWaistScan1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635896" y="3789040"/>
            <a:ext cx="325536" cy="14401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003531" y="364502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AQD0FFyScan7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174456" y="2589288"/>
            <a:ext cx="253528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139952" y="270892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AQD0FFyScan8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403600" y="2480704"/>
            <a:ext cx="253528" cy="144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651603" y="2420888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AQD0FFyScan9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4568192" y="2036464"/>
            <a:ext cx="253528" cy="144016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615592" y="192902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AQD0FFyScan10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4775832" y="2001032"/>
            <a:ext cx="253528" cy="14401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737099" y="2105808"/>
            <a:ext cx="1975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AQD0FFyScan11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4978736" y="1976648"/>
            <a:ext cx="253528" cy="14401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5212938" y="1883156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AQD0FFyScan12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 rot="21244195">
            <a:off x="5194760" y="1819296"/>
            <a:ext cx="440914" cy="14516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603483" y="170080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mCal1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 rot="21244195">
            <a:off x="5552735" y="1689467"/>
            <a:ext cx="440914" cy="14516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 rot="21244195">
            <a:off x="6357114" y="1612506"/>
            <a:ext cx="299104" cy="145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4644008" y="154750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IPKCal1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81354" y="1584234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IPKCal2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 rot="21244195">
            <a:off x="5946471" y="1632031"/>
            <a:ext cx="440914" cy="14516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5348019" y="1331476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loPhaseScan1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2088296" y="3472004"/>
            <a:ext cx="50390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163288" y="3294888"/>
            <a:ext cx="16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05:17</a:t>
            </a:r>
            <a:r>
              <a:rPr lang="en-GB" dirty="0" smtClean="0"/>
              <a:t> ACCESS</a:t>
            </a:r>
            <a:endParaRPr lang="en-GB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076104" y="2455132"/>
            <a:ext cx="50390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151096" y="2267580"/>
            <a:ext cx="16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07:18</a:t>
            </a:r>
            <a:r>
              <a:rPr lang="en-GB" dirty="0" smtClean="0"/>
              <a:t> ACCESS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7163288" y="3573016"/>
            <a:ext cx="194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(upstream setup)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7164288" y="2564904"/>
            <a:ext cx="1409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(diagnose P2)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61238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4b. 27/04 [day]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1267200"/>
            <a:ext cx="6509990" cy="487164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086224" y="5505040"/>
            <a:ext cx="397544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439050" y="529191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K1 and K2 calibrations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652168" y="4412728"/>
            <a:ext cx="263648" cy="1074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831616" y="4365104"/>
            <a:ext cx="263648" cy="10744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723163" y="4499828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AQD0FFyScan13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428380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AQD0FFyScan14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18821292">
            <a:off x="2959632" y="4135744"/>
            <a:ext cx="471288" cy="1794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319939" y="4005064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yDispersionScan1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252616" y="3848856"/>
            <a:ext cx="263648" cy="10744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35963" y="370774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latencyScan1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 rot="21035558">
            <a:off x="3384440" y="3431275"/>
            <a:ext cx="2423888" cy="11963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1054439">
            <a:off x="3703099" y="311866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latencyScan2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 rot="20214479">
            <a:off x="5645260" y="2995584"/>
            <a:ext cx="471288" cy="17944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320793" y="2745944"/>
            <a:ext cx="1522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yWaistScan2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 rot="19663867">
            <a:off x="6896936" y="1672308"/>
            <a:ext cx="318827" cy="16983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 rot="19663867">
            <a:off x="6705332" y="1866642"/>
            <a:ext cx="318827" cy="169835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 rot="19663867">
            <a:off x="6489308" y="2082666"/>
            <a:ext cx="318827" cy="16983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200796" y="1554405"/>
            <a:ext cx="1475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B050"/>
                </a:solidFill>
              </a:rPr>
              <a:t>IPAyTiltScan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20072" y="1706805"/>
            <a:ext cx="149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92D050"/>
                </a:solidFill>
              </a:rPr>
              <a:t>IPByTiltScan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4048" y="1988840"/>
            <a:ext cx="1509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C000"/>
                </a:solidFill>
              </a:rPr>
              <a:t>IPCyTiltScan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 rot="20948117">
            <a:off x="6177861" y="2832105"/>
            <a:ext cx="279162" cy="1493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6431948" y="270892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AQD0FFyScan15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 rot="20948117">
            <a:off x="5997269" y="2902292"/>
            <a:ext cx="279162" cy="149301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89469" y="2915652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7030A0"/>
                </a:solidFill>
              </a:rPr>
              <a:t>IPKCal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0" name="Right Brace 29"/>
          <p:cNvSpPr/>
          <p:nvPr/>
        </p:nvSpPr>
        <p:spPr>
          <a:xfrm>
            <a:off x="2831616" y="4869160"/>
            <a:ext cx="136012" cy="42275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987824" y="4931876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  <a:r>
              <a:rPr lang="en-GB" dirty="0" smtClean="0"/>
              <a:t>eedback runs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2518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</a:t>
            </a:r>
            <a:r>
              <a:rPr lang="en-GB" dirty="0" smtClean="0"/>
              <a:t>. 27/04 </a:t>
            </a:r>
            <a:r>
              <a:rPr lang="en-GB" dirty="0" smtClean="0"/>
              <a:t>[</a:t>
            </a:r>
            <a:r>
              <a:rPr lang="en-GB" dirty="0" err="1" smtClean="0"/>
              <a:t>owl+day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r>
              <a:rPr lang="en-GB" sz="2000" b="1" dirty="0"/>
              <a:t>High-</a:t>
            </a:r>
            <a:r>
              <a:rPr lang="el-GR" sz="2000" b="1" dirty="0"/>
              <a:t>β</a:t>
            </a:r>
            <a:r>
              <a:rPr lang="en-GB" sz="2000" b="1" dirty="0" smtClean="0"/>
              <a:t> </a:t>
            </a:r>
            <a:r>
              <a:rPr lang="en-GB" sz="2000" b="1" dirty="0" smtClean="0"/>
              <a:t>optics</a:t>
            </a:r>
            <a:r>
              <a:rPr lang="en-GB" sz="2000" dirty="0" smtClean="0"/>
              <a:t>, two bunch, three BPM </a:t>
            </a:r>
            <a:r>
              <a:rPr lang="en-GB" sz="2000" dirty="0" smtClean="0"/>
              <a:t>studies</a:t>
            </a:r>
          </a:p>
          <a:p>
            <a:r>
              <a:rPr lang="en-GB" sz="2000" dirty="0" smtClean="0"/>
              <a:t>Returned to performing BPM calibrations with quadrupole mover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PROBLEMS/ISSUES</a:t>
            </a:r>
          </a:p>
          <a:p>
            <a:r>
              <a:rPr lang="en-GB" sz="2000" dirty="0" smtClean="0"/>
              <a:t>C</a:t>
            </a:r>
            <a:r>
              <a:rPr lang="en-GB" sz="2000" dirty="0" smtClean="0"/>
              <a:t>alibrations remain suspect</a:t>
            </a:r>
          </a:p>
          <a:p>
            <a:r>
              <a:rPr lang="en-GB" sz="2000" dirty="0" smtClean="0"/>
              <a:t>Feedback unsuccessful – problem with gains?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61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Resolution plateau reached at ~20 </a:t>
            </a:r>
            <a:r>
              <a:rPr lang="en-GB" dirty="0" smtClean="0"/>
              <a:t>nm</a:t>
            </a:r>
          </a:p>
          <a:p>
            <a:r>
              <a:rPr lang="en-GB" dirty="0" smtClean="0"/>
              <a:t>Too much drift to comfortably operate any distance off waist?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9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data runs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2393620"/>
              </p:ext>
            </p:extLst>
          </p:nvPr>
        </p:nvGraphicFramePr>
        <p:xfrm>
          <a:off x="457201" y="1340768"/>
          <a:ext cx="4619260" cy="4820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30423">
                  <a:extLst>
                    <a:ext uri="{9D8B030D-6E8A-4147-A177-3AD203B41FA5}">
                      <a16:colId xmlns:a16="http://schemas.microsoft.com/office/drawing/2014/main" val="828773679"/>
                    </a:ext>
                  </a:extLst>
                </a:gridCol>
                <a:gridCol w="1296279">
                  <a:extLst>
                    <a:ext uri="{9D8B030D-6E8A-4147-A177-3AD203B41FA5}">
                      <a16:colId xmlns:a16="http://schemas.microsoft.com/office/drawing/2014/main" val="2027048150"/>
                    </a:ext>
                  </a:extLst>
                </a:gridCol>
                <a:gridCol w="1296279">
                  <a:extLst>
                    <a:ext uri="{9D8B030D-6E8A-4147-A177-3AD203B41FA5}">
                      <a16:colId xmlns:a16="http://schemas.microsoft.com/office/drawing/2014/main" val="2956344136"/>
                    </a:ext>
                  </a:extLst>
                </a:gridCol>
                <a:gridCol w="1296279">
                  <a:extLst>
                    <a:ext uri="{9D8B030D-6E8A-4147-A177-3AD203B41FA5}">
                      <a16:colId xmlns:a16="http://schemas.microsoft.com/office/drawing/2014/main" val="32920918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OWL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SWING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3225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M 16 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2546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T 17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9939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W 18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95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T 19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2a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64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F 20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2b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6968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S 21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193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S 22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4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M 23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97150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T 24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4586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W 25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5228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T 26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491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F 27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4a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4b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907064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48064" y="1568981"/>
            <a:ext cx="37444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 BPM Q’ calibration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2. 3-BPM beam-based alignment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3. Nominal optics studies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4. 2-BPM feedback stabilising at 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029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18/04 [swing]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6544032" cy="4897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1760" y="465313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</a:t>
            </a:r>
            <a:r>
              <a:rPr lang="en-GB" dirty="0" smtClean="0">
                <a:solidFill>
                  <a:srgbClr val="FF0000"/>
                </a:solidFill>
              </a:rPr>
              <a:t>aseline runs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9140" y="422108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IPCxCal1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4796" y="299695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IPCyCal2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2411596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QD0FFyScan2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3808" y="255561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IPCyCal3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3419708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QD0FFyScan1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696808" y="1605560"/>
            <a:ext cx="504056" cy="21602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198476" y="1528906"/>
            <a:ext cx="1522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IPCTiltScan2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264760" y="1688616"/>
            <a:ext cx="504056" cy="21602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940152" y="126876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IPCyCal5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 rot="21173339">
            <a:off x="5688696" y="1849470"/>
            <a:ext cx="641300" cy="1831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201532" y="1700808"/>
            <a:ext cx="1522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IPCTiltScan1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251228" y="2079136"/>
            <a:ext cx="497284" cy="28193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689316" y="208813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IPCyCal4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 rot="21121397">
            <a:off x="4446071" y="2477804"/>
            <a:ext cx="844865" cy="18234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023307" y="2636912"/>
            <a:ext cx="548693" cy="24040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672472" y="3044576"/>
            <a:ext cx="548693" cy="24040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 rot="20625402">
            <a:off x="3107456" y="3405760"/>
            <a:ext cx="712916" cy="2503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2664360" y="3850000"/>
            <a:ext cx="568900" cy="1684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267744" y="4340720"/>
            <a:ext cx="568900" cy="1684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135920" y="4737336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3268692" y="378904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IPCyCal1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36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18/04 [swing]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r>
              <a:rPr lang="en-GB" sz="2000" b="1" dirty="0" smtClean="0"/>
              <a:t>Nominal optics</a:t>
            </a:r>
            <a:r>
              <a:rPr lang="en-GB" sz="2000" dirty="0" smtClean="0"/>
              <a:t>, single bunch, focus on IPC</a:t>
            </a:r>
            <a:endParaRPr lang="en-GB" sz="2000" b="1" dirty="0" smtClean="0"/>
          </a:p>
          <a:p>
            <a:r>
              <a:rPr lang="en-GB" sz="2000" dirty="0" smtClean="0"/>
              <a:t>IPBPM </a:t>
            </a:r>
            <a:r>
              <a:rPr lang="en-GB" sz="2000" dirty="0" smtClean="0"/>
              <a:t>movers fully operational (with one important caveat)</a:t>
            </a:r>
          </a:p>
          <a:p>
            <a:r>
              <a:rPr lang="en-GB" sz="2000" dirty="0" smtClean="0"/>
              <a:t>Horizontal beam alignment checked using 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IP board</a:t>
            </a:r>
          </a:p>
          <a:p>
            <a:r>
              <a:rPr lang="en-GB" sz="2000" dirty="0" smtClean="0"/>
              <a:t>New LabVIEW DAQ used to continuously harvest</a:t>
            </a:r>
            <a:br>
              <a:rPr lang="en-GB" sz="2000" dirty="0" smtClean="0"/>
            </a:br>
            <a:r>
              <a:rPr lang="en-GB" sz="2000" dirty="0" smtClean="0"/>
              <a:t>upstream orbit data from EPICS</a:t>
            </a:r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PROBLEMS/ISSUES</a:t>
            </a:r>
          </a:p>
          <a:p>
            <a:r>
              <a:rPr lang="en-GB" sz="2000" dirty="0" smtClean="0"/>
              <a:t>Very high jitter</a:t>
            </a:r>
          </a:p>
          <a:p>
            <a:r>
              <a:rPr lang="en-GB" sz="2000" dirty="0" smtClean="0"/>
              <a:t>Last user of IPBPM movers had applied a 3V offset </a:t>
            </a:r>
            <a:r>
              <a:rPr lang="en-GB" sz="2000" dirty="0"/>
              <a:t>between the front and back movers of the IPC </a:t>
            </a:r>
            <a:r>
              <a:rPr lang="en-GB" sz="2000" dirty="0" smtClean="0"/>
              <a:t>block in the ATF user interface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18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 runs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51" y="2304987"/>
            <a:ext cx="4388757" cy="328425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79499"/>
            <a:ext cx="4388757" cy="32842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712" y="1922911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vertical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192291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horizontal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9015" y="1187460"/>
            <a:ext cx="828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average over 100 triggers of I and Q channel waveforms with 70 dB attenuation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35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604" y="4112024"/>
            <a:ext cx="2925838" cy="218950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145" y="4119818"/>
            <a:ext cx="2925838" cy="21895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912" y="1564993"/>
            <a:ext cx="2925838" cy="21895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IPCxCal1_30dB_180418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81" y="4109371"/>
            <a:ext cx="2925838" cy="2189502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10312167" y="854094"/>
            <a:ext cx="0" cy="20525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33665" y="4321025"/>
            <a:ext cx="14184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max @ sample 56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36393" y="3224009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sample 56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024225" y="5733256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sample 58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9483" y="3917439"/>
            <a:ext cx="1907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charge vs. time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486957" y="3860973"/>
            <a:ext cx="1911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position vs. time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915126" y="1344777"/>
            <a:ext cx="899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Q vs.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323451" y="386320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k</a:t>
            </a:r>
            <a:r>
              <a:rPr lang="en-GB" dirty="0" smtClean="0"/>
              <a:t> vs. sample index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228184" y="4293096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</a:t>
            </a:r>
            <a:r>
              <a:rPr lang="en-GB" sz="1200" dirty="0" smtClean="0"/>
              <a:t>ample 56</a:t>
            </a:r>
            <a:endParaRPr lang="en-GB" sz="12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40" y="1572787"/>
            <a:ext cx="2925838" cy="218950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99592" y="1340768"/>
            <a:ext cx="1907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I, Q vs. time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656073" y="3224009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sample 56</a:t>
            </a:r>
            <a:endParaRPr lang="en-GB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145" y="1555788"/>
            <a:ext cx="2925838" cy="218950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764540" y="1331476"/>
            <a:ext cx="1263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Q’ vs. time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200689" y="1711841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</a:t>
            </a:r>
            <a:r>
              <a:rPr lang="en-GB" sz="1200" dirty="0" smtClean="0"/>
              <a:t>ample 56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91425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114" y="4112024"/>
            <a:ext cx="2925838" cy="218950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145" y="4119818"/>
            <a:ext cx="2925838" cy="21895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912" y="1564993"/>
            <a:ext cx="2925838" cy="21895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IPCyCal3_0dB_180418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81" y="4109371"/>
            <a:ext cx="2925838" cy="2189502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10312167" y="854094"/>
            <a:ext cx="0" cy="20525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6845" y="4321025"/>
            <a:ext cx="1467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max @ sample 55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36393" y="3224009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sample 55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56073" y="4293096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sample 59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9483" y="3917439"/>
            <a:ext cx="1907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charge vs. time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486957" y="3860973"/>
            <a:ext cx="1911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position vs. time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915126" y="1344777"/>
            <a:ext cx="899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Q vs.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323451" y="386320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k</a:t>
            </a:r>
            <a:r>
              <a:rPr lang="en-GB" dirty="0" smtClean="0"/>
              <a:t> vs. sample index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228184" y="4293096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</a:t>
            </a:r>
            <a:r>
              <a:rPr lang="en-GB" sz="1200" dirty="0" smtClean="0"/>
              <a:t>ample 55</a:t>
            </a:r>
            <a:endParaRPr lang="en-GB" sz="12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40" y="1572787"/>
            <a:ext cx="2925838" cy="218950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99592" y="1340768"/>
            <a:ext cx="1907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I, Q vs. time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656073" y="3224009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sample 55</a:t>
            </a:r>
            <a:endParaRPr lang="en-GB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145" y="1555788"/>
            <a:ext cx="2925838" cy="218950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764540" y="1331476"/>
            <a:ext cx="1263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Q’ vs. time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200689" y="1711841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</a:t>
            </a:r>
            <a:r>
              <a:rPr lang="en-GB" sz="1200" dirty="0" smtClean="0"/>
              <a:t>ample 55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49645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2a. 19/04 [swing]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999" y="1267199"/>
            <a:ext cx="6509990" cy="4871642"/>
          </a:xfrm>
        </p:spPr>
      </p:pic>
      <p:sp>
        <p:nvSpPr>
          <p:cNvPr id="8" name="Oval 7"/>
          <p:cNvSpPr/>
          <p:nvPr/>
        </p:nvSpPr>
        <p:spPr>
          <a:xfrm>
            <a:off x="2123728" y="3969632"/>
            <a:ext cx="36004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139261" y="414908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IPyCal1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555776" y="3704840"/>
            <a:ext cx="504056" cy="144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931349" y="378904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IPyCal2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311288" y="3356992"/>
            <a:ext cx="684648" cy="1684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147373" y="2996952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IPxCal1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636992" y="1593368"/>
            <a:ext cx="432048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168368" y="1688616"/>
            <a:ext cx="576064" cy="21230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456400" y="1240387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IPyCal8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0072" y="161950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IPyCal7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771752" y="2190710"/>
            <a:ext cx="360040" cy="25341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027693" y="234888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IPyCal6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340848" y="2356120"/>
            <a:ext cx="360040" cy="1844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427984" y="206084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IPyCal5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884416" y="2596528"/>
            <a:ext cx="360040" cy="1844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923928" y="248360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IPyCal4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572000" y="2861320"/>
            <a:ext cx="360040" cy="184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947573" y="278092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IPyCal3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605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3285</TotalTime>
  <Words>668</Words>
  <Application>Microsoft Office PowerPoint</Application>
  <PresentationFormat>On-screen Show (4:3)</PresentationFormat>
  <Paragraphs>382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Cambria Math</vt:lpstr>
      <vt:lpstr>Default Design</vt:lpstr>
      <vt:lpstr>FONT Meeting Friday 11th May 2018</vt:lpstr>
      <vt:lpstr>Contents</vt:lpstr>
      <vt:lpstr>Overview of data runs</vt:lpstr>
      <vt:lpstr>1. 18/04 [swing]</vt:lpstr>
      <vt:lpstr>1. 18/04 [swing]</vt:lpstr>
      <vt:lpstr>Baseline runs</vt:lpstr>
      <vt:lpstr>IPCxCal1_30dB_180418</vt:lpstr>
      <vt:lpstr>IPCyCal3_0dB_180418</vt:lpstr>
      <vt:lpstr>2a. 19/04 [swing]</vt:lpstr>
      <vt:lpstr>2b. 20/04 [owl]</vt:lpstr>
      <vt:lpstr>2. (19-20)/04 [swing+owl]</vt:lpstr>
      <vt:lpstr>Phase adjustment</vt:lpstr>
      <vt:lpstr>Calibrations</vt:lpstr>
      <vt:lpstr>Flawed calibrations I</vt:lpstr>
      <vt:lpstr>Flawed calibrations II</vt:lpstr>
      <vt:lpstr>Flawed calibrations III</vt:lpstr>
      <vt:lpstr>Flawed calibrations IV</vt:lpstr>
      <vt:lpstr>3. 25/04 [owl]</vt:lpstr>
      <vt:lpstr>3. 25/04 [owl]</vt:lpstr>
      <vt:lpstr>4a. 27/04 [owl]</vt:lpstr>
      <vt:lpstr>4b. 27/04 [day] </vt:lpstr>
      <vt:lpstr>4. 27/04 [owl+day]</vt:lpstr>
      <vt:lpstr>Conclusion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119</cp:revision>
  <dcterms:created xsi:type="dcterms:W3CDTF">2009-05-21T13:39:04Z</dcterms:created>
  <dcterms:modified xsi:type="dcterms:W3CDTF">2018-05-11T09:01:49Z</dcterms:modified>
</cp:coreProperties>
</file>