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59" r:id="rId7"/>
    <p:sldId id="263" r:id="rId8"/>
    <p:sldId id="26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45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15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65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52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94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66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8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44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11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69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04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46785-42E4-4493-B52F-838F88544DE8}" type="datetimeFigureOut">
              <a:rPr lang="fr-FR" smtClean="0"/>
              <a:t>18/05/2018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61A1B-B608-4012-A023-F731E75CD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92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Z </a:t>
            </a:r>
            <a:r>
              <a:rPr lang="fr-FR" dirty="0" err="1" smtClean="0"/>
              <a:t>resolution</a:t>
            </a:r>
            <a:r>
              <a:rPr lang="fr-FR" dirty="0" smtClean="0"/>
              <a:t> and </a:t>
            </a:r>
            <a:r>
              <a:rPr lang="fr-FR" dirty="0" err="1" smtClean="0"/>
              <a:t>event</a:t>
            </a:r>
            <a:r>
              <a:rPr lang="fr-FR" dirty="0" smtClean="0"/>
              <a:t> time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Colas, CEA/</a:t>
            </a:r>
            <a:r>
              <a:rPr lang="fr-FR" dirty="0" err="1" smtClean="0"/>
              <a:t>Irfu</a:t>
            </a:r>
            <a:r>
              <a:rPr lang="fr-FR" dirty="0" smtClean="0"/>
              <a:t>, Université Paris Saclay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300547" y="5181600"/>
            <a:ext cx="603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contributions </a:t>
            </a:r>
            <a:r>
              <a:rPr lang="fr-FR" dirty="0" err="1" smtClean="0"/>
              <a:t>from</a:t>
            </a:r>
            <a:r>
              <a:rPr lang="fr-FR" dirty="0" smtClean="0"/>
              <a:t> A. </a:t>
            </a:r>
            <a:r>
              <a:rPr lang="fr-FR" dirty="0" err="1" smtClean="0"/>
              <a:t>Bellerive</a:t>
            </a:r>
            <a:r>
              <a:rPr lang="fr-FR" dirty="0" smtClean="0"/>
              <a:t>, S. </a:t>
            </a:r>
            <a:r>
              <a:rPr lang="fr-FR" dirty="0" err="1" smtClean="0"/>
              <a:t>Ganjour</a:t>
            </a:r>
            <a:r>
              <a:rPr lang="fr-FR" dirty="0" smtClean="0"/>
              <a:t>, R. </a:t>
            </a:r>
            <a:r>
              <a:rPr lang="fr-FR" dirty="0" err="1" smtClean="0"/>
              <a:t>Mehdiyev</a:t>
            </a:r>
            <a:endParaRPr lang="fr-FR" dirty="0"/>
          </a:p>
          <a:p>
            <a:pPr algn="ctr"/>
            <a:r>
              <a:rPr lang="fr-FR" dirty="0" smtClean="0"/>
              <a:t>(No </a:t>
            </a:r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)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83177" y="409303"/>
            <a:ext cx="4371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2</a:t>
            </a:r>
            <a:r>
              <a:rPr lang="fr-FR" baseline="30000" dirty="0" smtClean="0"/>
              <a:t>nd</a:t>
            </a:r>
            <a:r>
              <a:rPr lang="fr-FR" dirty="0" smtClean="0"/>
              <a:t> </a:t>
            </a:r>
            <a:r>
              <a:rPr lang="fr-FR" dirty="0" err="1" smtClean="0"/>
              <a:t>Topical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Meeting</a:t>
            </a:r>
          </a:p>
          <a:p>
            <a:r>
              <a:rPr lang="fr-FR" dirty="0" smtClean="0"/>
              <a:t>May 18, 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50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Z </a:t>
            </a:r>
            <a:r>
              <a:rPr lang="fr-FR" dirty="0" err="1" smtClean="0"/>
              <a:t>coordinate</a:t>
            </a:r>
            <a:r>
              <a:rPr lang="fr-FR" dirty="0" smtClean="0"/>
              <a:t> </a:t>
            </a:r>
            <a:r>
              <a:rPr lang="fr-FR" dirty="0" err="1" smtClean="0"/>
              <a:t>given</a:t>
            </a:r>
            <a:r>
              <a:rPr lang="fr-FR" dirty="0" smtClean="0"/>
              <a:t> by </a:t>
            </a:r>
            <a:r>
              <a:rPr lang="fr-FR" b="1" dirty="0" smtClean="0"/>
              <a:t>drift time * </a:t>
            </a:r>
            <a:r>
              <a:rPr lang="fr-FR" b="1" dirty="0" err="1" smtClean="0"/>
              <a:t>v</a:t>
            </a:r>
            <a:r>
              <a:rPr lang="fr-FR" b="1" baseline="-25000" dirty="0" err="1" smtClean="0"/>
              <a:t>drift</a:t>
            </a:r>
            <a:endParaRPr lang="fr-FR" b="1" baseline="-25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Origin</a:t>
            </a:r>
            <a:r>
              <a:rPr lang="fr-FR" dirty="0" smtClean="0"/>
              <a:t> : t </a:t>
            </a:r>
            <a:r>
              <a:rPr lang="fr-FR" dirty="0" err="1" smtClean="0"/>
              <a:t>zero</a:t>
            </a:r>
            <a:endParaRPr lang="fr-FR" dirty="0" smtClean="0"/>
          </a:p>
          <a:p>
            <a:r>
              <a:rPr lang="fr-FR" dirty="0" err="1" smtClean="0"/>
              <a:t>Every</a:t>
            </a:r>
            <a:r>
              <a:rPr lang="fr-FR" dirty="0" smtClean="0"/>
              <a:t> pad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connected</a:t>
            </a:r>
            <a:r>
              <a:rPr lang="fr-FR" dirty="0" smtClean="0"/>
              <a:t> to a sampler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clock</a:t>
            </a:r>
            <a:r>
              <a:rPr lang="fr-FR" dirty="0" smtClean="0"/>
              <a:t> (25 MHz, 511 time </a:t>
            </a:r>
            <a:r>
              <a:rPr lang="fr-FR" dirty="0" err="1" smtClean="0"/>
              <a:t>bins</a:t>
            </a:r>
            <a:r>
              <a:rPr lang="fr-FR" dirty="0" smtClean="0"/>
              <a:t>, for tests at DESY </a:t>
            </a:r>
            <a:r>
              <a:rPr lang="fr-FR" dirty="0" err="1" smtClean="0"/>
              <a:t>with</a:t>
            </a:r>
            <a:r>
              <a:rPr lang="fr-FR" dirty="0" smtClean="0"/>
              <a:t> AFTER </a:t>
            </a:r>
            <a:r>
              <a:rPr lang="fr-FR" dirty="0" err="1" smtClean="0"/>
              <a:t>electronics</a:t>
            </a:r>
            <a:r>
              <a:rPr lang="fr-FR" dirty="0" smtClean="0"/>
              <a:t>) </a:t>
            </a:r>
          </a:p>
          <a:p>
            <a:r>
              <a:rPr lang="fr-FR" b="1" dirty="0" err="1" smtClean="0"/>
              <a:t>V</a:t>
            </a:r>
            <a:r>
              <a:rPr lang="fr-FR" b="1" baseline="-25000" dirty="0" err="1" smtClean="0"/>
              <a:t>drift</a:t>
            </a:r>
            <a:r>
              <a:rPr lang="fr-FR" b="1" baseline="-25000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by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, or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simulation. It </a:t>
            </a:r>
            <a:r>
              <a:rPr lang="fr-FR" dirty="0" err="1" smtClean="0"/>
              <a:t>slightly</a:t>
            </a:r>
            <a:r>
              <a:rPr lang="fr-FR" dirty="0" smtClean="0"/>
              <a:t> </a:t>
            </a:r>
            <a:r>
              <a:rPr lang="fr-FR" dirty="0" err="1" smtClean="0"/>
              <a:t>depends</a:t>
            </a:r>
            <a:r>
              <a:rPr lang="fr-FR" dirty="0" smtClean="0"/>
              <a:t> on the </a:t>
            </a:r>
            <a:r>
              <a:rPr lang="fr-FR" dirty="0" err="1" smtClean="0"/>
              <a:t>row</a:t>
            </a:r>
            <a:r>
              <a:rPr lang="fr-FR" dirty="0" smtClean="0"/>
              <a:t>. 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affected</a:t>
            </a:r>
            <a:r>
              <a:rPr lang="fr-FR" dirty="0" smtClean="0"/>
              <a:t> by pressure and </a:t>
            </a:r>
            <a:r>
              <a:rPr lang="fr-FR" dirty="0" err="1" smtClean="0"/>
              <a:t>temperature</a:t>
            </a:r>
            <a:r>
              <a:rPr lang="fr-FR" dirty="0" smtClean="0"/>
              <a:t> variations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9692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6745"/>
            <a:ext cx="10515600" cy="845366"/>
          </a:xfrm>
        </p:spPr>
        <p:txBody>
          <a:bodyPr/>
          <a:lstStyle/>
          <a:p>
            <a:r>
              <a:rPr lang="fr-FR" dirty="0" smtClean="0"/>
              <a:t>Hit time </a:t>
            </a:r>
            <a:r>
              <a:rPr lang="fr-FR" dirty="0" err="1" smtClean="0"/>
              <a:t>determination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037" y="1150677"/>
            <a:ext cx="3763618" cy="22805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05688" y="1332411"/>
            <a:ext cx="31873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hit </a:t>
            </a:r>
            <a:r>
              <a:rPr lang="fr-FR" dirty="0" err="1" smtClean="0"/>
              <a:t>is</a:t>
            </a:r>
            <a:r>
              <a:rPr lang="fr-FR" dirty="0" smtClean="0"/>
              <a:t> a cluster of </a:t>
            </a:r>
            <a:r>
              <a:rPr lang="fr-FR" dirty="0" err="1" smtClean="0"/>
              <a:t>several</a:t>
            </a:r>
            <a:r>
              <a:rPr lang="fr-FR" dirty="0" smtClean="0"/>
              <a:t> pads,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having</a:t>
            </a:r>
            <a:r>
              <a:rPr lang="fr-FR" dirty="0" smtClean="0"/>
              <a:t> a charge vs time information.</a:t>
            </a:r>
          </a:p>
          <a:p>
            <a:r>
              <a:rPr lang="fr-FR" dirty="0" err="1" smtClean="0"/>
              <a:t>Multiplicity</a:t>
            </a:r>
            <a:r>
              <a:rPr lang="fr-FR" dirty="0" smtClean="0"/>
              <a:t> </a:t>
            </a:r>
            <a:r>
              <a:rPr lang="fr-FR" dirty="0" err="1" smtClean="0"/>
              <a:t>depends</a:t>
            </a:r>
            <a:r>
              <a:rPr lang="fr-FR" dirty="0" smtClean="0"/>
              <a:t> on RC per unit surface of the </a:t>
            </a:r>
            <a:r>
              <a:rPr lang="fr-FR" dirty="0" err="1" smtClean="0"/>
              <a:t>resistive</a:t>
            </a:r>
            <a:r>
              <a:rPr lang="fr-FR" dirty="0" smtClean="0"/>
              <a:t>-capacitive anode.</a:t>
            </a:r>
          </a:p>
          <a:p>
            <a:endParaRPr lang="fr-FR" dirty="0" smtClean="0"/>
          </a:p>
          <a:p>
            <a:r>
              <a:rPr lang="fr-FR" dirty="0" err="1" smtClean="0"/>
              <a:t>Here</a:t>
            </a:r>
            <a:r>
              <a:rPr lang="fr-FR" dirty="0" smtClean="0"/>
              <a:t> 2015 data, 100 ns </a:t>
            </a:r>
            <a:r>
              <a:rPr lang="fr-FR" dirty="0" err="1" smtClean="0"/>
              <a:t>shaping</a:t>
            </a:r>
            <a:endParaRPr lang="fr-FR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9263" y="1150677"/>
            <a:ext cx="3811104" cy="22575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13256" y="2094805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Calibri" panose="020F0502020204030204" pitchFamily="34" charset="0"/>
              </a:rPr>
              <a:t>&lt;m&gt;=2.59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9992789" y="2059967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Calibri" panose="020F0502020204030204" pitchFamily="34" charset="0"/>
              </a:rPr>
              <a:t>&lt;m&gt;=3.61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068384" y="3474717"/>
            <a:ext cx="2847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Carbon-loaded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kapton</a:t>
            </a:r>
            <a:endParaRPr lang="fr-FR" sz="20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8580980" y="3504045"/>
            <a:ext cx="3166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Diamond-Like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Carbon</a:t>
            </a:r>
            <a:r>
              <a:rPr lang="fr-FR" sz="2000" b="1" dirty="0" smtClean="0"/>
              <a:t> (DLC)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24156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6745"/>
            <a:ext cx="10515600" cy="845366"/>
          </a:xfrm>
        </p:spPr>
        <p:txBody>
          <a:bodyPr/>
          <a:lstStyle/>
          <a:p>
            <a:r>
              <a:rPr lang="fr-FR" dirty="0" smtClean="0"/>
              <a:t>Hit time </a:t>
            </a:r>
            <a:r>
              <a:rPr lang="fr-FR" dirty="0" err="1" smtClean="0"/>
              <a:t>determination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349" y="86652"/>
            <a:ext cx="2047879" cy="663245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245326" y="1201783"/>
            <a:ext cx="7489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estimators</a:t>
            </a:r>
            <a:r>
              <a:rPr lang="fr-FR" dirty="0" smtClean="0"/>
              <a:t> of the hit time (</a:t>
            </a:r>
            <a:r>
              <a:rPr lang="fr-FR" dirty="0" err="1" smtClean="0"/>
              <a:t>implemented</a:t>
            </a:r>
            <a:r>
              <a:rPr lang="fr-FR" dirty="0" smtClean="0"/>
              <a:t> in Marlin, Rashid </a:t>
            </a:r>
            <a:r>
              <a:rPr lang="fr-FR" dirty="0" err="1" smtClean="0"/>
              <a:t>Mehdiyev</a:t>
            </a:r>
            <a:r>
              <a:rPr lang="fr-FR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Max bin (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crude</a:t>
            </a:r>
            <a:r>
              <a:rPr lang="fr-FR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Max bin </a:t>
            </a:r>
            <a:r>
              <a:rPr lang="fr-FR" dirty="0" err="1" smtClean="0"/>
              <a:t>fitted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Half-max bin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Weighted</a:t>
            </a:r>
            <a:r>
              <a:rPr lang="fr-FR" dirty="0" smtClean="0"/>
              <a:t> </a:t>
            </a:r>
            <a:r>
              <a:rPr lang="fr-FR" dirty="0" err="1" smtClean="0"/>
              <a:t>mean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err="1" smtClean="0"/>
              <a:t>Gaussian</a:t>
            </a:r>
            <a:r>
              <a:rPr lang="fr-FR" dirty="0" smtClean="0"/>
              <a:t> inflexion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413" y="2287178"/>
            <a:ext cx="5023562" cy="84791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38200" y="3100240"/>
            <a:ext cx="51184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Fit an </a:t>
            </a:r>
            <a:r>
              <a:rPr lang="fr-FR" dirty="0" err="1" smtClean="0"/>
              <a:t>helix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the hits</a:t>
            </a:r>
          </a:p>
          <a:p>
            <a:r>
              <a:rPr lang="fr-FR" dirty="0" err="1" smtClean="0"/>
              <a:t>Calculate</a:t>
            </a:r>
            <a:r>
              <a:rPr lang="fr-FR" dirty="0" smtClean="0"/>
              <a:t> z-</a:t>
            </a:r>
            <a:r>
              <a:rPr lang="fr-FR" dirty="0" err="1" smtClean="0"/>
              <a:t>residuals</a:t>
            </a:r>
            <a:r>
              <a:rPr lang="fr-FR" dirty="0" smtClean="0"/>
              <a:t> of the hits to te </a:t>
            </a:r>
            <a:r>
              <a:rPr lang="fr-FR" dirty="0" err="1" smtClean="0"/>
              <a:t>helix</a:t>
            </a:r>
            <a:endParaRPr lang="fr-FR" dirty="0" smtClean="0"/>
          </a:p>
          <a:p>
            <a:r>
              <a:rPr lang="fr-FR" dirty="0" smtClean="0"/>
              <a:t>Sigma of the </a:t>
            </a:r>
            <a:r>
              <a:rPr lang="fr-FR" dirty="0" err="1" smtClean="0"/>
              <a:t>residuals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z </a:t>
            </a:r>
            <a:r>
              <a:rPr lang="fr-FR" dirty="0" err="1" smtClean="0"/>
              <a:t>resolution</a:t>
            </a:r>
            <a:r>
              <a:rPr lang="fr-FR" dirty="0" smtClean="0"/>
              <a:t> (</a:t>
            </a:r>
            <a:r>
              <a:rPr lang="fr-FR" dirty="0" err="1" smtClean="0"/>
              <a:t>geometric</a:t>
            </a:r>
            <a:r>
              <a:rPr lang="fr-FR" dirty="0" smtClean="0"/>
              <a:t> </a:t>
            </a:r>
            <a:r>
              <a:rPr lang="fr-FR" dirty="0" err="1" smtClean="0"/>
              <a:t>mean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inclusive and exclusive </a:t>
            </a:r>
            <a:r>
              <a:rPr lang="fr-FR" dirty="0" err="1" smtClean="0"/>
              <a:t>residuals</a:t>
            </a:r>
            <a:r>
              <a:rPr lang="fr-FR" dirty="0" smtClean="0"/>
              <a:t>)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149" y="4210387"/>
            <a:ext cx="7559494" cy="22656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614438" y="4080210"/>
            <a:ext cx="2571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Example</a:t>
            </a:r>
            <a:r>
              <a:rPr lang="fr-FR" b="1" dirty="0" smtClean="0"/>
              <a:t> of COSMO data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13945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6745"/>
            <a:ext cx="10515600" cy="845366"/>
          </a:xfrm>
        </p:spPr>
        <p:txBody>
          <a:bodyPr/>
          <a:lstStyle/>
          <a:p>
            <a:r>
              <a:rPr lang="fr-FR" dirty="0" smtClean="0"/>
              <a:t>Hit time </a:t>
            </a:r>
            <a:r>
              <a:rPr lang="fr-FR" dirty="0" err="1" smtClean="0"/>
              <a:t>determination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349" y="86652"/>
            <a:ext cx="2047879" cy="663245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245326" y="1201783"/>
            <a:ext cx="7489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estimators</a:t>
            </a:r>
            <a:r>
              <a:rPr lang="fr-FR" dirty="0" smtClean="0"/>
              <a:t> of the hit time (</a:t>
            </a:r>
            <a:r>
              <a:rPr lang="fr-FR" dirty="0" err="1" smtClean="0"/>
              <a:t>implemented</a:t>
            </a:r>
            <a:r>
              <a:rPr lang="fr-FR" dirty="0" smtClean="0"/>
              <a:t> in Marlin, Rashid </a:t>
            </a:r>
            <a:r>
              <a:rPr lang="fr-FR" dirty="0" err="1" smtClean="0"/>
              <a:t>Mehdiyev</a:t>
            </a:r>
            <a:r>
              <a:rPr lang="fr-FR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Max bin (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crude</a:t>
            </a:r>
            <a:r>
              <a:rPr lang="fr-FR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Max bin </a:t>
            </a:r>
            <a:r>
              <a:rPr lang="fr-FR" dirty="0" err="1" smtClean="0"/>
              <a:t>fitted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Half-max bin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Weighted</a:t>
            </a:r>
            <a:r>
              <a:rPr lang="fr-FR" dirty="0" smtClean="0"/>
              <a:t> </a:t>
            </a:r>
            <a:r>
              <a:rPr lang="fr-FR" dirty="0" err="1" smtClean="0"/>
              <a:t>mean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err="1" smtClean="0"/>
              <a:t>Gaussian</a:t>
            </a:r>
            <a:r>
              <a:rPr lang="fr-FR" dirty="0" smtClean="0"/>
              <a:t> inflexion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169" y="3152512"/>
            <a:ext cx="4031602" cy="336402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9413" y="2287178"/>
            <a:ext cx="5023562" cy="84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8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4" name="Picture 6" descr="Z_Resolution_Comp_2015_100ns_BD2_afterBi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512" y="1803495"/>
            <a:ext cx="4264285" cy="360000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8374763" y="2358238"/>
            <a:ext cx="137409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</a:t>
            </a:r>
            <a:endParaRPr lang="en-US" dirty="0"/>
          </a:p>
        </p:txBody>
      </p:sp>
      <p:sp>
        <p:nvSpPr>
          <p:cNvPr id="7" name="TextBox 13"/>
          <p:cNvSpPr txBox="1"/>
          <p:nvPr/>
        </p:nvSpPr>
        <p:spPr>
          <a:xfrm>
            <a:off x="9933597" y="3810095"/>
            <a:ext cx="1143000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FDFF"/>
                </a:solidFill>
              </a:rPr>
              <a:t>CLK        </a:t>
            </a:r>
            <a:endParaRPr lang="en-US" dirty="0">
              <a:solidFill>
                <a:srgbClr val="33FDFF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75360" y="1924594"/>
            <a:ext cx="59044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z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for CLK </a:t>
            </a:r>
            <a:r>
              <a:rPr lang="fr-FR" dirty="0" err="1" smtClean="0"/>
              <a:t>than</a:t>
            </a:r>
            <a:r>
              <a:rPr lang="fr-FR" dirty="0" smtClean="0"/>
              <a:t> for DLC (‘Black </a:t>
            </a:r>
            <a:r>
              <a:rPr lang="fr-FR" dirty="0" err="1" smtClean="0"/>
              <a:t>Diamond</a:t>
            </a:r>
            <a:r>
              <a:rPr lang="fr-FR" dirty="0" smtClean="0"/>
              <a:t>’)</a:t>
            </a:r>
          </a:p>
          <a:p>
            <a:r>
              <a:rPr lang="fr-FR" dirty="0" smtClean="0"/>
              <a:t>(CLK : 200 µm ; BD: 250 µm – at </a:t>
            </a:r>
            <a:r>
              <a:rPr lang="fr-FR" dirty="0" err="1" smtClean="0"/>
              <a:t>zero</a:t>
            </a:r>
            <a:r>
              <a:rPr lang="fr-FR" dirty="0" smtClean="0"/>
              <a:t> drift distance) </a:t>
            </a:r>
          </a:p>
          <a:p>
            <a:r>
              <a:rPr lang="fr-FR" dirty="0" smtClean="0"/>
              <a:t>This corresponds to a time </a:t>
            </a:r>
            <a:r>
              <a:rPr lang="fr-FR" dirty="0" err="1" smtClean="0"/>
              <a:t>resolution</a:t>
            </a:r>
            <a:r>
              <a:rPr lang="fr-FR" dirty="0" smtClean="0"/>
              <a:t> of 2.9 ns per hit</a:t>
            </a:r>
          </a:p>
          <a:p>
            <a:endParaRPr lang="fr-FR" dirty="0"/>
          </a:p>
          <a:p>
            <a:r>
              <a:rPr lang="fr-FR" dirty="0" smtClean="0"/>
              <a:t>DLC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r>
              <a:rPr lang="fr-FR" dirty="0" smtClean="0"/>
              <a:t> to spread more the charge </a:t>
            </a:r>
            <a:r>
              <a:rPr lang="fr-FR" dirty="0" err="1" smtClean="0"/>
              <a:t>than</a:t>
            </a:r>
            <a:r>
              <a:rPr lang="fr-FR" dirty="0" smtClean="0"/>
              <a:t> CLK,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has a </a:t>
            </a:r>
            <a:r>
              <a:rPr lang="fr-FR" dirty="0" err="1" smtClean="0"/>
              <a:t>lower</a:t>
            </a:r>
            <a:r>
              <a:rPr lang="fr-FR" dirty="0" smtClean="0"/>
              <a:t> RC. </a:t>
            </a:r>
          </a:p>
          <a:p>
            <a:endParaRPr lang="fr-FR" dirty="0"/>
          </a:p>
          <a:p>
            <a:r>
              <a:rPr lang="fr-FR" dirty="0" smtClean="0"/>
              <a:t>Effective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(9 </a:t>
            </a:r>
            <a:r>
              <a:rPr lang="fr-FR" dirty="0" err="1" smtClean="0"/>
              <a:t>instead</a:t>
            </a:r>
            <a:r>
              <a:rPr lang="fr-FR" dirty="0" smtClean="0"/>
              <a:t> of 35 as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r </a:t>
            </a:r>
            <a:r>
              <a:rPr lang="fr-FR" dirty="0" smtClean="0">
                <a:latin typeface="Symbol" panose="05050102010706020507" pitchFamily="18" charset="2"/>
              </a:rPr>
              <a:t>f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vs z). Not </a:t>
            </a:r>
            <a:r>
              <a:rPr lang="fr-FR" dirty="0" err="1" smtClean="0"/>
              <a:t>clearly</a:t>
            </a:r>
            <a:r>
              <a:rPr lang="fr-FR" dirty="0" smtClean="0"/>
              <a:t> </a:t>
            </a:r>
            <a:r>
              <a:rPr lang="fr-FR" dirty="0" err="1" smtClean="0"/>
              <a:t>understood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0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EVENT TIME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4787537" cy="4351338"/>
          </a:xfrm>
        </p:spPr>
        <p:txBody>
          <a:bodyPr/>
          <a:lstStyle/>
          <a:p>
            <a:r>
              <a:rPr lang="fr-FR" dirty="0" err="1" smtClean="0"/>
              <a:t>Assuming</a:t>
            </a:r>
            <a:r>
              <a:rPr lang="fr-FR" dirty="0" smtClean="0"/>
              <a:t> </a:t>
            </a:r>
            <a:r>
              <a:rPr lang="fr-FR" dirty="0" err="1" smtClean="0"/>
              <a:t>independent</a:t>
            </a:r>
            <a:r>
              <a:rPr lang="fr-FR" dirty="0" smtClean="0"/>
              <a:t> hits, the </a:t>
            </a:r>
            <a:r>
              <a:rPr lang="fr-FR" dirty="0" err="1" smtClean="0"/>
              <a:t>resolution</a:t>
            </a:r>
            <a:r>
              <a:rPr lang="fr-FR" dirty="0" smtClean="0"/>
              <a:t> on the time of a </a:t>
            </a:r>
            <a:r>
              <a:rPr lang="fr-FR" dirty="0" err="1" smtClean="0"/>
              <a:t>track</a:t>
            </a:r>
            <a:r>
              <a:rPr lang="fr-FR" dirty="0" smtClean="0"/>
              <a:t> of 200 hits </a:t>
            </a:r>
            <a:r>
              <a:rPr lang="fr-FR" dirty="0" err="1" smtClean="0"/>
              <a:t>is</a:t>
            </a:r>
            <a:r>
              <a:rPr lang="fr-FR" dirty="0" smtClean="0"/>
              <a:t> 0.2 ns : not </a:t>
            </a:r>
            <a:r>
              <a:rPr lang="fr-FR" dirty="0" err="1" smtClean="0"/>
              <a:t>enough</a:t>
            </a:r>
            <a:r>
              <a:rPr lang="fr-FR" dirty="0" smtClean="0"/>
              <a:t> to </a:t>
            </a:r>
            <a:r>
              <a:rPr lang="fr-FR" dirty="0" err="1" smtClean="0"/>
              <a:t>distinguish</a:t>
            </a:r>
            <a:r>
              <a:rPr lang="fr-FR" dirty="0" smtClean="0"/>
              <a:t>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, but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useful</a:t>
            </a:r>
            <a:r>
              <a:rPr lang="fr-FR" dirty="0" smtClean="0"/>
              <a:t> for </a:t>
            </a:r>
            <a:r>
              <a:rPr lang="fr-FR" dirty="0" err="1" smtClean="0"/>
              <a:t>matching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silicon</a:t>
            </a:r>
            <a:r>
              <a:rPr lang="fr-FR" dirty="0" smtClean="0"/>
              <a:t> hits (SET </a:t>
            </a:r>
            <a:r>
              <a:rPr lang="fr-FR" dirty="0" err="1" smtClean="0"/>
              <a:t>especially</a:t>
            </a:r>
            <a:r>
              <a:rPr lang="fr-FR" dirty="0" smtClean="0"/>
              <a:t>) and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get</a:t>
            </a:r>
            <a:r>
              <a:rPr lang="fr-FR" dirty="0" smtClean="0"/>
              <a:t> a TPC </a:t>
            </a:r>
            <a:r>
              <a:rPr lang="fr-FR" dirty="0" err="1" smtClean="0"/>
              <a:t>event</a:t>
            </a:r>
            <a:r>
              <a:rPr lang="fr-FR" dirty="0" smtClean="0"/>
              <a:t> time.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726" y="1557199"/>
            <a:ext cx="6765274" cy="455964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357255" y="1402088"/>
            <a:ext cx="44762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F. </a:t>
            </a:r>
            <a:r>
              <a:rPr lang="fr-FR" dirty="0" err="1" smtClean="0"/>
              <a:t>Gaede</a:t>
            </a:r>
            <a:r>
              <a:rPr lang="fr-FR" dirty="0" smtClean="0"/>
              <a:t>, </a:t>
            </a:r>
            <a:r>
              <a:rPr lang="fr-FR" dirty="0" err="1" smtClean="0"/>
              <a:t>calorimetric</a:t>
            </a:r>
            <a:r>
              <a:rPr lang="fr-FR" dirty="0" smtClean="0"/>
              <a:t> hit time </a:t>
            </a:r>
            <a:r>
              <a:rPr lang="fr-FR" dirty="0" err="1" smtClean="0"/>
              <a:t>from</a:t>
            </a:r>
            <a:r>
              <a:rPr lang="fr-FR" dirty="0" smtClean="0"/>
              <a:t> MC </a:t>
            </a:r>
            <a:r>
              <a:rPr lang="fr-FR" dirty="0" err="1" smtClean="0"/>
              <a:t>truth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574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Z-</a:t>
            </a:r>
            <a:r>
              <a:rPr lang="fr-FR" dirty="0" err="1" smtClean="0"/>
              <a:t>coordinate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as good as 200 µm (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requirement</a:t>
            </a:r>
            <a:r>
              <a:rPr lang="fr-FR" dirty="0" smtClean="0"/>
              <a:t>)</a:t>
            </a:r>
          </a:p>
          <a:p>
            <a:r>
              <a:rPr lang="fr-FR" dirty="0" smtClean="0"/>
              <a:t>If the 200 hits on a </a:t>
            </a:r>
            <a:r>
              <a:rPr lang="fr-FR" dirty="0" err="1" smtClean="0"/>
              <a:t>track</a:t>
            </a:r>
            <a:r>
              <a:rPr lang="fr-FR" dirty="0" smtClean="0"/>
              <a:t> are </a:t>
            </a:r>
            <a:r>
              <a:rPr lang="fr-FR" dirty="0" err="1" smtClean="0"/>
              <a:t>independent</a:t>
            </a:r>
            <a:r>
              <a:rPr lang="fr-FR" dirty="0" smtClean="0"/>
              <a:t>, the </a:t>
            </a:r>
            <a:r>
              <a:rPr lang="fr-FR" dirty="0" err="1" smtClean="0"/>
              <a:t>track</a:t>
            </a:r>
            <a:r>
              <a:rPr lang="fr-FR" dirty="0" smtClean="0"/>
              <a:t> time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3ns/</a:t>
            </a:r>
            <a:r>
              <a:rPr lang="fr-FR" dirty="0" err="1" smtClean="0"/>
              <a:t>sqrt</a:t>
            </a:r>
            <a:r>
              <a:rPr lang="fr-FR" dirty="0" smtClean="0"/>
              <a:t>(200),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0.2 ns, </a:t>
            </a:r>
            <a:r>
              <a:rPr lang="fr-FR" dirty="0" err="1" smtClean="0"/>
              <a:t>offering</a:t>
            </a:r>
            <a:r>
              <a:rPr lang="fr-FR" dirty="0" smtClean="0"/>
              <a:t> </a:t>
            </a:r>
            <a:r>
              <a:rPr lang="fr-FR" dirty="0" err="1" smtClean="0"/>
              <a:t>interesting</a:t>
            </a:r>
            <a:r>
              <a:rPr lang="fr-FR" dirty="0" smtClean="0"/>
              <a:t> </a:t>
            </a:r>
            <a:r>
              <a:rPr lang="fr-FR" dirty="0" err="1" smtClean="0"/>
              <a:t>possibilities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68393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447</Words>
  <Application>Microsoft Office PowerPoint</Application>
  <PresentationFormat>Grand écran</PresentationFormat>
  <Paragraphs>55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Thème Office</vt:lpstr>
      <vt:lpstr>Z resolution and event time</vt:lpstr>
      <vt:lpstr>Z coordinate given by drift time * vdrift</vt:lpstr>
      <vt:lpstr>Hit time determination</vt:lpstr>
      <vt:lpstr>Hit time determination</vt:lpstr>
      <vt:lpstr>Hit time determination</vt:lpstr>
      <vt:lpstr>Results</vt:lpstr>
      <vt:lpstr>EVENT TIME</vt:lpstr>
      <vt:lpstr>Conclusion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 resolution and event time</dc:title>
  <dc:creator>Colas Paul</dc:creator>
  <cp:lastModifiedBy>Colas Paul</cp:lastModifiedBy>
  <cp:revision>14</cp:revision>
  <dcterms:created xsi:type="dcterms:W3CDTF">2018-05-18T05:18:07Z</dcterms:created>
  <dcterms:modified xsi:type="dcterms:W3CDTF">2018-05-18T11:11:23Z</dcterms:modified>
</cp:coreProperties>
</file>