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77" r:id="rId3"/>
    <p:sldId id="293" r:id="rId4"/>
    <p:sldId id="301" r:id="rId5"/>
    <p:sldId id="302" r:id="rId6"/>
    <p:sldId id="279" r:id="rId7"/>
    <p:sldId id="286" r:id="rId8"/>
    <p:sldId id="262" r:id="rId9"/>
    <p:sldId id="303" r:id="rId10"/>
    <p:sldId id="288" r:id="rId11"/>
    <p:sldId id="289" r:id="rId12"/>
    <p:sldId id="290" r:id="rId13"/>
    <p:sldId id="291" r:id="rId14"/>
    <p:sldId id="292" r:id="rId15"/>
    <p:sldId id="281" r:id="rId16"/>
    <p:sldId id="283" r:id="rId17"/>
    <p:sldId id="300" r:id="rId18"/>
    <p:sldId id="280" r:id="rId19"/>
    <p:sldId id="284" r:id="rId20"/>
    <p:sldId id="28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0048"/>
    <a:srgbClr val="9999FF"/>
    <a:srgbClr val="5E4FA3"/>
    <a:srgbClr val="5F9ECC"/>
    <a:srgbClr val="5FBCA9"/>
    <a:srgbClr val="FF9933"/>
    <a:srgbClr val="00D5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3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A2436-13BB-49CF-A7D2-22F1830254D3}" type="datetimeFigureOut">
              <a:rPr lang="en-GB" smtClean="0"/>
              <a:t>16/05/2018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4838C-8A39-419D-AD18-5C58E9367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240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94EC6-1306-4903-BD71-1333CA6AAEE9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09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04BD-E96A-4968-A2C7-FE8755F10858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283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C26F-E481-4048-B281-BB8E92CAE138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54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01FDF-078D-42F0-BB83-B5E3596E83C0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340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7F877-6B6B-4FEF-A6F4-E3344C4C0E1C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80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0ECD-897F-4C6B-BC49-792018EC8144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547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FD0C-76EF-43DA-B96A-2091E57B669C}" type="datetime1">
              <a:rPr lang="en-GB" smtClean="0"/>
              <a:t>16/05/2018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718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4757-6E20-4EE0-95D4-E81D083605F4}" type="datetime1">
              <a:rPr lang="en-GB" smtClean="0"/>
              <a:t>16/05/2018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75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2144E-C1D0-479A-BBE6-A7873FF275D1}" type="datetime1">
              <a:rPr lang="en-GB" smtClean="0"/>
              <a:t>16/05/2018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85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A592-C4B6-4B7F-AB46-0F9145EF39BB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89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7BDE-378E-4EB4-9108-2B80EB642228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01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4DA75-54FE-453B-A425-01BC4C93BD59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59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17909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ATF2 April Shifts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4110659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kern="0" dirty="0">
                <a:latin typeface="Calibri" panose="020F0502020204030204" pitchFamily="34" charset="0"/>
                <a:cs typeface="Calibri"/>
              </a:rPr>
              <a:t>R. </a:t>
            </a:r>
            <a:r>
              <a:rPr lang="en-US" altLang="en-US" kern="0" dirty="0" smtClean="0">
                <a:latin typeface="Calibri" panose="020F0502020204030204" pitchFamily="34" charset="0"/>
                <a:cs typeface="Calibri"/>
              </a:rPr>
              <a:t>Ramjiawan</a:t>
            </a:r>
          </a:p>
          <a:p>
            <a:r>
              <a:rPr lang="en-GB" sz="2000" i="1" dirty="0" smtClean="0">
                <a:latin typeface="+mn-lt"/>
              </a:rPr>
              <a:t>Friday, </a:t>
            </a:r>
            <a:r>
              <a:rPr lang="en-GB" sz="2000" i="1" dirty="0" smtClean="0">
                <a:latin typeface="+mn-lt"/>
              </a:rPr>
              <a:t>18</a:t>
            </a:r>
            <a:r>
              <a:rPr lang="en-GB" sz="2000" i="1" baseline="30000" dirty="0" smtClean="0">
                <a:latin typeface="+mn-lt"/>
              </a:rPr>
              <a:t>th</a:t>
            </a:r>
            <a:r>
              <a:rPr lang="en-GB" sz="2000" i="1" dirty="0" smtClean="0">
                <a:latin typeface="+mn-lt"/>
              </a:rPr>
              <a:t> </a:t>
            </a:r>
            <a:r>
              <a:rPr lang="en-GB" sz="2000" i="1" dirty="0" smtClean="0">
                <a:latin typeface="+mn-lt"/>
              </a:rPr>
              <a:t>May 2018</a:t>
            </a:r>
            <a:endParaRPr lang="en-GB" sz="20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273" y="70028"/>
            <a:ext cx="1157007" cy="1353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875" y="70028"/>
            <a:ext cx="1353273" cy="135327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3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3383519"/>
                  </p:ext>
                </p:extLst>
              </p:nvPr>
            </p:nvGraphicFramePr>
            <p:xfrm>
              <a:off x="838200" y="2075883"/>
              <a:ext cx="10515600" cy="13425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8900">
                      <a:extLst>
                        <a:ext uri="{9D8B030D-6E8A-4147-A177-3AD203B41FA5}">
                          <a16:colId xmlns:a16="http://schemas.microsoft.com/office/drawing/2014/main" val="1385418502"/>
                        </a:ext>
                      </a:extLst>
                    </a:gridCol>
                    <a:gridCol w="2625692">
                      <a:extLst>
                        <a:ext uri="{9D8B030D-6E8A-4147-A177-3AD203B41FA5}">
                          <a16:colId xmlns:a16="http://schemas.microsoft.com/office/drawing/2014/main" val="245065079"/>
                        </a:ext>
                      </a:extLst>
                    </a:gridCol>
                    <a:gridCol w="2632108">
                      <a:extLst>
                        <a:ext uri="{9D8B030D-6E8A-4147-A177-3AD203B41FA5}">
                          <a16:colId xmlns:a16="http://schemas.microsoft.com/office/drawing/2014/main" val="2305392027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3755458242"/>
                        </a:ext>
                      </a:extLst>
                    </a:gridCol>
                  </a:tblGrid>
                  <a:tr h="337525">
                    <a:tc>
                      <a:txBody>
                        <a:bodyPr/>
                        <a:lstStyle/>
                        <a:p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A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B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C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7355706"/>
                      </a:ext>
                    </a:extLst>
                  </a:tr>
                  <a:tr h="33752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700" b="0" i="1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700" b="0" i="0" smtClean="0">
                                    <a:latin typeface="Cambria Math" panose="02040503050406030204" pitchFamily="18" charset="0"/>
                                  </a:rPr>
                                  <m:t>beam</m:t>
                                </m:r>
                                <m:r>
                                  <a:rPr lang="en-GB" sz="17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700" b="0" i="0" smtClean="0">
                                    <a:latin typeface="Cambria Math" panose="02040503050406030204" pitchFamily="18" charset="0"/>
                                  </a:rPr>
                                  <m:t>angle</m:t>
                                </m:r>
                              </m:oMath>
                            </m:oMathPara>
                          </a14:m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0.64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0.816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2.053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69442548"/>
                      </a:ext>
                    </a:extLst>
                  </a:tr>
                  <a:tr h="5838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700" b="0" i="1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f>
                                  <m:f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num>
                                  <m:den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700" b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0.177 ADCs/ADCs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0.208 ADCs/ADCs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0.325 ADCs/ADCs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81537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3383519"/>
                  </p:ext>
                </p:extLst>
              </p:nvPr>
            </p:nvGraphicFramePr>
            <p:xfrm>
              <a:off x="838200" y="2075883"/>
              <a:ext cx="10515600" cy="13425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8900">
                      <a:extLst>
                        <a:ext uri="{9D8B030D-6E8A-4147-A177-3AD203B41FA5}">
                          <a16:colId xmlns:a16="http://schemas.microsoft.com/office/drawing/2014/main" val="1385418502"/>
                        </a:ext>
                      </a:extLst>
                    </a:gridCol>
                    <a:gridCol w="2625692">
                      <a:extLst>
                        <a:ext uri="{9D8B030D-6E8A-4147-A177-3AD203B41FA5}">
                          <a16:colId xmlns:a16="http://schemas.microsoft.com/office/drawing/2014/main" val="245065079"/>
                        </a:ext>
                      </a:extLst>
                    </a:gridCol>
                    <a:gridCol w="2632108">
                      <a:extLst>
                        <a:ext uri="{9D8B030D-6E8A-4147-A177-3AD203B41FA5}">
                          <a16:colId xmlns:a16="http://schemas.microsoft.com/office/drawing/2014/main" val="2305392027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3755458242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A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B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C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735570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1" t="-107018" r="-300463" b="-1894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0.64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0.816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2.053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69442548"/>
                      </a:ext>
                    </a:extLst>
                  </a:tr>
                  <a:tr h="641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1" t="-111321" r="-300463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0.177 ADCs/ADCs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0.208 ADCs/ADCs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0.325 ADCs/ADCs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81537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Position to Angle Sensitivity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1759625"/>
                  </p:ext>
                </p:extLst>
              </p:nvPr>
            </p:nvGraphicFramePr>
            <p:xfrm>
              <a:off x="838200" y="3628389"/>
              <a:ext cx="10515600" cy="27279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8900">
                      <a:extLst>
                        <a:ext uri="{9D8B030D-6E8A-4147-A177-3AD203B41FA5}">
                          <a16:colId xmlns:a16="http://schemas.microsoft.com/office/drawing/2014/main" val="2773302236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2032632621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3849415579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2538797965"/>
                        </a:ext>
                      </a:extLst>
                    </a:gridCol>
                  </a:tblGrid>
                  <a:tr h="303312">
                    <a:tc>
                      <a:txBody>
                        <a:bodyPr/>
                        <a:lstStyle/>
                        <a:p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A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B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C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1967109"/>
                      </a:ext>
                    </a:extLst>
                  </a:tr>
                  <a:tr h="69517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700" b="0" i="1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f>
                                      <m:fPr>
                                        <m:ctrlP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GB" sz="17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GB" sz="17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p>
                                            <m:r>
                                              <a:rPr lang="en-GB" sz="1700" b="0" i="1" smtClean="0">
                                                <a:latin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den>
                                    </m:f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l-GR" sz="1700" b="0" i="1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1700" b="0" i="0" smtClean="0">
                                        <a:latin typeface="Cambria Math" panose="02040503050406030204" pitchFamily="18" charset="0"/>
                                      </a:rPr>
                                      <m:t>beam</m:t>
                                    </m:r>
                                    <m:r>
                                      <a:rPr lang="en-GB" sz="17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1700" b="0" i="0" smtClean="0">
                                        <a:latin typeface="Cambria Math" panose="02040503050406030204" pitchFamily="18" charset="0"/>
                                      </a:rPr>
                                      <m:t>position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0.081 (ADCs/ADCs)/um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0.080 (ADCs/ADCs)/um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0.056 (ADCs/ADCs)/um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9597553"/>
                      </a:ext>
                    </a:extLst>
                  </a:tr>
                  <a:tr h="85567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700" b="0" i="1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f>
                                      <m:fPr>
                                        <m:ctrlP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  <m: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num>
                                      <m:den>
                                        <m: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den>
                                    </m:f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l-GR" sz="1700" b="0" i="1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1700" b="0" i="0" smtClean="0">
                                        <a:latin typeface="Cambria Math" panose="02040503050406030204" pitchFamily="18" charset="0"/>
                                      </a:rPr>
                                      <m:t>beam</m:t>
                                    </m:r>
                                    <m:r>
                                      <a:rPr lang="en-GB" sz="17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1700" b="0" i="0" smtClean="0">
                                        <a:latin typeface="Cambria Math" panose="02040503050406030204" pitchFamily="18" charset="0"/>
                                      </a:rPr>
                                      <m:t>angle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0.277 (ADCs/ADCs)/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0.253 (ADCs/ADCs)/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0.157 (ADCs/ADCs)/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0741800"/>
                      </a:ext>
                    </a:extLst>
                  </a:tr>
                  <a:tr h="303312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700" b="0" i="1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f>
                                    <m:fPr>
                                      <m:ctrlPr>
                                        <a:rPr lang="en-GB" sz="17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7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  <m:r>
                                        <a:rPr lang="en-GB" sz="17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num>
                                    <m:den>
                                      <m:r>
                                        <a:rPr lang="en-GB" sz="17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den>
                                  </m:f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700" b="0" i="1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GB" sz="17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700" b="0" i="0" smtClean="0">
                                      <a:latin typeface="Cambria Math" panose="02040503050406030204" pitchFamily="18" charset="0"/>
                                    </a:rPr>
                                    <m:t>beam</m:t>
                                  </m:r>
                                  <m:r>
                                    <a:rPr lang="en-GB" sz="17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700" b="0" i="0" smtClean="0">
                                      <a:latin typeface="Cambria Math" panose="02040503050406030204" pitchFamily="18" charset="0"/>
                                    </a:rPr>
                                    <m:t>angle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700" dirty="0" smtClean="0"/>
                            <a:t>/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700" b="0" i="1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f>
                                    <m:fPr>
                                      <m:ctrlPr>
                                        <a:rPr lang="en-GB" sz="17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GB" sz="17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700" b="0" i="1" smtClean="0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p>
                                          <m:r>
                                            <a:rPr lang="en-GB" sz="17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GB" sz="17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den>
                                  </m:f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700" b="0" i="1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GB" sz="17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700" b="0" i="0" smtClean="0">
                                      <a:latin typeface="Cambria Math" panose="02040503050406030204" pitchFamily="18" charset="0"/>
                                    </a:rPr>
                                    <m:t>beam</m:t>
                                  </m:r>
                                  <m:r>
                                    <a:rPr lang="en-GB" sz="17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700" b="0" i="0" smtClean="0">
                                      <a:latin typeface="Cambria Math" panose="02040503050406030204" pitchFamily="18" charset="0"/>
                                    </a:rPr>
                                    <m:t>position</m:t>
                                  </m:r>
                                </m:den>
                              </m:f>
                            </m:oMath>
                          </a14:m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0.0034 m/</a:t>
                          </a:r>
                          <a:r>
                            <a:rPr lang="en-GB" sz="1700" baseline="0" dirty="0" smtClean="0"/>
                            <a:t>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0.0032 m/rad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0.0028 m/rad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784495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1759625"/>
                  </p:ext>
                </p:extLst>
              </p:nvPr>
            </p:nvGraphicFramePr>
            <p:xfrm>
              <a:off x="838200" y="3628389"/>
              <a:ext cx="10515600" cy="27279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8900">
                      <a:extLst>
                        <a:ext uri="{9D8B030D-6E8A-4147-A177-3AD203B41FA5}">
                          <a16:colId xmlns:a16="http://schemas.microsoft.com/office/drawing/2014/main" val="2773302236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2032632621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3849415579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2538797965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A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B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C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1967109"/>
                      </a:ext>
                    </a:extLst>
                  </a:tr>
                  <a:tr h="84994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1" t="-43885" r="-300463" b="-1820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0.081 (ADCs/ADCs)/um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0.080 (ADCs/ADCs)/um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0.056 (ADCs/ADCs)/um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9597553"/>
                      </a:ext>
                    </a:extLst>
                  </a:tr>
                  <a:tr h="8563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1" t="-141844" r="-300463" b="-794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0.277 (ADCs/ADCs)/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0.253 (ADCs/ADCs)/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0.157 (ADCs/ADCs)/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0741800"/>
                      </a:ext>
                    </a:extLst>
                  </a:tr>
                  <a:tr h="6711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1" t="-310000" r="-300463" b="-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0.0034 m/</a:t>
                          </a:r>
                          <a:r>
                            <a:rPr lang="en-GB" sz="1700" baseline="0" dirty="0" smtClean="0"/>
                            <a:t>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0.0032 m/rad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0.0028 m/rad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78449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10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" y="1453985"/>
            <a:ext cx="922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I’/q and Q’/q values are scaled to single sample (divided by 16).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22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207" t="19981" r="24658" b="10561"/>
          <a:stretch/>
        </p:blipFill>
        <p:spPr>
          <a:xfrm>
            <a:off x="192507" y="1366787"/>
            <a:ext cx="6658046" cy="49895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Similar Study (2014)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616791" y="1878551"/>
            <a:ext cx="41773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measured that IPC had less m/rad sensitivity at 2.2e-3, whereas A and B had 3.4e-3 and 3.3e-3 respectively.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Honda measured ~4 m/rad sensitivity for their copper BPM.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0038" t="39223" r="49322" b="10745"/>
          <a:stretch/>
        </p:blipFill>
        <p:spPr>
          <a:xfrm>
            <a:off x="7218947" y="3308422"/>
            <a:ext cx="4665044" cy="32304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0632" y="6468177"/>
            <a:ext cx="697831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Presentation by Neven, on the ATF </a:t>
            </a:r>
            <a:r>
              <a:rPr lang="en-GB" sz="1500" dirty="0" err="1" smtClean="0"/>
              <a:t>twiki</a:t>
            </a:r>
            <a:r>
              <a:rPr lang="en-GB" sz="1500" dirty="0" smtClean="0"/>
              <a:t> under ‘IP BPM - movers’. </a:t>
            </a:r>
            <a:endParaRPr lang="en-GB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7411453" y="6538912"/>
            <a:ext cx="46682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Inoue. </a:t>
            </a:r>
            <a:r>
              <a:rPr lang="en-GB" sz="1500" dirty="0"/>
              <a:t>Y et al., </a:t>
            </a:r>
            <a:r>
              <a:rPr lang="en-GB" sz="1500" dirty="0" err="1" smtClean="0"/>
              <a:t>PhysRevSTAB</a:t>
            </a:r>
            <a:r>
              <a:rPr lang="en-GB" sz="1500" dirty="0" smtClean="0"/>
              <a:t>, </a:t>
            </a:r>
            <a:r>
              <a:rPr lang="en-GB" sz="1500" b="1" dirty="0" smtClean="0"/>
              <a:t>11</a:t>
            </a:r>
            <a:r>
              <a:rPr lang="en-GB" sz="1500" dirty="0" smtClean="0"/>
              <a:t>, 062801 (2008)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42313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Cable Length – cavity to hybrid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5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Length – Cavity to hybrid</a:t>
            </a:r>
            <a:endParaRPr lang="en-GB" dirty="0"/>
          </a:p>
        </p:txBody>
      </p:sp>
      <p:pic>
        <p:nvPicPr>
          <p:cNvPr id="5" name="tabl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547" y="2580505"/>
            <a:ext cx="10727220" cy="3639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85221" y="6519446"/>
            <a:ext cx="5601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T. Bromwich, FONT meeting: 27 November 2015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821604" y="1876697"/>
            <a:ext cx="9798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reflections occur along cable between cavity and hybrid, the timescale is: ~2*10 ns = ~7 samples.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483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Resolution Results – 2</a:t>
            </a:r>
            <a:r>
              <a:rPr lang="en-GB" sz="4000" baseline="30000" dirty="0" smtClean="0">
                <a:solidFill>
                  <a:srgbClr val="480048"/>
                </a:solidFill>
              </a:rPr>
              <a:t>nd</a:t>
            </a:r>
            <a:r>
              <a:rPr lang="en-GB" sz="4000" dirty="0" smtClean="0">
                <a:solidFill>
                  <a:srgbClr val="480048"/>
                </a:solidFill>
              </a:rPr>
              <a:t> shift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89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063" y="1640707"/>
            <a:ext cx="10515600" cy="2948086"/>
          </a:xfrm>
        </p:spPr>
        <p:txBody>
          <a:bodyPr numCol="1">
            <a:noAutofit/>
          </a:bodyPr>
          <a:lstStyle/>
          <a:p>
            <a:r>
              <a:rPr lang="en-GB" sz="1800" b="1" dirty="0" smtClean="0">
                <a:solidFill>
                  <a:srgbClr val="FF0000"/>
                </a:solidFill>
                <a:latin typeface="+mn-lt"/>
              </a:rPr>
              <a:t>AQD0FFyScan6</a:t>
            </a:r>
            <a:r>
              <a:rPr lang="en-GB" sz="1800" b="1" dirty="0">
                <a:solidFill>
                  <a:srgbClr val="FF0000"/>
                </a:solidFill>
                <a:latin typeface="+mn-lt"/>
              </a:rPr>
              <a:t>, </a:t>
            </a:r>
            <a:r>
              <a:rPr lang="en-GB" sz="1800" b="1" dirty="0" smtClean="0">
                <a:solidFill>
                  <a:srgbClr val="FF0000"/>
                </a:solidFill>
                <a:latin typeface="+mn-lt"/>
              </a:rPr>
              <a:t>waistScan1_129.4A</a:t>
            </a:r>
            <a:endParaRPr lang="en-GB" sz="1200" dirty="0">
              <a:latin typeface="+mn-lt"/>
            </a:endParaRPr>
          </a:p>
          <a:p>
            <a:r>
              <a:rPr lang="en-GB" sz="1800" dirty="0" smtClean="0">
                <a:latin typeface="+mn-lt"/>
              </a:rPr>
              <a:t>Charge </a:t>
            </a:r>
            <a:r>
              <a:rPr lang="en-GB" sz="1800" dirty="0" smtClean="0">
                <a:latin typeface="+mn-lt"/>
              </a:rPr>
              <a:t>-2061, </a:t>
            </a:r>
            <a:r>
              <a:rPr lang="en-GB" sz="1800" dirty="0" smtClean="0">
                <a:latin typeface="+mn-lt"/>
              </a:rPr>
              <a:t> charge jitter: 22.1.</a:t>
            </a:r>
            <a:endParaRPr lang="en-GB" sz="1800" dirty="0" smtClean="0">
              <a:latin typeface="+mn-lt"/>
            </a:endParaRPr>
          </a:p>
          <a:p>
            <a:r>
              <a:rPr lang="fr-FR" sz="1800" dirty="0" err="1" smtClean="0">
                <a:latin typeface="+mn-lt"/>
              </a:rPr>
              <a:t>Mean</a:t>
            </a:r>
            <a:r>
              <a:rPr lang="fr-FR" sz="1800" dirty="0" smtClean="0">
                <a:latin typeface="+mn-lt"/>
              </a:rPr>
              <a:t> position:   849.3  nm,    3.85 </a:t>
            </a:r>
            <a:r>
              <a:rPr lang="fr-FR" sz="1800" dirty="0" err="1">
                <a:latin typeface="+mn-lt"/>
              </a:rPr>
              <a:t>u</a:t>
            </a:r>
            <a:r>
              <a:rPr lang="fr-FR" sz="1800" dirty="0" err="1" smtClean="0">
                <a:latin typeface="+mn-lt"/>
              </a:rPr>
              <a:t>m</a:t>
            </a:r>
            <a:r>
              <a:rPr lang="fr-FR" sz="1800" dirty="0" smtClean="0">
                <a:latin typeface="+mn-lt"/>
              </a:rPr>
              <a:t>,   3.36 </a:t>
            </a:r>
            <a:r>
              <a:rPr lang="fr-FR" sz="1800" dirty="0" err="1" smtClean="0">
                <a:latin typeface="+mn-lt"/>
              </a:rPr>
              <a:t>um</a:t>
            </a:r>
            <a:endParaRPr lang="fr-FR" sz="1800" dirty="0" smtClean="0">
              <a:latin typeface="+mn-lt"/>
            </a:endParaRPr>
          </a:p>
          <a:p>
            <a:r>
              <a:rPr lang="fr-FR" sz="1800" dirty="0" smtClean="0">
                <a:latin typeface="+mn-lt"/>
              </a:rPr>
              <a:t>Position </a:t>
            </a:r>
            <a:r>
              <a:rPr lang="fr-FR" sz="1800" dirty="0" err="1" smtClean="0">
                <a:latin typeface="+mn-lt"/>
              </a:rPr>
              <a:t>jitter</a:t>
            </a:r>
            <a:r>
              <a:rPr lang="fr-FR" sz="1800" dirty="0" smtClean="0">
                <a:latin typeface="+mn-lt"/>
              </a:rPr>
              <a:t> : </a:t>
            </a:r>
            <a:r>
              <a:rPr lang="fr-FR" sz="1800" dirty="0" smtClean="0">
                <a:latin typeface="+mn-lt"/>
              </a:rPr>
              <a:t>  361.3  nm,     241.8  nm,   276.9 nm</a:t>
            </a:r>
            <a:endParaRPr lang="fr-FR" sz="1800" dirty="0">
              <a:latin typeface="+mn-lt"/>
            </a:endParaRPr>
          </a:p>
          <a:p>
            <a:endParaRPr lang="fr-FR" sz="12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– start of 2</a:t>
            </a:r>
            <a:r>
              <a:rPr lang="en-GB" baseline="30000" dirty="0" smtClean="0"/>
              <a:t>nd</a:t>
            </a:r>
            <a:r>
              <a:rPr lang="en-GB" dirty="0" smtClean="0"/>
              <a:t> shift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088058"/>
              </p:ext>
            </p:extLst>
          </p:nvPr>
        </p:nvGraphicFramePr>
        <p:xfrm>
          <a:off x="279133" y="3389630"/>
          <a:ext cx="1167544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7268">
                  <a:extLst>
                    <a:ext uri="{9D8B030D-6E8A-4147-A177-3AD203B41FA5}">
                      <a16:colId xmlns:a16="http://schemas.microsoft.com/office/drawing/2014/main" val="3013843239"/>
                    </a:ext>
                  </a:extLst>
                </a:gridCol>
                <a:gridCol w="2880455">
                  <a:extLst>
                    <a:ext uri="{9D8B030D-6E8A-4147-A177-3AD203B41FA5}">
                      <a16:colId xmlns:a16="http://schemas.microsoft.com/office/drawing/2014/main" val="1215058343"/>
                    </a:ext>
                  </a:extLst>
                </a:gridCol>
                <a:gridCol w="2918861">
                  <a:extLst>
                    <a:ext uri="{9D8B030D-6E8A-4147-A177-3AD203B41FA5}">
                      <a16:colId xmlns:a16="http://schemas.microsoft.com/office/drawing/2014/main" val="3724054835"/>
                    </a:ext>
                  </a:extLst>
                </a:gridCol>
                <a:gridCol w="2918861">
                  <a:extLst>
                    <a:ext uri="{9D8B030D-6E8A-4147-A177-3AD203B41FA5}">
                      <a16:colId xmlns:a16="http://schemas.microsoft.com/office/drawing/2014/main" val="38069478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IPC (nm)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505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Geometric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41.5</a:t>
                      </a:r>
                      <a:r>
                        <a:rPr lang="en-GB" baseline="0" dirty="0" smtClean="0"/>
                        <a:t> ± 3.6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41.5</a:t>
                      </a:r>
                      <a:r>
                        <a:rPr lang="en-GB" baseline="0" dirty="0" smtClean="0"/>
                        <a:t> ± 3.6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41.5</a:t>
                      </a:r>
                      <a:r>
                        <a:rPr lang="en-GB" baseline="0" dirty="0" smtClean="0"/>
                        <a:t> ± 3.6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98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Drift removal Geo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37.2</a:t>
                      </a:r>
                      <a:r>
                        <a:rPr lang="en-GB" baseline="0" dirty="0" smtClean="0"/>
                        <a:t> ± 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37.2</a:t>
                      </a:r>
                      <a:r>
                        <a:rPr lang="en-GB" baseline="0" dirty="0" smtClean="0"/>
                        <a:t> ± 3.4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37.2</a:t>
                      </a:r>
                      <a:r>
                        <a:rPr lang="en-GB" baseline="0" dirty="0" smtClean="0"/>
                        <a:t> ± 3.4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525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 for</a:t>
                      </a:r>
                      <a:r>
                        <a:rPr lang="en-GB" baseline="0" dirty="0" smtClean="0"/>
                        <a:t> 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23.7 </a:t>
                      </a:r>
                      <a:r>
                        <a:rPr lang="en-GB" baseline="0" dirty="0" smtClean="0"/>
                        <a:t>± 2.7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25.7 ± 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32.0 </a:t>
                      </a:r>
                      <a:r>
                        <a:rPr lang="en-GB" baseline="0" dirty="0" smtClean="0"/>
                        <a:t>± 3.3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092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 for</a:t>
                      </a:r>
                      <a:r>
                        <a:rPr lang="en-GB" baseline="0" dirty="0" smtClean="0"/>
                        <a:t> k, charge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23.7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/>
                        <a:t>± 2.7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25.7 </a:t>
                      </a:r>
                      <a:r>
                        <a:rPr lang="en-GB" baseline="0" dirty="0" smtClean="0"/>
                        <a:t>± 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32.0 </a:t>
                      </a:r>
                      <a:r>
                        <a:rPr lang="en-GB" baseline="0" dirty="0" smtClean="0"/>
                        <a:t>± 3.3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412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 for k, theta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18.7 </a:t>
                      </a:r>
                      <a:r>
                        <a:rPr lang="en-GB" baseline="0" dirty="0" smtClean="0"/>
                        <a:t>± 2.1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21.9 </a:t>
                      </a:r>
                      <a:r>
                        <a:rPr lang="en-GB" baseline="0" dirty="0" smtClean="0"/>
                        <a:t>± 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25.4 </a:t>
                      </a:r>
                      <a:r>
                        <a:rPr lang="en-GB" baseline="0" dirty="0" smtClean="0"/>
                        <a:t>± 2.6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050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 for k, theta, charge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18.7 </a:t>
                      </a:r>
                      <a:r>
                        <a:rPr lang="en-GB" baseline="0" dirty="0" smtClean="0"/>
                        <a:t>± 2.1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21.8 </a:t>
                      </a:r>
                      <a:r>
                        <a:rPr lang="en-GB" baseline="0" dirty="0" smtClean="0"/>
                        <a:t>± 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25.4 </a:t>
                      </a:r>
                      <a:r>
                        <a:rPr lang="en-GB" baseline="0" dirty="0" smtClean="0"/>
                        <a:t>± 2.6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640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</a:t>
                      </a:r>
                      <a:r>
                        <a:rPr lang="en-GB" baseline="0" dirty="0" smtClean="0"/>
                        <a:t> for k, theta, charge, Q’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18.7 </a:t>
                      </a:r>
                      <a:r>
                        <a:rPr lang="en-GB" baseline="0" dirty="0" smtClean="0"/>
                        <a:t>± 2.1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20.8 </a:t>
                      </a:r>
                      <a:r>
                        <a:rPr lang="en-GB" baseline="0" dirty="0" smtClean="0"/>
                        <a:t>± 1.9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25.3 </a:t>
                      </a:r>
                      <a:r>
                        <a:rPr lang="en-GB" baseline="0" dirty="0" smtClean="0"/>
                        <a:t>± 2.6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722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79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063" y="1620002"/>
            <a:ext cx="10515600" cy="4351338"/>
          </a:xfrm>
        </p:spPr>
        <p:txBody>
          <a:bodyPr numCol="2">
            <a:norm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+mn-lt"/>
              </a:rPr>
              <a:t>AQD0FFyScan10, </a:t>
            </a:r>
            <a:r>
              <a:rPr lang="en-GB" sz="2000" b="1" dirty="0" smtClean="0">
                <a:solidFill>
                  <a:srgbClr val="FF0000"/>
                </a:solidFill>
                <a:latin typeface="+mn-lt"/>
              </a:rPr>
              <a:t>jitRun10 (two bunch mode)</a:t>
            </a:r>
            <a:endParaRPr lang="en-GB" sz="2000" b="1" dirty="0">
              <a:latin typeface="+mn-lt"/>
            </a:endParaRPr>
          </a:p>
          <a:p>
            <a:r>
              <a:rPr lang="en-GB" sz="1800" dirty="0" smtClean="0">
                <a:latin typeface="+mn-lt"/>
              </a:rPr>
              <a:t>Mean position: </a:t>
            </a:r>
            <a:r>
              <a:rPr lang="en-GB" sz="1800" dirty="0" smtClean="0">
                <a:latin typeface="+mn-lt"/>
              </a:rPr>
              <a:t>1.48 um, 3.35 um, -0.2 </a:t>
            </a:r>
            <a:r>
              <a:rPr lang="en-GB" sz="1800" dirty="0" smtClean="0">
                <a:latin typeface="+mn-lt"/>
              </a:rPr>
              <a:t>um,</a:t>
            </a:r>
            <a:r>
              <a:rPr lang="en-GB" sz="1800" dirty="0" smtClean="0">
                <a:latin typeface="+mn-lt"/>
              </a:rPr>
              <a:t/>
            </a:r>
            <a:br>
              <a:rPr lang="en-GB" sz="1800" dirty="0" smtClean="0">
                <a:latin typeface="+mn-lt"/>
              </a:rPr>
            </a:br>
            <a:r>
              <a:rPr lang="en-GB" sz="1800" dirty="0" smtClean="0">
                <a:latin typeface="+mn-lt"/>
              </a:rPr>
              <a:t>Position jitter: 897 nm</a:t>
            </a:r>
            <a:r>
              <a:rPr lang="en-GB" sz="1800" dirty="0" smtClean="0">
                <a:latin typeface="+mn-lt"/>
              </a:rPr>
              <a:t>, 493 nm, 466 nm.</a:t>
            </a:r>
          </a:p>
          <a:p>
            <a:r>
              <a:rPr lang="en-GB" sz="1800" dirty="0" smtClean="0">
                <a:latin typeface="+mn-lt"/>
              </a:rPr>
              <a:t>Mean charge: -2035, </a:t>
            </a:r>
            <a:r>
              <a:rPr lang="en-GB" sz="1800" dirty="0" smtClean="0">
                <a:latin typeface="+mn-lt"/>
              </a:rPr>
              <a:t>charge jitter: 21.8.</a:t>
            </a:r>
            <a:endParaRPr lang="en-GB" sz="18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– end of 2</a:t>
            </a:r>
            <a:r>
              <a:rPr lang="en-GB" baseline="30000" dirty="0" smtClean="0"/>
              <a:t>nd</a:t>
            </a:r>
            <a:r>
              <a:rPr lang="en-GB" dirty="0" smtClean="0"/>
              <a:t> shift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41339"/>
              </p:ext>
            </p:extLst>
          </p:nvPr>
        </p:nvGraphicFramePr>
        <p:xfrm>
          <a:off x="316028" y="3268947"/>
          <a:ext cx="11675445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7268">
                  <a:extLst>
                    <a:ext uri="{9D8B030D-6E8A-4147-A177-3AD203B41FA5}">
                      <a16:colId xmlns:a16="http://schemas.microsoft.com/office/drawing/2014/main" val="3013843239"/>
                    </a:ext>
                  </a:extLst>
                </a:gridCol>
                <a:gridCol w="2880455">
                  <a:extLst>
                    <a:ext uri="{9D8B030D-6E8A-4147-A177-3AD203B41FA5}">
                      <a16:colId xmlns:a16="http://schemas.microsoft.com/office/drawing/2014/main" val="1215058343"/>
                    </a:ext>
                  </a:extLst>
                </a:gridCol>
                <a:gridCol w="2918861">
                  <a:extLst>
                    <a:ext uri="{9D8B030D-6E8A-4147-A177-3AD203B41FA5}">
                      <a16:colId xmlns:a16="http://schemas.microsoft.com/office/drawing/2014/main" val="3724054835"/>
                    </a:ext>
                  </a:extLst>
                </a:gridCol>
                <a:gridCol w="2918861">
                  <a:extLst>
                    <a:ext uri="{9D8B030D-6E8A-4147-A177-3AD203B41FA5}">
                      <a16:colId xmlns:a16="http://schemas.microsoft.com/office/drawing/2014/main" val="38069478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IPC (nm)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505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Geometric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32.5 ± 2.9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32.5 ± 2.9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32.5 ± 2.9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98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Drift removal Geo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30.4 </a:t>
                      </a:r>
                      <a:r>
                        <a:rPr lang="en-GB" baseline="0" dirty="0" smtClean="0"/>
                        <a:t>± 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30.4 </a:t>
                      </a:r>
                      <a:r>
                        <a:rPr lang="en-GB" baseline="0" dirty="0" smtClean="0"/>
                        <a:t>± 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30.4 </a:t>
                      </a:r>
                      <a:r>
                        <a:rPr lang="en-GB" baseline="0" dirty="0" smtClean="0"/>
                        <a:t>± 2.6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525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 for</a:t>
                      </a:r>
                      <a:r>
                        <a:rPr lang="en-GB" baseline="0" dirty="0" smtClean="0"/>
                        <a:t> 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31.5 </a:t>
                      </a:r>
                      <a:r>
                        <a:rPr lang="en-GB" baseline="0" dirty="0" smtClean="0"/>
                        <a:t>± 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30.7 ± 1.9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29.6 </a:t>
                      </a:r>
                      <a:r>
                        <a:rPr lang="en-GB" baseline="0" dirty="0" smtClean="0"/>
                        <a:t>± 1.5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092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 for</a:t>
                      </a:r>
                      <a:r>
                        <a:rPr lang="en-GB" baseline="0" dirty="0" smtClean="0"/>
                        <a:t> k, charge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31.1 </a:t>
                      </a:r>
                      <a:r>
                        <a:rPr lang="en-GB" baseline="0" dirty="0" smtClean="0"/>
                        <a:t>± 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30.4 </a:t>
                      </a:r>
                      <a:r>
                        <a:rPr lang="en-GB" baseline="0" dirty="0" smtClean="0"/>
                        <a:t>± 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29.4 ± 1.5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412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 for k, theta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29.2 </a:t>
                      </a:r>
                      <a:r>
                        <a:rPr lang="en-GB" baseline="0" dirty="0" smtClean="0"/>
                        <a:t>± 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29.3 </a:t>
                      </a:r>
                      <a:r>
                        <a:rPr lang="en-GB" baseline="0" dirty="0" smtClean="0"/>
                        <a:t>± 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26.9 ± 1.4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050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 for k, theta, charge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28.8 </a:t>
                      </a:r>
                      <a:r>
                        <a:rPr lang="en-GB" baseline="0" dirty="0" smtClean="0"/>
                        <a:t>± 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29.1 </a:t>
                      </a:r>
                      <a:r>
                        <a:rPr lang="en-GB" baseline="0" dirty="0" smtClean="0"/>
                        <a:t>± 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26.7 </a:t>
                      </a:r>
                      <a:r>
                        <a:rPr lang="en-GB" baseline="0" dirty="0" smtClean="0"/>
                        <a:t>± 1.4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640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Fit</a:t>
                      </a:r>
                      <a:r>
                        <a:rPr lang="en-GB" baseline="0" dirty="0" smtClean="0"/>
                        <a:t> for k, theta, charge, Q’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28.8 </a:t>
                      </a:r>
                      <a:r>
                        <a:rPr lang="en-GB" baseline="0" dirty="0" smtClean="0"/>
                        <a:t>± 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28.3 </a:t>
                      </a:r>
                      <a:r>
                        <a:rPr lang="en-GB" baseline="0" dirty="0" smtClean="0"/>
                        <a:t>± 1.7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26.7 </a:t>
                      </a:r>
                      <a:r>
                        <a:rPr lang="en-GB" baseline="0" dirty="0" smtClean="0"/>
                        <a:t>± 1.4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722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60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Appendix</a:t>
            </a:r>
            <a:endParaRPr lang="en-GB" sz="4000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3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smtClean="0"/>
              <a:t>Fourier Analysis of I and Q Signals</a:t>
            </a:r>
            <a:endParaRPr lang="en-GB" sz="3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98821" y="1886205"/>
                <a:ext cx="312204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13 sample period of oscillation:</a:t>
                </a:r>
              </a:p>
              <a:p>
                <a:r>
                  <a:rPr lang="en-GB" dirty="0" smtClean="0"/>
                  <a:t>Frequency = 1/(13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2.8ns) = 36.4 MHz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8821" y="1886205"/>
                <a:ext cx="3122042" cy="1200329"/>
              </a:xfrm>
              <a:prstGeom prst="rect">
                <a:avLst/>
              </a:prstGeom>
              <a:blipFill>
                <a:blip r:embed="rId2"/>
                <a:stretch>
                  <a:fillRect l="-1563" t="-2538" r="-1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6031" y="2486369"/>
            <a:ext cx="7787724" cy="37108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25126" y="2382837"/>
            <a:ext cx="8096940" cy="381441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58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490" y="4007496"/>
            <a:ext cx="3360000" cy="252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490" y="1455379"/>
            <a:ext cx="3360000" cy="252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5103" y="4007496"/>
            <a:ext cx="3360000" cy="252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868" y="1455379"/>
            <a:ext cx="3360000" cy="252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03" y="4007496"/>
            <a:ext cx="3360000" cy="252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072" y="1455379"/>
            <a:ext cx="3360000" cy="2520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FFT of I and Q signals</a:t>
            </a:r>
            <a:endParaRPr lang="en-GB" dirty="0"/>
          </a:p>
        </p:txBody>
      </p:sp>
      <p:sp>
        <p:nvSpPr>
          <p:cNvPr id="11" name="5-Point Star 10"/>
          <p:cNvSpPr/>
          <p:nvPr/>
        </p:nvSpPr>
        <p:spPr>
          <a:xfrm>
            <a:off x="2461440" y="4311037"/>
            <a:ext cx="567890" cy="5211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617572" y="2285775"/>
            <a:ext cx="84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617571" y="4808036"/>
            <a:ext cx="84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018747" y="2285775"/>
            <a:ext cx="84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018746" y="4808036"/>
            <a:ext cx="84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357110" y="2285775"/>
            <a:ext cx="84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I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615299" y="4531037"/>
            <a:ext cx="176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CQ</a:t>
            </a:r>
          </a:p>
          <a:p>
            <a:pPr algn="ctr"/>
            <a:r>
              <a:rPr lang="en-GB" dirty="0" smtClean="0"/>
              <a:t>Extra peak at: </a:t>
            </a:r>
            <a:r>
              <a:rPr lang="en-GB" dirty="0" smtClean="0"/>
              <a:t>6.53 </a:t>
            </a:r>
            <a:r>
              <a:rPr lang="en-GB" dirty="0" smtClean="0"/>
              <a:t>MHz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9945552" y="1803182"/>
            <a:ext cx="206622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All apart from AQ have peaks at (MHz):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4.35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10.88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17.41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21.77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28.30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32.56</a:t>
            </a:r>
          </a:p>
          <a:p>
            <a:endParaRPr lang="en-GB" sz="1600" dirty="0"/>
          </a:p>
          <a:p>
            <a:r>
              <a:rPr lang="en-GB" sz="1600" dirty="0" smtClean="0"/>
              <a:t>AQ peaks at (MHz):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4.35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8.707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15.24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19.6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26.1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30.48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34.8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39.18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613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98133"/>
            <a:ext cx="10515600" cy="4178830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+mn-lt"/>
              </a:rPr>
              <a:t>Comparing quad calibrations with mover calibrations</a:t>
            </a:r>
          </a:p>
          <a:p>
            <a:r>
              <a:rPr lang="en-GB" sz="1800" dirty="0" smtClean="0">
                <a:latin typeface="+mn-lt"/>
              </a:rPr>
              <a:t>IP BPM angle sensitivity measurements</a:t>
            </a:r>
          </a:p>
          <a:p>
            <a:pPr lvl="1"/>
            <a:r>
              <a:rPr lang="en-GB" sz="1800" dirty="0" smtClean="0">
                <a:latin typeface="+mn-lt"/>
              </a:rPr>
              <a:t>Comparison with results from Neven</a:t>
            </a:r>
          </a:p>
          <a:p>
            <a:pPr lvl="1"/>
            <a:r>
              <a:rPr lang="en-GB" sz="1800" dirty="0" smtClean="0">
                <a:latin typeface="+mn-lt"/>
              </a:rPr>
              <a:t>Comparison with results from Honda</a:t>
            </a:r>
          </a:p>
          <a:p>
            <a:r>
              <a:rPr lang="en-GB" sz="1800" dirty="0" smtClean="0">
                <a:latin typeface="+mn-lt"/>
              </a:rPr>
              <a:t>Cable </a:t>
            </a:r>
            <a:r>
              <a:rPr lang="en-GB" sz="1800" dirty="0" smtClean="0">
                <a:latin typeface="+mn-lt"/>
              </a:rPr>
              <a:t>length between cavity and hybrid</a:t>
            </a:r>
          </a:p>
          <a:p>
            <a:r>
              <a:rPr lang="en-GB" sz="1800" dirty="0" smtClean="0">
                <a:latin typeface="+mn-lt"/>
              </a:rPr>
              <a:t>Resolution </a:t>
            </a:r>
            <a:r>
              <a:rPr lang="en-GB" sz="1800" dirty="0" smtClean="0">
                <a:latin typeface="+mn-lt"/>
              </a:rPr>
              <a:t>from second shift</a:t>
            </a:r>
          </a:p>
          <a:p>
            <a:pPr lvl="1"/>
            <a:r>
              <a:rPr lang="en-GB" sz="1800" dirty="0" smtClean="0">
                <a:latin typeface="+mn-lt"/>
              </a:rPr>
              <a:t>Start of shift resolution (1 bunch mode)</a:t>
            </a:r>
          </a:p>
          <a:p>
            <a:pPr lvl="1"/>
            <a:r>
              <a:rPr lang="en-GB" sz="1800" dirty="0" smtClean="0">
                <a:latin typeface="+mn-lt"/>
              </a:rPr>
              <a:t>End of shift resolution (2 bunch mode</a:t>
            </a:r>
            <a:r>
              <a:rPr lang="en-GB" sz="1800" dirty="0" smtClean="0">
                <a:latin typeface="+mn-lt"/>
              </a:rPr>
              <a:t>)</a:t>
            </a:r>
          </a:p>
          <a:p>
            <a:endParaRPr lang="en-GB" sz="1800" dirty="0" smtClean="0">
              <a:latin typeface="+mn-lt"/>
            </a:endParaRPr>
          </a:p>
          <a:p>
            <a:pPr lvl="1"/>
            <a:endParaRPr lang="en-GB" sz="18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42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IPA(Q)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473240" y="2001044"/>
            <a:ext cx="7952246" cy="38528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093692" y="2502099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AQ peaks at 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/>
              <a:t>MHz):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4.35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8.707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15.24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19.6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26.1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30.48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34.8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39.18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3855" y="2001044"/>
            <a:ext cx="5334000" cy="40005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018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29113" y="2027879"/>
            <a:ext cx="10515600" cy="965701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+mn-lt"/>
              </a:rPr>
              <a:t>AQD0FFyScan1_190418</a:t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k</a:t>
            </a:r>
            <a:r>
              <a:rPr lang="en-GB" sz="2000" baseline="-25000" dirty="0" smtClean="0">
                <a:latin typeface="+mn-lt"/>
              </a:rPr>
              <a:t>A</a:t>
            </a:r>
            <a:r>
              <a:rPr lang="en-GB" sz="2000" dirty="0" smtClean="0">
                <a:latin typeface="+mn-lt"/>
              </a:rPr>
              <a:t>: 2.35, </a:t>
            </a:r>
            <a:r>
              <a:rPr lang="el-GR" sz="2000" dirty="0" smtClean="0">
                <a:latin typeface="+mn-lt"/>
              </a:rPr>
              <a:t>θ</a:t>
            </a:r>
            <a:r>
              <a:rPr lang="en-GB" sz="2000" baseline="-25000" dirty="0" smtClean="0">
                <a:latin typeface="+mn-lt"/>
              </a:rPr>
              <a:t>A</a:t>
            </a:r>
            <a:r>
              <a:rPr lang="en-GB" sz="2000" dirty="0" smtClean="0">
                <a:latin typeface="+mn-lt"/>
              </a:rPr>
              <a:t>: 0.402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 Quad </a:t>
            </a:r>
            <a:r>
              <a:rPr lang="en-GB" dirty="0" smtClean="0"/>
              <a:t>vs. mover calibrations</a:t>
            </a:r>
            <a:endParaRPr lang="en-GB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6913" y="3252358"/>
            <a:ext cx="6133944" cy="28897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85720" y="2775900"/>
            <a:ext cx="249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Mover Calibration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818945" y="202787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 smtClean="0"/>
              <a:t>IPyCal11</a:t>
            </a:r>
          </a:p>
          <a:p>
            <a:r>
              <a:rPr lang="en-GB" sz="2000" dirty="0" smtClean="0"/>
              <a:t>k</a:t>
            </a:r>
            <a:r>
              <a:rPr lang="en-GB" sz="2000" baseline="-25000" dirty="0" smtClean="0"/>
              <a:t>A</a:t>
            </a:r>
            <a:r>
              <a:rPr lang="en-GB" sz="2000" dirty="0" smtClean="0"/>
              <a:t>:1.92</a:t>
            </a:r>
            <a:r>
              <a:rPr lang="en-GB" sz="2000" dirty="0"/>
              <a:t>, </a:t>
            </a:r>
            <a:r>
              <a:rPr lang="el-GR" sz="2000" dirty="0"/>
              <a:t>θ</a:t>
            </a:r>
            <a:r>
              <a:rPr lang="en-GB" sz="2000" baseline="-25000" dirty="0"/>
              <a:t>A</a:t>
            </a:r>
            <a:r>
              <a:rPr lang="en-GB" sz="2000" dirty="0"/>
              <a:t>: 0.412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265976"/>
            <a:ext cx="6105198" cy="28761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27695" y="2753637"/>
            <a:ext cx="249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Quad Calibration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15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 Quad vs. Mover Calibrations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971350" y="204540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latin typeface="+mn-lt"/>
              </a:rPr>
              <a:t>AQD0FFyScan1_190418</a:t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k</a:t>
            </a:r>
            <a:r>
              <a:rPr lang="en-GB" sz="2000" baseline="-25000" dirty="0" smtClean="0">
                <a:latin typeface="+mn-lt"/>
              </a:rPr>
              <a:t>B</a:t>
            </a:r>
            <a:r>
              <a:rPr lang="en-GB" sz="2000" dirty="0" smtClean="0">
                <a:latin typeface="+mn-lt"/>
              </a:rPr>
              <a:t>: 1.89, </a:t>
            </a:r>
            <a:r>
              <a:rPr lang="el-GR" sz="2000" dirty="0" smtClean="0">
                <a:latin typeface="+mn-lt"/>
              </a:rPr>
              <a:t>θ</a:t>
            </a:r>
            <a:r>
              <a:rPr lang="en-GB" sz="2000" baseline="-25000" dirty="0" smtClean="0">
                <a:latin typeface="+mn-lt"/>
              </a:rPr>
              <a:t>B</a:t>
            </a:r>
            <a:r>
              <a:rPr lang="en-GB" sz="2000" dirty="0" smtClean="0">
                <a:latin typeface="+mn-lt"/>
              </a:rPr>
              <a:t>: 0.410</a:t>
            </a:r>
          </a:p>
        </p:txBody>
      </p:sp>
      <p:sp>
        <p:nvSpPr>
          <p:cNvPr id="6" name="Rectangle 5"/>
          <p:cNvSpPr/>
          <p:nvPr/>
        </p:nvSpPr>
        <p:spPr>
          <a:xfrm>
            <a:off x="7613029" y="197802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/>
              <a:t>IPyCal11</a:t>
            </a:r>
          </a:p>
          <a:p>
            <a:r>
              <a:rPr lang="en-GB" sz="2000" dirty="0" smtClean="0"/>
              <a:t>k</a:t>
            </a:r>
            <a:r>
              <a:rPr lang="en-GB" sz="2000" baseline="-25000" dirty="0" smtClean="0"/>
              <a:t>B</a:t>
            </a:r>
            <a:r>
              <a:rPr lang="en-GB" sz="2000" dirty="0"/>
              <a:t>: 1.67, </a:t>
            </a:r>
            <a:r>
              <a:rPr lang="el-GR" sz="2000" dirty="0"/>
              <a:t>θ</a:t>
            </a:r>
            <a:r>
              <a:rPr lang="en-GB" sz="2000" baseline="-25000" dirty="0"/>
              <a:t>B</a:t>
            </a:r>
            <a:r>
              <a:rPr lang="en-GB" sz="2000" dirty="0"/>
              <a:t> </a:t>
            </a:r>
            <a:r>
              <a:rPr lang="en-GB" sz="2000" dirty="0" smtClean="0"/>
              <a:t>0.38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160" y="3314128"/>
            <a:ext cx="6339840" cy="29866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27621"/>
            <a:ext cx="6339840" cy="29866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85720" y="2775900"/>
            <a:ext cx="249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Mover Calibration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27695" y="2753637"/>
            <a:ext cx="249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Quad Calibration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4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 Quad vs. Mover Calibration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latin typeface="+mn-lt"/>
              </a:rPr>
              <a:t>AQD0FFyScan1_190418</a:t>
            </a:r>
          </a:p>
          <a:p>
            <a:pPr marL="0" indent="0">
              <a:buNone/>
            </a:pPr>
            <a:r>
              <a:rPr lang="en-GB" sz="2000" dirty="0" err="1" smtClean="0">
                <a:latin typeface="+mn-lt"/>
              </a:rPr>
              <a:t>k</a:t>
            </a:r>
            <a:r>
              <a:rPr lang="en-GB" sz="2000" baseline="-25000" dirty="0" err="1" smtClean="0">
                <a:latin typeface="+mn-lt"/>
              </a:rPr>
              <a:t>C</a:t>
            </a:r>
            <a:r>
              <a:rPr lang="en-GB" sz="2000" dirty="0" smtClean="0">
                <a:latin typeface="+mn-lt"/>
              </a:rPr>
              <a:t>: 1.09, </a:t>
            </a:r>
            <a:r>
              <a:rPr lang="el-GR" sz="2000" dirty="0" smtClean="0">
                <a:latin typeface="+mn-lt"/>
              </a:rPr>
              <a:t>θ</a:t>
            </a:r>
            <a:r>
              <a:rPr lang="en-GB" sz="2000" baseline="-25000" dirty="0" smtClean="0">
                <a:latin typeface="+mn-lt"/>
              </a:rPr>
              <a:t>C</a:t>
            </a:r>
            <a:r>
              <a:rPr lang="en-GB" sz="2000" dirty="0" smtClean="0">
                <a:latin typeface="+mn-lt"/>
              </a:rPr>
              <a:t>: 0.412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00709" y="3122969"/>
            <a:ext cx="249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Mover Calibration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052711" y="3127353"/>
            <a:ext cx="249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Quad Calibration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343521" y="2011011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/>
              <a:t>IPyCal11</a:t>
            </a:r>
          </a:p>
          <a:p>
            <a:r>
              <a:rPr lang="en-GB" sz="2000" dirty="0" err="1"/>
              <a:t>k</a:t>
            </a:r>
            <a:r>
              <a:rPr lang="en-GB" sz="2000" baseline="-25000" dirty="0" err="1"/>
              <a:t>C</a:t>
            </a:r>
            <a:r>
              <a:rPr lang="en-GB" sz="2000" dirty="0"/>
              <a:t>: 1.15, </a:t>
            </a:r>
            <a:r>
              <a:rPr lang="el-GR" sz="2000" dirty="0"/>
              <a:t>θ</a:t>
            </a:r>
            <a:r>
              <a:rPr lang="en-GB" sz="2000" baseline="-25000" dirty="0"/>
              <a:t>C</a:t>
            </a:r>
            <a:r>
              <a:rPr lang="en-GB" sz="2000" dirty="0"/>
              <a:t>: 0.400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89" y="3632009"/>
            <a:ext cx="6006413" cy="28295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40" y="3632009"/>
            <a:ext cx="6126731" cy="288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2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Second Shift 19/04/2018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6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858513" y="3975854"/>
            <a:ext cx="24749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dirty="0" smtClean="0">
                <a:solidFill>
                  <a:srgbClr val="480048"/>
                </a:solidFill>
              </a:rPr>
              <a:t>Q’ Calibrations</a:t>
            </a:r>
            <a:endParaRPr lang="en-GB" sz="3000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err="1" smtClean="0"/>
              <a:t>Q’Calibration</a:t>
            </a:r>
            <a:r>
              <a:rPr lang="en-GB" sz="3400" dirty="0" smtClean="0"/>
              <a:t> – Tilting the IP BPMs</a:t>
            </a:r>
            <a:endParaRPr lang="en-GB" sz="3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067" t="28838" r="27242" b="32812"/>
          <a:stretch/>
        </p:blipFill>
        <p:spPr>
          <a:xfrm>
            <a:off x="4889089" y="2370067"/>
            <a:ext cx="6914695" cy="3337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98080" y="6534834"/>
            <a:ext cx="5560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Blanco, O. PhD Thesis, </a:t>
            </a:r>
            <a:r>
              <a:rPr lang="en-GB" dirty="0" err="1" smtClean="0"/>
              <a:t>Université</a:t>
            </a:r>
            <a:r>
              <a:rPr lang="en-GB" dirty="0" smtClean="0"/>
              <a:t> </a:t>
            </a:r>
            <a:r>
              <a:rPr lang="en-GB" dirty="0"/>
              <a:t>Paris </a:t>
            </a:r>
            <a:r>
              <a:rPr lang="en-GB" dirty="0" err="1" smtClean="0"/>
              <a:t>Sud</a:t>
            </a:r>
            <a:r>
              <a:rPr lang="en-GB" dirty="0" smtClean="0"/>
              <a:t> (2015)</a:t>
            </a:r>
            <a:endParaRPr lang="en-GB" dirty="0"/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63063" y="1595020"/>
            <a:ext cx="439874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Change angle of BPM block whilst leaving the centre position unchanged:</a:t>
            </a:r>
          </a:p>
          <a:p>
            <a:endParaRPr lang="en-GB" sz="1000" dirty="0"/>
          </a:p>
          <a:p>
            <a:r>
              <a:rPr lang="en-GB" dirty="0" smtClean="0"/>
              <a:t>Keep centre of IP A stationary:</a:t>
            </a:r>
          </a:p>
          <a:p>
            <a:r>
              <a:rPr lang="en-GB" dirty="0" smtClean="0"/>
              <a:t>M</a:t>
            </a:r>
            <a:r>
              <a:rPr lang="en-GB" baseline="-25000" dirty="0" smtClean="0"/>
              <a:t>12</a:t>
            </a:r>
            <a:r>
              <a:rPr lang="en-GB" dirty="0" smtClean="0"/>
              <a:t>:M</a:t>
            </a:r>
            <a:r>
              <a:rPr lang="en-GB" baseline="-25000" dirty="0" smtClean="0"/>
              <a:t>3</a:t>
            </a:r>
          </a:p>
          <a:p>
            <a:r>
              <a:rPr lang="en-GB" dirty="0" smtClean="0"/>
              <a:t>+3:-1</a:t>
            </a:r>
          </a:p>
          <a:p>
            <a:endParaRPr lang="en-GB" sz="1000" dirty="0"/>
          </a:p>
          <a:p>
            <a:r>
              <a:rPr lang="en-GB" dirty="0"/>
              <a:t>Keep centre of IP </a:t>
            </a:r>
            <a:r>
              <a:rPr lang="en-GB" dirty="0" smtClean="0"/>
              <a:t>B </a:t>
            </a:r>
            <a:r>
              <a:rPr lang="en-GB" dirty="0"/>
              <a:t>stationary:</a:t>
            </a:r>
          </a:p>
          <a:p>
            <a:r>
              <a:rPr lang="en-GB" dirty="0"/>
              <a:t>M</a:t>
            </a:r>
            <a:r>
              <a:rPr lang="en-GB" baseline="-25000" dirty="0"/>
              <a:t>12</a:t>
            </a:r>
            <a:r>
              <a:rPr lang="en-GB" dirty="0"/>
              <a:t>:M</a:t>
            </a:r>
            <a:r>
              <a:rPr lang="en-GB" baseline="-25000" dirty="0"/>
              <a:t>3</a:t>
            </a:r>
          </a:p>
          <a:p>
            <a:r>
              <a:rPr lang="en-GB" dirty="0" smtClean="0"/>
              <a:t>+1:-10</a:t>
            </a:r>
          </a:p>
          <a:p>
            <a:endParaRPr lang="en-GB" sz="1000" dirty="0"/>
          </a:p>
          <a:p>
            <a:r>
              <a:rPr lang="en-GB" dirty="0"/>
              <a:t>Keep centre of IP </a:t>
            </a:r>
            <a:r>
              <a:rPr lang="en-GB" dirty="0" smtClean="0"/>
              <a:t>C </a:t>
            </a:r>
            <a:r>
              <a:rPr lang="en-GB" dirty="0"/>
              <a:t>stationary:</a:t>
            </a:r>
          </a:p>
          <a:p>
            <a:r>
              <a:rPr lang="en-GB" dirty="0" smtClean="0"/>
              <a:t>M</a:t>
            </a:r>
            <a:r>
              <a:rPr lang="en-GB" baseline="-25000" dirty="0" smtClean="0"/>
              <a:t>CD</a:t>
            </a:r>
            <a:r>
              <a:rPr lang="en-GB" dirty="0" smtClean="0"/>
              <a:t>:M</a:t>
            </a:r>
            <a:r>
              <a:rPr lang="en-GB" baseline="-25000" dirty="0" smtClean="0"/>
              <a:t>E</a:t>
            </a:r>
            <a:endParaRPr lang="en-GB" baseline="-25000" dirty="0"/>
          </a:p>
          <a:p>
            <a:r>
              <a:rPr lang="en-GB" dirty="0" smtClean="0"/>
              <a:t>-1:+6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Angular change of block calculated from mover adjustment (um) and longitudinal separation of </a:t>
            </a:r>
            <a:r>
              <a:rPr lang="en-GB" dirty="0" err="1" smtClean="0"/>
              <a:t>submovers</a:t>
            </a:r>
            <a:r>
              <a:rPr lang="en-GB" dirty="0" smtClean="0"/>
              <a:t> (mm</a:t>
            </a:r>
            <a:r>
              <a:rPr lang="en-GB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53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Q’ Calibrations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8</a:t>
            </a:fld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5617" y="2906831"/>
            <a:ext cx="6614064" cy="32044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0933" y="3120482"/>
            <a:ext cx="6348663" cy="299081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98581" y="3120482"/>
            <a:ext cx="6348664" cy="29908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2688" y="1597793"/>
            <a:ext cx="9787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Q’/q calculated as a function of beam pitch.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I’/q calculated as a function of beam position.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Calculate um/rad sensitivity.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Dipole sample: 25:40, reference sample: 27. Values in plots below are scaled to 1 sample. 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2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I’ Calibrations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255811" y="2512194"/>
            <a:ext cx="5266414" cy="37975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7266" y="2442254"/>
            <a:ext cx="5350059" cy="38578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1151" y="2451879"/>
            <a:ext cx="5360849" cy="3865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3063" y="1607419"/>
            <a:ext cx="870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Position calibration with integration range of 16 samples.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81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</Template>
  <TotalTime>11430</TotalTime>
  <Words>869</Words>
  <Application>Microsoft Office PowerPoint</Application>
  <PresentationFormat>Widescreen</PresentationFormat>
  <Paragraphs>227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Century Gothic</vt:lpstr>
      <vt:lpstr>Times New Roman</vt:lpstr>
      <vt:lpstr>PurpleFONTTheme</vt:lpstr>
      <vt:lpstr>PowerPoint Presentation</vt:lpstr>
      <vt:lpstr>Outline </vt:lpstr>
      <vt:lpstr>IPA Quad vs. mover calibrations</vt:lpstr>
      <vt:lpstr>IPB Quad vs. Mover Calibrations</vt:lpstr>
      <vt:lpstr>IPC Quad vs. Mover Calibration</vt:lpstr>
      <vt:lpstr>PowerPoint Presentation</vt:lpstr>
      <vt:lpstr>Q’Calibration – Tilting the IP BPMs</vt:lpstr>
      <vt:lpstr>Q’ Calibrations</vt:lpstr>
      <vt:lpstr>I’ Calibrations</vt:lpstr>
      <vt:lpstr>Position to Angle Sensitivity</vt:lpstr>
      <vt:lpstr>Similar Study (2014)</vt:lpstr>
      <vt:lpstr>PowerPoint Presentation</vt:lpstr>
      <vt:lpstr>Cable Length – Cavity to hybrid</vt:lpstr>
      <vt:lpstr>PowerPoint Presentation</vt:lpstr>
      <vt:lpstr>Resolution – start of 2nd shift</vt:lpstr>
      <vt:lpstr>Resolution – end of 2nd shift</vt:lpstr>
      <vt:lpstr>PowerPoint Presentation</vt:lpstr>
      <vt:lpstr>Fourier Analysis of I and Q Signals</vt:lpstr>
      <vt:lpstr>FFT of I and Q signals</vt:lpstr>
      <vt:lpstr>IPA(Q)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280</cp:revision>
  <dcterms:created xsi:type="dcterms:W3CDTF">2018-05-09T14:23:28Z</dcterms:created>
  <dcterms:modified xsi:type="dcterms:W3CDTF">2018-05-18T08:58:49Z</dcterms:modified>
</cp:coreProperties>
</file>