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74" r:id="rId5"/>
    <p:sldId id="268" r:id="rId6"/>
    <p:sldId id="271" r:id="rId7"/>
    <p:sldId id="270" r:id="rId8"/>
    <p:sldId id="272" r:id="rId9"/>
    <p:sldId id="269" r:id="rId10"/>
    <p:sldId id="273" r:id="rId11"/>
    <p:sldId id="275" r:id="rId12"/>
    <p:sldId id="276" r:id="rId13"/>
    <p:sldId id="267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590" autoAdjust="0"/>
  </p:normalViewPr>
  <p:slideViewPr>
    <p:cSldViewPr>
      <p:cViewPr varScale="1">
        <p:scale>
          <a:sx n="109" d="100"/>
          <a:sy n="109" d="100"/>
        </p:scale>
        <p:origin x="95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67475"/>
            <a:ext cx="1871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000" y="1332000"/>
            <a:ext cx="7772400" cy="1296839"/>
          </a:xfrm>
        </p:spPr>
        <p:txBody>
          <a:bodyPr/>
          <a:lstStyle/>
          <a:p>
            <a:pPr eaLnBrk="1" hangingPunct="1"/>
            <a:r>
              <a:rPr lang="en-US" dirty="0" smtClean="0"/>
              <a:t>FONT Meeting</a:t>
            </a:r>
            <a:br>
              <a:rPr lang="en-US" dirty="0" smtClean="0"/>
            </a:br>
            <a:r>
              <a:rPr lang="en-US" sz="3200" i="1" dirty="0" smtClean="0"/>
              <a:t>Friday </a:t>
            </a:r>
            <a:r>
              <a:rPr lang="en-US" sz="3200" i="1" dirty="0" smtClean="0"/>
              <a:t>18</a:t>
            </a:r>
            <a:r>
              <a:rPr lang="en-US" sz="3200" i="1" baseline="30000" dirty="0" smtClean="0"/>
              <a:t>th</a:t>
            </a:r>
            <a:r>
              <a:rPr lang="en-US" sz="3200" i="1" dirty="0" smtClean="0"/>
              <a:t> </a:t>
            </a:r>
            <a:r>
              <a:rPr lang="en-US" sz="3200" i="1" dirty="0" smtClean="0"/>
              <a:t>May 2018</a:t>
            </a:r>
            <a:endParaRPr lang="en-US" sz="3200" b="1" i="1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74232"/>
            <a:ext cx="6400800" cy="550912"/>
          </a:xfrm>
        </p:spPr>
        <p:txBody>
          <a:bodyPr/>
          <a:lstStyle/>
          <a:p>
            <a:pPr eaLnBrk="1" hangingPunct="1"/>
            <a:r>
              <a:rPr lang="en-GB" dirty="0" smtClean="0"/>
              <a:t>Douglas BETT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88032" y="2708920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kern="0" dirty="0" smtClean="0"/>
              <a:t>Dispersion scan</a:t>
            </a:r>
            <a:endParaRPr lang="en-US" b="1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z="3200" b="1" dirty="0" smtClean="0"/>
              <a:t>AQD0FFyScan14</a:t>
            </a:r>
            <a:br>
              <a:rPr lang="en-GB" sz="3200" b="1" dirty="0" smtClean="0"/>
            </a:br>
            <a:r>
              <a:rPr lang="en-GB" sz="3200" dirty="0" smtClean="0"/>
              <a:t>IPC: ref = 27, sig = 14:30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620000"/>
            <a:ext cx="2937218" cy="21980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00" y="1620000"/>
            <a:ext cx="2925838" cy="21895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620000"/>
            <a:ext cx="2925838" cy="21895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960000"/>
            <a:ext cx="2925838" cy="21895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0" y="3960000"/>
            <a:ext cx="2925838" cy="218950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6783813" y="4869160"/>
                <a:ext cx="14176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=1.405</m:t>
                      </m:r>
                    </m:oMath>
                  </m:oMathPara>
                </a14:m>
                <a:endParaRPr lang="en-GB" b="0" dirty="0" smtClean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=−1.131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813" y="4869160"/>
                <a:ext cx="1417696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27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summary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99406564"/>
                  </p:ext>
                </p:extLst>
              </p:nvPr>
            </p:nvGraphicFramePr>
            <p:xfrm>
              <a:off x="1510826" y="2680320"/>
              <a:ext cx="5112570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22514">
                      <a:extLst>
                        <a:ext uri="{9D8B030D-6E8A-4147-A177-3AD203B41FA5}">
                          <a16:colId xmlns:a16="http://schemas.microsoft.com/office/drawing/2014/main" val="1214042515"/>
                        </a:ext>
                      </a:extLst>
                    </a:gridCol>
                    <a:gridCol w="1022514">
                      <a:extLst>
                        <a:ext uri="{9D8B030D-6E8A-4147-A177-3AD203B41FA5}">
                          <a16:colId xmlns:a16="http://schemas.microsoft.com/office/drawing/2014/main" val="619123770"/>
                        </a:ext>
                      </a:extLst>
                    </a:gridCol>
                    <a:gridCol w="1022514">
                      <a:extLst>
                        <a:ext uri="{9D8B030D-6E8A-4147-A177-3AD203B41FA5}">
                          <a16:colId xmlns:a16="http://schemas.microsoft.com/office/drawing/2014/main" val="3751159336"/>
                        </a:ext>
                      </a:extLst>
                    </a:gridCol>
                    <a:gridCol w="1022514">
                      <a:extLst>
                        <a:ext uri="{9D8B030D-6E8A-4147-A177-3AD203B41FA5}">
                          <a16:colId xmlns:a16="http://schemas.microsoft.com/office/drawing/2014/main" val="2019882439"/>
                        </a:ext>
                      </a:extLst>
                    </a:gridCol>
                    <a:gridCol w="1022514">
                      <a:extLst>
                        <a:ext uri="{9D8B030D-6E8A-4147-A177-3AD203B41FA5}">
                          <a16:colId xmlns:a16="http://schemas.microsoft.com/office/drawing/2014/main" val="209618951"/>
                        </a:ext>
                      </a:extLst>
                    </a:gridCol>
                  </a:tblGrid>
                  <a:tr h="345638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Single sample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Multi-sample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0492599"/>
                      </a:ext>
                    </a:extLst>
                  </a:tr>
                  <a:tr h="345638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5505896"/>
                      </a:ext>
                    </a:extLst>
                  </a:tr>
                  <a:tr h="3456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IPA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1.375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0.259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1.407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2.696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83862"/>
                      </a:ext>
                    </a:extLst>
                  </a:tr>
                  <a:tr h="3456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IPB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-1.276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-0.176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-1.277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-2.109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1516516"/>
                      </a:ext>
                    </a:extLst>
                  </a:tr>
                  <a:tr h="3456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IPC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1.357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-0.111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1.405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-1.131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379376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99406564"/>
                  </p:ext>
                </p:extLst>
              </p:nvPr>
            </p:nvGraphicFramePr>
            <p:xfrm>
              <a:off x="1510826" y="2680320"/>
              <a:ext cx="5112570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22514">
                      <a:extLst>
                        <a:ext uri="{9D8B030D-6E8A-4147-A177-3AD203B41FA5}">
                          <a16:colId xmlns:a16="http://schemas.microsoft.com/office/drawing/2014/main" val="1214042515"/>
                        </a:ext>
                      </a:extLst>
                    </a:gridCol>
                    <a:gridCol w="1022514">
                      <a:extLst>
                        <a:ext uri="{9D8B030D-6E8A-4147-A177-3AD203B41FA5}">
                          <a16:colId xmlns:a16="http://schemas.microsoft.com/office/drawing/2014/main" val="619123770"/>
                        </a:ext>
                      </a:extLst>
                    </a:gridCol>
                    <a:gridCol w="1022514">
                      <a:extLst>
                        <a:ext uri="{9D8B030D-6E8A-4147-A177-3AD203B41FA5}">
                          <a16:colId xmlns:a16="http://schemas.microsoft.com/office/drawing/2014/main" val="3751159336"/>
                        </a:ext>
                      </a:extLst>
                    </a:gridCol>
                    <a:gridCol w="1022514">
                      <a:extLst>
                        <a:ext uri="{9D8B030D-6E8A-4147-A177-3AD203B41FA5}">
                          <a16:colId xmlns:a16="http://schemas.microsoft.com/office/drawing/2014/main" val="2019882439"/>
                        </a:ext>
                      </a:extLst>
                    </a:gridCol>
                    <a:gridCol w="1022514">
                      <a:extLst>
                        <a:ext uri="{9D8B030D-6E8A-4147-A177-3AD203B41FA5}">
                          <a16:colId xmlns:a16="http://schemas.microsoft.com/office/drawing/2014/main" val="20961895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Single sample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Multi-sample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049259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595" t="-108333" r="-302381" b="-3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595" t="-108333" r="-202381" b="-3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595" t="-108333" r="-102381" b="-3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595" t="-108333" r="-2381" b="-32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55058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IPA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1.375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0.259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1.407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2.696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508386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IPB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-1.276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-0.176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-1.277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-2.109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4151651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IPC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1.357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-0.111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1.405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-1.131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379376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04248" y="3479429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10.41</a:t>
            </a:r>
            <a:br>
              <a:rPr lang="en-GB" dirty="0" smtClean="0"/>
            </a:br>
            <a:r>
              <a:rPr lang="en-GB" dirty="0" smtClean="0"/>
              <a:t>11.98</a:t>
            </a:r>
          </a:p>
          <a:p>
            <a:r>
              <a:rPr lang="en-GB" dirty="0" smtClean="0"/>
              <a:t>10.19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839418" y="3013483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ratio</a:t>
            </a:r>
            <a:endParaRPr lang="en-GB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897271" y="1628800"/>
                <a:ext cx="67778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large jitter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GB" dirty="0" smtClean="0"/>
                  <a:t> signal for settings beyond 0 </a:t>
                </a:r>
                <a:r>
                  <a:rPr lang="el-GR" dirty="0" smtClean="0"/>
                  <a:t>μ</a:t>
                </a:r>
                <a:r>
                  <a:rPr lang="en-GB" dirty="0" smtClean="0"/>
                  <a:t>m due to saturation</a:t>
                </a:r>
                <a:br>
                  <a:rPr lang="en-GB" dirty="0" smtClean="0"/>
                </a:br>
                <a:r>
                  <a:rPr lang="en-GB" dirty="0" smtClean="0"/>
                  <a:t> </a:t>
                </a:r>
                <a:r>
                  <a:rPr lang="en-GB" dirty="0" smtClean="0">
                    <a:sym typeface="Wingdings" panose="05000000000000000000" pitchFamily="2" charset="2"/>
                  </a:rPr>
                  <a:t> omit last two settings</a:t>
                </a:r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271" y="1628800"/>
                <a:ext cx="6777817" cy="646331"/>
              </a:xfrm>
              <a:prstGeom prst="rect">
                <a:avLst/>
              </a:prstGeom>
              <a:blipFill>
                <a:blip r:embed="rId3"/>
                <a:stretch>
                  <a:fillRect l="-719" t="-4717" r="-9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971600" y="4653136"/>
                <a:ext cx="72180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Note discrepancy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dirty="0" smtClean="0"/>
                  <a:t> - typically they are more similar</a:t>
                </a:r>
                <a:endParaRPr lang="en-GB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653136"/>
                <a:ext cx="7218002" cy="369332"/>
              </a:xfrm>
              <a:prstGeom prst="rect">
                <a:avLst/>
              </a:prstGeom>
              <a:blipFill>
                <a:blip r:embed="rId4"/>
                <a:stretch>
                  <a:fillRect l="-676" t="-8197" r="-84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308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Dispersion scan: resolution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00" y="1332000"/>
            <a:ext cx="6583136" cy="49263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5856" y="1071492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ith drift removal applied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5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Results from scan suggest that resolution is not strongly dependent on dispersion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9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Calibration comparison</a:t>
            </a:r>
          </a:p>
          <a:p>
            <a:pPr lvl="1"/>
            <a:r>
              <a:rPr lang="en-GB" dirty="0" smtClean="0"/>
              <a:t>Single sample to multi-sample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Resolution as function of dispersion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88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1912796"/>
              </p:ext>
            </p:extLst>
          </p:nvPr>
        </p:nvGraphicFramePr>
        <p:xfrm>
          <a:off x="539552" y="1647111"/>
          <a:ext cx="2160240" cy="32386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82877367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2704815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95634413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292091898"/>
                    </a:ext>
                  </a:extLst>
                </a:gridCol>
              </a:tblGrid>
              <a:tr h="240692">
                <a:tc>
                  <a:txBody>
                    <a:bodyPr/>
                    <a:lstStyle/>
                    <a:p>
                      <a:pPr algn="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OWL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DAY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SWING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03225492"/>
                  </a:ext>
                </a:extLst>
              </a:tr>
              <a:tr h="249567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/>
                        <a:t>M 16 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52546707"/>
                  </a:ext>
                </a:extLst>
              </a:tr>
              <a:tr h="249567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/>
                        <a:t>T 17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69939947"/>
                  </a:ext>
                </a:extLst>
              </a:tr>
              <a:tr h="249567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/>
                        <a:t>W 18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95266"/>
                  </a:ext>
                </a:extLst>
              </a:tr>
              <a:tr h="249567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/>
                        <a:t>T 19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2a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640014"/>
                  </a:ext>
                </a:extLst>
              </a:tr>
              <a:tr h="249567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/>
                        <a:t>F 20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2b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6968308"/>
                  </a:ext>
                </a:extLst>
              </a:tr>
              <a:tr h="249567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/>
                        <a:t>S 21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193539"/>
                  </a:ext>
                </a:extLst>
              </a:tr>
              <a:tr h="249567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/>
                        <a:t>S 22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477170"/>
                  </a:ext>
                </a:extLst>
              </a:tr>
              <a:tr h="249567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/>
                        <a:t>M 23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97150809"/>
                  </a:ext>
                </a:extLst>
              </a:tr>
              <a:tr h="249567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/>
                        <a:t>T 24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4586022"/>
                  </a:ext>
                </a:extLst>
              </a:tr>
              <a:tr h="249567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/>
                        <a:t>W 25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5228214"/>
                  </a:ext>
                </a:extLst>
              </a:tr>
              <a:tr h="249567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/>
                        <a:t>T 26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49111229"/>
                  </a:ext>
                </a:extLst>
              </a:tr>
              <a:tr h="249567"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/>
                        <a:t>F 27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4a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4b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907064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8198" t="28398" r="18489" b="20502"/>
          <a:stretch/>
        </p:blipFill>
        <p:spPr>
          <a:xfrm>
            <a:off x="3241836" y="364732"/>
            <a:ext cx="2664296" cy="17681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8187" t="29001" r="25982" b="19900"/>
          <a:stretch/>
        </p:blipFill>
        <p:spPr>
          <a:xfrm>
            <a:off x="6137840" y="350967"/>
            <a:ext cx="2221260" cy="17818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7793" t="29001" r="17714" b="19900"/>
          <a:stretch/>
        </p:blipFill>
        <p:spPr>
          <a:xfrm>
            <a:off x="3212134" y="2367014"/>
            <a:ext cx="2758541" cy="17820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38188" t="29700" r="17713" b="19900"/>
          <a:stretch/>
        </p:blipFill>
        <p:spPr>
          <a:xfrm>
            <a:off x="6137840" y="2348880"/>
            <a:ext cx="2754640" cy="17708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l="38188" t="29700" r="17713" b="19900"/>
          <a:stretch/>
        </p:blipFill>
        <p:spPr>
          <a:xfrm>
            <a:off x="3226141" y="4400961"/>
            <a:ext cx="2744534" cy="17643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38188" t="31800" r="18501" b="19900"/>
          <a:stretch/>
        </p:blipFill>
        <p:spPr>
          <a:xfrm>
            <a:off x="6126446" y="4474832"/>
            <a:ext cx="2694956" cy="169047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47664" y="4635552"/>
            <a:ext cx="504056" cy="23261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6660232" y="5364424"/>
            <a:ext cx="918520" cy="2248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103180" y="4358522"/>
            <a:ext cx="2789299" cy="187879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1547664" y="4885755"/>
            <a:ext cx="4578782" cy="13515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547664" y="4358522"/>
            <a:ext cx="4578782" cy="2770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02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3" y="1541420"/>
            <a:ext cx="6371359" cy="476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AQD0FFyScan14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33415" y="5118686"/>
            <a:ext cx="2121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 waveform for IPB</a:t>
            </a:r>
          </a:p>
          <a:p>
            <a:r>
              <a:rPr lang="en-GB" dirty="0" smtClean="0"/>
              <a:t>(from 0 um setting)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195736" y="147549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FF00"/>
                </a:solidFill>
              </a:rPr>
              <a:t>14</a:t>
            </a:r>
            <a:endParaRPr lang="en-GB" b="1" dirty="0">
              <a:solidFill>
                <a:srgbClr val="00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1920" y="148478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30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10774" y="147549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26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84168" y="1898076"/>
            <a:ext cx="28788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Sample ranges that give minimum resolution when applied to jitter run</a:t>
            </a:r>
          </a:p>
          <a:p>
            <a:endParaRPr lang="en-GB" dirty="0"/>
          </a:p>
          <a:p>
            <a:r>
              <a:rPr lang="en-GB" dirty="0" smtClean="0"/>
              <a:t>Single sample: 26</a:t>
            </a:r>
          </a:p>
          <a:p>
            <a:endParaRPr lang="en-GB" dirty="0"/>
          </a:p>
          <a:p>
            <a:r>
              <a:rPr lang="en-GB" dirty="0" smtClean="0"/>
              <a:t>Multi-sample: 14-30</a:t>
            </a:r>
          </a:p>
        </p:txBody>
      </p:sp>
    </p:spTree>
    <p:extLst>
      <p:ext uri="{BB962C8B-B14F-4D97-AF65-F5344CB8AC3E}">
        <p14:creationId xmlns:p14="http://schemas.microsoft.com/office/powerpoint/2010/main" val="59492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AQD0FFyScan14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IPA: ref = 27, sig = 26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620000"/>
            <a:ext cx="2937218" cy="21980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00" y="1620000"/>
            <a:ext cx="2925838" cy="21895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620000"/>
            <a:ext cx="2925838" cy="21895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960000"/>
            <a:ext cx="2925838" cy="21895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0" y="3960000"/>
            <a:ext cx="2925838" cy="218950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6783813" y="4869160"/>
                <a:ext cx="124457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=1.375</m:t>
                      </m:r>
                    </m:oMath>
                  </m:oMathPara>
                </a14:m>
                <a:endParaRPr lang="en-GB" b="0" dirty="0" smtClean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=0.259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813" y="4869160"/>
                <a:ext cx="1244571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544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z="3200" b="1" dirty="0" smtClean="0"/>
              <a:t>AQD0FFyScan14</a:t>
            </a:r>
            <a:br>
              <a:rPr lang="en-GB" sz="3200" b="1" dirty="0" smtClean="0"/>
            </a:br>
            <a:r>
              <a:rPr lang="en-GB" sz="3200" dirty="0" smtClean="0"/>
              <a:t>IPA: ref = 27, sig = 14:30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620000"/>
            <a:ext cx="2937218" cy="21980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00" y="1620000"/>
            <a:ext cx="2925838" cy="21895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620000"/>
            <a:ext cx="2925838" cy="21895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960000"/>
            <a:ext cx="2925838" cy="21895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0" y="3960000"/>
            <a:ext cx="2925838" cy="218950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6783813" y="4869160"/>
                <a:ext cx="124457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=1.407</m:t>
                      </m:r>
                    </m:oMath>
                  </m:oMathPara>
                </a14:m>
                <a:endParaRPr lang="en-GB" b="0" dirty="0" smtClean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=2.696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813" y="4869160"/>
                <a:ext cx="1244571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592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z="3200" b="1" dirty="0" smtClean="0"/>
              <a:t>AQD0FFyScan14</a:t>
            </a:r>
            <a:br>
              <a:rPr lang="en-GB" sz="3200" b="1" dirty="0" smtClean="0"/>
            </a:br>
            <a:r>
              <a:rPr lang="en-GB" sz="3200" dirty="0" smtClean="0"/>
              <a:t>IPB: ref = 27, sig = 26</a:t>
            </a:r>
            <a:endParaRPr lang="en-GB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620000"/>
            <a:ext cx="2937218" cy="21980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00" y="1620000"/>
            <a:ext cx="2925838" cy="21895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620000"/>
            <a:ext cx="2925838" cy="21895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960000"/>
            <a:ext cx="2925838" cy="21895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0" y="3960000"/>
            <a:ext cx="2925838" cy="218950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6783813" y="4869160"/>
                <a:ext cx="14209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=−1.276</m:t>
                      </m:r>
                    </m:oMath>
                  </m:oMathPara>
                </a14:m>
                <a:endParaRPr lang="en-GB" b="0" dirty="0" smtClean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=−0.176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813" y="4869160"/>
                <a:ext cx="1420902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65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z="3200" b="1" dirty="0" smtClean="0"/>
              <a:t>AQD0FFyScan14</a:t>
            </a:r>
            <a:br>
              <a:rPr lang="en-GB" sz="3200" b="1" dirty="0" smtClean="0"/>
            </a:br>
            <a:r>
              <a:rPr lang="en-GB" sz="3200" dirty="0" smtClean="0"/>
              <a:t>IPB: ref = 27, sig = 14:30</a:t>
            </a:r>
            <a:endParaRPr lang="en-GB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620000"/>
            <a:ext cx="2937218" cy="21980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00" y="1620000"/>
            <a:ext cx="2925838" cy="21895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620000"/>
            <a:ext cx="2925838" cy="21895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960000"/>
            <a:ext cx="2925838" cy="21895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0" y="3960000"/>
            <a:ext cx="2925838" cy="218950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6783813" y="4869160"/>
                <a:ext cx="14209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=−1.277</m:t>
                      </m:r>
                    </m:oMath>
                  </m:oMathPara>
                </a14:m>
                <a:endParaRPr lang="en-GB" b="0" dirty="0" smtClean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=−2.109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813" y="4869160"/>
                <a:ext cx="1420902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545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620000"/>
            <a:ext cx="2937218" cy="2198018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z="3200" b="1" dirty="0" smtClean="0"/>
              <a:t>AQD0FFyScan14</a:t>
            </a:r>
            <a:br>
              <a:rPr lang="en-GB" sz="3200" b="1" dirty="0" smtClean="0"/>
            </a:br>
            <a:r>
              <a:rPr lang="en-GB" sz="3200" dirty="0" smtClean="0"/>
              <a:t>IPC: ref = 27, sig = 26</a:t>
            </a:r>
            <a:endParaRPr lang="en-GB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00" y="1620000"/>
            <a:ext cx="2925838" cy="21895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620000"/>
            <a:ext cx="2925838" cy="21895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960000"/>
            <a:ext cx="2925838" cy="21895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0" y="3960000"/>
            <a:ext cx="2925838" cy="218950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6783813" y="4869160"/>
                <a:ext cx="14176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=1.357</m:t>
                      </m:r>
                    </m:oMath>
                  </m:oMathPara>
                </a14:m>
                <a:endParaRPr lang="en-GB" b="0" dirty="0" smtClean="0"/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=−0.111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813" y="4869160"/>
                <a:ext cx="1417696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633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4065</TotalTime>
  <Words>216</Words>
  <Application>Microsoft Office PowerPoint</Application>
  <PresentationFormat>On-screen Show (4:3)</PresentationFormat>
  <Paragraphs>103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Cambria Math</vt:lpstr>
      <vt:lpstr>Wingdings</vt:lpstr>
      <vt:lpstr>Default Design</vt:lpstr>
      <vt:lpstr>FONT Meeting Friday 18th May 2018</vt:lpstr>
      <vt:lpstr>Contents</vt:lpstr>
      <vt:lpstr>PowerPoint Presentation</vt:lpstr>
      <vt:lpstr>AQD0FFyScan14</vt:lpstr>
      <vt:lpstr>AQD0FFyScan14 IPA: ref = 27, sig = 26</vt:lpstr>
      <vt:lpstr>AQD0FFyScan14 IPA: ref = 27, sig = 14:30</vt:lpstr>
      <vt:lpstr>AQD0FFyScan14 IPB: ref = 27, sig = 26</vt:lpstr>
      <vt:lpstr>AQD0FFyScan14 IPB: ref = 27, sig = 14:30</vt:lpstr>
      <vt:lpstr>AQD0FFyScan14 IPC: ref = 27, sig = 26</vt:lpstr>
      <vt:lpstr>AQD0FFyScan14 IPC: ref = 27, sig = 14:30</vt:lpstr>
      <vt:lpstr>Calibration summary</vt:lpstr>
      <vt:lpstr>Dispersion scan: resolution</vt:lpstr>
      <vt:lpstr>Conclusion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141</cp:revision>
  <dcterms:created xsi:type="dcterms:W3CDTF">2009-05-21T13:39:04Z</dcterms:created>
  <dcterms:modified xsi:type="dcterms:W3CDTF">2018-05-18T00:50:19Z</dcterms:modified>
</cp:coreProperties>
</file>