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4590" autoAdjust="0"/>
  </p:normalViewPr>
  <p:slideViewPr>
    <p:cSldViewPr>
      <p:cViewPr varScale="1">
        <p:scale>
          <a:sx n="109" d="100"/>
          <a:sy n="109" d="100"/>
        </p:scale>
        <p:origin x="169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67475"/>
            <a:ext cx="18717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000" y="1332000"/>
            <a:ext cx="7772400" cy="1296839"/>
          </a:xfrm>
        </p:spPr>
        <p:txBody>
          <a:bodyPr/>
          <a:lstStyle/>
          <a:p>
            <a:pPr eaLnBrk="1" hangingPunct="1"/>
            <a:r>
              <a:rPr lang="en-US" dirty="0" smtClean="0"/>
              <a:t>ATF Operations Meeting</a:t>
            </a:r>
            <a:br>
              <a:rPr lang="en-US" dirty="0" smtClean="0"/>
            </a:br>
            <a:r>
              <a:rPr lang="en-US" sz="3200" i="1" dirty="0" smtClean="0"/>
              <a:t>Friday 18</a:t>
            </a:r>
            <a:r>
              <a:rPr lang="en-US" sz="3200" i="1" baseline="30000" dirty="0" smtClean="0"/>
              <a:t>th</a:t>
            </a:r>
            <a:r>
              <a:rPr lang="en-US" sz="3200" i="1" dirty="0" smtClean="0"/>
              <a:t> May 2018</a:t>
            </a:r>
            <a:endParaRPr lang="en-US" sz="3200" b="1" i="1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4174232"/>
            <a:ext cx="8528992" cy="1126976"/>
          </a:xfrm>
        </p:spPr>
        <p:txBody>
          <a:bodyPr/>
          <a:lstStyle/>
          <a:p>
            <a:pPr eaLnBrk="1" hangingPunct="1"/>
            <a:r>
              <a:rPr lang="en-GB" dirty="0" smtClean="0"/>
              <a:t>P. Burrows, C. Perry, D. Bett, R. </a:t>
            </a:r>
            <a:r>
              <a:rPr lang="en-GB" dirty="0" err="1" smtClean="0"/>
              <a:t>Ramjiawan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688032" y="2708920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kern="0" dirty="0" smtClean="0"/>
              <a:t>Results from April run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IPBPM resolution</a:t>
            </a:r>
          </a:p>
          <a:p>
            <a:endParaRPr lang="en-GB" dirty="0" smtClean="0"/>
          </a:p>
          <a:p>
            <a:r>
              <a:rPr lang="en-GB" dirty="0"/>
              <a:t>IPBPM sensitivity </a:t>
            </a:r>
            <a:r>
              <a:rPr lang="en-GB" dirty="0" smtClean="0"/>
              <a:t>to angle</a:t>
            </a:r>
          </a:p>
          <a:p>
            <a:endParaRPr lang="en-GB" dirty="0" smtClean="0"/>
          </a:p>
          <a:p>
            <a:r>
              <a:rPr lang="en-GB" dirty="0" smtClean="0"/>
              <a:t>Measured latency of feedback system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882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IPBPM resolution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6544031" cy="48971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96136" y="4482986"/>
            <a:ext cx="30243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ss</a:t>
            </a:r>
            <a:r>
              <a:rPr lang="en-GB" dirty="0" smtClean="0"/>
              <a:t> = single sample</a:t>
            </a:r>
          </a:p>
          <a:p>
            <a:endParaRPr lang="en-GB" b="1" dirty="0" smtClean="0"/>
          </a:p>
          <a:p>
            <a:r>
              <a:rPr lang="en-GB" b="1" dirty="0" err="1" smtClean="0"/>
              <a:t>ms</a:t>
            </a:r>
            <a:r>
              <a:rPr lang="en-GB" dirty="0" smtClean="0"/>
              <a:t> = multi-sample</a:t>
            </a:r>
          </a:p>
          <a:p>
            <a:r>
              <a:rPr lang="en-GB" dirty="0" smtClean="0"/>
              <a:t>(i.e. integration of I and Q)</a:t>
            </a:r>
          </a:p>
          <a:p>
            <a:endParaRPr lang="en-GB" b="1" dirty="0" smtClean="0"/>
          </a:p>
          <a:p>
            <a:r>
              <a:rPr lang="en-GB" b="1" dirty="0" err="1" smtClean="0"/>
              <a:t>dr</a:t>
            </a:r>
            <a:r>
              <a:rPr lang="en-GB" dirty="0" smtClean="0"/>
              <a:t> = drift removal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1187460"/>
            <a:ext cx="5836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All jitter runs from 1700 Thurs 19 Apr to 0900 Fri 20 Apr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652120" y="1628800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With favourable beam conditions,</a:t>
            </a:r>
            <a:r>
              <a:rPr lang="en-GB" dirty="0"/>
              <a:t> </a:t>
            </a:r>
            <a:r>
              <a:rPr lang="en-GB" dirty="0" smtClean="0"/>
              <a:t>resolutions in the 20-30 nm range achieved without too much effort</a:t>
            </a:r>
          </a:p>
        </p:txBody>
      </p:sp>
    </p:spTree>
    <p:extLst>
      <p:ext uri="{BB962C8B-B14F-4D97-AF65-F5344CB8AC3E}">
        <p14:creationId xmlns:p14="http://schemas.microsoft.com/office/powerpoint/2010/main" val="3434092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Angle sensitivity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271323662"/>
                  </p:ext>
                </p:extLst>
              </p:nvPr>
            </p:nvGraphicFramePr>
            <p:xfrm>
              <a:off x="3347864" y="1772816"/>
              <a:ext cx="5328592" cy="1051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2148">
                      <a:extLst>
                        <a:ext uri="{9D8B030D-6E8A-4147-A177-3AD203B41FA5}">
                          <a16:colId xmlns:a16="http://schemas.microsoft.com/office/drawing/2014/main" val="1385418502"/>
                        </a:ext>
                      </a:extLst>
                    </a:gridCol>
                    <a:gridCol w="1330523">
                      <a:extLst>
                        <a:ext uri="{9D8B030D-6E8A-4147-A177-3AD203B41FA5}">
                          <a16:colId xmlns:a16="http://schemas.microsoft.com/office/drawing/2014/main" val="245065079"/>
                        </a:ext>
                      </a:extLst>
                    </a:gridCol>
                    <a:gridCol w="1333773">
                      <a:extLst>
                        <a:ext uri="{9D8B030D-6E8A-4147-A177-3AD203B41FA5}">
                          <a16:colId xmlns:a16="http://schemas.microsoft.com/office/drawing/2014/main" val="2305392027"/>
                        </a:ext>
                      </a:extLst>
                    </a:gridCol>
                    <a:gridCol w="1332148">
                      <a:extLst>
                        <a:ext uri="{9D8B030D-6E8A-4147-A177-3AD203B41FA5}">
                          <a16:colId xmlns:a16="http://schemas.microsoft.com/office/drawing/2014/main" val="3755458242"/>
                        </a:ext>
                      </a:extLst>
                    </a:gridCol>
                  </a:tblGrid>
                  <a:tr h="197647">
                    <a:tc>
                      <a:txBody>
                        <a:bodyPr/>
                        <a:lstStyle/>
                        <a:p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A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B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C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7355706"/>
                      </a:ext>
                    </a:extLst>
                  </a:tr>
                  <a:tr h="19764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z="1700" b="0" i="1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GB" sz="17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GB" sz="17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oMath>
                            </m:oMathPara>
                          </a14:m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0.64 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0.816 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2.053 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69442548"/>
                      </a:ext>
                    </a:extLst>
                  </a:tr>
                  <a:tr h="32921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z="1700" b="0" i="1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GB" sz="17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p>
                                  <m:sSupPr>
                                    <m:ctrlP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p>
                                    <m: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en-GB" sz="1700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GB" sz="17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r>
                                  <a:rPr lang="en-GB" sz="17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700" b="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0.177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0.208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0.325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815373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271323662"/>
                  </p:ext>
                </p:extLst>
              </p:nvPr>
            </p:nvGraphicFramePr>
            <p:xfrm>
              <a:off x="3347864" y="1772816"/>
              <a:ext cx="5328592" cy="1051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2148">
                      <a:extLst>
                        <a:ext uri="{9D8B030D-6E8A-4147-A177-3AD203B41FA5}">
                          <a16:colId xmlns:a16="http://schemas.microsoft.com/office/drawing/2014/main" val="1385418502"/>
                        </a:ext>
                      </a:extLst>
                    </a:gridCol>
                    <a:gridCol w="1330523">
                      <a:extLst>
                        <a:ext uri="{9D8B030D-6E8A-4147-A177-3AD203B41FA5}">
                          <a16:colId xmlns:a16="http://schemas.microsoft.com/office/drawing/2014/main" val="245065079"/>
                        </a:ext>
                      </a:extLst>
                    </a:gridCol>
                    <a:gridCol w="1333773">
                      <a:extLst>
                        <a:ext uri="{9D8B030D-6E8A-4147-A177-3AD203B41FA5}">
                          <a16:colId xmlns:a16="http://schemas.microsoft.com/office/drawing/2014/main" val="2305392027"/>
                        </a:ext>
                      </a:extLst>
                    </a:gridCol>
                    <a:gridCol w="1332148">
                      <a:extLst>
                        <a:ext uri="{9D8B030D-6E8A-4147-A177-3AD203B41FA5}">
                          <a16:colId xmlns:a16="http://schemas.microsoft.com/office/drawing/2014/main" val="3755458242"/>
                        </a:ext>
                      </a:extLst>
                    </a:gridCol>
                  </a:tblGrid>
                  <a:tr h="350520">
                    <a:tc>
                      <a:txBody>
                        <a:bodyPr/>
                        <a:lstStyle/>
                        <a:p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A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B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C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7355706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57" t="-105172" r="-301370" b="-1224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0.64 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0.816 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2.053 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69442548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57" t="-205172" r="-301370" b="-224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0.177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0.208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0.325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815373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89386531"/>
                  </p:ext>
                </p:extLst>
              </p:nvPr>
            </p:nvGraphicFramePr>
            <p:xfrm>
              <a:off x="3348996" y="3224754"/>
              <a:ext cx="5399468" cy="25109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49867">
                      <a:extLst>
                        <a:ext uri="{9D8B030D-6E8A-4147-A177-3AD203B41FA5}">
                          <a16:colId xmlns:a16="http://schemas.microsoft.com/office/drawing/2014/main" val="2773302236"/>
                        </a:ext>
                      </a:extLst>
                    </a:gridCol>
                    <a:gridCol w="1349867">
                      <a:extLst>
                        <a:ext uri="{9D8B030D-6E8A-4147-A177-3AD203B41FA5}">
                          <a16:colId xmlns:a16="http://schemas.microsoft.com/office/drawing/2014/main" val="2032632621"/>
                        </a:ext>
                      </a:extLst>
                    </a:gridCol>
                    <a:gridCol w="1349867">
                      <a:extLst>
                        <a:ext uri="{9D8B030D-6E8A-4147-A177-3AD203B41FA5}">
                          <a16:colId xmlns:a16="http://schemas.microsoft.com/office/drawing/2014/main" val="3849415579"/>
                        </a:ext>
                      </a:extLst>
                    </a:gridCol>
                    <a:gridCol w="1349867">
                      <a:extLst>
                        <a:ext uri="{9D8B030D-6E8A-4147-A177-3AD203B41FA5}">
                          <a16:colId xmlns:a16="http://schemas.microsoft.com/office/drawing/2014/main" val="2538797965"/>
                        </a:ext>
                      </a:extLst>
                    </a:gridCol>
                  </a:tblGrid>
                  <a:tr h="303312">
                    <a:tc>
                      <a:txBody>
                        <a:bodyPr/>
                        <a:lstStyle/>
                        <a:p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A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B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C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21967109"/>
                      </a:ext>
                    </a:extLst>
                  </a:tr>
                  <a:tr h="69517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GB" sz="1700" b="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sSup>
                                      <m:sSupPr>
                                        <m:ctrlPr>
                                          <a:rPr lang="en-GB" sz="17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700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p>
                                        <m:r>
                                          <a:rPr lang="en-GB" sz="17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  <m: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l-GR" sz="1700" b="0" i="1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sz="1700" b="0" i="0" smtClean="0">
                                        <a:latin typeface="Cambria Math" panose="02040503050406030204" pitchFamily="18" charset="0"/>
                                      </a:rPr>
                                      <m:t>y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0.081 /um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0.080 /um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0.056 /um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9597553"/>
                      </a:ext>
                    </a:extLst>
                  </a:tr>
                  <a:tr h="85567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l-GR" sz="1700" b="0" i="1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sSup>
                                      <m:sSupPr>
                                        <m:ctrlPr>
                                          <a:rPr lang="en-GB" sz="17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700" b="0" i="1" smtClean="0"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  <m:sup>
                                        <m:r>
                                          <a:rPr lang="en-GB" sz="1700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  <m: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l-GR" sz="1700" b="0" i="1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  <m:r>
                                      <a:rPr lang="en-GB" sz="1700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0.277 /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0.253 /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0.157 /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0741800"/>
                      </a:ext>
                    </a:extLst>
                  </a:tr>
                  <a:tr h="3033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 smtClean="0"/>
                            <a:t>ratio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0.0034 m/</a:t>
                          </a:r>
                          <a:r>
                            <a:rPr lang="en-GB" sz="1700" baseline="0" dirty="0" smtClean="0"/>
                            <a:t>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0.0032 m/rad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0.0028 m/rad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4784495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89386531"/>
                  </p:ext>
                </p:extLst>
              </p:nvPr>
            </p:nvGraphicFramePr>
            <p:xfrm>
              <a:off x="3348996" y="3224754"/>
              <a:ext cx="5399468" cy="25109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49867">
                      <a:extLst>
                        <a:ext uri="{9D8B030D-6E8A-4147-A177-3AD203B41FA5}">
                          <a16:colId xmlns:a16="http://schemas.microsoft.com/office/drawing/2014/main" val="2773302236"/>
                        </a:ext>
                      </a:extLst>
                    </a:gridCol>
                    <a:gridCol w="1349867">
                      <a:extLst>
                        <a:ext uri="{9D8B030D-6E8A-4147-A177-3AD203B41FA5}">
                          <a16:colId xmlns:a16="http://schemas.microsoft.com/office/drawing/2014/main" val="2032632621"/>
                        </a:ext>
                      </a:extLst>
                    </a:gridCol>
                    <a:gridCol w="1349867">
                      <a:extLst>
                        <a:ext uri="{9D8B030D-6E8A-4147-A177-3AD203B41FA5}">
                          <a16:colId xmlns:a16="http://schemas.microsoft.com/office/drawing/2014/main" val="3849415579"/>
                        </a:ext>
                      </a:extLst>
                    </a:gridCol>
                    <a:gridCol w="1349867">
                      <a:extLst>
                        <a:ext uri="{9D8B030D-6E8A-4147-A177-3AD203B41FA5}">
                          <a16:colId xmlns:a16="http://schemas.microsoft.com/office/drawing/2014/main" val="2538797965"/>
                        </a:ext>
                      </a:extLst>
                    </a:gridCol>
                  </a:tblGrid>
                  <a:tr h="350520">
                    <a:tc>
                      <a:txBody>
                        <a:bodyPr/>
                        <a:lstStyle/>
                        <a:p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A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B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C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21967109"/>
                      </a:ext>
                    </a:extLst>
                  </a:tr>
                  <a:tr h="6951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50" t="-53509" r="-301351" b="-22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0.081 </a:t>
                          </a:r>
                          <a:r>
                            <a:rPr lang="en-GB" sz="1700" dirty="0" smtClean="0"/>
                            <a:t>/</a:t>
                          </a:r>
                          <a:r>
                            <a:rPr lang="en-GB" sz="1700" dirty="0" smtClean="0"/>
                            <a:t>um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0.080 </a:t>
                          </a:r>
                          <a:r>
                            <a:rPr lang="en-GB" sz="1700" dirty="0" smtClean="0"/>
                            <a:t>/</a:t>
                          </a:r>
                          <a:r>
                            <a:rPr lang="en-GB" sz="1700" dirty="0" smtClean="0"/>
                            <a:t>um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0.056 </a:t>
                          </a:r>
                          <a:r>
                            <a:rPr lang="en-GB" sz="1700" dirty="0" smtClean="0"/>
                            <a:t>/</a:t>
                          </a:r>
                          <a:r>
                            <a:rPr lang="en-GB" sz="1700" dirty="0" smtClean="0"/>
                            <a:t>um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9597553"/>
                      </a:ext>
                    </a:extLst>
                  </a:tr>
                  <a:tr h="85567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50" t="-124113" r="-301351" b="-808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0.277 </a:t>
                          </a:r>
                          <a:r>
                            <a:rPr lang="en-GB" sz="1700" dirty="0" smtClean="0"/>
                            <a:t>/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0.253 </a:t>
                          </a:r>
                          <a:r>
                            <a:rPr lang="en-GB" sz="1700" dirty="0" smtClean="0"/>
                            <a:t>/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0.157 </a:t>
                          </a:r>
                          <a:r>
                            <a:rPr lang="en-GB" sz="1700" dirty="0" smtClean="0"/>
                            <a:t>/</a:t>
                          </a:r>
                          <a:r>
                            <a:rPr lang="en-GB" sz="1700" dirty="0" err="1" smtClean="0"/>
                            <a:t>mrad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0741800"/>
                      </a:ext>
                    </a:extLst>
                  </a:tr>
                  <a:tr h="6096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 smtClean="0"/>
                            <a:t>ratio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0.0034 m/</a:t>
                          </a:r>
                          <a:r>
                            <a:rPr lang="en-GB" sz="1700" baseline="0" dirty="0" smtClean="0"/>
                            <a:t>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0.0032 m/rad</a:t>
                          </a:r>
                          <a:endParaRPr lang="en-GB" sz="1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700" dirty="0" smtClean="0"/>
                            <a:t>0.0028 m/rad</a:t>
                          </a:r>
                          <a:endParaRPr lang="en-GB" sz="1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4784495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/>
          <p:cNvSpPr txBox="1"/>
          <p:nvPr/>
        </p:nvSpPr>
        <p:spPr>
          <a:xfrm>
            <a:off x="3635896" y="6442787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from R. </a:t>
            </a:r>
            <a:r>
              <a:rPr lang="en-GB" dirty="0" err="1" smtClean="0"/>
              <a:t>Ramjiawan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043608" y="2898568"/>
            <a:ext cx="1440160" cy="835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331640" y="5578378"/>
            <a:ext cx="0" cy="3314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267744" y="5362354"/>
            <a:ext cx="0" cy="5475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 rot="20955985">
            <a:off x="1043608" y="4642274"/>
            <a:ext cx="1440160" cy="835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331640" y="3734104"/>
            <a:ext cx="0" cy="3886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267744" y="3734104"/>
            <a:ext cx="0" cy="3886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323528" y="1251337"/>
            <a:ext cx="2880320" cy="491396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77670" y="1421413"/>
            <a:ext cx="253731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Tilt scan</a:t>
            </a:r>
            <a:r>
              <a:rPr lang="en-GB" sz="1400" dirty="0" smtClean="0"/>
              <a:t>: adjust individual movers by different amounts to maintain a constant vertical offset while changing tilt of BPM with respect to beam </a:t>
            </a:r>
            <a:endParaRPr lang="en-GB" sz="1400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683568" y="3316336"/>
            <a:ext cx="21602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83568" y="5065269"/>
            <a:ext cx="21602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790900" y="2708920"/>
            <a:ext cx="0" cy="124586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655676" y="4437112"/>
            <a:ext cx="252028" cy="121327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802186" y="4851998"/>
            <a:ext cx="1959007" cy="44043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514109" y="291565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beam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01739" y="3753026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movers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1024561" y="2886297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BPM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6898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Angle sensitivity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/>
          <a:srcRect l="23207" t="19981" r="24658" b="10561"/>
          <a:stretch/>
        </p:blipFill>
        <p:spPr bwMode="auto">
          <a:xfrm>
            <a:off x="1331640" y="1326675"/>
            <a:ext cx="6552728" cy="4910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6482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Feedback latency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H="1" flipV="1">
            <a:off x="4840221" y="2850146"/>
            <a:ext cx="0" cy="2520000"/>
          </a:xfrm>
          <a:prstGeom prst="line">
            <a:avLst/>
          </a:prstGeom>
          <a:ln w="38100">
            <a:solidFill>
              <a:srgbClr val="00D58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2583949" y="2850146"/>
            <a:ext cx="0" cy="2520000"/>
          </a:xfrm>
          <a:prstGeom prst="line">
            <a:avLst/>
          </a:prstGeom>
          <a:ln w="38100">
            <a:solidFill>
              <a:srgbClr val="00D58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332500" y="2850146"/>
            <a:ext cx="864339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/>
              <a:t>47.6 ns</a:t>
            </a:r>
            <a:endParaRPr lang="en-GB" b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594109" y="3016179"/>
            <a:ext cx="597224" cy="0"/>
          </a:xfrm>
          <a:prstGeom prst="straightConnector1">
            <a:avLst/>
          </a:prstGeom>
          <a:ln w="19050">
            <a:solidFill>
              <a:srgbClr val="00D58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227986" y="3028125"/>
            <a:ext cx="597224" cy="0"/>
          </a:xfrm>
          <a:prstGeom prst="straightConnector1">
            <a:avLst/>
          </a:prstGeom>
          <a:ln w="19050">
            <a:solidFill>
              <a:srgbClr val="00D58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21"/>
          <p:cNvSpPr txBox="1"/>
          <p:nvPr/>
        </p:nvSpPr>
        <p:spPr>
          <a:xfrm>
            <a:off x="2356814" y="1253286"/>
            <a:ext cx="2815710" cy="110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rgbClr val="FF9900"/>
                </a:solidFill>
              </a:rPr>
              <a:t>Latency = bunch spacing – delay required to reduce kick to 90% max. </a:t>
            </a:r>
            <a:endParaRPr lang="en-GB" sz="2000" dirty="0">
              <a:solidFill>
                <a:srgbClr val="FF99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4539" y="803870"/>
            <a:ext cx="8543925" cy="55054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635896" y="6442787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from R. </a:t>
            </a:r>
            <a:r>
              <a:rPr lang="en-GB" dirty="0" err="1" smtClean="0"/>
              <a:t>Ramjiawan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724128" y="3573016"/>
            <a:ext cx="311556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Bunch spacing: 100 samples (280 ns)</a:t>
            </a:r>
          </a:p>
          <a:p>
            <a:r>
              <a:rPr lang="en-GB" dirty="0" smtClean="0"/>
              <a:t>Delay to reduce kick to 90%: 17 samples (47.6 ns)</a:t>
            </a:r>
          </a:p>
          <a:p>
            <a:r>
              <a:rPr lang="en-GB" dirty="0" smtClean="0"/>
              <a:t>Latency = 280 ns – 47.6 ns = </a:t>
            </a:r>
            <a:r>
              <a:rPr lang="en-GB" sz="2400" b="1" u="sng" dirty="0" smtClean="0">
                <a:solidFill>
                  <a:srgbClr val="00D583"/>
                </a:solidFill>
              </a:rPr>
              <a:t>232.4 ns.</a:t>
            </a:r>
            <a:r>
              <a:rPr lang="en-GB" sz="2300" b="1" u="sng" dirty="0" smtClean="0">
                <a:solidFill>
                  <a:srgbClr val="00D583"/>
                </a:solidFill>
              </a:rPr>
              <a:t> </a:t>
            </a:r>
            <a:endParaRPr lang="en-GB" sz="2300" b="1" u="sng" dirty="0">
              <a:solidFill>
                <a:srgbClr val="00D5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76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Shift request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3 shifts during week of June 11</a:t>
            </a:r>
          </a:p>
          <a:p>
            <a:endParaRPr lang="en-GB" dirty="0"/>
          </a:p>
          <a:p>
            <a:r>
              <a:rPr lang="en-GB" dirty="0" smtClean="0"/>
              <a:t>Study: rework IPBPM electronics setup so we can monitor bunch phase and LO jitter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Also: probe maximum resolution of the new diode processors (for </a:t>
            </a:r>
            <a:r>
              <a:rPr lang="en-GB" dirty="0" err="1" smtClean="0"/>
              <a:t>stripline</a:t>
            </a:r>
            <a:r>
              <a:rPr lang="en-GB" dirty="0" smtClean="0"/>
              <a:t> BPMs)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91581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272</Words>
  <Application>Microsoft Office PowerPoint</Application>
  <PresentationFormat>On-screen Show (4:3)</PresentationFormat>
  <Paragraphs>72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Cambria Math</vt:lpstr>
      <vt:lpstr>Times New Roman</vt:lpstr>
      <vt:lpstr>Default Design</vt:lpstr>
      <vt:lpstr>ATF Operations Meeting Friday 18th May 2018</vt:lpstr>
      <vt:lpstr>Contents</vt:lpstr>
      <vt:lpstr>IPBPM resolution</vt:lpstr>
      <vt:lpstr>Angle sensitivity</vt:lpstr>
      <vt:lpstr>Angle sensitivity</vt:lpstr>
      <vt:lpstr>Feedback latency</vt:lpstr>
      <vt:lpstr>Shift request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Douglas Bett</cp:lastModifiedBy>
  <cp:revision>51</cp:revision>
  <dcterms:created xsi:type="dcterms:W3CDTF">2009-05-21T13:39:04Z</dcterms:created>
  <dcterms:modified xsi:type="dcterms:W3CDTF">2018-05-18T09:55:10Z</dcterms:modified>
</cp:coreProperties>
</file>