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1" r:id="rId3"/>
    <p:sldId id="295" r:id="rId4"/>
    <p:sldId id="293" r:id="rId5"/>
    <p:sldId id="257" r:id="rId6"/>
    <p:sldId id="258" r:id="rId7"/>
    <p:sldId id="276" r:id="rId8"/>
    <p:sldId id="285" r:id="rId9"/>
    <p:sldId id="265" r:id="rId10"/>
    <p:sldId id="282" r:id="rId11"/>
    <p:sldId id="286" r:id="rId12"/>
    <p:sldId id="267" r:id="rId13"/>
    <p:sldId id="287" r:id="rId14"/>
    <p:sldId id="269" r:id="rId15"/>
    <p:sldId id="270" r:id="rId16"/>
    <p:sldId id="288" r:id="rId17"/>
    <p:sldId id="272" r:id="rId18"/>
    <p:sldId id="263" r:id="rId19"/>
    <p:sldId id="277" r:id="rId20"/>
    <p:sldId id="278" r:id="rId21"/>
    <p:sldId id="289" r:id="rId22"/>
    <p:sldId id="280" r:id="rId23"/>
    <p:sldId id="290" r:id="rId24"/>
    <p:sldId id="274" r:id="rId25"/>
    <p:sldId id="291" r:id="rId26"/>
    <p:sldId id="275" r:id="rId27"/>
    <p:sldId id="294" r:id="rId28"/>
    <p:sldId id="292" r:id="rId29"/>
    <p:sldId id="273" r:id="rId30"/>
    <p:sldId id="284" r:id="rId31"/>
    <p:sldId id="259" r:id="rId32"/>
    <p:sldId id="260" r:id="rId33"/>
    <p:sldId id="261" r:id="rId34"/>
    <p:sldId id="26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4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61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9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96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92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5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28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73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7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893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C4E3E-4D57-457A-8A74-E144C6FC54FB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63D08-4D43-4F3D-A778-273100CF6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2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79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Previous Studies </a:t>
            </a:r>
          </a:p>
          <a:p>
            <a:r>
              <a:rPr lang="en-GB" sz="4000" dirty="0" smtClean="0">
                <a:solidFill>
                  <a:srgbClr val="480048"/>
                </a:solidFill>
              </a:rPr>
              <a:t>of the Unwanted Waveform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Compiled from presentations by:</a:t>
            </a:r>
          </a:p>
          <a:p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T. Bromwich, N. Blaskovic Kraljevic</a:t>
            </a:r>
          </a:p>
          <a:p>
            <a:r>
              <a:rPr lang="en-GB" sz="2000" i="1" dirty="0" smtClean="0">
                <a:latin typeface="+mn-lt"/>
              </a:rPr>
              <a:t>FONT meeting – Monday 4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June 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17" t="22412" r="14358" b="6567"/>
          <a:stretch/>
        </p:blipFill>
        <p:spPr>
          <a:xfrm>
            <a:off x="0" y="-73891"/>
            <a:ext cx="12192000" cy="693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Delay cables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331" y="2462112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Delay cables between cavity and hybrid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Static signal not seen to shift w.r.t BPM waveform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6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27 January 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0" y="117475"/>
            <a:ext cx="78867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Delay cables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3892" y="3777628"/>
            <a:ext cx="4887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D416D"/>
                </a:solidFill>
                <a:latin typeface="Arial"/>
                <a:cs typeface="Arial"/>
              </a:rPr>
              <a:t>Results:</a:t>
            </a:r>
          </a:p>
          <a:p>
            <a:r>
              <a:rPr lang="en-US" dirty="0" smtClean="0">
                <a:latin typeface="Arial"/>
                <a:cs typeface="Arial"/>
              </a:rPr>
              <a:t>SIS </a:t>
            </a:r>
            <a:r>
              <a:rPr lang="en-US" dirty="0" err="1">
                <a:latin typeface="Arial"/>
                <a:cs typeface="Arial"/>
              </a:rPr>
              <a:t>digitiser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(4.2 </a:t>
            </a:r>
            <a:r>
              <a:rPr lang="en-US" dirty="0">
                <a:latin typeface="Arial"/>
                <a:cs typeface="Arial"/>
              </a:rPr>
              <a:t>ns per </a:t>
            </a:r>
            <a:r>
              <a:rPr lang="en-US" dirty="0" smtClean="0">
                <a:latin typeface="Arial"/>
                <a:cs typeface="Arial"/>
              </a:rPr>
              <a:t>sample), expect delay of 6.5 samples with 5.5 m cables. </a:t>
            </a:r>
            <a:r>
              <a:rPr lang="en-US" dirty="0">
                <a:latin typeface="Arial"/>
                <a:cs typeface="Arial"/>
              </a:rPr>
              <a:t>Signals delayed as expected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r>
              <a:rPr lang="en-US" dirty="0" smtClean="0">
                <a:latin typeface="Arial"/>
                <a:cs typeface="Arial"/>
              </a:rPr>
              <a:t>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Static </a:t>
            </a:r>
            <a:r>
              <a:rPr lang="en-US" dirty="0">
                <a:latin typeface="Arial"/>
                <a:cs typeface="Arial"/>
              </a:rPr>
              <a:t>feature </a:t>
            </a:r>
            <a:r>
              <a:rPr lang="en-US" dirty="0" smtClean="0">
                <a:latin typeface="Arial"/>
                <a:cs typeface="Arial"/>
              </a:rPr>
              <a:t>does not move noticeably within the pulse.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30" y="3633701"/>
            <a:ext cx="2856736" cy="2353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683" y="3571883"/>
            <a:ext cx="2835991" cy="23850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08089" y="3211446"/>
            <a:ext cx="216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latin typeface="Arial"/>
                <a:cs typeface="Arial"/>
              </a:rPr>
              <a:t>Delay cables</a:t>
            </a:r>
            <a:endParaRPr lang="en-US" sz="1400" b="1" i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1168" y="3204394"/>
            <a:ext cx="216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latin typeface="Arial"/>
                <a:cs typeface="Arial"/>
              </a:rPr>
              <a:t>No delay cables</a:t>
            </a:r>
            <a:endParaRPr lang="en-US" sz="1400" b="1" i="1" dirty="0">
              <a:latin typeface="Arial"/>
              <a:cs typeface="Arial"/>
            </a:endParaRPr>
          </a:p>
        </p:txBody>
      </p:sp>
      <p:pic>
        <p:nvPicPr>
          <p:cNvPr id="13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9203" y="419280"/>
            <a:ext cx="5353631" cy="2765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2861" y="1167392"/>
            <a:ext cx="58565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Look for reflections inside the chamber by introducing delay cables outside before the electronics and observing if the static signal moves within the pulse.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Matched 5.5 m (28 ns) delay cables introduced on both ports of IPBY and the reference cavity.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550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Splitter study 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38724" y="314560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Replace 180 degree hybrid with splitter</a:t>
            </a:r>
            <a:r>
              <a:rPr lang="en-GB" sz="3000" i="1" dirty="0">
                <a:solidFill>
                  <a:srgbClr val="480048"/>
                </a:solidFill>
                <a:latin typeface="+mn-lt"/>
              </a:rPr>
              <a:t> </a:t>
            </a:r>
            <a:endParaRPr lang="en-GB" sz="3000" i="1" dirty="0" smtClean="0">
              <a:solidFill>
                <a:srgbClr val="480048"/>
              </a:solidFill>
              <a:latin typeface="+mn-lt"/>
            </a:endParaRP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so that symmetric modes remain.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Static signal still present.</a:t>
            </a:r>
          </a:p>
        </p:txBody>
      </p:sp>
    </p:spTree>
    <p:extLst>
      <p:ext uri="{BB962C8B-B14F-4D97-AF65-F5344CB8AC3E}">
        <p14:creationId xmlns:p14="http://schemas.microsoft.com/office/powerpoint/2010/main" val="329676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27 January 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idx="4294967295"/>
          </p:nvPr>
        </p:nvSpPr>
        <p:spPr>
          <a:xfrm>
            <a:off x="0" y="117475"/>
            <a:ext cx="7886700" cy="8540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5D416D"/>
                </a:solidFill>
              </a:rPr>
              <a:t>S</a:t>
            </a:r>
            <a:r>
              <a:rPr lang="en-US" dirty="0" smtClean="0">
                <a:solidFill>
                  <a:srgbClr val="5D416D"/>
                </a:solidFill>
              </a:rPr>
              <a:t>ymmetric mode study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5711" y="1033228"/>
            <a:ext cx="11064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IPB hybrid replaced with a splitter to cancel dipole modes and combine symmetric modes.</a:t>
            </a:r>
          </a:p>
        </p:txBody>
      </p:sp>
      <p:pic>
        <p:nvPicPr>
          <p:cNvPr id="19" name="Picture 18" descr="splitt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77" y="2596331"/>
            <a:ext cx="5453530" cy="2874195"/>
          </a:xfrm>
          <a:prstGeom prst="rect">
            <a:avLst/>
          </a:prstGeom>
        </p:spPr>
      </p:pic>
      <p:pic>
        <p:nvPicPr>
          <p:cNvPr id="20" name="Picture 19" descr="Simplified Honda electronics schematic (with no delay cables or DR 714 MHz phase shifter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88" y="2701371"/>
            <a:ext cx="5229412" cy="276739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957294" y="1788119"/>
            <a:ext cx="1852706" cy="461665"/>
          </a:xfrm>
          <a:prstGeom prst="rect">
            <a:avLst/>
          </a:prstGeom>
          <a:solidFill>
            <a:srgbClr val="5D416D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Dipole modes 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(normal set-up)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91929" y="1791108"/>
            <a:ext cx="1852706" cy="461665"/>
          </a:xfrm>
          <a:prstGeom prst="rect">
            <a:avLst/>
          </a:prstGeom>
          <a:solidFill>
            <a:srgbClr val="5D416D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Symmetric modes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(with splitter)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886824" y="1643529"/>
            <a:ext cx="0" cy="4392706"/>
          </a:xfrm>
          <a:prstGeom prst="line">
            <a:avLst/>
          </a:prstGeom>
          <a:ln w="25400"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9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jitRun3_0dB_ipbpm_15120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624" y="829074"/>
            <a:ext cx="6220377" cy="2945064"/>
          </a:xfrm>
          <a:prstGeom prst="rect">
            <a:avLst/>
          </a:prstGeom>
        </p:spPr>
      </p:pic>
      <p:pic>
        <p:nvPicPr>
          <p:cNvPr id="14" name="Picture 13" descr="jitRun3_0dB_ipbpm_151209 freq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381" y="3893669"/>
            <a:ext cx="6142326" cy="290810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27 January 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idx="4294967295"/>
          </p:nvPr>
        </p:nvSpPr>
        <p:spPr>
          <a:xfrm>
            <a:off x="0" y="117475"/>
            <a:ext cx="78867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FFT Power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5712" y="1744425"/>
            <a:ext cx="2921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60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MHz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signal seen in symmetric modes.</a:t>
            </a:r>
          </a:p>
        </p:txBody>
      </p:sp>
      <p:pic>
        <p:nvPicPr>
          <p:cNvPr id="15" name="Picture 14" descr="fbRun11_off_10dB_ipbpm_151216 wf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6" y="854097"/>
            <a:ext cx="5139765" cy="2920041"/>
          </a:xfrm>
          <a:prstGeom prst="rect">
            <a:avLst/>
          </a:prstGeom>
        </p:spPr>
      </p:pic>
      <p:pic>
        <p:nvPicPr>
          <p:cNvPr id="16" name="Picture 15" descr="fbRun11_off_10dB_ipbpm_15121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86" y="3893668"/>
            <a:ext cx="5142132" cy="29213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76706" y="1321561"/>
            <a:ext cx="1852706" cy="575999"/>
          </a:xfrm>
          <a:prstGeom prst="rect">
            <a:avLst/>
          </a:prstGeom>
          <a:solidFill>
            <a:srgbClr val="5D416D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IPBY dipole modes 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(normal set-up)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983695" y="1309608"/>
            <a:ext cx="1852706" cy="575999"/>
          </a:xfrm>
          <a:prstGeom prst="rect">
            <a:avLst/>
          </a:prstGeom>
          <a:solidFill>
            <a:srgbClr val="5D416D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IPBY symmetric modes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(with splitter)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29106" y="4713598"/>
            <a:ext cx="1640541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FFT Power 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Peak at 63 MHz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30118" y="4716586"/>
            <a:ext cx="1538941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FFT Power </a:t>
            </a:r>
            <a:b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Peak at 63 MHz</a:t>
            </a:r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886824" y="1129550"/>
            <a:ext cx="0" cy="5617882"/>
          </a:xfrm>
          <a:prstGeom prst="line">
            <a:avLst/>
          </a:prstGeom>
          <a:ln w="25400"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4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Dependence on charge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63" y="3136366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Amplitude of unwanted waveform 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scales linearly with charge</a:t>
            </a:r>
          </a:p>
          <a:p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72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" r="5040"/>
          <a:stretch/>
        </p:blipFill>
        <p:spPr>
          <a:xfrm>
            <a:off x="803824" y="1470809"/>
            <a:ext cx="5008294" cy="40128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r="2792"/>
          <a:stretch/>
        </p:blipFill>
        <p:spPr>
          <a:xfrm>
            <a:off x="6334132" y="1121959"/>
            <a:ext cx="4871749" cy="43469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27 January 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 idx="4294967295"/>
          </p:nvPr>
        </p:nvSpPr>
        <p:spPr>
          <a:xfrm>
            <a:off x="591124" y="117475"/>
            <a:ext cx="10904538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63 </a:t>
            </a:r>
            <a:r>
              <a:rPr lang="en-US" dirty="0">
                <a:solidFill>
                  <a:srgbClr val="5D416D"/>
                </a:solidFill>
              </a:rPr>
              <a:t>MHz amplitude with charge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9946" y="5419134"/>
            <a:ext cx="11632054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Arial"/>
                <a:cs typeface="Arial"/>
              </a:rPr>
              <a:t>63MHz </a:t>
            </a:r>
            <a:r>
              <a:rPr lang="en-US" dirty="0">
                <a:latin typeface="Arial"/>
                <a:cs typeface="Arial"/>
              </a:rPr>
              <a:t>signal amplitude in dipole waveforms increases with charge. </a:t>
            </a:r>
            <a:endParaRPr lang="en-US" dirty="0" smtClean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latin typeface="Arial"/>
                <a:cs typeface="Arial"/>
              </a:rPr>
              <a:t>However</a:t>
            </a:r>
            <a:r>
              <a:rPr lang="en-US" dirty="0">
                <a:latin typeface="Arial"/>
                <a:cs typeface="Arial"/>
              </a:rPr>
              <a:t>, this data is with normal dipole set-up and may be confused by the dominant </a:t>
            </a:r>
            <a:r>
              <a:rPr lang="en-US" dirty="0" smtClean="0">
                <a:latin typeface="Arial"/>
                <a:cs typeface="Arial"/>
              </a:rPr>
              <a:t>position</a:t>
            </a:r>
            <a:r>
              <a:rPr lang="en-US" dirty="0">
                <a:latin typeface="Arial"/>
                <a:cs typeface="Arial"/>
              </a:rPr>
              <a:t>-dependence. </a:t>
            </a:r>
          </a:p>
        </p:txBody>
      </p:sp>
    </p:spTree>
    <p:extLst>
      <p:ext uri="{BB962C8B-B14F-4D97-AF65-F5344CB8AC3E}">
        <p14:creationId xmlns:p14="http://schemas.microsoft.com/office/powerpoint/2010/main" val="19066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052" t="14141" r="4894" b="10444"/>
          <a:stretch/>
        </p:blipFill>
        <p:spPr>
          <a:xfrm>
            <a:off x="0" y="1"/>
            <a:ext cx="12192000" cy="688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111" t="21239" r="14623" b="6685"/>
          <a:stretch/>
        </p:blipFill>
        <p:spPr>
          <a:xfrm>
            <a:off x="0" y="923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latin typeface="+mn-lt"/>
              </a:rPr>
              <a:t>Recap from the last meeting with Alexey.</a:t>
            </a:r>
          </a:p>
          <a:p>
            <a:r>
              <a:rPr lang="en-GB" sz="2000" dirty="0" smtClean="0">
                <a:latin typeface="+mn-lt"/>
              </a:rPr>
              <a:t>Previous studies on the 63 MHz waveform feature seen in I and Q signals:</a:t>
            </a:r>
          </a:p>
          <a:p>
            <a:r>
              <a:rPr lang="en-GB" sz="2000" dirty="0" smtClean="0">
                <a:latin typeface="+mn-lt"/>
              </a:rPr>
              <a:t>Slides from:</a:t>
            </a:r>
          </a:p>
          <a:p>
            <a:pPr lvl="1"/>
            <a:r>
              <a:rPr lang="en-GB" sz="2000" dirty="0" smtClean="0">
                <a:latin typeface="+mn-lt"/>
              </a:rPr>
              <a:t>17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Nov 2015 (Neven)</a:t>
            </a:r>
          </a:p>
          <a:p>
            <a:pPr lvl="1"/>
            <a:r>
              <a:rPr lang="en-GB" sz="2000" dirty="0" smtClean="0">
                <a:latin typeface="+mn-lt"/>
              </a:rPr>
              <a:t>21</a:t>
            </a:r>
            <a:r>
              <a:rPr lang="en-GB" sz="2000" baseline="30000" dirty="0" smtClean="0">
                <a:latin typeface="+mn-lt"/>
              </a:rPr>
              <a:t>st</a:t>
            </a:r>
            <a:r>
              <a:rPr lang="en-GB" sz="2000" dirty="0" smtClean="0">
                <a:latin typeface="+mn-lt"/>
              </a:rPr>
              <a:t> Dec 2015 (Talitha)</a:t>
            </a:r>
          </a:p>
          <a:p>
            <a:pPr lvl="1"/>
            <a:r>
              <a:rPr lang="en-GB" sz="2000" dirty="0" smtClean="0">
                <a:latin typeface="+mn-lt"/>
              </a:rPr>
              <a:t>27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Jan 2016 (Talitha)</a:t>
            </a:r>
          </a:p>
          <a:p>
            <a:pPr lvl="1"/>
            <a:r>
              <a:rPr lang="en-GB" sz="2000" dirty="0" smtClean="0">
                <a:latin typeface="+mn-lt"/>
              </a:rPr>
              <a:t>12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Feb 2016 (Talitha)</a:t>
            </a:r>
          </a:p>
          <a:p>
            <a:pPr lvl="1"/>
            <a:r>
              <a:rPr lang="en-GB" sz="2000" dirty="0" smtClean="0">
                <a:latin typeface="+mn-lt"/>
              </a:rPr>
              <a:t>4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March 2016 (Talitha)</a:t>
            </a:r>
          </a:p>
          <a:p>
            <a:pPr lvl="1"/>
            <a:r>
              <a:rPr lang="en-GB" sz="2000" dirty="0" smtClean="0">
                <a:latin typeface="+mn-lt"/>
              </a:rPr>
              <a:t>6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and 8</a:t>
            </a:r>
            <a:r>
              <a:rPr lang="en-GB" sz="2000" baseline="30000" dirty="0" smtClean="0">
                <a:latin typeface="+mn-lt"/>
              </a:rPr>
              <a:t>th</a:t>
            </a:r>
            <a:r>
              <a:rPr lang="en-GB" sz="2000" dirty="0" smtClean="0">
                <a:latin typeface="+mn-lt"/>
              </a:rPr>
              <a:t> July 2016 (Talitha)</a:t>
            </a:r>
          </a:p>
          <a:p>
            <a:pPr lvl="1"/>
            <a:endParaRPr lang="en-GB" sz="2000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9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57" t="22075" r="14662" b="65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Frequency: X, Y / A, B, C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331" y="2462112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Similar frequency unwanted waveform seen in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IPA, IPB and IPC for X and Y modes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66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472" t="22152" r="14617" b="6045"/>
          <a:stretch/>
        </p:blipFill>
        <p:spPr>
          <a:xfrm>
            <a:off x="0" y="48126"/>
            <a:ext cx="12192000" cy="680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1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Studies on the old IPC cavity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63" y="241593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GB" sz="3000" i="1" dirty="0" smtClean="0">
              <a:solidFill>
                <a:srgbClr val="480048"/>
              </a:solidFill>
              <a:latin typeface="+mn-lt"/>
            </a:endParaRP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VNA analysis of cavity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Cluster of modes found at 7.5 GHz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608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060" t="22194" r="14368" b="5485"/>
          <a:stretch/>
        </p:blipFill>
        <p:spPr>
          <a:xfrm>
            <a:off x="0" y="-64655"/>
            <a:ext cx="12192000" cy="69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6.7 GHz Low Pass Filter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63" y="3256440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GB" sz="3000" i="1" dirty="0" smtClean="0">
              <a:solidFill>
                <a:srgbClr val="480048"/>
              </a:solidFill>
              <a:latin typeface="+mn-lt"/>
            </a:endParaRP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Should attenuate signal if comes from 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higher frequency harmonics.</a:t>
            </a:r>
          </a:p>
          <a:p>
            <a:endParaRPr lang="en-GB" sz="3000" i="1" dirty="0">
              <a:solidFill>
                <a:srgbClr val="480048"/>
              </a:solidFill>
              <a:latin typeface="+mn-lt"/>
            </a:endParaRP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No change in amplitude of unwanted waveform from LPF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996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734" t="21558" r="14327" b="15165"/>
          <a:stretch/>
        </p:blipFill>
        <p:spPr>
          <a:xfrm>
            <a:off x="699654" y="1579851"/>
            <a:ext cx="10400145" cy="5111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4583" y="280829"/>
            <a:ext cx="10323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Replace the hybrid on IBPY with a </a:t>
            </a:r>
            <a:r>
              <a:rPr lang="en-GB" dirty="0" smtClean="0"/>
              <a:t>splitter (</a:t>
            </a:r>
            <a:r>
              <a:rPr lang="en-GB" dirty="0"/>
              <a:t>so only viewing </a:t>
            </a:r>
            <a:r>
              <a:rPr lang="en-GB" dirty="0" smtClean="0"/>
              <a:t>non‐position­‐</a:t>
            </a:r>
            <a:r>
              <a:rPr lang="en-GB" dirty="0"/>
              <a:t>dependent </a:t>
            </a:r>
            <a:r>
              <a:rPr lang="en-GB" dirty="0" smtClean="0"/>
              <a:t>monopole </a:t>
            </a:r>
            <a:r>
              <a:rPr lang="en-GB" dirty="0"/>
              <a:t>mode) followed by a low pass </a:t>
            </a:r>
            <a:r>
              <a:rPr lang="en-GB" dirty="0" smtClean="0"/>
              <a:t>filter </a:t>
            </a:r>
            <a:r>
              <a:rPr lang="en-GB" dirty="0"/>
              <a:t>VLF-­‐6700 . </a:t>
            </a:r>
          </a:p>
          <a:p>
            <a:r>
              <a:rPr lang="en-GB" dirty="0"/>
              <a:t>T</a:t>
            </a:r>
            <a:r>
              <a:rPr lang="en-GB" dirty="0" smtClean="0"/>
              <a:t>he static </a:t>
            </a:r>
            <a:r>
              <a:rPr lang="en-GB" dirty="0"/>
              <a:t>60 MHz component </a:t>
            </a:r>
            <a:r>
              <a:rPr lang="en-GB" dirty="0" smtClean="0"/>
              <a:t>should be </a:t>
            </a:r>
            <a:r>
              <a:rPr lang="en-GB" dirty="0"/>
              <a:t>significantly </a:t>
            </a:r>
            <a:r>
              <a:rPr lang="en-GB" dirty="0" smtClean="0"/>
              <a:t>attenuated </a:t>
            </a:r>
            <a:r>
              <a:rPr lang="en-GB" dirty="0"/>
              <a:t>on </a:t>
            </a:r>
            <a:r>
              <a:rPr lang="en-GB" dirty="0" smtClean="0"/>
              <a:t>addition </a:t>
            </a:r>
            <a:r>
              <a:rPr lang="en-GB" dirty="0"/>
              <a:t>of </a:t>
            </a:r>
            <a:r>
              <a:rPr lang="en-GB" dirty="0" smtClean="0"/>
              <a:t>the </a:t>
            </a:r>
            <a:r>
              <a:rPr lang="en-GB" dirty="0"/>
              <a:t>filter if it was </a:t>
            </a:r>
            <a:r>
              <a:rPr lang="en-GB" dirty="0" smtClean="0"/>
              <a:t>a result </a:t>
            </a:r>
            <a:r>
              <a:rPr lang="en-GB" dirty="0"/>
              <a:t>of higher </a:t>
            </a:r>
            <a:r>
              <a:rPr lang="en-GB" dirty="0" smtClean="0"/>
              <a:t>frequency </a:t>
            </a:r>
            <a:r>
              <a:rPr lang="en-GB" dirty="0"/>
              <a:t>LO harmonic mixing.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1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553" t="34462" r="30828" b="14203"/>
          <a:stretch/>
        </p:blipFill>
        <p:spPr>
          <a:xfrm>
            <a:off x="0" y="1585251"/>
            <a:ext cx="9403882" cy="493776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Signal with 6.7 GHz LPF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403882" y="2211476"/>
            <a:ext cx="2475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T. Bromwich (8</a:t>
            </a:r>
            <a:r>
              <a:rPr lang="en-GB" baseline="30000" dirty="0" smtClean="0"/>
              <a:t>th</a:t>
            </a:r>
            <a:r>
              <a:rPr lang="en-GB" dirty="0" smtClean="0"/>
              <a:t> July 2017)</a:t>
            </a:r>
          </a:p>
          <a:p>
            <a:endParaRPr lang="en-GB" dirty="0"/>
          </a:p>
          <a:p>
            <a:r>
              <a:rPr lang="en-GB" dirty="0" smtClean="0"/>
              <a:t>It appears that the introduction of the low pass filter has shifted the frequency with the peak amplitude.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0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Single Port Studies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63" y="2480586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Different magnitude and waveform shapes 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from the two cavity ports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56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871" t="21344" r="14305" b="6036"/>
          <a:stretch/>
        </p:blipFill>
        <p:spPr>
          <a:xfrm>
            <a:off x="-1" y="0"/>
            <a:ext cx="122262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822" t="22457" r="20340" b="7870"/>
          <a:stretch/>
        </p:blipFill>
        <p:spPr>
          <a:xfrm>
            <a:off x="1357745" y="910823"/>
            <a:ext cx="9337963" cy="57327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85271" y="110836"/>
            <a:ext cx="988290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400" dirty="0" smtClean="0">
                <a:solidFill>
                  <a:srgbClr val="00B0F0"/>
                </a:solidFill>
              </a:rPr>
              <a:t>Recap: Previous meeting with Alexey (16/06/17)</a:t>
            </a:r>
            <a:endParaRPr lang="en-GB" sz="3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Neven’s Studies (17</a:t>
            </a:r>
            <a:r>
              <a:rPr lang="en-GB" sz="4000" baseline="30000" dirty="0" smtClean="0">
                <a:solidFill>
                  <a:srgbClr val="480048"/>
                </a:solidFill>
              </a:rPr>
              <a:t>th</a:t>
            </a:r>
            <a:r>
              <a:rPr lang="en-GB" sz="4000" dirty="0" smtClean="0">
                <a:solidFill>
                  <a:srgbClr val="480048"/>
                </a:solidFill>
              </a:rPr>
              <a:t> Nov 2015)</a:t>
            </a:r>
            <a:endParaRPr lang="en-GB" sz="4000" dirty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631951" y="6453189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0390"/>
            <a:ext cx="12192000" cy="631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 rot="20729702">
            <a:off x="125080" y="355547"/>
            <a:ext cx="2581047" cy="506542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 Narrow" panose="020B0606020202030204" pitchFamily="34" charset="0"/>
              </a:rPr>
              <a:t>180° hybrid</a:t>
            </a:r>
          </a:p>
        </p:txBody>
      </p:sp>
    </p:spTree>
    <p:extLst>
      <p:ext uri="{BB962C8B-B14F-4D97-AF65-F5344CB8AC3E}">
        <p14:creationId xmlns:p14="http://schemas.microsoft.com/office/powerpoint/2010/main" val="18925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631951" y="6453189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683"/>
            <a:ext cx="12191999" cy="626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 rot="20729702">
            <a:off x="1575190" y="355547"/>
            <a:ext cx="2581047" cy="506542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 Narrow" panose="020B0606020202030204" pitchFamily="34" charset="0"/>
              </a:rPr>
              <a:t>With delay cables</a:t>
            </a:r>
          </a:p>
        </p:txBody>
      </p:sp>
    </p:spTree>
    <p:extLst>
      <p:ext uri="{BB962C8B-B14F-4D97-AF65-F5344CB8AC3E}">
        <p14:creationId xmlns:p14="http://schemas.microsoft.com/office/powerpoint/2010/main" val="157900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631951" y="6453189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3607"/>
            <a:ext cx="12192000" cy="645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29702">
            <a:off x="115845" y="431021"/>
            <a:ext cx="2581047" cy="506542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 Narrow" panose="020B0606020202030204" pitchFamily="34" charset="0"/>
              </a:rPr>
              <a:t>Single port</a:t>
            </a:r>
          </a:p>
        </p:txBody>
      </p:sp>
    </p:spTree>
    <p:extLst>
      <p:ext uri="{BB962C8B-B14F-4D97-AF65-F5344CB8AC3E}">
        <p14:creationId xmlns:p14="http://schemas.microsoft.com/office/powerpoint/2010/main" val="36347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631951" y="6453189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282" y="-1"/>
            <a:ext cx="12193282" cy="6453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 rot="20729702">
            <a:off x="1575190" y="355547"/>
            <a:ext cx="2581047" cy="506542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 Narrow" panose="020B0606020202030204" pitchFamily="34" charset="0"/>
              </a:rPr>
              <a:t>Splitter</a:t>
            </a:r>
          </a:p>
        </p:txBody>
      </p:sp>
    </p:spTree>
    <p:extLst>
      <p:ext uri="{BB962C8B-B14F-4D97-AF65-F5344CB8AC3E}">
        <p14:creationId xmlns:p14="http://schemas.microsoft.com/office/powerpoint/2010/main" val="317242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Example Waveforms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3963" y="242516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6</a:t>
            </a:r>
            <a:r>
              <a:rPr lang="en-GB" sz="3000" i="1" baseline="30000" dirty="0" smtClean="0">
                <a:solidFill>
                  <a:srgbClr val="480048"/>
                </a:solidFill>
                <a:latin typeface="+mn-lt"/>
              </a:rPr>
              <a:t>th</a:t>
            </a:r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 July 2017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T. Bromwich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07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404" t="20877" r="23228" b="6608"/>
          <a:stretch/>
        </p:blipFill>
        <p:spPr>
          <a:xfrm>
            <a:off x="0" y="4910"/>
            <a:ext cx="12192000" cy="685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Calibration with Unwanted Waveform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351" t="37741" r="52332" b="48140"/>
          <a:stretch/>
        </p:blipFill>
        <p:spPr>
          <a:xfrm>
            <a:off x="1431647" y="1351491"/>
            <a:ext cx="7449123" cy="1755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351" t="54118" r="52332" b="30940"/>
          <a:stretch/>
        </p:blipFill>
        <p:spPr>
          <a:xfrm>
            <a:off x="1385466" y="3106803"/>
            <a:ext cx="7449123" cy="18576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2351" t="70930" r="52332" b="12786"/>
          <a:stretch/>
        </p:blipFill>
        <p:spPr>
          <a:xfrm>
            <a:off x="1357757" y="4870397"/>
            <a:ext cx="7449123" cy="202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264" t="22432" r="14432" b="5887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2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Cable mismatches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331" y="2185021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Cables re-matched to within 2 mm </a:t>
            </a:r>
          </a:p>
          <a:p>
            <a:r>
              <a:rPr lang="en-GB" sz="3000" i="1" dirty="0" smtClean="0">
                <a:solidFill>
                  <a:srgbClr val="480048"/>
                </a:solidFill>
                <a:latin typeface="+mn-lt"/>
              </a:rPr>
              <a:t>and static signal remains</a:t>
            </a:r>
            <a:endParaRPr lang="en-GB" sz="3000" i="1" dirty="0">
              <a:solidFill>
                <a:srgbClr val="48004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70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27 January 16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0" y="117475"/>
            <a:ext cx="7886700" cy="8540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5D416D"/>
                </a:solidFill>
              </a:rPr>
              <a:t>Cable mismatch</a:t>
            </a:r>
            <a:endParaRPr lang="en-US" dirty="0">
              <a:solidFill>
                <a:srgbClr val="5D416D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4294967295"/>
          </p:nvPr>
        </p:nvSpPr>
        <p:spPr>
          <a:xfrm>
            <a:off x="4846638" y="3429000"/>
            <a:ext cx="7345362" cy="2509838"/>
          </a:xfrm>
          <a:prstGeom prst="rect">
            <a:avLst/>
          </a:prstGeom>
        </p:spPr>
        <p:txBody>
          <a:bodyPr vert="horz" lIns="81043" tIns="40522" rIns="81043" bIns="40522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US" sz="1800" dirty="0" smtClean="0"/>
              <a:t>Cable velocity 2.381 x 10</a:t>
            </a:r>
            <a:r>
              <a:rPr lang="en-US" sz="1800" baseline="30000" dirty="0" smtClean="0"/>
              <a:t>8</a:t>
            </a:r>
            <a:r>
              <a:rPr lang="en-US" sz="1800" dirty="0" smtClean="0"/>
              <a:t> m/s.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100 waveforms averaged on the TDR.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Symbol" charset="2"/>
                <a:cs typeface="Symbol" charset="2"/>
              </a:rPr>
              <a:t>d</a:t>
            </a:r>
            <a:r>
              <a:rPr lang="en-US" sz="1800" dirty="0" smtClean="0"/>
              <a:t> is phase difference after removing integer wavelength differences.</a:t>
            </a:r>
            <a:br>
              <a:rPr lang="en-US" sz="1800" dirty="0" smtClean="0"/>
            </a:br>
            <a:endParaRPr lang="en-US" sz="18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/>
              <a:t>Cables mismatched inside chamber.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>
                <a:solidFill>
                  <a:srgbClr val="5D416D"/>
                </a:solidFill>
              </a:rPr>
              <a:t>Y: Within 0.38cm (10% of wavelength)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>
                <a:solidFill>
                  <a:srgbClr val="5D416D"/>
                </a:solidFill>
              </a:rPr>
              <a:t>X: Within1.29 cm (31% of wavelength)</a:t>
            </a:r>
            <a:endParaRPr lang="en-US" sz="1800" b="1" dirty="0">
              <a:solidFill>
                <a:srgbClr val="5D416D"/>
              </a:solidFill>
            </a:endParaRPr>
          </a:p>
          <a:p>
            <a:pPr lvl="0">
              <a:lnSpc>
                <a:spcPct val="100000"/>
              </a:lnSpc>
            </a:pPr>
            <a:endParaRPr lang="en-US" sz="1800" b="1" dirty="0">
              <a:solidFill>
                <a:srgbClr val="5D416D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10666" y="202024"/>
            <a:ext cx="1811351" cy="865819"/>
          </a:xfrm>
          <a:prstGeom prst="roundRect">
            <a:avLst/>
          </a:prstGeom>
          <a:solidFill>
            <a:srgbClr val="A792CB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8456" y="1331128"/>
            <a:ext cx="11596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Measured cable </a:t>
            </a:r>
            <a:r>
              <a:rPr lang="en-US" dirty="0">
                <a:latin typeface="Arial"/>
                <a:cs typeface="Arial"/>
              </a:rPr>
              <a:t>lengths from </a:t>
            </a:r>
            <a:r>
              <a:rPr lang="en-US" dirty="0" smtClean="0">
                <a:latin typeface="Arial"/>
                <a:cs typeface="Arial"/>
              </a:rPr>
              <a:t>IP BPM </a:t>
            </a:r>
            <a:r>
              <a:rPr lang="en-US" dirty="0">
                <a:latin typeface="Arial"/>
                <a:cs typeface="Arial"/>
              </a:rPr>
              <a:t>dipole cavities inside the IP vacuum chamber to the hybrid prior to the processing </a:t>
            </a:r>
            <a:r>
              <a:rPr lang="en-US" dirty="0" smtClean="0">
                <a:latin typeface="Arial"/>
                <a:cs typeface="Arial"/>
              </a:rPr>
              <a:t>electronics using TDR.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417235" y="2256625"/>
          <a:ext cx="3883832" cy="3590523"/>
        </p:xfrm>
        <a:graphic>
          <a:graphicData uri="http://schemas.openxmlformats.org/drawingml/2006/table">
            <a:tbl>
              <a:tblPr/>
              <a:tblGrid>
                <a:gridCol w="603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33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26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3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BPM</a:t>
                      </a:r>
                      <a:b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ports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Cavity to hybrid(ns)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Cavity to hybrid (m)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 Length 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/>
                      </a:r>
                      <a:b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(cm</a:t>
                      </a:r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b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</a:br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(cm</a:t>
                      </a:r>
                      <a:r>
                        <a:rPr lang="en-US" sz="10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Error (cm)</a:t>
                      </a:r>
                      <a:endParaRPr lang="en-US" sz="1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D41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IPA-X1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9.91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2.360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11.43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1.08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IPA-X2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2.474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IPB-X1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2.475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IPB-X2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2.474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IPC-X1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9.92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2.362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11.21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1.29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IPC-X2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2.474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IPA-Y1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9.92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2.361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11.32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IPA-Y2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2.474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IPB-Y1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10.40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2.476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0.38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IPB-Y2</a:t>
                      </a:r>
                    </a:p>
                  </a:txBody>
                  <a:tcPr marL="81000" marR="3429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2.473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IPC-Y1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9.91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2.361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11.32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IPC-Y2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10.39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2.474</a:t>
                      </a:r>
                    </a:p>
                  </a:txBody>
                  <a:tcPr marL="81000" marR="342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6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622801" y="2235357"/>
          <a:ext cx="3804020" cy="913693"/>
        </p:xfrm>
        <a:graphic>
          <a:graphicData uri="http://schemas.openxmlformats.org/drawingml/2006/table">
            <a:tbl>
              <a:tblPr/>
              <a:tblGrid>
                <a:gridCol w="1060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4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8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  <a:cs typeface="Arial"/>
                        </a:rPr>
                        <a:t>BPM port</a:t>
                      </a:r>
                      <a:endParaRPr lang="en-US" sz="10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02870" marR="102870" marT="137160" marB="1371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  <a:cs typeface="Arial"/>
                        </a:rPr>
                        <a:t>Frequency (GHz)</a:t>
                      </a:r>
                    </a:p>
                  </a:txBody>
                  <a:tcPr marL="102870" marR="102870" marT="137160" marB="1371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4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  <a:cs typeface="Arial"/>
                        </a:rPr>
                        <a:t>Wavelength (m)</a:t>
                      </a:r>
                    </a:p>
                  </a:txBody>
                  <a:tcPr marL="102870" marR="102870" marT="137160" marB="1371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41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Y port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6426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0.037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 port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5712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0.042</a:t>
                      </a:r>
                    </a:p>
                  </a:txBody>
                  <a:tcPr marL="102870" marR="102870" marT="46800" marB="43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5170576" y="415976"/>
            <a:ext cx="722224" cy="404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BPM</a:t>
            </a:r>
            <a:endParaRPr lang="en-US" dirty="0"/>
          </a:p>
        </p:txBody>
      </p:sp>
      <p:cxnSp>
        <p:nvCxnSpPr>
          <p:cNvPr id="14" name="Straight Connector 13"/>
          <p:cNvCxnSpPr>
            <a:endCxn id="7" idx="3"/>
          </p:cNvCxnSpPr>
          <p:nvPr/>
        </p:nvCxnSpPr>
        <p:spPr>
          <a:xfrm>
            <a:off x="5791200" y="609600"/>
            <a:ext cx="930817" cy="253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3"/>
            <a:endCxn id="16" idx="1"/>
          </p:cNvCxnSpPr>
          <p:nvPr/>
        </p:nvCxnSpPr>
        <p:spPr>
          <a:xfrm>
            <a:off x="6722017" y="634934"/>
            <a:ext cx="139636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118381" y="432911"/>
            <a:ext cx="746891" cy="404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HYBRID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6657071" y="590971"/>
            <a:ext cx="129894" cy="83827"/>
          </a:xfrm>
          <a:prstGeom prst="roundRect">
            <a:avLst/>
          </a:prstGeom>
          <a:solidFill>
            <a:srgbClr val="A792C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6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5509</TotalTime>
  <Words>705</Words>
  <Application>Microsoft Office PowerPoint</Application>
  <PresentationFormat>Widescreen</PresentationFormat>
  <Paragraphs>186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Narrow</vt:lpstr>
      <vt:lpstr>Calibri</vt:lpstr>
      <vt:lpstr>Century Gothic</vt:lpstr>
      <vt:lpstr>Symbol</vt:lpstr>
      <vt:lpstr>PurpleFONTTheme</vt:lpstr>
      <vt:lpstr>PowerPoint Presentation</vt:lpstr>
      <vt:lpstr>Outline</vt:lpstr>
      <vt:lpstr>PowerPoint Presentation</vt:lpstr>
      <vt:lpstr>PowerPoint Presentation</vt:lpstr>
      <vt:lpstr>PowerPoint Presentation</vt:lpstr>
      <vt:lpstr>Calibration with Unwanted Waveform</vt:lpstr>
      <vt:lpstr>PowerPoint Presentation</vt:lpstr>
      <vt:lpstr>PowerPoint Presentation</vt:lpstr>
      <vt:lpstr>Cable mismatch</vt:lpstr>
      <vt:lpstr>PowerPoint Presentation</vt:lpstr>
      <vt:lpstr>PowerPoint Presentation</vt:lpstr>
      <vt:lpstr>Delay cables</vt:lpstr>
      <vt:lpstr>PowerPoint Presentation</vt:lpstr>
      <vt:lpstr>Symmetric mode study</vt:lpstr>
      <vt:lpstr>FFT Power</vt:lpstr>
      <vt:lpstr>PowerPoint Presentation</vt:lpstr>
      <vt:lpstr>63 MHz amplitude with charge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Signal with 6.7 GHz LPF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77</cp:revision>
  <dcterms:created xsi:type="dcterms:W3CDTF">2018-05-31T12:43:27Z</dcterms:created>
  <dcterms:modified xsi:type="dcterms:W3CDTF">2018-06-04T08:53:51Z</dcterms:modified>
</cp:coreProperties>
</file>