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67" r:id="rId4"/>
    <p:sldId id="273" r:id="rId5"/>
    <p:sldId id="268" r:id="rId6"/>
    <p:sldId id="269" r:id="rId7"/>
    <p:sldId id="270" r:id="rId8"/>
    <p:sldId id="272" r:id="rId9"/>
    <p:sldId id="274" r:id="rId10"/>
    <p:sldId id="271" r:id="rId1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590" autoAdjust="0"/>
  </p:normalViewPr>
  <p:slideViewPr>
    <p:cSldViewPr>
      <p:cViewPr varScale="1">
        <p:scale>
          <a:sx n="79" d="100"/>
          <a:sy n="79" d="100"/>
        </p:scale>
        <p:origin x="114" y="75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1741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vl1pPr>
          </a:lstStyle>
          <a:p>
            <a:pPr>
              <a:defRPr/>
            </a:pPr>
            <a:fld id="{C61188BF-5CD7-48A5-AD89-27E458AD857D}" type="slidenum">
              <a:rPr lang="en-US"/>
              <a:pPr>
                <a:defRPr/>
              </a:pPr>
              <a:t>‹#›</a:t>
            </a:fld>
            <a:endParaRPr lang="en-US"/>
          </a:p>
        </p:txBody>
      </p:sp>
    </p:spTree>
    <p:extLst>
      <p:ext uri="{BB962C8B-B14F-4D97-AF65-F5344CB8AC3E}">
        <p14:creationId xmlns:p14="http://schemas.microsoft.com/office/powerpoint/2010/main" val="17146977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C61188BF-5CD7-48A5-AD89-27E458AD857D}" type="slidenum">
              <a:rPr lang="en-US" smtClean="0"/>
              <a:pPr>
                <a:defRPr/>
              </a:pPr>
              <a:t>1</a:t>
            </a:fld>
            <a:endParaRPr lang="en-US"/>
          </a:p>
        </p:txBody>
      </p:sp>
    </p:spTree>
    <p:extLst>
      <p:ext uri="{BB962C8B-B14F-4D97-AF65-F5344CB8AC3E}">
        <p14:creationId xmlns:p14="http://schemas.microsoft.com/office/powerpoint/2010/main" val="15269884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Date</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FONT Meeting</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D941051F-FB24-4987-AAC9-295309845B51}" type="slidenum">
              <a:rPr lang="en-US"/>
              <a:pPr>
                <a:defRPr/>
              </a:pPr>
              <a:t>‹#›</a:t>
            </a:fld>
            <a:endParaRPr lang="en-US"/>
          </a:p>
        </p:txBody>
      </p:sp>
    </p:spTree>
    <p:extLst>
      <p:ext uri="{BB962C8B-B14F-4D97-AF65-F5344CB8AC3E}">
        <p14:creationId xmlns:p14="http://schemas.microsoft.com/office/powerpoint/2010/main" val="11065492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Date</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FONT Meeting</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B252F9B2-EEF4-4CAE-B521-CE2182D52CEE}" type="slidenum">
              <a:rPr lang="en-US"/>
              <a:pPr>
                <a:defRPr/>
              </a:pPr>
              <a:t>‹#›</a:t>
            </a:fld>
            <a:endParaRPr lang="en-US"/>
          </a:p>
        </p:txBody>
      </p:sp>
    </p:spTree>
    <p:extLst>
      <p:ext uri="{BB962C8B-B14F-4D97-AF65-F5344CB8AC3E}">
        <p14:creationId xmlns:p14="http://schemas.microsoft.com/office/powerpoint/2010/main" val="21341828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Date</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FONT Meeting</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61B32D7E-95A3-4E37-B2E5-9606631F53A5}" type="slidenum">
              <a:rPr lang="en-US"/>
              <a:pPr>
                <a:defRPr/>
              </a:pPr>
              <a:t>‹#›</a:t>
            </a:fld>
            <a:endParaRPr lang="en-US"/>
          </a:p>
        </p:txBody>
      </p:sp>
    </p:spTree>
    <p:extLst>
      <p:ext uri="{BB962C8B-B14F-4D97-AF65-F5344CB8AC3E}">
        <p14:creationId xmlns:p14="http://schemas.microsoft.com/office/powerpoint/2010/main" val="3511602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Date</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FONT Meeting</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4A9DB26D-5D8D-4AB5-A9A3-6FD6EA80F261}" type="slidenum">
              <a:rPr lang="en-US"/>
              <a:pPr>
                <a:defRPr/>
              </a:pPr>
              <a:t>‹#›</a:t>
            </a:fld>
            <a:endParaRPr lang="en-US"/>
          </a:p>
        </p:txBody>
      </p:sp>
    </p:spTree>
    <p:extLst>
      <p:ext uri="{BB962C8B-B14F-4D97-AF65-F5344CB8AC3E}">
        <p14:creationId xmlns:p14="http://schemas.microsoft.com/office/powerpoint/2010/main" val="15185995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Date</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FONT Meeting</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805E100F-8812-4839-AB24-418D545E65C4}" type="slidenum">
              <a:rPr lang="en-US"/>
              <a:pPr>
                <a:defRPr/>
              </a:pPr>
              <a:t>‹#›</a:t>
            </a:fld>
            <a:endParaRPr lang="en-US"/>
          </a:p>
        </p:txBody>
      </p:sp>
    </p:spTree>
    <p:extLst>
      <p:ext uri="{BB962C8B-B14F-4D97-AF65-F5344CB8AC3E}">
        <p14:creationId xmlns:p14="http://schemas.microsoft.com/office/powerpoint/2010/main" val="3607636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Date</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GB" smtClean="0"/>
              <a:t>FONT Meeting</a:t>
            </a: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E79B0A47-0817-453E-8231-270D9A230826}" type="slidenum">
              <a:rPr lang="en-US"/>
              <a:pPr>
                <a:defRPr/>
              </a:pPr>
              <a:t>‹#›</a:t>
            </a:fld>
            <a:endParaRPr lang="en-US"/>
          </a:p>
        </p:txBody>
      </p:sp>
    </p:spTree>
    <p:extLst>
      <p:ext uri="{BB962C8B-B14F-4D97-AF65-F5344CB8AC3E}">
        <p14:creationId xmlns:p14="http://schemas.microsoft.com/office/powerpoint/2010/main" val="30178912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Date</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GB" smtClean="0"/>
              <a:t>FONT Meeting</a:t>
            </a: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F033DFAC-19C0-4DCE-8672-7ED297F91677}" type="slidenum">
              <a:rPr lang="en-US"/>
              <a:pPr>
                <a:defRPr/>
              </a:pPr>
              <a:t>‹#›</a:t>
            </a:fld>
            <a:endParaRPr lang="en-US"/>
          </a:p>
        </p:txBody>
      </p:sp>
    </p:spTree>
    <p:extLst>
      <p:ext uri="{BB962C8B-B14F-4D97-AF65-F5344CB8AC3E}">
        <p14:creationId xmlns:p14="http://schemas.microsoft.com/office/powerpoint/2010/main" val="11209682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Date</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GB" smtClean="0"/>
              <a:t>FONT Meeting</a:t>
            </a: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9D59A743-AED6-4E47-93C3-A3735D6DB5F2}" type="slidenum">
              <a:rPr lang="en-US"/>
              <a:pPr>
                <a:defRPr/>
              </a:pPr>
              <a:t>‹#›</a:t>
            </a:fld>
            <a:endParaRPr lang="en-US"/>
          </a:p>
        </p:txBody>
      </p:sp>
    </p:spTree>
    <p:extLst>
      <p:ext uri="{BB962C8B-B14F-4D97-AF65-F5344CB8AC3E}">
        <p14:creationId xmlns:p14="http://schemas.microsoft.com/office/powerpoint/2010/main" val="14101736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Date</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GB" smtClean="0"/>
              <a:t>FONT Meeting</a:t>
            </a: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7D06CE2E-7BA2-421B-B957-02BA3386EAE2}" type="slidenum">
              <a:rPr lang="en-US"/>
              <a:pPr>
                <a:defRPr/>
              </a:pPr>
              <a:t>‹#›</a:t>
            </a:fld>
            <a:endParaRPr lang="en-US"/>
          </a:p>
        </p:txBody>
      </p:sp>
    </p:spTree>
    <p:extLst>
      <p:ext uri="{BB962C8B-B14F-4D97-AF65-F5344CB8AC3E}">
        <p14:creationId xmlns:p14="http://schemas.microsoft.com/office/powerpoint/2010/main" val="11662747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Date</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GB" smtClean="0"/>
              <a:t>FONT Meeting</a:t>
            </a: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9794EDC5-92B6-452D-967D-4D16884B8BC6}" type="slidenum">
              <a:rPr lang="en-US"/>
              <a:pPr>
                <a:defRPr/>
              </a:pPr>
              <a:t>‹#›</a:t>
            </a:fld>
            <a:endParaRPr lang="en-US"/>
          </a:p>
        </p:txBody>
      </p:sp>
    </p:spTree>
    <p:extLst>
      <p:ext uri="{BB962C8B-B14F-4D97-AF65-F5344CB8AC3E}">
        <p14:creationId xmlns:p14="http://schemas.microsoft.com/office/powerpoint/2010/main" val="28319752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Date</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GB" smtClean="0"/>
              <a:t>FONT Meeting</a:t>
            </a: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1D9E0A85-79CB-4905-A7C6-2D5FA968CB1F}" type="slidenum">
              <a:rPr lang="en-US"/>
              <a:pPr>
                <a:defRPr/>
              </a:pPr>
              <a:t>‹#›</a:t>
            </a:fld>
            <a:endParaRPr lang="en-US"/>
          </a:p>
        </p:txBody>
      </p:sp>
    </p:spTree>
    <p:extLst>
      <p:ext uri="{BB962C8B-B14F-4D97-AF65-F5344CB8AC3E}">
        <p14:creationId xmlns:p14="http://schemas.microsoft.com/office/powerpoint/2010/main" val="13773597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107950" y="6467475"/>
            <a:ext cx="1871762"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2000" smtClean="0"/>
            </a:lvl1pPr>
          </a:lstStyle>
          <a:p>
            <a:pPr>
              <a:defRPr/>
            </a:pPr>
            <a:r>
              <a:rPr lang="en-US" smtClean="0"/>
              <a:t>Date</a:t>
            </a:r>
            <a:endParaRPr lang="en-US" dirty="0"/>
          </a:p>
        </p:txBody>
      </p:sp>
      <p:sp>
        <p:nvSpPr>
          <p:cNvPr id="1029" name="Rectangle 5"/>
          <p:cNvSpPr>
            <a:spLocks noGrp="1" noChangeArrowheads="1"/>
          </p:cNvSpPr>
          <p:nvPr>
            <p:ph type="ftr" sz="quarter" idx="3"/>
          </p:nvPr>
        </p:nvSpPr>
        <p:spPr bwMode="auto">
          <a:xfrm>
            <a:off x="1403350" y="6453188"/>
            <a:ext cx="6192838" cy="28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2000" smtClean="0"/>
            </a:lvl1pPr>
          </a:lstStyle>
          <a:p>
            <a:pPr>
              <a:defRPr/>
            </a:pPr>
            <a:r>
              <a:rPr lang="en-GB" smtClean="0"/>
              <a:t>FONT Meeting</a:t>
            </a:r>
            <a:endParaRPr lang="en-US" dirty="0"/>
          </a:p>
        </p:txBody>
      </p:sp>
      <p:sp>
        <p:nvSpPr>
          <p:cNvPr id="1030" name="Rectangle 6"/>
          <p:cNvSpPr>
            <a:spLocks noGrp="1" noChangeArrowheads="1"/>
          </p:cNvSpPr>
          <p:nvPr>
            <p:ph type="sldNum" sz="quarter" idx="4"/>
          </p:nvPr>
        </p:nvSpPr>
        <p:spPr bwMode="auto">
          <a:xfrm>
            <a:off x="8459788" y="6453188"/>
            <a:ext cx="503237" cy="28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2000" smtClean="0"/>
            </a:lvl1pPr>
          </a:lstStyle>
          <a:p>
            <a:pPr>
              <a:defRPr/>
            </a:pPr>
            <a:fld id="{5BCA6E2C-2499-46BE-82D8-7FED1301E5A2}" type="slidenum">
              <a:rPr lang="en-US"/>
              <a:pPr>
                <a:defRPr/>
              </a:pPr>
              <a:t>‹#›</a:t>
            </a:fld>
            <a:endParaRPr lang="en-US"/>
          </a:p>
        </p:txBody>
      </p:sp>
      <p:sp>
        <p:nvSpPr>
          <p:cNvPr id="1031" name="Rectangle 7"/>
          <p:cNvSpPr>
            <a:spLocks noChangeArrowheads="1"/>
          </p:cNvSpPr>
          <p:nvPr userDrawn="1"/>
        </p:nvSpPr>
        <p:spPr bwMode="auto">
          <a:xfrm>
            <a:off x="179388" y="188913"/>
            <a:ext cx="8785225" cy="619283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Slide Number Placeholder 5"/>
          <p:cNvSpPr>
            <a:spLocks noGrp="1"/>
          </p:cNvSpPr>
          <p:nvPr>
            <p:ph type="sldNum" sz="quarter" idx="12"/>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57DF0D7-181D-4721-AC06-59A6B1A44AAA}" type="slidenum">
              <a:rPr lang="en-US" smtClean="0"/>
              <a:pPr eaLnBrk="1" hangingPunct="1"/>
              <a:t>1</a:t>
            </a:fld>
            <a:endParaRPr lang="en-US"/>
          </a:p>
        </p:txBody>
      </p:sp>
      <p:sp>
        <p:nvSpPr>
          <p:cNvPr id="2053" name="Rectangle 2"/>
          <p:cNvSpPr>
            <a:spLocks noGrp="1" noChangeArrowheads="1"/>
          </p:cNvSpPr>
          <p:nvPr>
            <p:ph type="ctrTitle"/>
          </p:nvPr>
        </p:nvSpPr>
        <p:spPr>
          <a:xfrm>
            <a:off x="684000" y="1332000"/>
            <a:ext cx="7772400" cy="1296839"/>
          </a:xfrm>
        </p:spPr>
        <p:txBody>
          <a:bodyPr/>
          <a:lstStyle/>
          <a:p>
            <a:pPr eaLnBrk="1" hangingPunct="1"/>
            <a:r>
              <a:rPr lang="en-US" dirty="0" smtClean="0"/>
              <a:t>FONT Meeting</a:t>
            </a:r>
            <a:br>
              <a:rPr lang="en-US" dirty="0" smtClean="0"/>
            </a:br>
            <a:r>
              <a:rPr lang="en-US" sz="3200" i="1" dirty="0" smtClean="0"/>
              <a:t>Friday </a:t>
            </a:r>
            <a:r>
              <a:rPr lang="en-US" sz="3200" i="1" dirty="0"/>
              <a:t>8</a:t>
            </a:r>
            <a:r>
              <a:rPr lang="en-US" sz="3200" i="1" baseline="30000" dirty="0" smtClean="0"/>
              <a:t>th</a:t>
            </a:r>
            <a:r>
              <a:rPr lang="en-US" sz="3200" i="1" dirty="0" smtClean="0"/>
              <a:t> June 2018</a:t>
            </a:r>
            <a:endParaRPr lang="en-US" sz="3200" b="1" i="1" dirty="0" smtClean="0"/>
          </a:p>
        </p:txBody>
      </p:sp>
      <p:sp>
        <p:nvSpPr>
          <p:cNvPr id="2054" name="Rectangle 3"/>
          <p:cNvSpPr>
            <a:spLocks noGrp="1" noChangeArrowheads="1"/>
          </p:cNvSpPr>
          <p:nvPr>
            <p:ph type="subTitle" idx="1"/>
          </p:nvPr>
        </p:nvSpPr>
        <p:spPr>
          <a:xfrm>
            <a:off x="1371600" y="4174232"/>
            <a:ext cx="6400800" cy="550912"/>
          </a:xfrm>
        </p:spPr>
        <p:txBody>
          <a:bodyPr/>
          <a:lstStyle/>
          <a:p>
            <a:pPr eaLnBrk="1" hangingPunct="1"/>
            <a:r>
              <a:rPr lang="en-GB" dirty="0" smtClean="0"/>
              <a:t>Douglas BETT</a:t>
            </a:r>
            <a:endParaRPr lang="en-US" dirty="0" smtClean="0"/>
          </a:p>
        </p:txBody>
      </p:sp>
      <p:sp>
        <p:nvSpPr>
          <p:cNvPr id="2055" name="Rectangle 4"/>
          <p:cNvSpPr>
            <a:spLocks noChangeArrowheads="1"/>
          </p:cNvSpPr>
          <p:nvPr/>
        </p:nvSpPr>
        <p:spPr bwMode="auto">
          <a:xfrm>
            <a:off x="179388" y="188913"/>
            <a:ext cx="8785225" cy="619283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 name="Rectangle 2"/>
          <p:cNvSpPr txBox="1">
            <a:spLocks noChangeArrowheads="1"/>
          </p:cNvSpPr>
          <p:nvPr/>
        </p:nvSpPr>
        <p:spPr bwMode="auto">
          <a:xfrm>
            <a:off x="688032" y="2708920"/>
            <a:ext cx="7772400" cy="147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eaLnBrk="1" hangingPunct="1"/>
            <a:r>
              <a:rPr lang="en-US" b="1" kern="0" dirty="0" smtClean="0"/>
              <a:t>ATF Plan – June 2018</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a:t>
            </a:r>
            <a:endParaRPr lang="en-GB" dirty="0"/>
          </a:p>
        </p:txBody>
      </p:sp>
      <p:sp>
        <p:nvSpPr>
          <p:cNvPr id="3" name="Content Placeholder 2"/>
          <p:cNvSpPr>
            <a:spLocks noGrp="1"/>
          </p:cNvSpPr>
          <p:nvPr>
            <p:ph idx="1"/>
          </p:nvPr>
        </p:nvSpPr>
        <p:spPr/>
        <p:txBody>
          <a:bodyPr/>
          <a:lstStyle/>
          <a:p>
            <a:r>
              <a:rPr lang="en-GB" sz="2000" dirty="0" smtClean="0"/>
              <a:t>Signals that will be split:</a:t>
            </a:r>
          </a:p>
          <a:p>
            <a:pPr lvl="1"/>
            <a:r>
              <a:rPr lang="en-GB" sz="1800" dirty="0" smtClean="0"/>
              <a:t>DR 714 MHz used as input of converter module</a:t>
            </a:r>
          </a:p>
          <a:p>
            <a:pPr lvl="1"/>
            <a:r>
              <a:rPr lang="en-GB" sz="1800" dirty="0" smtClean="0"/>
              <a:t>357 MHz fast clock output of LO distribution box</a:t>
            </a:r>
          </a:p>
          <a:p>
            <a:pPr lvl="1"/>
            <a:r>
              <a:rPr lang="en-GB" sz="1800" dirty="0" smtClean="0"/>
              <a:t>P2 top and bottom </a:t>
            </a:r>
            <a:r>
              <a:rPr lang="en-GB" sz="1800" dirty="0" err="1" smtClean="0"/>
              <a:t>stripline</a:t>
            </a:r>
            <a:r>
              <a:rPr lang="en-GB" sz="1800" dirty="0" smtClean="0"/>
              <a:t> signals</a:t>
            </a:r>
          </a:p>
          <a:p>
            <a:pPr lvl="1"/>
            <a:r>
              <a:rPr lang="en-GB" sz="1800" dirty="0" smtClean="0"/>
              <a:t>Input to y limiter (split into three)</a:t>
            </a:r>
          </a:p>
          <a:p>
            <a:r>
              <a:rPr lang="en-GB" sz="2000" dirty="0" smtClean="0"/>
              <a:t>Will need to conduct a thorough check of exactly what amplification / attenuation already exists but…</a:t>
            </a:r>
          </a:p>
          <a:p>
            <a:r>
              <a:rPr lang="en-GB" sz="2000" dirty="0"/>
              <a:t>E</a:t>
            </a:r>
            <a:r>
              <a:rPr lang="en-GB" sz="2000" dirty="0" smtClean="0"/>
              <a:t>xpect DR 714 MHz and 357 MHz clock to require additional amplification pre-split and extra attenuation </a:t>
            </a:r>
            <a:r>
              <a:rPr lang="en-GB" sz="2000" dirty="0" smtClean="0"/>
              <a:t>post-split</a:t>
            </a:r>
          </a:p>
          <a:p>
            <a:endParaRPr lang="en-GB" sz="2000" dirty="0"/>
          </a:p>
          <a:p>
            <a:r>
              <a:rPr lang="en-GB" sz="2000" dirty="0" smtClean="0"/>
              <a:t>Follow Colin’s procedure to probe the effect of tilt on resolution and ascertain whether including limiter phase, bunch phase and x orbit data makes a difference at this level</a:t>
            </a:r>
            <a:endParaRPr lang="en-GB" sz="2000" dirty="0"/>
          </a:p>
        </p:txBody>
      </p:sp>
      <p:sp>
        <p:nvSpPr>
          <p:cNvPr id="4" name="Slide Number Placeholder 3"/>
          <p:cNvSpPr>
            <a:spLocks noGrp="1"/>
          </p:cNvSpPr>
          <p:nvPr>
            <p:ph type="sldNum" sz="quarter" idx="12"/>
          </p:nvPr>
        </p:nvSpPr>
        <p:spPr/>
        <p:txBody>
          <a:bodyPr/>
          <a:lstStyle/>
          <a:p>
            <a:pPr>
              <a:defRPr/>
            </a:pPr>
            <a:fld id="{4A9DB26D-5D8D-4AB5-A9A3-6FD6EA80F261}" type="slidenum">
              <a:rPr lang="en-US" smtClean="0"/>
              <a:pPr>
                <a:defRPr/>
              </a:pPr>
              <a:t>10</a:t>
            </a:fld>
            <a:endParaRPr lang="en-US"/>
          </a:p>
        </p:txBody>
      </p:sp>
    </p:spTree>
    <p:extLst>
      <p:ext uri="{BB962C8B-B14F-4D97-AF65-F5344CB8AC3E}">
        <p14:creationId xmlns:p14="http://schemas.microsoft.com/office/powerpoint/2010/main" val="6936270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Goals</a:t>
            </a:r>
            <a:endParaRPr lang="en-GB" dirty="0"/>
          </a:p>
        </p:txBody>
      </p:sp>
      <p:sp>
        <p:nvSpPr>
          <p:cNvPr id="3" name="Content Placeholder 2"/>
          <p:cNvSpPr>
            <a:spLocks noGrp="1"/>
          </p:cNvSpPr>
          <p:nvPr>
            <p:ph idx="1"/>
          </p:nvPr>
        </p:nvSpPr>
        <p:spPr/>
        <p:txBody>
          <a:bodyPr/>
          <a:lstStyle/>
          <a:p>
            <a:r>
              <a:rPr lang="en-GB" dirty="0" smtClean="0"/>
              <a:t>Use IPBPM electronics to monitor:</a:t>
            </a:r>
          </a:p>
          <a:p>
            <a:pPr lvl="1"/>
            <a:r>
              <a:rPr lang="en-GB" dirty="0" smtClean="0"/>
              <a:t>limiter phase</a:t>
            </a:r>
          </a:p>
          <a:p>
            <a:pPr lvl="1"/>
            <a:r>
              <a:rPr lang="en-GB" dirty="0" smtClean="0"/>
              <a:t>bunch phase</a:t>
            </a:r>
          </a:p>
          <a:p>
            <a:pPr marL="457200" lvl="1" indent="0">
              <a:buNone/>
            </a:pPr>
            <a:r>
              <a:rPr lang="en-GB" dirty="0" smtClean="0"/>
              <a:t>  </a:t>
            </a:r>
            <a:endParaRPr lang="en-GB" dirty="0"/>
          </a:p>
          <a:p>
            <a:r>
              <a:rPr lang="en-GB" dirty="0" smtClean="0"/>
              <a:t>Measure resolution of diode processors</a:t>
            </a:r>
          </a:p>
        </p:txBody>
      </p:sp>
      <p:sp>
        <p:nvSpPr>
          <p:cNvPr id="4" name="Slide Number Placeholder 3"/>
          <p:cNvSpPr>
            <a:spLocks noGrp="1"/>
          </p:cNvSpPr>
          <p:nvPr>
            <p:ph type="sldNum" sz="quarter" idx="12"/>
          </p:nvPr>
        </p:nvSpPr>
        <p:spPr/>
        <p:txBody>
          <a:bodyPr/>
          <a:lstStyle/>
          <a:p>
            <a:pPr>
              <a:defRPr/>
            </a:pPr>
            <a:fld id="{4A9DB26D-5D8D-4AB5-A9A3-6FD6EA80F261}" type="slidenum">
              <a:rPr lang="en-US" smtClean="0"/>
              <a:pPr>
                <a:defRPr/>
              </a:pPr>
              <a:t>2</a:t>
            </a:fld>
            <a:endParaRPr lang="en-US"/>
          </a:p>
        </p:txBody>
      </p:sp>
    </p:spTree>
    <p:extLst>
      <p:ext uri="{BB962C8B-B14F-4D97-AF65-F5344CB8AC3E}">
        <p14:creationId xmlns:p14="http://schemas.microsoft.com/office/powerpoint/2010/main" val="29538829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Limiter phase</a:t>
            </a:r>
            <a:endParaRPr lang="en-GB" dirty="0"/>
          </a:p>
        </p:txBody>
      </p:sp>
      <p:sp>
        <p:nvSpPr>
          <p:cNvPr id="3" name="Content Placeholder 2"/>
          <p:cNvSpPr>
            <a:spLocks noGrp="1"/>
          </p:cNvSpPr>
          <p:nvPr>
            <p:ph idx="1"/>
          </p:nvPr>
        </p:nvSpPr>
        <p:spPr/>
        <p:txBody>
          <a:bodyPr/>
          <a:lstStyle/>
          <a:p>
            <a:r>
              <a:rPr lang="en-GB" sz="2400" dirty="0" smtClean="0"/>
              <a:t>Requires </a:t>
            </a:r>
            <a:r>
              <a:rPr lang="en-GB" sz="2400" i="1" dirty="0" smtClean="0"/>
              <a:t>either</a:t>
            </a:r>
            <a:r>
              <a:rPr lang="en-GB" sz="2400" dirty="0" smtClean="0"/>
              <a:t> spare detector module </a:t>
            </a:r>
            <a:r>
              <a:rPr lang="en-GB" sz="2400" i="1" dirty="0" smtClean="0"/>
              <a:t>or</a:t>
            </a:r>
            <a:r>
              <a:rPr lang="en-GB" sz="2400" dirty="0" smtClean="0"/>
              <a:t> an x module</a:t>
            </a:r>
          </a:p>
          <a:p>
            <a:pPr lvl="1"/>
            <a:r>
              <a:rPr lang="en-GB" sz="2000" dirty="0" smtClean="0"/>
              <a:t>IF: 714 MHz ref. input to y limiter</a:t>
            </a:r>
          </a:p>
          <a:p>
            <a:pPr lvl="1"/>
            <a:r>
              <a:rPr lang="en-GB" sz="2000" dirty="0" smtClean="0"/>
              <a:t>LO: 714 MHz ref. output of y limiter</a:t>
            </a:r>
          </a:p>
          <a:p>
            <a:pPr lvl="1"/>
            <a:endParaRPr lang="en-GB" sz="2000" dirty="0"/>
          </a:p>
          <a:p>
            <a:r>
              <a:rPr lang="en-GB" sz="2400" dirty="0" smtClean="0"/>
              <a:t>Requires single 2-way splitter on the input to the y limiter – amplification not likely to be necessary due to the amount of attenuation already in the reference channel</a:t>
            </a:r>
          </a:p>
        </p:txBody>
      </p:sp>
      <p:sp>
        <p:nvSpPr>
          <p:cNvPr id="4" name="Slide Number Placeholder 3"/>
          <p:cNvSpPr>
            <a:spLocks noGrp="1"/>
          </p:cNvSpPr>
          <p:nvPr>
            <p:ph type="sldNum" sz="quarter" idx="12"/>
          </p:nvPr>
        </p:nvSpPr>
        <p:spPr/>
        <p:txBody>
          <a:bodyPr/>
          <a:lstStyle/>
          <a:p>
            <a:pPr>
              <a:defRPr/>
            </a:pPr>
            <a:fld id="{4A9DB26D-5D8D-4AB5-A9A3-6FD6EA80F261}" type="slidenum">
              <a:rPr lang="en-US" smtClean="0"/>
              <a:pPr>
                <a:defRPr/>
              </a:pPr>
              <a:t>3</a:t>
            </a:fld>
            <a:endParaRPr lang="en-US"/>
          </a:p>
        </p:txBody>
      </p:sp>
    </p:spTree>
    <p:extLst>
      <p:ext uri="{BB962C8B-B14F-4D97-AF65-F5344CB8AC3E}">
        <p14:creationId xmlns:p14="http://schemas.microsoft.com/office/powerpoint/2010/main" val="28075306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Limiter </a:t>
            </a:r>
            <a:r>
              <a:rPr lang="en-GB" dirty="0" err="1" smtClean="0"/>
              <a:t>Int</a:t>
            </a:r>
            <a:r>
              <a:rPr lang="en-GB" dirty="0" smtClean="0"/>
              <a:t> Detector</a:t>
            </a:r>
            <a:endParaRPr lang="en-GB" dirty="0"/>
          </a:p>
        </p:txBody>
      </p:sp>
      <p:pic>
        <p:nvPicPr>
          <p:cNvPr id="5" name="Content Placeholder 4"/>
          <p:cNvPicPr>
            <a:picLocks noGrp="1" noChangeAspect="1"/>
          </p:cNvPicPr>
          <p:nvPr>
            <p:ph idx="1"/>
          </p:nvPr>
        </p:nvPicPr>
        <p:blipFill rotWithShape="1">
          <a:blip r:embed="rId2"/>
          <a:srcRect l="24877" t="11769" r="18070" b="11863"/>
          <a:stretch/>
        </p:blipFill>
        <p:spPr>
          <a:xfrm>
            <a:off x="457200" y="1618606"/>
            <a:ext cx="6120681" cy="4608512"/>
          </a:xfrm>
          <a:prstGeom prst="rect">
            <a:avLst/>
          </a:prstGeom>
        </p:spPr>
      </p:pic>
      <p:sp>
        <p:nvSpPr>
          <p:cNvPr id="4" name="Slide Number Placeholder 3"/>
          <p:cNvSpPr>
            <a:spLocks noGrp="1"/>
          </p:cNvSpPr>
          <p:nvPr>
            <p:ph type="sldNum" sz="quarter" idx="12"/>
          </p:nvPr>
        </p:nvSpPr>
        <p:spPr/>
        <p:txBody>
          <a:bodyPr/>
          <a:lstStyle/>
          <a:p>
            <a:pPr>
              <a:defRPr/>
            </a:pPr>
            <a:fld id="{4A9DB26D-5D8D-4AB5-A9A3-6FD6EA80F261}" type="slidenum">
              <a:rPr lang="en-US" smtClean="0"/>
              <a:pPr>
                <a:defRPr/>
              </a:pPr>
              <a:t>4</a:t>
            </a:fld>
            <a:endParaRPr lang="en-US"/>
          </a:p>
        </p:txBody>
      </p:sp>
      <p:sp>
        <p:nvSpPr>
          <p:cNvPr id="7" name="Oval 6"/>
          <p:cNvSpPr/>
          <p:nvPr/>
        </p:nvSpPr>
        <p:spPr>
          <a:xfrm>
            <a:off x="2300834" y="2808834"/>
            <a:ext cx="360040" cy="36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p:cNvSpPr/>
          <p:nvPr/>
        </p:nvSpPr>
        <p:spPr>
          <a:xfrm>
            <a:off x="2329409" y="3346798"/>
            <a:ext cx="360040" cy="36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p:cNvSpPr/>
          <p:nvPr/>
        </p:nvSpPr>
        <p:spPr>
          <a:xfrm>
            <a:off x="2329410" y="3850854"/>
            <a:ext cx="514398" cy="195441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6660232" y="1618606"/>
            <a:ext cx="2026568" cy="1200329"/>
          </a:xfrm>
          <a:prstGeom prst="rect">
            <a:avLst/>
          </a:prstGeom>
          <a:noFill/>
        </p:spPr>
        <p:txBody>
          <a:bodyPr wrap="square" rtlCol="0">
            <a:spAutoFit/>
          </a:bodyPr>
          <a:lstStyle/>
          <a:p>
            <a:r>
              <a:rPr lang="en-GB" b="1" dirty="0" smtClean="0">
                <a:latin typeface="Courier New" panose="02070309020205020404" pitchFamily="49" charset="0"/>
                <a:cs typeface="Courier New" panose="02070309020205020404" pitchFamily="49" charset="0"/>
              </a:rPr>
              <a:t>REF IF in</a:t>
            </a:r>
          </a:p>
          <a:p>
            <a:r>
              <a:rPr lang="en-GB" dirty="0" smtClean="0"/>
              <a:t>Limiter input = </a:t>
            </a:r>
            <a:r>
              <a:rPr lang="en-GB" dirty="0" smtClean="0">
                <a:latin typeface="Courier New" panose="02070309020205020404" pitchFamily="49" charset="0"/>
                <a:cs typeface="Courier New" panose="02070309020205020404" pitchFamily="49" charset="0"/>
              </a:rPr>
              <a:t>Ref out </a:t>
            </a:r>
            <a:r>
              <a:rPr lang="en-GB" dirty="0" smtClean="0"/>
              <a:t>from converter module</a:t>
            </a:r>
            <a:endParaRPr lang="en-GB" dirty="0"/>
          </a:p>
        </p:txBody>
      </p:sp>
      <p:sp>
        <p:nvSpPr>
          <p:cNvPr id="11" name="TextBox 10"/>
          <p:cNvSpPr txBox="1"/>
          <p:nvPr/>
        </p:nvSpPr>
        <p:spPr>
          <a:xfrm>
            <a:off x="6660232" y="3225750"/>
            <a:ext cx="2095510" cy="923330"/>
          </a:xfrm>
          <a:prstGeom prst="rect">
            <a:avLst/>
          </a:prstGeom>
          <a:noFill/>
        </p:spPr>
        <p:txBody>
          <a:bodyPr wrap="none" rtlCol="0">
            <a:spAutoFit/>
          </a:bodyPr>
          <a:lstStyle/>
          <a:p>
            <a:r>
              <a:rPr lang="en-GB" b="1" dirty="0" smtClean="0">
                <a:latin typeface="Courier New" panose="02070309020205020404" pitchFamily="49" charset="0"/>
                <a:cs typeface="Courier New" panose="02070309020205020404" pitchFamily="49" charset="0"/>
              </a:rPr>
              <a:t>Beam intensity</a:t>
            </a:r>
          </a:p>
          <a:p>
            <a:r>
              <a:rPr lang="en-GB" dirty="0" smtClean="0"/>
              <a:t>(aka q or ref – </a:t>
            </a:r>
          </a:p>
          <a:p>
            <a:r>
              <a:rPr lang="en-GB" dirty="0" smtClean="0"/>
              <a:t>digitized on ADC9)</a:t>
            </a:r>
            <a:endParaRPr lang="en-GB" dirty="0"/>
          </a:p>
        </p:txBody>
      </p:sp>
      <p:sp>
        <p:nvSpPr>
          <p:cNvPr id="12" name="TextBox 11"/>
          <p:cNvSpPr txBox="1"/>
          <p:nvPr/>
        </p:nvSpPr>
        <p:spPr>
          <a:xfrm>
            <a:off x="6660232" y="4543960"/>
            <a:ext cx="2376264" cy="1477328"/>
          </a:xfrm>
          <a:prstGeom prst="rect">
            <a:avLst/>
          </a:prstGeom>
          <a:noFill/>
        </p:spPr>
        <p:txBody>
          <a:bodyPr wrap="square" rtlCol="0">
            <a:spAutoFit/>
          </a:bodyPr>
          <a:lstStyle/>
          <a:p>
            <a:r>
              <a:rPr lang="en-GB" b="1" dirty="0" smtClean="0">
                <a:latin typeface="Courier New" panose="02070309020205020404" pitchFamily="49" charset="0"/>
                <a:cs typeface="Courier New" panose="02070309020205020404" pitchFamily="49" charset="0"/>
              </a:rPr>
              <a:t>REF LO IF 1-4</a:t>
            </a:r>
            <a:br>
              <a:rPr lang="en-GB" b="1" dirty="0" smtClean="0">
                <a:latin typeface="Courier New" panose="02070309020205020404" pitchFamily="49" charset="0"/>
                <a:cs typeface="Courier New" panose="02070309020205020404" pitchFamily="49" charset="0"/>
              </a:rPr>
            </a:br>
            <a:r>
              <a:rPr lang="en-GB" dirty="0" smtClean="0"/>
              <a:t>Four copies of the reference LO, used as </a:t>
            </a:r>
            <a:r>
              <a:rPr lang="en-GB" dirty="0" smtClean="0">
                <a:latin typeface="Courier New" panose="02070309020205020404" pitchFamily="49" charset="0"/>
                <a:cs typeface="Courier New" panose="02070309020205020404" pitchFamily="49" charset="0"/>
              </a:rPr>
              <a:t>REF IF in</a:t>
            </a:r>
            <a:r>
              <a:rPr lang="en-GB" dirty="0" smtClean="0"/>
              <a:t> for the detector modules </a:t>
            </a:r>
            <a:endParaRPr lang="en-GB" dirty="0"/>
          </a:p>
        </p:txBody>
      </p:sp>
      <p:cxnSp>
        <p:nvCxnSpPr>
          <p:cNvPr id="15" name="Straight Connector 14"/>
          <p:cNvCxnSpPr>
            <a:stCxn id="7" idx="6"/>
            <a:endCxn id="10" idx="1"/>
          </p:cNvCxnSpPr>
          <p:nvPr/>
        </p:nvCxnSpPr>
        <p:spPr>
          <a:xfrm flipV="1">
            <a:off x="2660874" y="2218771"/>
            <a:ext cx="3999358" cy="77008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a:stCxn id="8" idx="6"/>
            <a:endCxn id="11" idx="1"/>
          </p:cNvCxnSpPr>
          <p:nvPr/>
        </p:nvCxnSpPr>
        <p:spPr>
          <a:xfrm>
            <a:off x="2689449" y="3526818"/>
            <a:ext cx="3970783" cy="16059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a:stCxn id="9" idx="6"/>
            <a:endCxn id="12" idx="1"/>
          </p:cNvCxnSpPr>
          <p:nvPr/>
        </p:nvCxnSpPr>
        <p:spPr>
          <a:xfrm>
            <a:off x="2843808" y="4828059"/>
            <a:ext cx="3816424" cy="45456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01816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Bunch phase</a:t>
            </a:r>
            <a:endParaRPr lang="en-GB" dirty="0"/>
          </a:p>
        </p:txBody>
      </p:sp>
      <p:sp>
        <p:nvSpPr>
          <p:cNvPr id="3" name="Content Placeholder 2"/>
          <p:cNvSpPr>
            <a:spLocks noGrp="1"/>
          </p:cNvSpPr>
          <p:nvPr>
            <p:ph idx="1"/>
          </p:nvPr>
        </p:nvSpPr>
        <p:spPr/>
        <p:txBody>
          <a:bodyPr/>
          <a:lstStyle/>
          <a:p>
            <a:r>
              <a:rPr lang="en-GB" sz="2400" dirty="0" smtClean="0"/>
              <a:t>Requires spare detector module (to measure at IP) </a:t>
            </a:r>
          </a:p>
          <a:p>
            <a:pPr lvl="1"/>
            <a:r>
              <a:rPr lang="en-GB" sz="2000" dirty="0"/>
              <a:t>IF: 714 MHz ref. input to limiter (x or y)</a:t>
            </a:r>
          </a:p>
          <a:p>
            <a:pPr lvl="1"/>
            <a:r>
              <a:rPr lang="en-GB" sz="2000" dirty="0"/>
              <a:t>LO: </a:t>
            </a:r>
            <a:r>
              <a:rPr lang="en-GB" sz="2000" dirty="0" smtClean="0"/>
              <a:t>DR 714 MHz</a:t>
            </a:r>
          </a:p>
          <a:p>
            <a:pPr lvl="1"/>
            <a:endParaRPr lang="en-GB" sz="2000" dirty="0"/>
          </a:p>
          <a:p>
            <a:r>
              <a:rPr lang="en-GB" sz="2400" dirty="0" smtClean="0"/>
              <a:t>Requires an additional 2-way splitter for the limiter input (if the input to the y limiter is used, two 2-way splitters could be substituted for a 4-way splitter and a terminator)</a:t>
            </a:r>
          </a:p>
          <a:p>
            <a:r>
              <a:rPr lang="en-GB" sz="2400" dirty="0" smtClean="0"/>
              <a:t>The damping ring 714 MHz would require amplification and attenuation after the split is inserted</a:t>
            </a:r>
          </a:p>
          <a:p>
            <a:endParaRPr lang="en-GB" sz="2400" dirty="0" smtClean="0"/>
          </a:p>
          <a:p>
            <a:pPr lvl="1"/>
            <a:endParaRPr lang="en-GB" sz="2000" dirty="0"/>
          </a:p>
          <a:p>
            <a:pPr marL="57150" indent="0">
              <a:buNone/>
            </a:pPr>
            <a:endParaRPr lang="en-GB" sz="2400" dirty="0" smtClean="0"/>
          </a:p>
          <a:p>
            <a:pPr marL="457200" lvl="1" indent="0">
              <a:buNone/>
            </a:pPr>
            <a:endParaRPr lang="en-GB" sz="2000" dirty="0" smtClean="0"/>
          </a:p>
        </p:txBody>
      </p:sp>
      <p:sp>
        <p:nvSpPr>
          <p:cNvPr id="4" name="Slide Number Placeholder 3"/>
          <p:cNvSpPr>
            <a:spLocks noGrp="1"/>
          </p:cNvSpPr>
          <p:nvPr>
            <p:ph type="sldNum" sz="quarter" idx="12"/>
          </p:nvPr>
        </p:nvSpPr>
        <p:spPr/>
        <p:txBody>
          <a:bodyPr/>
          <a:lstStyle/>
          <a:p>
            <a:pPr>
              <a:defRPr/>
            </a:pPr>
            <a:fld id="{4A9DB26D-5D8D-4AB5-A9A3-6FD6EA80F261}" type="slidenum">
              <a:rPr lang="en-US" smtClean="0"/>
              <a:pPr>
                <a:defRPr/>
              </a:pPr>
              <a:t>5</a:t>
            </a:fld>
            <a:endParaRPr lang="en-US"/>
          </a:p>
        </p:txBody>
      </p:sp>
    </p:spTree>
    <p:extLst>
      <p:ext uri="{BB962C8B-B14F-4D97-AF65-F5344CB8AC3E}">
        <p14:creationId xmlns:p14="http://schemas.microsoft.com/office/powerpoint/2010/main" val="24659371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Bunch phase (II)</a:t>
            </a:r>
            <a:endParaRPr lang="en-GB"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GB" sz="2400" dirty="0" smtClean="0"/>
                  <a:t>Bunch phase </a:t>
                </a:r>
                <a:r>
                  <a:rPr lang="en-GB" sz="2400" dirty="0"/>
                  <a:t>can </a:t>
                </a:r>
                <a:r>
                  <a:rPr lang="en-GB" sz="2400" dirty="0" smtClean="0"/>
                  <a:t>also be </a:t>
                </a:r>
                <a:r>
                  <a:rPr lang="en-GB" sz="2400" dirty="0"/>
                  <a:t>measured upstream</a:t>
                </a:r>
              </a:p>
              <a:p>
                <a:pPr lvl="1"/>
                <a14:m>
                  <m:oMath xmlns:m="http://schemas.openxmlformats.org/officeDocument/2006/math">
                    <m:sSub>
                      <m:sSubPr>
                        <m:ctrlPr>
                          <a:rPr lang="en-GB" sz="2000" i="1">
                            <a:latin typeface="Cambria Math" panose="02040503050406030204" pitchFamily="18" charset="0"/>
                          </a:rPr>
                        </m:ctrlPr>
                      </m:sSubPr>
                      <m:e>
                        <m:r>
                          <m:rPr>
                            <m:sty m:val="p"/>
                          </m:rPr>
                          <a:rPr lang="en-GB" sz="2000">
                            <a:latin typeface="Cambria Math" panose="02040503050406030204" pitchFamily="18" charset="0"/>
                          </a:rPr>
                          <m:t>Σ</m:t>
                        </m:r>
                      </m:e>
                      <m:sub>
                        <m:r>
                          <a:rPr lang="en-GB" sz="2000" i="1">
                            <a:latin typeface="Cambria Math" panose="02040503050406030204" pitchFamily="18" charset="0"/>
                          </a:rPr>
                          <m:t>𝑄</m:t>
                        </m:r>
                      </m:sub>
                    </m:sSub>
                    <m:r>
                      <a:rPr lang="en-GB" sz="2000" i="1">
                        <a:latin typeface="Cambria Math" panose="02040503050406030204" pitchFamily="18" charset="0"/>
                      </a:rPr>
                      <m:t>/</m:t>
                    </m:r>
                    <m:r>
                      <m:rPr>
                        <m:sty m:val="p"/>
                      </m:rPr>
                      <a:rPr lang="en-GB" sz="2000">
                        <a:latin typeface="Cambria Math" panose="02040503050406030204" pitchFamily="18" charset="0"/>
                      </a:rPr>
                      <m:t>Σ</m:t>
                    </m:r>
                  </m:oMath>
                </a14:m>
                <a:r>
                  <a:rPr lang="en-GB" sz="2000" dirty="0"/>
                  <a:t> for any </a:t>
                </a:r>
                <a:r>
                  <a:rPr lang="en-GB" sz="2000" dirty="0" err="1"/>
                  <a:t>stripline</a:t>
                </a:r>
                <a:r>
                  <a:rPr lang="en-GB" sz="2000" dirty="0"/>
                  <a:t> instrumented with conventional processor</a:t>
                </a:r>
              </a:p>
              <a:p>
                <a:pPr lvl="1"/>
                <a:r>
                  <a:rPr lang="en-GB" sz="2000" dirty="0"/>
                  <a:t>Instrumenting three FONT5 boards (IP-X, IP-Y and upstream) will require extra fast clock and trigger</a:t>
                </a:r>
              </a:p>
              <a:p>
                <a:pPr lvl="2"/>
                <a:r>
                  <a:rPr lang="en-GB" sz="1600" dirty="0"/>
                  <a:t>No spare </a:t>
                </a:r>
                <a14:m>
                  <m:oMath xmlns:m="http://schemas.openxmlformats.org/officeDocument/2006/math">
                    <m:r>
                      <m:rPr>
                        <m:nor/>
                      </m:rPr>
                      <a:rPr lang="en-GB" sz="1600">
                        <a:latin typeface="Cambria Math" panose="02040503050406030204" pitchFamily="18" charset="0"/>
                      </a:rPr>
                      <m:t>output</m:t>
                    </m:r>
                  </m:oMath>
                </a14:m>
                <a:r>
                  <a:rPr lang="en-GB" sz="1600" dirty="0"/>
                  <a:t> from dual </a:t>
                </a:r>
                <a:r>
                  <a:rPr lang="en-GB" sz="1600" dirty="0" err="1"/>
                  <a:t>fanout</a:t>
                </a:r>
                <a:r>
                  <a:rPr lang="en-GB" sz="1600" dirty="0"/>
                  <a:t> used for trigger – try using </a:t>
                </a:r>
                <a14:m>
                  <m:oMath xmlns:m="http://schemas.openxmlformats.org/officeDocument/2006/math">
                    <m:bar>
                      <m:barPr>
                        <m:pos m:val="top"/>
                        <m:ctrlPr>
                          <a:rPr lang="en-GB" sz="1600" i="1">
                            <a:latin typeface="Cambria Math" panose="02040503050406030204" pitchFamily="18" charset="0"/>
                          </a:rPr>
                        </m:ctrlPr>
                      </m:barPr>
                      <m:e>
                        <m:r>
                          <m:rPr>
                            <m:nor/>
                          </m:rPr>
                          <a:rPr lang="en-GB" sz="1600">
                            <a:latin typeface="Cambria Math" panose="02040503050406030204" pitchFamily="18" charset="0"/>
                          </a:rPr>
                          <m:t>output</m:t>
                        </m:r>
                      </m:e>
                    </m:bar>
                  </m:oMath>
                </a14:m>
                <a:r>
                  <a:rPr lang="en-GB" sz="1600" dirty="0"/>
                  <a:t>?</a:t>
                </a:r>
              </a:p>
              <a:p>
                <a:pPr lvl="2"/>
                <a:r>
                  <a:rPr lang="en-GB" sz="1600" dirty="0"/>
                  <a:t>Only two 357 MHz outputs from LO distribution box, so split one and insert amplification/attenuation as required</a:t>
                </a:r>
              </a:p>
              <a:p>
                <a:r>
                  <a:rPr lang="en-GB" sz="2400" dirty="0"/>
                  <a:t>Upstream board data might be useful anyway as an easily synchronized set of extraction line orbit data</a:t>
                </a:r>
              </a:p>
              <a:p>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963" t="-943"/>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pPr>
              <a:defRPr/>
            </a:pPr>
            <a:fld id="{4A9DB26D-5D8D-4AB5-A9A3-6FD6EA80F261}" type="slidenum">
              <a:rPr lang="en-US" smtClean="0"/>
              <a:pPr>
                <a:defRPr/>
              </a:pPr>
              <a:t>6</a:t>
            </a:fld>
            <a:endParaRPr lang="en-US"/>
          </a:p>
        </p:txBody>
      </p:sp>
    </p:spTree>
    <p:extLst>
      <p:ext uri="{BB962C8B-B14F-4D97-AF65-F5344CB8AC3E}">
        <p14:creationId xmlns:p14="http://schemas.microsoft.com/office/powerpoint/2010/main" val="25555337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Upstream board</a:t>
            </a:r>
            <a:endParaRPr lang="en-GB"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11560" y="1600201"/>
                <a:ext cx="8013576" cy="1252736"/>
              </a:xfrm>
            </p:spPr>
            <p:txBody>
              <a:bodyPr/>
              <a:lstStyle/>
              <a:p>
                <a:r>
                  <a:rPr lang="en-GB" sz="2000" dirty="0" smtClean="0"/>
                  <a:t>Split P2 signals to drive two processors –</a:t>
                </a:r>
                <a:r>
                  <a:rPr lang="en-GB" sz="2000" dirty="0"/>
                  <a:t> </a:t>
                </a:r>
                <a:r>
                  <a:rPr lang="en-GB" sz="2000" dirty="0" smtClean="0"/>
                  <a:t>one conventional and one diode</a:t>
                </a:r>
                <a:endParaRPr lang="en-GB" sz="1800" dirty="0" smtClean="0"/>
              </a:p>
              <a:p>
                <a:r>
                  <a:rPr lang="en-GB" sz="2000" b="0" dirty="0" smtClean="0"/>
                  <a:t>Digitizing </a:t>
                </a:r>
                <a14:m>
                  <m:oMath xmlns:m="http://schemas.openxmlformats.org/officeDocument/2006/math">
                    <m:r>
                      <m:rPr>
                        <m:sty m:val="p"/>
                      </m:rPr>
                      <a:rPr lang="en-GB" sz="2000" b="0" i="0" smtClean="0">
                        <a:latin typeface="Cambria Math" panose="02040503050406030204" pitchFamily="18" charset="0"/>
                      </a:rPr>
                      <m:t>Δ</m:t>
                    </m:r>
                  </m:oMath>
                </a14:m>
                <a:r>
                  <a:rPr lang="en-GB" sz="2000" dirty="0" smtClean="0"/>
                  <a:t>, </a:t>
                </a:r>
                <a14:m>
                  <m:oMath xmlns:m="http://schemas.openxmlformats.org/officeDocument/2006/math">
                    <m:r>
                      <m:rPr>
                        <m:sty m:val="p"/>
                      </m:rPr>
                      <a:rPr lang="en-GB" sz="2000" b="0" i="0" smtClean="0">
                        <a:latin typeface="Cambria Math" panose="02040503050406030204" pitchFamily="18" charset="0"/>
                      </a:rPr>
                      <m:t>Σ</m:t>
                    </m:r>
                  </m:oMath>
                </a14:m>
                <a:r>
                  <a:rPr lang="en-GB" sz="2000" dirty="0" smtClean="0"/>
                  <a:t> from diode processor requires two ADCs</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11560" y="1600201"/>
                <a:ext cx="8013576" cy="1252736"/>
              </a:xfrm>
              <a:blipFill>
                <a:blip r:embed="rId2"/>
                <a:stretch>
                  <a:fillRect l="-684" t="-2439"/>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pPr>
              <a:defRPr/>
            </a:pPr>
            <a:fld id="{4A9DB26D-5D8D-4AB5-A9A3-6FD6EA80F261}" type="slidenum">
              <a:rPr lang="en-US" smtClean="0"/>
              <a:pPr>
                <a:defRPr/>
              </a:pPr>
              <a:t>7</a:t>
            </a:fld>
            <a:endParaRPr lang="en-US"/>
          </a:p>
        </p:txBody>
      </p:sp>
      <mc:AlternateContent xmlns:mc="http://schemas.openxmlformats.org/markup-compatibility/2006" xmlns:a14="http://schemas.microsoft.com/office/drawing/2010/main">
        <mc:Choice Requires="a14">
          <p:graphicFrame>
            <p:nvGraphicFramePr>
              <p:cNvPr id="5" name="Table 4"/>
              <p:cNvGraphicFramePr>
                <a:graphicFrameLocks noGrp="1"/>
              </p:cNvGraphicFramePr>
              <p:nvPr>
                <p:extLst>
                  <p:ext uri="{D42A27DB-BD31-4B8C-83A1-F6EECF244321}">
                    <p14:modId xmlns:p14="http://schemas.microsoft.com/office/powerpoint/2010/main" val="2316654800"/>
                  </p:ext>
                </p:extLst>
              </p:nvPr>
            </p:nvGraphicFramePr>
            <p:xfrm>
              <a:off x="683568" y="3068960"/>
              <a:ext cx="1872208" cy="3067403"/>
            </p:xfrm>
            <a:graphic>
              <a:graphicData uri="http://schemas.openxmlformats.org/drawingml/2006/table">
                <a:tbl>
                  <a:tblPr firstRow="1" bandRow="1">
                    <a:tableStyleId>{5C22544A-7EE6-4342-B048-85BDC9FD1C3A}</a:tableStyleId>
                  </a:tblPr>
                  <a:tblGrid>
                    <a:gridCol w="936104">
                      <a:extLst>
                        <a:ext uri="{9D8B030D-6E8A-4147-A177-3AD203B41FA5}">
                          <a16:colId xmlns:a16="http://schemas.microsoft.com/office/drawing/2014/main" val="2964756999"/>
                        </a:ext>
                      </a:extLst>
                    </a:gridCol>
                    <a:gridCol w="936104">
                      <a:extLst>
                        <a:ext uri="{9D8B030D-6E8A-4147-A177-3AD203B41FA5}">
                          <a16:colId xmlns:a16="http://schemas.microsoft.com/office/drawing/2014/main" val="3539935582"/>
                        </a:ext>
                      </a:extLst>
                    </a:gridCol>
                  </a:tblGrid>
                  <a:tr h="305233">
                    <a:tc>
                      <a:txBody>
                        <a:bodyPr/>
                        <a:lstStyle/>
                        <a:p>
                          <a:r>
                            <a:rPr lang="en-GB" sz="1400" dirty="0" smtClean="0"/>
                            <a:t>Channel</a:t>
                          </a:r>
                          <a:endParaRPr lang="en-GB" sz="1400" dirty="0"/>
                        </a:p>
                      </a:txBody>
                      <a:tcPr/>
                    </a:tc>
                    <a:tc>
                      <a:txBody>
                        <a:bodyPr/>
                        <a:lstStyle/>
                        <a:p>
                          <a:r>
                            <a:rPr lang="en-GB" sz="1400" dirty="0" smtClean="0"/>
                            <a:t>Signal</a:t>
                          </a:r>
                          <a:endParaRPr lang="en-GB" sz="1400" dirty="0"/>
                        </a:p>
                      </a:txBody>
                      <a:tcPr/>
                    </a:tc>
                    <a:extLst>
                      <a:ext uri="{0D108BD9-81ED-4DB2-BD59-A6C34878D82A}">
                        <a16:rowId xmlns:a16="http://schemas.microsoft.com/office/drawing/2014/main" val="2419711722"/>
                      </a:ext>
                    </a:extLst>
                  </a:tr>
                  <a:tr h="301052">
                    <a:tc>
                      <a:txBody>
                        <a:bodyPr/>
                        <a:lstStyle/>
                        <a:p>
                          <a:r>
                            <a:rPr lang="en-GB" sz="1400" dirty="0" smtClean="0"/>
                            <a:t>ADC1</a:t>
                          </a:r>
                          <a:endParaRPr lang="en-GB" sz="1400" dirty="0"/>
                        </a:p>
                      </a:txBody>
                      <a:tcPr/>
                    </a:tc>
                    <a:tc>
                      <a:txBody>
                        <a:bodyPr/>
                        <a:lstStyle/>
                        <a:p>
                          <a14:m>
                            <m:oMath xmlns:m="http://schemas.openxmlformats.org/officeDocument/2006/math">
                              <m:r>
                                <m:rPr>
                                  <m:sty m:val="p"/>
                                </m:rPr>
                                <a:rPr lang="en-GB" sz="1400" b="0" i="0" smtClean="0">
                                  <a:latin typeface="Cambria Math" panose="02040503050406030204" pitchFamily="18" charset="0"/>
                                </a:rPr>
                                <m:t>Δ</m:t>
                              </m:r>
                            </m:oMath>
                          </a14:m>
                          <a:r>
                            <a:rPr lang="en-GB" sz="1400" dirty="0" smtClean="0"/>
                            <a:t>(diode)</a:t>
                          </a:r>
                          <a:endParaRPr lang="en-GB" sz="1400" dirty="0"/>
                        </a:p>
                      </a:txBody>
                      <a:tcPr/>
                    </a:tc>
                    <a:extLst>
                      <a:ext uri="{0D108BD9-81ED-4DB2-BD59-A6C34878D82A}">
                        <a16:rowId xmlns:a16="http://schemas.microsoft.com/office/drawing/2014/main" val="1676906227"/>
                      </a:ext>
                    </a:extLst>
                  </a:tr>
                  <a:tr h="305233">
                    <a:tc>
                      <a:txBody>
                        <a:bodyPr/>
                        <a:lstStyle/>
                        <a:p>
                          <a:r>
                            <a:rPr lang="en-GB" sz="1400" dirty="0" smtClean="0"/>
                            <a:t>ADC2</a:t>
                          </a:r>
                          <a:endParaRPr lang="en-GB" sz="1400" dirty="0"/>
                        </a:p>
                      </a:txBody>
                      <a:tcPr/>
                    </a:tc>
                    <a:tc>
                      <a:txBody>
                        <a:bodyPr/>
                        <a:lstStyle/>
                        <a:p>
                          <a14:m>
                            <m:oMath xmlns:m="http://schemas.openxmlformats.org/officeDocument/2006/math">
                              <m:r>
                                <m:rPr>
                                  <m:sty m:val="p"/>
                                </m:rPr>
                                <a:rPr lang="en-GB" sz="1400" b="0" i="0" smtClean="0">
                                  <a:latin typeface="Cambria Math" panose="02040503050406030204" pitchFamily="18" charset="0"/>
                                </a:rPr>
                                <m:t>Δ</m:t>
                              </m:r>
                            </m:oMath>
                          </a14:m>
                          <a:r>
                            <a:rPr lang="en-GB" sz="1400" dirty="0" smtClean="0"/>
                            <a:t>(P1)</a:t>
                          </a:r>
                          <a:endParaRPr lang="en-GB" sz="1400" dirty="0"/>
                        </a:p>
                      </a:txBody>
                      <a:tcPr/>
                    </a:tc>
                    <a:extLst>
                      <a:ext uri="{0D108BD9-81ED-4DB2-BD59-A6C34878D82A}">
                        <a16:rowId xmlns:a16="http://schemas.microsoft.com/office/drawing/2014/main" val="2289961180"/>
                      </a:ext>
                    </a:extLst>
                  </a:tr>
                  <a:tr h="305233">
                    <a:tc>
                      <a:txBody>
                        <a:bodyPr/>
                        <a:lstStyle/>
                        <a:p>
                          <a:r>
                            <a:rPr lang="en-GB" sz="1400" dirty="0" smtClean="0"/>
                            <a:t>ADC3</a:t>
                          </a:r>
                          <a:endParaRPr lang="en-GB" sz="1400" dirty="0"/>
                        </a:p>
                      </a:txBody>
                      <a:tcPr/>
                    </a:tc>
                    <a:tc>
                      <a:txBody>
                        <a:bodyPr/>
                        <a:lstStyle/>
                        <a:p>
                          <a14:m>
                            <m:oMath xmlns:m="http://schemas.openxmlformats.org/officeDocument/2006/math">
                              <m:r>
                                <m:rPr>
                                  <m:sty m:val="p"/>
                                </m:rPr>
                                <a:rPr lang="en-GB" sz="1400" b="0" i="0" smtClean="0">
                                  <a:latin typeface="Cambria Math" panose="02040503050406030204" pitchFamily="18" charset="0"/>
                                </a:rPr>
                                <m:t>Σ</m:t>
                              </m:r>
                            </m:oMath>
                          </a14:m>
                          <a:r>
                            <a:rPr lang="en-GB" sz="1400" dirty="0" smtClean="0"/>
                            <a:t>(P1)</a:t>
                          </a:r>
                          <a:endParaRPr lang="en-GB" sz="1400" dirty="0"/>
                        </a:p>
                      </a:txBody>
                      <a:tcPr/>
                    </a:tc>
                    <a:extLst>
                      <a:ext uri="{0D108BD9-81ED-4DB2-BD59-A6C34878D82A}">
                        <a16:rowId xmlns:a16="http://schemas.microsoft.com/office/drawing/2014/main" val="2869742383"/>
                      </a:ext>
                    </a:extLst>
                  </a:tr>
                  <a:tr h="305233">
                    <a:tc>
                      <a:txBody>
                        <a:bodyPr/>
                        <a:lstStyle/>
                        <a:p>
                          <a:r>
                            <a:rPr lang="en-GB" sz="1400" dirty="0" smtClean="0"/>
                            <a:t>ADC4</a:t>
                          </a:r>
                          <a:endParaRPr lang="en-GB" sz="1400" dirty="0"/>
                        </a:p>
                      </a:txBody>
                      <a:tcPr/>
                    </a:tc>
                    <a:tc>
                      <a:txBody>
                        <a:bodyPr/>
                        <a:lstStyle/>
                        <a:p>
                          <a14:m>
                            <m:oMath xmlns:m="http://schemas.openxmlformats.org/officeDocument/2006/math">
                              <m:sSub>
                                <m:sSubPr>
                                  <m:ctrlPr>
                                    <a:rPr lang="en-GB" sz="1400" b="0" i="1" smtClean="0">
                                      <a:latin typeface="Cambria Math" panose="02040503050406030204" pitchFamily="18" charset="0"/>
                                    </a:rPr>
                                  </m:ctrlPr>
                                </m:sSubPr>
                                <m:e>
                                  <m:r>
                                    <m:rPr>
                                      <m:sty m:val="p"/>
                                    </m:rPr>
                                    <a:rPr lang="en-GB" sz="1400" b="0" i="0" smtClean="0">
                                      <a:latin typeface="Cambria Math" panose="02040503050406030204" pitchFamily="18" charset="0"/>
                                    </a:rPr>
                                    <m:t>Σ</m:t>
                                  </m:r>
                                </m:e>
                                <m:sub>
                                  <m:r>
                                    <m:rPr>
                                      <m:sty m:val="p"/>
                                    </m:rPr>
                                    <a:rPr lang="en-GB" sz="1400" b="0" i="0" smtClean="0">
                                      <a:latin typeface="Cambria Math" panose="02040503050406030204" pitchFamily="18" charset="0"/>
                                    </a:rPr>
                                    <m:t>Q</m:t>
                                  </m:r>
                                </m:sub>
                              </m:sSub>
                            </m:oMath>
                          </a14:m>
                          <a:r>
                            <a:rPr lang="en-GB" sz="1400" dirty="0" smtClean="0"/>
                            <a:t>(P2)</a:t>
                          </a:r>
                          <a:endParaRPr lang="en-GB" sz="1400" dirty="0"/>
                        </a:p>
                      </a:txBody>
                      <a:tcPr/>
                    </a:tc>
                    <a:extLst>
                      <a:ext uri="{0D108BD9-81ED-4DB2-BD59-A6C34878D82A}">
                        <a16:rowId xmlns:a16="http://schemas.microsoft.com/office/drawing/2014/main" val="2893997045"/>
                      </a:ext>
                    </a:extLst>
                  </a:tr>
                  <a:tr h="305233">
                    <a:tc>
                      <a:txBody>
                        <a:bodyPr/>
                        <a:lstStyle/>
                        <a:p>
                          <a:r>
                            <a:rPr lang="en-GB" sz="1400" dirty="0" smtClean="0"/>
                            <a:t>ADC5</a:t>
                          </a:r>
                          <a:endParaRPr lang="en-GB" sz="1400" dirty="0"/>
                        </a:p>
                      </a:txBody>
                      <a:tcPr/>
                    </a:tc>
                    <a:tc>
                      <a:txBody>
                        <a:bodyPr/>
                        <a:lstStyle/>
                        <a:p>
                          <a14:m>
                            <m:oMath xmlns:m="http://schemas.openxmlformats.org/officeDocument/2006/math">
                              <m:r>
                                <m:rPr>
                                  <m:sty m:val="p"/>
                                </m:rPr>
                                <a:rPr lang="en-GB" sz="1400" b="0" i="0" smtClean="0">
                                  <a:latin typeface="Cambria Math" panose="02040503050406030204" pitchFamily="18" charset="0"/>
                                </a:rPr>
                                <m:t>Δ</m:t>
                              </m:r>
                            </m:oMath>
                          </a14:m>
                          <a:r>
                            <a:rPr lang="en-GB" sz="1400" dirty="0" smtClean="0"/>
                            <a:t>(P2)</a:t>
                          </a:r>
                          <a:endParaRPr lang="en-GB" sz="1400" dirty="0"/>
                        </a:p>
                      </a:txBody>
                      <a:tcPr/>
                    </a:tc>
                    <a:extLst>
                      <a:ext uri="{0D108BD9-81ED-4DB2-BD59-A6C34878D82A}">
                        <a16:rowId xmlns:a16="http://schemas.microsoft.com/office/drawing/2014/main" val="4023549087"/>
                      </a:ext>
                    </a:extLst>
                  </a:tr>
                  <a:tr h="305233">
                    <a:tc>
                      <a:txBody>
                        <a:bodyPr/>
                        <a:lstStyle/>
                        <a:p>
                          <a:r>
                            <a:rPr lang="en-GB" sz="1400" dirty="0" smtClean="0"/>
                            <a:t>ADC6</a:t>
                          </a:r>
                          <a:endParaRPr lang="en-GB" sz="1400" dirty="0"/>
                        </a:p>
                      </a:txBody>
                      <a:tcPr/>
                    </a:tc>
                    <a:tc>
                      <a:txBody>
                        <a:bodyPr/>
                        <a:lstStyle/>
                        <a:p>
                          <a14:m>
                            <m:oMath xmlns:m="http://schemas.openxmlformats.org/officeDocument/2006/math">
                              <m:r>
                                <m:rPr>
                                  <m:sty m:val="p"/>
                                </m:rPr>
                                <a:rPr lang="en-GB" sz="1400" b="0" i="0" smtClean="0">
                                  <a:latin typeface="Cambria Math" panose="02040503050406030204" pitchFamily="18" charset="0"/>
                                </a:rPr>
                                <m:t>Σ</m:t>
                              </m:r>
                            </m:oMath>
                          </a14:m>
                          <a:r>
                            <a:rPr lang="en-GB" sz="1400" dirty="0" smtClean="0"/>
                            <a:t>(P2)</a:t>
                          </a:r>
                          <a:endParaRPr lang="en-GB" sz="1400" dirty="0"/>
                        </a:p>
                      </a:txBody>
                      <a:tcPr/>
                    </a:tc>
                    <a:extLst>
                      <a:ext uri="{0D108BD9-81ED-4DB2-BD59-A6C34878D82A}">
                        <a16:rowId xmlns:a16="http://schemas.microsoft.com/office/drawing/2014/main" val="1378050433"/>
                      </a:ext>
                    </a:extLst>
                  </a:tr>
                  <a:tr h="305233">
                    <a:tc>
                      <a:txBody>
                        <a:bodyPr/>
                        <a:lstStyle/>
                        <a:p>
                          <a:r>
                            <a:rPr lang="en-GB" sz="1400" dirty="0" smtClean="0"/>
                            <a:t>ADC7</a:t>
                          </a:r>
                          <a:endParaRPr lang="en-GB" sz="1400" dirty="0"/>
                        </a:p>
                      </a:txBody>
                      <a:tcPr/>
                    </a:tc>
                    <a:tc>
                      <a:txBody>
                        <a:bodyPr/>
                        <a:lstStyle/>
                        <a:p>
                          <a14:m>
                            <m:oMath xmlns:m="http://schemas.openxmlformats.org/officeDocument/2006/math">
                              <m:r>
                                <m:rPr>
                                  <m:sty m:val="p"/>
                                </m:rPr>
                                <a:rPr lang="en-GB" sz="1400" b="0" i="0" smtClean="0">
                                  <a:latin typeface="Cambria Math" panose="02040503050406030204" pitchFamily="18" charset="0"/>
                                </a:rPr>
                                <m:t>Σ</m:t>
                              </m:r>
                            </m:oMath>
                          </a14:m>
                          <a:r>
                            <a:rPr lang="en-GB" sz="1400" dirty="0" smtClean="0"/>
                            <a:t>(diode)</a:t>
                          </a:r>
                          <a:endParaRPr lang="en-GB" sz="1400" dirty="0"/>
                        </a:p>
                      </a:txBody>
                      <a:tcPr/>
                    </a:tc>
                    <a:extLst>
                      <a:ext uri="{0D108BD9-81ED-4DB2-BD59-A6C34878D82A}">
                        <a16:rowId xmlns:a16="http://schemas.microsoft.com/office/drawing/2014/main" val="2053572923"/>
                      </a:ext>
                    </a:extLst>
                  </a:tr>
                  <a:tr h="305233">
                    <a:tc>
                      <a:txBody>
                        <a:bodyPr/>
                        <a:lstStyle/>
                        <a:p>
                          <a:r>
                            <a:rPr lang="en-GB" sz="1400" dirty="0" smtClean="0"/>
                            <a:t>ADC8</a:t>
                          </a:r>
                          <a:endParaRPr lang="en-GB" sz="1400" dirty="0"/>
                        </a:p>
                      </a:txBody>
                      <a:tcPr/>
                    </a:tc>
                    <a:tc>
                      <a:txBody>
                        <a:bodyPr/>
                        <a:lstStyle/>
                        <a:p>
                          <a14:m>
                            <m:oMath xmlns:m="http://schemas.openxmlformats.org/officeDocument/2006/math">
                              <m:r>
                                <m:rPr>
                                  <m:sty m:val="p"/>
                                </m:rPr>
                                <a:rPr lang="en-GB" sz="1400" b="0" i="0" smtClean="0">
                                  <a:latin typeface="Cambria Math" panose="02040503050406030204" pitchFamily="18" charset="0"/>
                                </a:rPr>
                                <m:t>Δ</m:t>
                              </m:r>
                            </m:oMath>
                          </a14:m>
                          <a:r>
                            <a:rPr lang="en-GB" sz="1400" dirty="0" smtClean="0"/>
                            <a:t>(P3)</a:t>
                          </a:r>
                          <a:endParaRPr lang="en-GB" sz="1400" dirty="0"/>
                        </a:p>
                      </a:txBody>
                      <a:tcPr/>
                    </a:tc>
                    <a:extLst>
                      <a:ext uri="{0D108BD9-81ED-4DB2-BD59-A6C34878D82A}">
                        <a16:rowId xmlns:a16="http://schemas.microsoft.com/office/drawing/2014/main" val="3951592861"/>
                      </a:ext>
                    </a:extLst>
                  </a:tr>
                  <a:tr h="305233">
                    <a:tc>
                      <a:txBody>
                        <a:bodyPr/>
                        <a:lstStyle/>
                        <a:p>
                          <a:r>
                            <a:rPr lang="en-GB" sz="1400" dirty="0" smtClean="0"/>
                            <a:t>ADC9</a:t>
                          </a:r>
                          <a:endParaRPr lang="en-GB" sz="1400" dirty="0"/>
                        </a:p>
                      </a:txBody>
                      <a:tcPr/>
                    </a:tc>
                    <a:tc>
                      <a:txBody>
                        <a:bodyPr/>
                        <a:lstStyle/>
                        <a:p>
                          <a14:m>
                            <m:oMath xmlns:m="http://schemas.openxmlformats.org/officeDocument/2006/math">
                              <m:r>
                                <m:rPr>
                                  <m:sty m:val="p"/>
                                </m:rPr>
                                <a:rPr lang="en-GB" sz="1400" b="0" i="0" smtClean="0">
                                  <a:latin typeface="Cambria Math" panose="02040503050406030204" pitchFamily="18" charset="0"/>
                                </a:rPr>
                                <m:t>Σ</m:t>
                              </m:r>
                            </m:oMath>
                          </a14:m>
                          <a:r>
                            <a:rPr lang="en-GB" sz="1400" dirty="0" smtClean="0"/>
                            <a:t>(P3)</a:t>
                          </a:r>
                          <a:endParaRPr lang="en-GB" sz="1400" dirty="0"/>
                        </a:p>
                      </a:txBody>
                      <a:tcPr/>
                    </a:tc>
                    <a:extLst>
                      <a:ext uri="{0D108BD9-81ED-4DB2-BD59-A6C34878D82A}">
                        <a16:rowId xmlns:a16="http://schemas.microsoft.com/office/drawing/2014/main" val="3479779152"/>
                      </a:ext>
                    </a:extLst>
                  </a:tr>
                </a:tbl>
              </a:graphicData>
            </a:graphic>
          </p:graphicFrame>
        </mc:Choice>
        <mc:Fallback xmlns="">
          <p:graphicFrame>
            <p:nvGraphicFramePr>
              <p:cNvPr id="5" name="Table 4"/>
              <p:cNvGraphicFramePr>
                <a:graphicFrameLocks noGrp="1"/>
              </p:cNvGraphicFramePr>
              <p:nvPr>
                <p:extLst>
                  <p:ext uri="{D42A27DB-BD31-4B8C-83A1-F6EECF244321}">
                    <p14:modId xmlns:p14="http://schemas.microsoft.com/office/powerpoint/2010/main" val="2316654800"/>
                  </p:ext>
                </p:extLst>
              </p:nvPr>
            </p:nvGraphicFramePr>
            <p:xfrm>
              <a:off x="683568" y="3068960"/>
              <a:ext cx="1872208" cy="3067403"/>
            </p:xfrm>
            <a:graphic>
              <a:graphicData uri="http://schemas.openxmlformats.org/drawingml/2006/table">
                <a:tbl>
                  <a:tblPr firstRow="1" bandRow="1">
                    <a:tableStyleId>{5C22544A-7EE6-4342-B048-85BDC9FD1C3A}</a:tableStyleId>
                  </a:tblPr>
                  <a:tblGrid>
                    <a:gridCol w="936104">
                      <a:extLst>
                        <a:ext uri="{9D8B030D-6E8A-4147-A177-3AD203B41FA5}">
                          <a16:colId xmlns:a16="http://schemas.microsoft.com/office/drawing/2014/main" val="2964756999"/>
                        </a:ext>
                      </a:extLst>
                    </a:gridCol>
                    <a:gridCol w="936104">
                      <a:extLst>
                        <a:ext uri="{9D8B030D-6E8A-4147-A177-3AD203B41FA5}">
                          <a16:colId xmlns:a16="http://schemas.microsoft.com/office/drawing/2014/main" val="3539935582"/>
                        </a:ext>
                      </a:extLst>
                    </a:gridCol>
                  </a:tblGrid>
                  <a:tr h="305233">
                    <a:tc>
                      <a:txBody>
                        <a:bodyPr/>
                        <a:lstStyle/>
                        <a:p>
                          <a:r>
                            <a:rPr lang="en-GB" sz="1400" dirty="0" smtClean="0"/>
                            <a:t>Channel</a:t>
                          </a:r>
                          <a:endParaRPr lang="en-GB" sz="1400" dirty="0"/>
                        </a:p>
                      </a:txBody>
                      <a:tcPr/>
                    </a:tc>
                    <a:tc>
                      <a:txBody>
                        <a:bodyPr/>
                        <a:lstStyle/>
                        <a:p>
                          <a:r>
                            <a:rPr lang="en-GB" sz="1400" dirty="0" smtClean="0"/>
                            <a:t>Signal</a:t>
                          </a:r>
                          <a:endParaRPr lang="en-GB" sz="1400" dirty="0"/>
                        </a:p>
                      </a:txBody>
                      <a:tcPr/>
                    </a:tc>
                    <a:extLst>
                      <a:ext uri="{0D108BD9-81ED-4DB2-BD59-A6C34878D82A}">
                        <a16:rowId xmlns:a16="http://schemas.microsoft.com/office/drawing/2014/main" val="2419711722"/>
                      </a:ext>
                    </a:extLst>
                  </a:tr>
                  <a:tr h="304800">
                    <a:tc>
                      <a:txBody>
                        <a:bodyPr/>
                        <a:lstStyle/>
                        <a:p>
                          <a:r>
                            <a:rPr lang="en-GB" sz="1400" dirty="0" smtClean="0"/>
                            <a:t>ADC1</a:t>
                          </a:r>
                          <a:endParaRPr lang="en-GB" sz="1400" dirty="0"/>
                        </a:p>
                      </a:txBody>
                      <a:tcPr/>
                    </a:tc>
                    <a:tc>
                      <a:txBody>
                        <a:bodyPr/>
                        <a:lstStyle/>
                        <a:p>
                          <a:endParaRPr lang="en-US"/>
                        </a:p>
                      </a:txBody>
                      <a:tcPr>
                        <a:blipFill>
                          <a:blip r:embed="rId3"/>
                          <a:stretch>
                            <a:fillRect l="-100649" t="-102000" r="-2597" b="-828000"/>
                          </a:stretch>
                        </a:blipFill>
                      </a:tcPr>
                    </a:tc>
                    <a:extLst>
                      <a:ext uri="{0D108BD9-81ED-4DB2-BD59-A6C34878D82A}">
                        <a16:rowId xmlns:a16="http://schemas.microsoft.com/office/drawing/2014/main" val="1676906227"/>
                      </a:ext>
                    </a:extLst>
                  </a:tr>
                  <a:tr h="305233">
                    <a:tc>
                      <a:txBody>
                        <a:bodyPr/>
                        <a:lstStyle/>
                        <a:p>
                          <a:r>
                            <a:rPr lang="en-GB" sz="1400" dirty="0" smtClean="0"/>
                            <a:t>ADC2</a:t>
                          </a:r>
                          <a:endParaRPr lang="en-GB" sz="1400" dirty="0"/>
                        </a:p>
                      </a:txBody>
                      <a:tcPr/>
                    </a:tc>
                    <a:tc>
                      <a:txBody>
                        <a:bodyPr/>
                        <a:lstStyle/>
                        <a:p>
                          <a:endParaRPr lang="en-US"/>
                        </a:p>
                      </a:txBody>
                      <a:tcPr>
                        <a:blipFill>
                          <a:blip r:embed="rId3"/>
                          <a:stretch>
                            <a:fillRect l="-100649" t="-202000" r="-2597" b="-728000"/>
                          </a:stretch>
                        </a:blipFill>
                      </a:tcPr>
                    </a:tc>
                    <a:extLst>
                      <a:ext uri="{0D108BD9-81ED-4DB2-BD59-A6C34878D82A}">
                        <a16:rowId xmlns:a16="http://schemas.microsoft.com/office/drawing/2014/main" val="2289961180"/>
                      </a:ext>
                    </a:extLst>
                  </a:tr>
                  <a:tr h="305233">
                    <a:tc>
                      <a:txBody>
                        <a:bodyPr/>
                        <a:lstStyle/>
                        <a:p>
                          <a:r>
                            <a:rPr lang="en-GB" sz="1400" dirty="0" smtClean="0"/>
                            <a:t>ADC3</a:t>
                          </a:r>
                          <a:endParaRPr lang="en-GB" sz="1400" dirty="0"/>
                        </a:p>
                      </a:txBody>
                      <a:tcPr/>
                    </a:tc>
                    <a:tc>
                      <a:txBody>
                        <a:bodyPr/>
                        <a:lstStyle/>
                        <a:p>
                          <a:endParaRPr lang="en-US"/>
                        </a:p>
                      </a:txBody>
                      <a:tcPr>
                        <a:blipFill>
                          <a:blip r:embed="rId3"/>
                          <a:stretch>
                            <a:fillRect l="-100649" t="-296078" r="-2597" b="-613725"/>
                          </a:stretch>
                        </a:blipFill>
                      </a:tcPr>
                    </a:tc>
                    <a:extLst>
                      <a:ext uri="{0D108BD9-81ED-4DB2-BD59-A6C34878D82A}">
                        <a16:rowId xmlns:a16="http://schemas.microsoft.com/office/drawing/2014/main" val="2869742383"/>
                      </a:ext>
                    </a:extLst>
                  </a:tr>
                  <a:tr h="320739">
                    <a:tc>
                      <a:txBody>
                        <a:bodyPr/>
                        <a:lstStyle/>
                        <a:p>
                          <a:r>
                            <a:rPr lang="en-GB" sz="1400" dirty="0" smtClean="0"/>
                            <a:t>ADC4</a:t>
                          </a:r>
                          <a:endParaRPr lang="en-GB" sz="1400" dirty="0"/>
                        </a:p>
                      </a:txBody>
                      <a:tcPr/>
                    </a:tc>
                    <a:tc>
                      <a:txBody>
                        <a:bodyPr/>
                        <a:lstStyle/>
                        <a:p>
                          <a:endParaRPr lang="en-US"/>
                        </a:p>
                      </a:txBody>
                      <a:tcPr>
                        <a:blipFill>
                          <a:blip r:embed="rId3"/>
                          <a:stretch>
                            <a:fillRect l="-100649" t="-388462" r="-2597" b="-501923"/>
                          </a:stretch>
                        </a:blipFill>
                      </a:tcPr>
                    </a:tc>
                    <a:extLst>
                      <a:ext uri="{0D108BD9-81ED-4DB2-BD59-A6C34878D82A}">
                        <a16:rowId xmlns:a16="http://schemas.microsoft.com/office/drawing/2014/main" val="2893997045"/>
                      </a:ext>
                    </a:extLst>
                  </a:tr>
                  <a:tr h="305233">
                    <a:tc>
                      <a:txBody>
                        <a:bodyPr/>
                        <a:lstStyle/>
                        <a:p>
                          <a:r>
                            <a:rPr lang="en-GB" sz="1400" dirty="0" smtClean="0"/>
                            <a:t>ADC5</a:t>
                          </a:r>
                          <a:endParaRPr lang="en-GB" sz="1400" dirty="0"/>
                        </a:p>
                      </a:txBody>
                      <a:tcPr/>
                    </a:tc>
                    <a:tc>
                      <a:txBody>
                        <a:bodyPr/>
                        <a:lstStyle/>
                        <a:p>
                          <a:endParaRPr lang="en-US"/>
                        </a:p>
                      </a:txBody>
                      <a:tcPr>
                        <a:blipFill>
                          <a:blip r:embed="rId3"/>
                          <a:stretch>
                            <a:fillRect l="-100649" t="-508000" r="-2597" b="-422000"/>
                          </a:stretch>
                        </a:blipFill>
                      </a:tcPr>
                    </a:tc>
                    <a:extLst>
                      <a:ext uri="{0D108BD9-81ED-4DB2-BD59-A6C34878D82A}">
                        <a16:rowId xmlns:a16="http://schemas.microsoft.com/office/drawing/2014/main" val="4023549087"/>
                      </a:ext>
                    </a:extLst>
                  </a:tr>
                  <a:tr h="305233">
                    <a:tc>
                      <a:txBody>
                        <a:bodyPr/>
                        <a:lstStyle/>
                        <a:p>
                          <a:r>
                            <a:rPr lang="en-GB" sz="1400" dirty="0" smtClean="0"/>
                            <a:t>ADC6</a:t>
                          </a:r>
                          <a:endParaRPr lang="en-GB" sz="1400" dirty="0"/>
                        </a:p>
                      </a:txBody>
                      <a:tcPr/>
                    </a:tc>
                    <a:tc>
                      <a:txBody>
                        <a:bodyPr/>
                        <a:lstStyle/>
                        <a:p>
                          <a:endParaRPr lang="en-US"/>
                        </a:p>
                      </a:txBody>
                      <a:tcPr>
                        <a:blipFill>
                          <a:blip r:embed="rId3"/>
                          <a:stretch>
                            <a:fillRect l="-100649" t="-596078" r="-2597" b="-313725"/>
                          </a:stretch>
                        </a:blipFill>
                      </a:tcPr>
                    </a:tc>
                    <a:extLst>
                      <a:ext uri="{0D108BD9-81ED-4DB2-BD59-A6C34878D82A}">
                        <a16:rowId xmlns:a16="http://schemas.microsoft.com/office/drawing/2014/main" val="1378050433"/>
                      </a:ext>
                    </a:extLst>
                  </a:tr>
                  <a:tr h="305233">
                    <a:tc>
                      <a:txBody>
                        <a:bodyPr/>
                        <a:lstStyle/>
                        <a:p>
                          <a:r>
                            <a:rPr lang="en-GB" sz="1400" dirty="0" smtClean="0"/>
                            <a:t>ADC7</a:t>
                          </a:r>
                          <a:endParaRPr lang="en-GB" sz="1400" dirty="0"/>
                        </a:p>
                      </a:txBody>
                      <a:tcPr/>
                    </a:tc>
                    <a:tc>
                      <a:txBody>
                        <a:bodyPr/>
                        <a:lstStyle/>
                        <a:p>
                          <a:endParaRPr lang="en-US"/>
                        </a:p>
                      </a:txBody>
                      <a:tcPr>
                        <a:blipFill>
                          <a:blip r:embed="rId3"/>
                          <a:stretch>
                            <a:fillRect l="-100649" t="-710000" r="-2597" b="-220000"/>
                          </a:stretch>
                        </a:blipFill>
                      </a:tcPr>
                    </a:tc>
                    <a:extLst>
                      <a:ext uri="{0D108BD9-81ED-4DB2-BD59-A6C34878D82A}">
                        <a16:rowId xmlns:a16="http://schemas.microsoft.com/office/drawing/2014/main" val="2053572923"/>
                      </a:ext>
                    </a:extLst>
                  </a:tr>
                  <a:tr h="305233">
                    <a:tc>
                      <a:txBody>
                        <a:bodyPr/>
                        <a:lstStyle/>
                        <a:p>
                          <a:r>
                            <a:rPr lang="en-GB" sz="1400" dirty="0" smtClean="0"/>
                            <a:t>ADC8</a:t>
                          </a:r>
                          <a:endParaRPr lang="en-GB" sz="1400" dirty="0"/>
                        </a:p>
                      </a:txBody>
                      <a:tcPr/>
                    </a:tc>
                    <a:tc>
                      <a:txBody>
                        <a:bodyPr/>
                        <a:lstStyle/>
                        <a:p>
                          <a:endParaRPr lang="en-US"/>
                        </a:p>
                      </a:txBody>
                      <a:tcPr>
                        <a:blipFill>
                          <a:blip r:embed="rId3"/>
                          <a:stretch>
                            <a:fillRect l="-100649" t="-810000" r="-2597" b="-120000"/>
                          </a:stretch>
                        </a:blipFill>
                      </a:tcPr>
                    </a:tc>
                    <a:extLst>
                      <a:ext uri="{0D108BD9-81ED-4DB2-BD59-A6C34878D82A}">
                        <a16:rowId xmlns:a16="http://schemas.microsoft.com/office/drawing/2014/main" val="3951592861"/>
                      </a:ext>
                    </a:extLst>
                  </a:tr>
                  <a:tr h="305233">
                    <a:tc>
                      <a:txBody>
                        <a:bodyPr/>
                        <a:lstStyle/>
                        <a:p>
                          <a:r>
                            <a:rPr lang="en-GB" sz="1400" dirty="0" smtClean="0"/>
                            <a:t>ADC9</a:t>
                          </a:r>
                          <a:endParaRPr lang="en-GB" sz="1400" dirty="0"/>
                        </a:p>
                      </a:txBody>
                      <a:tcPr/>
                    </a:tc>
                    <a:tc>
                      <a:txBody>
                        <a:bodyPr/>
                        <a:lstStyle/>
                        <a:p>
                          <a:endParaRPr lang="en-US"/>
                        </a:p>
                      </a:txBody>
                      <a:tcPr>
                        <a:blipFill>
                          <a:blip r:embed="rId3"/>
                          <a:stretch>
                            <a:fillRect l="-100649" t="-910000" r="-2597" b="-20000"/>
                          </a:stretch>
                        </a:blipFill>
                      </a:tcPr>
                    </a:tc>
                    <a:extLst>
                      <a:ext uri="{0D108BD9-81ED-4DB2-BD59-A6C34878D82A}">
                        <a16:rowId xmlns:a16="http://schemas.microsoft.com/office/drawing/2014/main" val="3479779152"/>
                      </a:ext>
                    </a:extLst>
                  </a:tr>
                </a:tbl>
              </a:graphicData>
            </a:graphic>
          </p:graphicFrame>
        </mc:Fallback>
      </mc:AlternateContent>
      <mc:AlternateContent xmlns:mc="http://schemas.openxmlformats.org/markup-compatibility/2006" xmlns:a14="http://schemas.microsoft.com/office/drawing/2010/main">
        <mc:Choice Requires="a14">
          <p:sp>
            <p:nvSpPr>
              <p:cNvPr id="6" name="Content Placeholder 2"/>
              <p:cNvSpPr txBox="1">
                <a:spLocks/>
              </p:cNvSpPr>
              <p:nvPr/>
            </p:nvSpPr>
            <p:spPr bwMode="auto">
              <a:xfrm>
                <a:off x="2627784" y="3097901"/>
                <a:ext cx="6191226" cy="3067403"/>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r>
                  <a:rPr lang="en-GB" sz="2000" kern="0" dirty="0" smtClean="0"/>
                  <a:t>Replace </a:t>
                </a:r>
                <a14:m>
                  <m:oMath xmlns:m="http://schemas.openxmlformats.org/officeDocument/2006/math">
                    <m:sSub>
                      <m:sSubPr>
                        <m:ctrlPr>
                          <a:rPr lang="en-GB" sz="2000" b="0" i="1" kern="0" smtClean="0">
                            <a:latin typeface="Cambria Math" panose="02040503050406030204" pitchFamily="18" charset="0"/>
                          </a:rPr>
                        </m:ctrlPr>
                      </m:sSubPr>
                      <m:e>
                        <m:r>
                          <m:rPr>
                            <m:sty m:val="p"/>
                          </m:rPr>
                          <a:rPr lang="en-GB" sz="2000" b="0" i="0" kern="0" smtClean="0">
                            <a:latin typeface="Cambria Math" panose="02040503050406030204" pitchFamily="18" charset="0"/>
                          </a:rPr>
                          <m:t>Σ</m:t>
                        </m:r>
                      </m:e>
                      <m:sub>
                        <m:r>
                          <a:rPr lang="en-GB" sz="2000" b="0" i="1" kern="0" smtClean="0">
                            <a:latin typeface="Cambria Math" panose="02040503050406030204" pitchFamily="18" charset="0"/>
                          </a:rPr>
                          <m:t>𝑄</m:t>
                        </m:r>
                      </m:sub>
                    </m:sSub>
                  </m:oMath>
                </a14:m>
                <a:r>
                  <a:rPr lang="en-GB" sz="2000" kern="0" dirty="0" smtClean="0"/>
                  <a:t> from P1 and P3 with diode processor outputs</a:t>
                </a:r>
                <a:r>
                  <a:rPr lang="en-GB" sz="2000" kern="0" dirty="0"/>
                  <a:t> </a:t>
                </a:r>
                <a:r>
                  <a:rPr lang="en-GB" sz="2000" kern="0" dirty="0" smtClean="0"/>
                  <a:t>(</a:t>
                </a:r>
                <a14:m>
                  <m:oMath xmlns:m="http://schemas.openxmlformats.org/officeDocument/2006/math">
                    <m:sSub>
                      <m:sSubPr>
                        <m:ctrlPr>
                          <a:rPr lang="en-GB" sz="2000" b="0" i="1" kern="0" smtClean="0">
                            <a:latin typeface="Cambria Math" panose="02040503050406030204" pitchFamily="18" charset="0"/>
                          </a:rPr>
                        </m:ctrlPr>
                      </m:sSubPr>
                      <m:e>
                        <m:r>
                          <m:rPr>
                            <m:sty m:val="p"/>
                          </m:rPr>
                          <a:rPr lang="en-GB" sz="2000" b="0" i="0" kern="0" smtClean="0">
                            <a:latin typeface="Cambria Math" panose="02040503050406030204" pitchFamily="18" charset="0"/>
                          </a:rPr>
                          <m:t>Σ</m:t>
                        </m:r>
                      </m:e>
                      <m:sub>
                        <m:r>
                          <a:rPr lang="en-GB" sz="2000" b="0" i="1" kern="0" smtClean="0">
                            <a:latin typeface="Cambria Math" panose="02040503050406030204" pitchFamily="18" charset="0"/>
                          </a:rPr>
                          <m:t>𝑄</m:t>
                        </m:r>
                      </m:sub>
                    </m:sSub>
                  </m:oMath>
                </a14:m>
                <a:r>
                  <a:rPr lang="en-GB" sz="2000" kern="0" dirty="0" smtClean="0"/>
                  <a:t> only necessary for offline phase compensation anyway – phasing performed by minimizing </a:t>
                </a:r>
                <a14:m>
                  <m:oMath xmlns:m="http://schemas.openxmlformats.org/officeDocument/2006/math">
                    <m:r>
                      <m:rPr>
                        <m:sty m:val="p"/>
                      </m:rPr>
                      <a:rPr lang="en-GB" sz="2000" b="0" i="0" kern="0" smtClean="0">
                        <a:latin typeface="Cambria Math" panose="02040503050406030204" pitchFamily="18" charset="0"/>
                      </a:rPr>
                      <m:t>Σ</m:t>
                    </m:r>
                  </m:oMath>
                </a14:m>
                <a:r>
                  <a:rPr lang="en-GB" sz="2000" kern="0" dirty="0" smtClean="0"/>
                  <a:t> while a 90° shift is applied to the LO)</a:t>
                </a:r>
              </a:p>
              <a:p>
                <a:r>
                  <a:rPr lang="en-GB" sz="2000" kern="0" dirty="0" smtClean="0"/>
                  <a:t>P2 </a:t>
                </a:r>
                <a14:m>
                  <m:oMath xmlns:m="http://schemas.openxmlformats.org/officeDocument/2006/math">
                    <m:sSub>
                      <m:sSubPr>
                        <m:ctrlPr>
                          <a:rPr lang="en-GB" sz="2000" b="0" i="1" kern="0" smtClean="0">
                            <a:latin typeface="Cambria Math" panose="02040503050406030204" pitchFamily="18" charset="0"/>
                          </a:rPr>
                        </m:ctrlPr>
                      </m:sSubPr>
                      <m:e>
                        <m:r>
                          <m:rPr>
                            <m:sty m:val="p"/>
                          </m:rPr>
                          <a:rPr lang="en-GB" sz="2000" b="0" i="0" kern="0" smtClean="0">
                            <a:latin typeface="Cambria Math" panose="02040503050406030204" pitchFamily="18" charset="0"/>
                          </a:rPr>
                          <m:t>Σ</m:t>
                        </m:r>
                      </m:e>
                      <m:sub>
                        <m:r>
                          <a:rPr lang="en-GB" sz="2000" b="0" i="1" kern="0" smtClean="0">
                            <a:latin typeface="Cambria Math" panose="02040503050406030204" pitchFamily="18" charset="0"/>
                          </a:rPr>
                          <m:t>𝑄</m:t>
                        </m:r>
                      </m:sub>
                    </m:sSub>
                    <m:r>
                      <a:rPr lang="en-GB" sz="2000" b="0" i="1" kern="0" smtClean="0">
                        <a:latin typeface="Cambria Math" panose="02040503050406030204" pitchFamily="18" charset="0"/>
                      </a:rPr>
                      <m:t>/</m:t>
                    </m:r>
                    <m:r>
                      <m:rPr>
                        <m:sty m:val="p"/>
                      </m:rPr>
                      <a:rPr lang="en-GB" sz="2000" b="0" i="0" kern="0" smtClean="0">
                        <a:latin typeface="Cambria Math" panose="02040503050406030204" pitchFamily="18" charset="0"/>
                      </a:rPr>
                      <m:t>Σ</m:t>
                    </m:r>
                  </m:oMath>
                </a14:m>
                <a:r>
                  <a:rPr lang="en-GB" sz="2000" kern="0" dirty="0" smtClean="0"/>
                  <a:t> gives upstream measure of bunch phase</a:t>
                </a:r>
              </a:p>
              <a:p>
                <a:r>
                  <a:rPr lang="en-GB" sz="2000" kern="0" dirty="0" smtClean="0"/>
                  <a:t>As well as direct comparison of the results from P2 and the diode, can compare 3-BPM resolution estimates for the set P1-P2-P3 and P1-diode-P3</a:t>
                </a:r>
              </a:p>
            </p:txBody>
          </p:sp>
        </mc:Choice>
        <mc:Fallback xmlns="">
          <p:sp>
            <p:nvSpPr>
              <p:cNvPr id="6" name="Content Placeholder 2"/>
              <p:cNvSpPr txBox="1">
                <a:spLocks noRot="1" noChangeAspect="1" noMove="1" noResize="1" noEditPoints="1" noAdjustHandles="1" noChangeArrowheads="1" noChangeShapeType="1" noTextEdit="1"/>
              </p:cNvSpPr>
              <p:nvPr/>
            </p:nvSpPr>
            <p:spPr bwMode="auto">
              <a:xfrm>
                <a:off x="2627784" y="3097901"/>
                <a:ext cx="6191226" cy="3067403"/>
              </a:xfrm>
              <a:prstGeom prst="rect">
                <a:avLst/>
              </a:prstGeom>
              <a:blipFill>
                <a:blip r:embed="rId4"/>
                <a:stretch>
                  <a:fillRect l="-886" t="-994" r="-197"/>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spTree>
    <p:extLst>
      <p:ext uri="{BB962C8B-B14F-4D97-AF65-F5344CB8AC3E}">
        <p14:creationId xmlns:p14="http://schemas.microsoft.com/office/powerpoint/2010/main" val="4710642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Discussion</a:t>
            </a:r>
            <a:endParaRPr lang="en-GB" dirty="0"/>
          </a:p>
        </p:txBody>
      </p:sp>
      <p:sp>
        <p:nvSpPr>
          <p:cNvPr id="3" name="Content Placeholder 2"/>
          <p:cNvSpPr>
            <a:spLocks noGrp="1"/>
          </p:cNvSpPr>
          <p:nvPr>
            <p:ph idx="1"/>
          </p:nvPr>
        </p:nvSpPr>
        <p:spPr/>
        <p:txBody>
          <a:bodyPr/>
          <a:lstStyle/>
          <a:p>
            <a:r>
              <a:rPr lang="en-GB" sz="2000" dirty="0" smtClean="0"/>
              <a:t>Considerable amount of setup work – </a:t>
            </a:r>
            <a:r>
              <a:rPr lang="en-GB" sz="2000" dirty="0" err="1" smtClean="0"/>
              <a:t>Terunuma</a:t>
            </a:r>
            <a:r>
              <a:rPr lang="en-GB" sz="2000" dirty="0" smtClean="0"/>
              <a:t>-san informs me that they plan to start operations Monday evening, so hopefully all day Monday is sufficient</a:t>
            </a:r>
          </a:p>
          <a:p>
            <a:r>
              <a:rPr lang="en-GB" sz="2000" dirty="0" smtClean="0"/>
              <a:t>Ideally, plan would be to take resolution runs to see if including any of limiter phase / bunch phase / x position as parameters in the fit improves the resolution</a:t>
            </a:r>
          </a:p>
          <a:p>
            <a:r>
              <a:rPr lang="en-GB" sz="2000" dirty="0" smtClean="0"/>
              <a:t>Other suggestions</a:t>
            </a:r>
          </a:p>
          <a:p>
            <a:pPr lvl="1"/>
            <a:r>
              <a:rPr lang="en-GB" sz="1800" dirty="0" smtClean="0"/>
              <a:t>Try changing IQ phase of </a:t>
            </a:r>
            <a:r>
              <a:rPr lang="en-GB" sz="1800" dirty="0"/>
              <a:t>d</a:t>
            </a:r>
            <a:r>
              <a:rPr lang="en-GB" sz="1800" dirty="0" smtClean="0"/>
              <a:t>etector modules from 90° to 45° - historically </a:t>
            </a:r>
            <a:r>
              <a:rPr lang="en-GB" sz="1800" dirty="0" err="1" smtClean="0"/>
              <a:t>Siwon</a:t>
            </a:r>
            <a:r>
              <a:rPr lang="en-GB" sz="1800" dirty="0" smtClean="0"/>
              <a:t> claimed this resolved issues with discontinuities during calibration runs and it would be nice to confirm or deny this.</a:t>
            </a:r>
          </a:p>
          <a:p>
            <a:pPr lvl="1"/>
            <a:r>
              <a:rPr lang="en-GB" sz="1800" dirty="0" smtClean="0"/>
              <a:t>Reintegrate </a:t>
            </a:r>
            <a:r>
              <a:rPr lang="en-GB" sz="1800" dirty="0"/>
              <a:t>the second variable attenuator for the reference back into the system for fine control over the reference </a:t>
            </a:r>
            <a:r>
              <a:rPr lang="en-GB" sz="1800" dirty="0" smtClean="0"/>
              <a:t>amplitude.</a:t>
            </a:r>
            <a:endParaRPr lang="en-GB" sz="1800" dirty="0"/>
          </a:p>
        </p:txBody>
      </p:sp>
      <p:sp>
        <p:nvSpPr>
          <p:cNvPr id="4" name="Slide Number Placeholder 3"/>
          <p:cNvSpPr>
            <a:spLocks noGrp="1"/>
          </p:cNvSpPr>
          <p:nvPr>
            <p:ph type="sldNum" sz="quarter" idx="12"/>
          </p:nvPr>
        </p:nvSpPr>
        <p:spPr/>
        <p:txBody>
          <a:bodyPr/>
          <a:lstStyle/>
          <a:p>
            <a:pPr>
              <a:defRPr/>
            </a:pPr>
            <a:fld id="{4A9DB26D-5D8D-4AB5-A9A3-6FD6EA80F261}" type="slidenum">
              <a:rPr lang="en-US" smtClean="0"/>
              <a:pPr>
                <a:defRPr/>
              </a:pPr>
              <a:t>8</a:t>
            </a:fld>
            <a:endParaRPr lang="en-US"/>
          </a:p>
        </p:txBody>
      </p:sp>
    </p:spTree>
    <p:extLst>
      <p:ext uri="{BB962C8B-B14F-4D97-AF65-F5344CB8AC3E}">
        <p14:creationId xmlns:p14="http://schemas.microsoft.com/office/powerpoint/2010/main" val="26884623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Colin’s suggested procedure</a:t>
            </a:r>
            <a:endParaRPr lang="en-GB" dirty="0"/>
          </a:p>
        </p:txBody>
      </p:sp>
      <p:sp>
        <p:nvSpPr>
          <p:cNvPr id="3" name="Content Placeholder 2"/>
          <p:cNvSpPr>
            <a:spLocks noGrp="1"/>
          </p:cNvSpPr>
          <p:nvPr>
            <p:ph idx="1"/>
          </p:nvPr>
        </p:nvSpPr>
        <p:spPr/>
        <p:txBody>
          <a:bodyPr/>
          <a:lstStyle/>
          <a:p>
            <a:r>
              <a:rPr lang="en-GB" sz="1800" dirty="0" smtClean="0"/>
              <a:t>Jitter runs with normal optics, focus at one BPM (as closely as possible) plus position from a second.</a:t>
            </a:r>
          </a:p>
          <a:p>
            <a:r>
              <a:rPr lang="en-GB" sz="1800" dirty="0" smtClean="0"/>
              <a:t>Resolution runs varying position and tilt of one BPM about ‘best’ setting. C is suggested, because it can be moved independently of the others.</a:t>
            </a:r>
          </a:p>
          <a:p>
            <a:pPr lvl="1"/>
            <a:r>
              <a:rPr lang="en-GB" sz="1600" dirty="0" smtClean="0"/>
              <a:t>Starting with nominal tilt and position, run at that position, move to the worst position that would be accepted one way and take data, repeat with the same displacement the other way, and finally repeat at the original position.</a:t>
            </a:r>
          </a:p>
          <a:p>
            <a:pPr lvl="1"/>
            <a:r>
              <a:rPr lang="en-GB" sz="1600" dirty="0" smtClean="0"/>
              <a:t>Then alter tilt as far as would be accepted, </a:t>
            </a:r>
            <a:r>
              <a:rPr lang="en-GB" sz="1600" dirty="0" err="1" smtClean="0"/>
              <a:t>recenter</a:t>
            </a:r>
            <a:r>
              <a:rPr lang="en-GB" sz="1600" dirty="0" smtClean="0"/>
              <a:t> position, and repeat the sequence of 4 runs</a:t>
            </a:r>
          </a:p>
          <a:p>
            <a:pPr lvl="1"/>
            <a:r>
              <a:rPr lang="en-GB" sz="1600" dirty="0" smtClean="0"/>
              <a:t>Alter tilt the same amount the other way from nominal, and repeat</a:t>
            </a:r>
          </a:p>
          <a:p>
            <a:pPr lvl="1"/>
            <a:r>
              <a:rPr lang="en-GB" sz="1600" dirty="0" smtClean="0"/>
              <a:t>Restore original tilt and position, and take a final run</a:t>
            </a:r>
          </a:p>
          <a:p>
            <a:pPr marL="0" indent="0">
              <a:buNone/>
            </a:pPr>
            <a:r>
              <a:rPr lang="en-GB" sz="1800" dirty="0" smtClean="0"/>
              <a:t>      This is a bit tedious (13 runs), and could be simplified. On the other hand, a</a:t>
            </a:r>
            <a:br>
              <a:rPr lang="en-GB" sz="1800" dirty="0" smtClean="0"/>
            </a:br>
            <a:r>
              <a:rPr lang="en-GB" sz="1800" dirty="0" smtClean="0"/>
              <a:t>      repeat of the entire sequence would be ideal (as opposed to repetitions</a:t>
            </a:r>
            <a:br>
              <a:rPr lang="en-GB" sz="1800" dirty="0" smtClean="0"/>
            </a:br>
            <a:r>
              <a:rPr lang="en-GB" sz="1800" dirty="0" smtClean="0"/>
              <a:t>      within the sequence, which would give more time for drifts</a:t>
            </a:r>
            <a:br>
              <a:rPr lang="en-GB" sz="1800" dirty="0" smtClean="0"/>
            </a:br>
            <a:endParaRPr lang="en-GB" sz="1800" dirty="0" smtClean="0"/>
          </a:p>
          <a:p>
            <a:pPr marL="0" indent="0">
              <a:buNone/>
            </a:pPr>
            <a:r>
              <a:rPr lang="en-GB" sz="1800" dirty="0" smtClean="0"/>
              <a:t/>
            </a:r>
            <a:br>
              <a:rPr lang="en-GB" sz="1800" dirty="0" smtClean="0"/>
            </a:br>
            <a:endParaRPr lang="en-GB" sz="1800" dirty="0" smtClean="0"/>
          </a:p>
        </p:txBody>
      </p:sp>
      <p:sp>
        <p:nvSpPr>
          <p:cNvPr id="4" name="Slide Number Placeholder 3"/>
          <p:cNvSpPr>
            <a:spLocks noGrp="1"/>
          </p:cNvSpPr>
          <p:nvPr>
            <p:ph type="sldNum" sz="quarter" idx="12"/>
          </p:nvPr>
        </p:nvSpPr>
        <p:spPr/>
        <p:txBody>
          <a:bodyPr/>
          <a:lstStyle/>
          <a:p>
            <a:pPr>
              <a:defRPr/>
            </a:pPr>
            <a:fld id="{4A9DB26D-5D8D-4AB5-A9A3-6FD6EA80F261}" type="slidenum">
              <a:rPr lang="en-US" smtClean="0"/>
              <a:pPr>
                <a:defRPr/>
              </a:pPr>
              <a:t>9</a:t>
            </a:fld>
            <a:endParaRPr lang="en-US"/>
          </a:p>
        </p:txBody>
      </p:sp>
    </p:spTree>
    <p:extLst>
      <p:ext uri="{BB962C8B-B14F-4D97-AF65-F5344CB8AC3E}">
        <p14:creationId xmlns:p14="http://schemas.microsoft.com/office/powerpoint/2010/main" val="1112711424"/>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1978</TotalTime>
  <Words>654</Words>
  <Application>Microsoft Office PowerPoint</Application>
  <PresentationFormat>On-screen Show (4:3)</PresentationFormat>
  <Paragraphs>100</Paragraphs>
  <Slides>10</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Cambria Math</vt:lpstr>
      <vt:lpstr>Courier New</vt:lpstr>
      <vt:lpstr>Default Design</vt:lpstr>
      <vt:lpstr>FONT Meeting Friday 8th June 2018</vt:lpstr>
      <vt:lpstr>Goals</vt:lpstr>
      <vt:lpstr>Limiter phase</vt:lpstr>
      <vt:lpstr>Limiter Int Detector</vt:lpstr>
      <vt:lpstr>Bunch phase</vt:lpstr>
      <vt:lpstr>Bunch phase (II)</vt:lpstr>
      <vt:lpstr>Upstream board</vt:lpstr>
      <vt:lpstr>Discussion</vt:lpstr>
      <vt:lpstr>Colin’s suggested procedure</vt:lpstr>
      <vt:lpstr>Summary</vt:lpstr>
    </vt:vector>
  </TitlesOfParts>
  <Company>Oxford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Douglas Bett</cp:lastModifiedBy>
  <cp:revision>94</cp:revision>
  <dcterms:created xsi:type="dcterms:W3CDTF">2009-05-21T13:39:04Z</dcterms:created>
  <dcterms:modified xsi:type="dcterms:W3CDTF">2018-06-07T13:37:56Z</dcterms:modified>
</cp:coreProperties>
</file>