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75" r:id="rId3"/>
    <p:sldId id="276" r:id="rId4"/>
    <p:sldId id="342" r:id="rId5"/>
    <p:sldId id="341" r:id="rId6"/>
    <p:sldId id="354" r:id="rId7"/>
    <p:sldId id="343" r:id="rId8"/>
    <p:sldId id="344" r:id="rId9"/>
    <p:sldId id="277" r:id="rId10"/>
    <p:sldId id="345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5" r:id="rId19"/>
    <p:sldId id="356" r:id="rId20"/>
    <p:sldId id="357" r:id="rId21"/>
    <p:sldId id="358" r:id="rId22"/>
    <p:sldId id="359" r:id="rId23"/>
    <p:sldId id="360" r:id="rId24"/>
    <p:sldId id="361" r:id="rId25"/>
    <p:sldId id="363" r:id="rId26"/>
    <p:sldId id="362" r:id="rId27"/>
    <p:sldId id="364" r:id="rId28"/>
    <p:sldId id="365" r:id="rId29"/>
    <p:sldId id="366" r:id="rId30"/>
    <p:sldId id="367" r:id="rId31"/>
    <p:sldId id="368" r:id="rId32"/>
    <p:sldId id="369" r:id="rId33"/>
    <p:sldId id="37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63EB290-0318-4D79-97D1-AB252DF5BD67}">
          <p14:sldIdLst>
            <p14:sldId id="256"/>
            <p14:sldId id="275"/>
            <p14:sldId id="276"/>
            <p14:sldId id="342"/>
            <p14:sldId id="341"/>
            <p14:sldId id="354"/>
            <p14:sldId id="343"/>
            <p14:sldId id="344"/>
            <p14:sldId id="277"/>
            <p14:sldId id="345"/>
            <p14:sldId id="347"/>
            <p14:sldId id="348"/>
            <p14:sldId id="349"/>
            <p14:sldId id="350"/>
            <p14:sldId id="351"/>
            <p14:sldId id="352"/>
            <p14:sldId id="353"/>
            <p14:sldId id="355"/>
            <p14:sldId id="356"/>
            <p14:sldId id="357"/>
            <p14:sldId id="358"/>
            <p14:sldId id="359"/>
            <p14:sldId id="360"/>
            <p14:sldId id="361"/>
            <p14:sldId id="363"/>
            <p14:sldId id="362"/>
            <p14:sldId id="364"/>
            <p14:sldId id="365"/>
            <p14:sldId id="366"/>
            <p14:sldId id="367"/>
            <p14:sldId id="368"/>
            <p14:sldId id="369"/>
            <p14:sldId id="3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4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62" y="10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6A230-2B85-4048-9962-3E70E96B18D7}" type="datetimeFigureOut">
              <a:rPr lang="en-GB" smtClean="0"/>
              <a:t>07/06/2018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72E69-41CB-44EE-B1C0-BCB24076F1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3017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2E69-41CB-44EE-B1C0-BCB24076F169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62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1" y="6040387"/>
            <a:ext cx="654958" cy="782688"/>
          </a:xfrm>
          <a:prstGeom prst="rect">
            <a:avLst/>
          </a:prstGeom>
        </p:spPr>
      </p:pic>
      <p:sp>
        <p:nvSpPr>
          <p:cNvPr id="13" name="AutoShape 4" descr="https://owa.nexus.ox.ac.uk/owa/attachment.ashx?id=RgAAAAADjFd%2bvfTVTYLGccV5vXR6BwCgyuFZEzt5SISl15rRxR9uAAAALQCGAACgyuFZEzt5SISl15rRxR9uAAAGL%2fPlAAAJ&amp;attcnt=1&amp;attid0=EACVMG%2fuaV54R59SNu6BNBzH&amp;attcid0=0D5B45D2-BFDF-4F9A-A439-949C33AE2C7E"/>
          <p:cNvSpPr>
            <a:spLocks noChangeAspect="1" noChangeArrowheads="1"/>
          </p:cNvSpPr>
          <p:nvPr userDrawn="1"/>
        </p:nvSpPr>
        <p:spPr bwMode="auto">
          <a:xfrm>
            <a:off x="155574" y="-144463"/>
            <a:ext cx="5269865" cy="526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30" y="6065619"/>
            <a:ext cx="1877695" cy="75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11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C0440-51F6-486F-9054-D8E9E3FD4E60}" type="datetime1">
              <a:rPr lang="en-GB" smtClean="0"/>
              <a:t>07/06/2018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71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E16AC4-D323-4347-B8D8-1A6A7B809B08}" type="datetime1">
              <a:rPr lang="en-GB" smtClean="0"/>
              <a:t>07/06/2018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93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700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712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1565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55F8E95-DB9D-4532-8D05-41A7FF7ED7B4}" type="datetime1">
              <a:rPr lang="en-GB" smtClean="0"/>
              <a:t>07/06/2018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273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97734E-0E31-4F8B-8FEC-12C2DF589013}" type="datetime1">
              <a:rPr lang="en-GB" smtClean="0"/>
              <a:t>07/06/2018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35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0D9FBF-9345-4C87-AC1A-04C54FBF8381}" type="datetime1">
              <a:rPr lang="en-GB" smtClean="0"/>
              <a:t>07/06/2018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775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BF0A9A-3CD4-4C1B-9144-E5C6F13E14E8}" type="datetime1">
              <a:rPr lang="en-GB" smtClean="0"/>
              <a:t>07/06/2018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826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2B0430-E39D-493B-BBF2-35CB5D7D211B}" type="datetime1">
              <a:rPr lang="en-GB" smtClean="0"/>
              <a:t>07/06/2018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01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17175" y="6356350"/>
            <a:ext cx="571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6C484CE-D544-4F90-A089-D4395837046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1" y="6040387"/>
            <a:ext cx="654958" cy="782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30" y="6065619"/>
            <a:ext cx="1877695" cy="7574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7271" y="6065619"/>
            <a:ext cx="722939" cy="71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38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17560"/>
            <a:ext cx="9144000" cy="2387600"/>
          </a:xfrm>
        </p:spPr>
        <p:txBody>
          <a:bodyPr/>
          <a:lstStyle/>
          <a:p>
            <a:pPr algn="ctr"/>
            <a:r>
              <a:rPr lang="en-GB" dirty="0" smtClean="0"/>
              <a:t>Progressing with the </a:t>
            </a:r>
            <a:r>
              <a:rPr lang="en-GB" dirty="0" smtClean="0"/>
              <a:t>Post-Collision Line for the 380 GeV Stage of CLIC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592816"/>
          </a:xfrm>
        </p:spPr>
        <p:txBody>
          <a:bodyPr>
            <a:normAutofit fontScale="92500" lnSpcReduction="20000"/>
          </a:bodyPr>
          <a:lstStyle/>
          <a:p>
            <a:r>
              <a:rPr lang="en-GB" sz="3200" dirty="0" smtClean="0"/>
              <a:t>Ryan Bodenstein</a:t>
            </a:r>
          </a:p>
          <a:p>
            <a:endParaRPr lang="en-GB" sz="3200" dirty="0" smtClean="0"/>
          </a:p>
          <a:p>
            <a:r>
              <a:rPr lang="en-GB" sz="3200" dirty="0" smtClean="0"/>
              <a:t>FONT Meeting</a:t>
            </a:r>
          </a:p>
          <a:p>
            <a:endParaRPr lang="en-GB" dirty="0" smtClean="0"/>
          </a:p>
          <a:p>
            <a:r>
              <a:rPr lang="en-GB" dirty="0" smtClean="0"/>
              <a:t>Friday, 8 June, 2018</a:t>
            </a:r>
          </a:p>
          <a:p>
            <a:r>
              <a:rPr lang="en-GB" dirty="0" smtClean="0"/>
              <a:t>Oxford</a:t>
            </a:r>
          </a:p>
        </p:txBody>
      </p:sp>
    </p:spTree>
    <p:extLst>
      <p:ext uri="{BB962C8B-B14F-4D97-AF65-F5344CB8AC3E}">
        <p14:creationId xmlns:p14="http://schemas.microsoft.com/office/powerpoint/2010/main" val="322369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BDSIM Installed and 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1814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Currently, must run on local machine.</a:t>
            </a:r>
          </a:p>
          <a:p>
            <a:pPr lvl="2"/>
            <a:r>
              <a:rPr lang="en-GB" dirty="0" smtClean="0"/>
              <a:t>Only works on Linux or Mac</a:t>
            </a:r>
          </a:p>
          <a:p>
            <a:pPr lvl="3"/>
            <a:r>
              <a:rPr lang="en-GB" dirty="0" smtClean="0"/>
              <a:t>Given an old iMac at CERN</a:t>
            </a:r>
          </a:p>
          <a:p>
            <a:pPr lvl="1"/>
            <a:r>
              <a:rPr lang="en-GB" dirty="0" smtClean="0"/>
              <a:t>Being loaded on LXPLUS, but not working yet</a:t>
            </a:r>
          </a:p>
          <a:p>
            <a:pPr lvl="2"/>
            <a:r>
              <a:rPr lang="en-GB" dirty="0" smtClean="0"/>
              <a:t>Laurie </a:t>
            </a:r>
            <a:r>
              <a:rPr lang="en-GB" dirty="0" smtClean="0"/>
              <a:t>Nevay</a:t>
            </a:r>
            <a:r>
              <a:rPr lang="en-GB" dirty="0" smtClean="0"/>
              <a:t> and Stewart </a:t>
            </a:r>
            <a:r>
              <a:rPr lang="en-GB" dirty="0" smtClean="0"/>
              <a:t>Boogert</a:t>
            </a:r>
            <a:r>
              <a:rPr lang="en-GB" dirty="0" smtClean="0"/>
              <a:t> are trying to set this up</a:t>
            </a:r>
          </a:p>
          <a:p>
            <a:pPr lvl="2"/>
            <a:r>
              <a:rPr lang="en-GB" dirty="0" smtClean="0"/>
              <a:t>Currently failing due to timeouts, etc…</a:t>
            </a:r>
          </a:p>
          <a:p>
            <a:pPr lvl="2"/>
            <a:r>
              <a:rPr lang="en-GB" dirty="0" smtClean="0"/>
              <a:t>Loading onto AFS system</a:t>
            </a:r>
          </a:p>
          <a:p>
            <a:pPr lvl="3"/>
            <a:r>
              <a:rPr lang="en-GB" dirty="0" smtClean="0"/>
              <a:t>Should work for a while, but AFS is being phased out</a:t>
            </a:r>
          </a:p>
          <a:p>
            <a:pPr lvl="3"/>
            <a:r>
              <a:rPr lang="en-GB" dirty="0" smtClean="0"/>
              <a:t>Will have to reinstall on EOS system later</a:t>
            </a:r>
          </a:p>
          <a:p>
            <a:pPr lvl="1"/>
            <a:r>
              <a:rPr lang="en-GB" dirty="0" smtClean="0"/>
              <a:t>My old iMac is SLOW!</a:t>
            </a:r>
          </a:p>
          <a:p>
            <a:pPr lvl="2"/>
            <a:r>
              <a:rPr lang="en-GB" dirty="0" smtClean="0"/>
              <a:t>9 years old, pre </a:t>
            </a:r>
            <a:r>
              <a:rPr lang="en-GB" dirty="0" smtClean="0"/>
              <a:t>i</a:t>
            </a:r>
            <a:r>
              <a:rPr lang="en-GB" dirty="0" smtClean="0"/>
              <a:t>-series processor</a:t>
            </a:r>
          </a:p>
          <a:p>
            <a:pPr lvl="2"/>
            <a:r>
              <a:rPr lang="en-GB" dirty="0" smtClean="0"/>
              <a:t>Asked for new(</a:t>
            </a:r>
            <a:r>
              <a:rPr lang="en-GB" dirty="0" smtClean="0"/>
              <a:t>er</a:t>
            </a:r>
            <a:r>
              <a:rPr lang="en-GB" dirty="0" smtClean="0"/>
              <a:t>) desktop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031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Despite slowness, still have something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4" t="1319" r="25629" b="7997"/>
          <a:stretch/>
        </p:blipFill>
        <p:spPr>
          <a:xfrm>
            <a:off x="3006681" y="1455813"/>
            <a:ext cx="6178638" cy="47967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57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Despite slowness, still have something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0" r="13801" b="1387"/>
          <a:stretch/>
        </p:blipFill>
        <p:spPr>
          <a:xfrm>
            <a:off x="2162862" y="1366687"/>
            <a:ext cx="8463949" cy="49517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48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Despite slowness, still have something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6" r="14326" b="2174"/>
          <a:stretch/>
        </p:blipFill>
        <p:spPr>
          <a:xfrm>
            <a:off x="2166552" y="1369671"/>
            <a:ext cx="8452020" cy="494875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0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6" r="14497" b="2951"/>
          <a:stretch/>
        </p:blipFill>
        <p:spPr>
          <a:xfrm>
            <a:off x="2166552" y="1369672"/>
            <a:ext cx="8452020" cy="4940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Despite slowness, still have something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269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Despite slowness, still have something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6" r="31695"/>
          <a:stretch/>
        </p:blipFill>
        <p:spPr>
          <a:xfrm>
            <a:off x="4530810" y="1431798"/>
            <a:ext cx="3130379" cy="527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0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Despite slowness, still have something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2" r="6185" b="6313"/>
          <a:stretch/>
        </p:blipFill>
        <p:spPr>
          <a:xfrm>
            <a:off x="2063578" y="1408668"/>
            <a:ext cx="9117599" cy="467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93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Despite slowness, still have something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3" r="17240" b="12632"/>
          <a:stretch/>
        </p:blipFill>
        <p:spPr>
          <a:xfrm>
            <a:off x="2913105" y="1421558"/>
            <a:ext cx="7504070" cy="494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75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 some automatic analysis…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018" y="1460345"/>
            <a:ext cx="8160007" cy="489600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878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 some automatic analysis…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018" y="1868346"/>
            <a:ext cx="8160007" cy="408000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761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 of post-collision study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577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Increasing the complexity a bit…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377" y="1463159"/>
            <a:ext cx="10174173" cy="435133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189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Increasing the complexity a bit…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907" y="1446682"/>
            <a:ext cx="10174173" cy="435133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92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single beam…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142" y="1446684"/>
            <a:ext cx="10174173" cy="435133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91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beams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339" y="1430202"/>
            <a:ext cx="10174173" cy="435133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0105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Cutaway – single beam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339" y="1430202"/>
            <a:ext cx="10174173" cy="43513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21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Cutaway – screenshot while running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333" y="1430202"/>
            <a:ext cx="8757597" cy="492614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4199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Cutaway – 10 beams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340" y="1430202"/>
            <a:ext cx="10174171" cy="43513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9214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Cutaway – view from the starting end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2" r="45282"/>
          <a:stretch/>
        </p:blipFill>
        <p:spPr>
          <a:xfrm>
            <a:off x="3781168" y="1438440"/>
            <a:ext cx="4942702" cy="5200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4701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10,000 beams in batch mode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888" y="1430202"/>
            <a:ext cx="8175074" cy="43513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5201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10,000 beams in batch mode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888" y="1430202"/>
            <a:ext cx="8175074" cy="43513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611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Guide the beam to the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48336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If can scale down 3 TeV version, do that first</a:t>
            </a:r>
          </a:p>
          <a:p>
            <a:pPr lvl="1"/>
            <a:r>
              <a:rPr lang="en-GB" dirty="0" smtClean="0"/>
              <a:t>See if can improve on scaled-down 3 TeV version</a:t>
            </a:r>
          </a:p>
          <a:p>
            <a:pPr lvl="2"/>
            <a:r>
              <a:rPr lang="en-GB" dirty="0" smtClean="0"/>
              <a:t>Decrease radiation damage</a:t>
            </a:r>
          </a:p>
          <a:p>
            <a:pPr lvl="2"/>
            <a:r>
              <a:rPr lang="en-GB" dirty="0" smtClean="0"/>
              <a:t>Decrease number of components</a:t>
            </a:r>
          </a:p>
          <a:p>
            <a:pPr lvl="2"/>
            <a:r>
              <a:rPr lang="en-GB" dirty="0" smtClean="0"/>
              <a:t>Reduce costs</a:t>
            </a:r>
          </a:p>
          <a:p>
            <a:r>
              <a:rPr lang="en-GB" dirty="0" smtClean="0"/>
              <a:t>Check if ILC version can be made compatible</a:t>
            </a:r>
          </a:p>
          <a:p>
            <a:pPr lvl="1"/>
            <a:r>
              <a:rPr lang="en-GB" dirty="0" smtClean="0"/>
              <a:t>May be unfeasible</a:t>
            </a:r>
          </a:p>
          <a:p>
            <a:r>
              <a:rPr lang="en-GB" dirty="0" smtClean="0"/>
              <a:t>If above fails, redesign</a:t>
            </a:r>
          </a:p>
          <a:p>
            <a:pPr lvl="1"/>
            <a:r>
              <a:rPr lang="en-GB" dirty="0" smtClean="0"/>
              <a:t>This is a backup, and likely unnecessary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26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10,000 beams in batch mode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888" y="1430202"/>
            <a:ext cx="8175074" cy="43513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4949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10,000 beams in batch mode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888" y="1430202"/>
            <a:ext cx="8175074" cy="43513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1023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Clearly, this isn’t correct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32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60865"/>
            <a:ext cx="10515600" cy="4351338"/>
          </a:xfrm>
        </p:spPr>
        <p:txBody>
          <a:bodyPr/>
          <a:lstStyle/>
          <a:p>
            <a:r>
              <a:rPr lang="en-GB" dirty="0" smtClean="0"/>
              <a:t>Looks to be problem with beam distribution at beginning</a:t>
            </a:r>
          </a:p>
          <a:p>
            <a:r>
              <a:rPr lang="en-GB" dirty="0" smtClean="0"/>
              <a:t>Could be missing quadrupole (?)</a:t>
            </a:r>
          </a:p>
          <a:p>
            <a:r>
              <a:rPr lang="en-GB" dirty="0" smtClean="0"/>
              <a:t>Still a way to go before I get everything set right and understand all of the outputs</a:t>
            </a:r>
          </a:p>
          <a:p>
            <a:r>
              <a:rPr lang="en-GB" dirty="0" smtClean="0"/>
              <a:t>Still need to learn how to add shielding, change the tunnel design, etc…</a:t>
            </a:r>
          </a:p>
          <a:p>
            <a:r>
              <a:rPr lang="en-GB" dirty="0" smtClean="0"/>
              <a:t>Occasional bugs in the code, but quickly fixed</a:t>
            </a:r>
          </a:p>
          <a:p>
            <a:pPr lvl="1"/>
            <a:r>
              <a:rPr lang="en-GB" dirty="0" smtClean="0"/>
              <a:t>Tiny drifts cause errors, etc…</a:t>
            </a:r>
          </a:p>
        </p:txBody>
      </p:sp>
    </p:spTree>
    <p:extLst>
      <p:ext uri="{BB962C8B-B14F-4D97-AF65-F5344CB8AC3E}">
        <p14:creationId xmlns:p14="http://schemas.microsoft.com/office/powerpoint/2010/main" val="21009466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I’ll plug away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33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60865"/>
            <a:ext cx="10515600" cy="4351338"/>
          </a:xfrm>
        </p:spPr>
        <p:txBody>
          <a:bodyPr/>
          <a:lstStyle/>
          <a:p>
            <a:r>
              <a:rPr lang="en-GB" dirty="0" smtClean="0"/>
              <a:t>I want to get the 3 TeV case working reasonably before I start on the 380 GeV.</a:t>
            </a:r>
          </a:p>
          <a:p>
            <a:pPr lvl="1"/>
            <a:r>
              <a:rPr lang="en-GB" dirty="0" smtClean="0"/>
              <a:t>It’ll give me a sanity check.</a:t>
            </a:r>
          </a:p>
          <a:p>
            <a:pPr lvl="1"/>
            <a:r>
              <a:rPr lang="en-GB" dirty="0" smtClean="0"/>
              <a:t>We can make sure the updated code works well.</a:t>
            </a:r>
          </a:p>
          <a:p>
            <a:r>
              <a:rPr lang="en-GB" dirty="0" smtClean="0"/>
              <a:t>I’ll be trying to improve upon the CDR design, perhaps with guidance from Deacon’s work</a:t>
            </a:r>
          </a:p>
          <a:p>
            <a:pPr lvl="1"/>
            <a:r>
              <a:rPr lang="en-GB" dirty="0" smtClean="0"/>
              <a:t>However, he had no polarimetry </a:t>
            </a:r>
          </a:p>
          <a:p>
            <a:pPr lvl="1"/>
            <a:r>
              <a:rPr lang="en-GB" dirty="0" smtClean="0"/>
              <a:t>I’ll do this at 380 GeV instead of 3 TeV…if design is better we can try scaling up.</a:t>
            </a:r>
          </a:p>
          <a:p>
            <a:r>
              <a:rPr lang="en-GB" dirty="0" smtClean="0"/>
              <a:t>May investigate ILC version as well</a:t>
            </a:r>
          </a:p>
        </p:txBody>
      </p:sp>
    </p:spTree>
    <p:extLst>
      <p:ext uri="{BB962C8B-B14F-4D97-AF65-F5344CB8AC3E}">
        <p14:creationId xmlns:p14="http://schemas.microsoft.com/office/powerpoint/2010/main" val="2117648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studies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52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work in CDR for 3 TeV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469" y="1407030"/>
            <a:ext cx="7879062" cy="435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7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Post-CDR work…apparently gone.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6110"/>
            <a:ext cx="10515600" cy="4351338"/>
          </a:xfrm>
        </p:spPr>
        <p:txBody>
          <a:bodyPr/>
          <a:lstStyle/>
          <a:p>
            <a:r>
              <a:rPr lang="en-GB" dirty="0" smtClean="0"/>
              <a:t>L</a:t>
            </a:r>
            <a:r>
              <a:rPr lang="en-GB" dirty="0"/>
              <a:t>. Deacon in 2013</a:t>
            </a:r>
          </a:p>
          <a:p>
            <a:pPr lvl="1"/>
            <a:r>
              <a:rPr lang="en-GB" dirty="0" smtClean="0"/>
              <a:t>Used fewer and weaker magnets</a:t>
            </a:r>
            <a:endParaRPr lang="en-GB" dirty="0"/>
          </a:p>
          <a:p>
            <a:pPr lvl="1"/>
            <a:r>
              <a:rPr lang="en-GB" dirty="0"/>
              <a:t>Reduced radiation damage to </a:t>
            </a:r>
            <a:r>
              <a:rPr lang="en-GB" dirty="0" smtClean="0"/>
              <a:t>magnets after intermediate dump</a:t>
            </a:r>
            <a:endParaRPr lang="en-GB" dirty="0"/>
          </a:p>
          <a:p>
            <a:pPr lvl="1"/>
            <a:r>
              <a:rPr lang="en-GB" dirty="0"/>
              <a:t>Reduced stray fields to incoming beamline</a:t>
            </a:r>
          </a:p>
          <a:p>
            <a:pPr lvl="1"/>
            <a:r>
              <a:rPr lang="en-GB" dirty="0"/>
              <a:t>IN THE ETHER – No available lattices or codes to be found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648" y="3807442"/>
            <a:ext cx="8913041" cy="202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86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31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Trying not to re-invent the wheel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48336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Use BDSIM for tracking and interactions with beamline components</a:t>
            </a:r>
            <a:endParaRPr lang="en-GB" dirty="0"/>
          </a:p>
          <a:p>
            <a:pPr lvl="1"/>
            <a:r>
              <a:rPr lang="en-GB" dirty="0" smtClean="0"/>
              <a:t>Have CDR MADX lattice for starting point</a:t>
            </a:r>
          </a:p>
          <a:p>
            <a:pPr lvl="1"/>
            <a:r>
              <a:rPr lang="en-GB" dirty="0" smtClean="0"/>
              <a:t>Have or can make GUINEA-PIG outputs at IP for beam distribution of 380 GeV machine</a:t>
            </a:r>
          </a:p>
          <a:p>
            <a:pPr lvl="2"/>
            <a:r>
              <a:rPr lang="en-GB" dirty="0" smtClean="0"/>
              <a:t>Both for perfect beamlines and perturbed</a:t>
            </a:r>
          </a:p>
          <a:p>
            <a:r>
              <a:rPr lang="en-GB" dirty="0" smtClean="0"/>
              <a:t>If CDR lattice is inadequate at 380 GeV, try adjusting ILC lattice</a:t>
            </a:r>
          </a:p>
          <a:p>
            <a:r>
              <a:rPr lang="en-GB" dirty="0" smtClean="0"/>
              <a:t>If adjusted ILC lattice is infeasible or inadequate, attempt redesign based upon CDR and/or L. Deacon version.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3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I have so far?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484CE-D544-4F90-A089-D4395837046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99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6694</TotalTime>
  <Words>613</Words>
  <Application>Microsoft Office PowerPoint</Application>
  <PresentationFormat>Widescreen</PresentationFormat>
  <Paragraphs>117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Progressing with the Post-Collision Line for the 380 GeV Stage of CLIC</vt:lpstr>
      <vt:lpstr>Goals of post-collision study</vt:lpstr>
      <vt:lpstr>Guide the beam to the dump</vt:lpstr>
      <vt:lpstr>Previous studies</vt:lpstr>
      <vt:lpstr>Previous work in CDR for 3 TeV</vt:lpstr>
      <vt:lpstr>Post-CDR work…apparently gone.</vt:lpstr>
      <vt:lpstr>Strategy</vt:lpstr>
      <vt:lpstr>Trying not to re-invent the wheel</vt:lpstr>
      <vt:lpstr>What do I have so far?</vt:lpstr>
      <vt:lpstr>BDSIM Installed and working</vt:lpstr>
      <vt:lpstr>Despite slowness, still have something</vt:lpstr>
      <vt:lpstr>Despite slowness, still have something</vt:lpstr>
      <vt:lpstr>Despite slowness, still have something</vt:lpstr>
      <vt:lpstr>Despite slowness, still have something</vt:lpstr>
      <vt:lpstr>Despite slowness, still have something</vt:lpstr>
      <vt:lpstr>Despite slowness, still have something</vt:lpstr>
      <vt:lpstr>Despite slowness, still have something</vt:lpstr>
      <vt:lpstr>Even some automatic analysis…</vt:lpstr>
      <vt:lpstr>Even some automatic analysis…</vt:lpstr>
      <vt:lpstr>Increasing the complexity a bit…</vt:lpstr>
      <vt:lpstr>Increasing the complexity a bit…</vt:lpstr>
      <vt:lpstr>A single beam…</vt:lpstr>
      <vt:lpstr>10 beams</vt:lpstr>
      <vt:lpstr>Cutaway – single beam</vt:lpstr>
      <vt:lpstr>Cutaway – screenshot while running</vt:lpstr>
      <vt:lpstr>Cutaway – 10 beams</vt:lpstr>
      <vt:lpstr>Cutaway – view from the starting end</vt:lpstr>
      <vt:lpstr>Running 10,000 beams in batch mode</vt:lpstr>
      <vt:lpstr>Running 10,000 beams in batch mode</vt:lpstr>
      <vt:lpstr>Running 10,000 beams in batch mode</vt:lpstr>
      <vt:lpstr>Running 10,000 beams in batch mode</vt:lpstr>
      <vt:lpstr>Clearly, this isn’t correct</vt:lpstr>
      <vt:lpstr>I’ll plug away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85</cp:revision>
  <dcterms:created xsi:type="dcterms:W3CDTF">2017-09-25T16:10:37Z</dcterms:created>
  <dcterms:modified xsi:type="dcterms:W3CDTF">2018-06-07T14:20:44Z</dcterms:modified>
</cp:coreProperties>
</file>