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video/unknown"/>
  <Default Extension="tiff" ContentType="image/tiff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56" r:id="rId2"/>
    <p:sldId id="257" r:id="rId3"/>
    <p:sldId id="303" r:id="rId4"/>
    <p:sldId id="281" r:id="rId5"/>
    <p:sldId id="285" r:id="rId6"/>
    <p:sldId id="292" r:id="rId7"/>
    <p:sldId id="304" r:id="rId8"/>
    <p:sldId id="263" r:id="rId9"/>
    <p:sldId id="282" r:id="rId10"/>
    <p:sldId id="276" r:id="rId11"/>
    <p:sldId id="258" r:id="rId12"/>
    <p:sldId id="259" r:id="rId13"/>
    <p:sldId id="260" r:id="rId14"/>
    <p:sldId id="261" r:id="rId15"/>
    <p:sldId id="262" r:id="rId16"/>
    <p:sldId id="273" r:id="rId17"/>
    <p:sldId id="274" r:id="rId18"/>
    <p:sldId id="277" r:id="rId19"/>
    <p:sldId id="305" r:id="rId20"/>
    <p:sldId id="269" r:id="rId21"/>
    <p:sldId id="270" r:id="rId22"/>
    <p:sldId id="271" r:id="rId23"/>
    <p:sldId id="272" r:id="rId24"/>
    <p:sldId id="275" r:id="rId25"/>
    <p:sldId id="286" r:id="rId26"/>
    <p:sldId id="287" r:id="rId27"/>
    <p:sldId id="288" r:id="rId28"/>
    <p:sldId id="306" r:id="rId29"/>
    <p:sldId id="264" r:id="rId30"/>
    <p:sldId id="266" r:id="rId31"/>
    <p:sldId id="307" r:id="rId32"/>
    <p:sldId id="267" r:id="rId33"/>
    <p:sldId id="268" r:id="rId34"/>
    <p:sldId id="291" r:id="rId35"/>
    <p:sldId id="299" r:id="rId36"/>
    <p:sldId id="293" r:id="rId37"/>
    <p:sldId id="298" r:id="rId38"/>
    <p:sldId id="278" r:id="rId39"/>
    <p:sldId id="295" r:id="rId40"/>
    <p:sldId id="300" r:id="rId41"/>
    <p:sldId id="308" r:id="rId42"/>
    <p:sldId id="294" r:id="rId43"/>
    <p:sldId id="265" r:id="rId44"/>
    <p:sldId id="279" r:id="rId4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CC00CC"/>
    <a:srgbClr val="FFFFCC"/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3" autoAdjust="0"/>
    <p:restoredTop sz="94660"/>
  </p:normalViewPr>
  <p:slideViewPr>
    <p:cSldViewPr snapToGrid="0">
      <p:cViewPr varScale="1">
        <p:scale>
          <a:sx n="87" d="100"/>
          <a:sy n="87" d="100"/>
        </p:scale>
        <p:origin x="437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6.wmf"/><Relationship Id="rId3" Type="http://schemas.openxmlformats.org/officeDocument/2006/relationships/image" Target="../media/image21.wmf"/><Relationship Id="rId7" Type="http://schemas.openxmlformats.org/officeDocument/2006/relationships/image" Target="../media/image25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6" Type="http://schemas.openxmlformats.org/officeDocument/2006/relationships/image" Target="../media/image24.wmf"/><Relationship Id="rId5" Type="http://schemas.openxmlformats.org/officeDocument/2006/relationships/image" Target="../media/image23.wmf"/><Relationship Id="rId4" Type="http://schemas.openxmlformats.org/officeDocument/2006/relationships/image" Target="../media/image22.wmf"/><Relationship Id="rId9" Type="http://schemas.openxmlformats.org/officeDocument/2006/relationships/image" Target="../media/image27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image" Target="../media/image2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09742F-D715-40FD-BEAD-0363AF99528D}" type="datetimeFigureOut">
              <a:rPr kumimoji="1" lang="ja-JP" altLang="en-US" smtClean="0"/>
              <a:t>2018/9/10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CB3FAC-FF3A-475A-9DD2-9C18E196886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6576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326750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811932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37071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01663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965237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087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53719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407582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939305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79543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526897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4057743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0585667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724553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666473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51381865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37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532202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199427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1758101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9524963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867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746407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2295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992230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6437669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3579878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8781764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81446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390684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820517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72239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39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0500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993565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7680750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3220160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0075654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6827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44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5859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68171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91901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255424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01339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CB3FAC-FF3A-475A-9DD2-9C18E1968866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63938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5046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8186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3535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03774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55135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14780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23507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51048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0945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76661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79488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2018/9/10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ILC</a:t>
            </a:r>
            <a:r>
              <a:rPr kumimoji="1" lang="ja-JP" altLang="en-US" smtClean="0"/>
              <a:t>夏の合宿</a:t>
            </a:r>
            <a:r>
              <a:rPr kumimoji="1" lang="en-US" altLang="ja-JP" smtClean="0"/>
              <a:t>2018@</a:t>
            </a:r>
            <a:r>
              <a:rPr kumimoji="1" lang="ja-JP" altLang="en-US" smtClean="0"/>
              <a:t>大城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FE014-5C35-4956-A440-45329D2694A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79012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image" Target="../media/image23.wmf"/><Relationship Id="rId18" Type="http://schemas.openxmlformats.org/officeDocument/2006/relationships/oleObject" Target="../embeddings/oleObject9.bin"/><Relationship Id="rId3" Type="http://schemas.openxmlformats.org/officeDocument/2006/relationships/notesSlide" Target="../notesSlides/notesSlide12.xml"/><Relationship Id="rId21" Type="http://schemas.openxmlformats.org/officeDocument/2006/relationships/image" Target="../media/image27.wmf"/><Relationship Id="rId7" Type="http://schemas.openxmlformats.org/officeDocument/2006/relationships/image" Target="../media/image20.wmf"/><Relationship Id="rId12" Type="http://schemas.openxmlformats.org/officeDocument/2006/relationships/oleObject" Target="../embeddings/oleObject6.bin"/><Relationship Id="rId17" Type="http://schemas.openxmlformats.org/officeDocument/2006/relationships/image" Target="../media/image25.wmf"/><Relationship Id="rId2" Type="http://schemas.openxmlformats.org/officeDocument/2006/relationships/slideLayout" Target="../slideLayouts/slideLayout1.xml"/><Relationship Id="rId16" Type="http://schemas.openxmlformats.org/officeDocument/2006/relationships/oleObject" Target="../embeddings/oleObject8.bin"/><Relationship Id="rId20" Type="http://schemas.openxmlformats.org/officeDocument/2006/relationships/oleObject" Target="../embeddings/oleObject10.bin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image" Target="../media/image22.wmf"/><Relationship Id="rId5" Type="http://schemas.openxmlformats.org/officeDocument/2006/relationships/image" Target="../media/image19.wmf"/><Relationship Id="rId15" Type="http://schemas.openxmlformats.org/officeDocument/2006/relationships/image" Target="../media/image24.wmf"/><Relationship Id="rId10" Type="http://schemas.openxmlformats.org/officeDocument/2006/relationships/oleObject" Target="../embeddings/oleObject5.bin"/><Relationship Id="rId19" Type="http://schemas.openxmlformats.org/officeDocument/2006/relationships/image" Target="../media/image26.wmf"/><Relationship Id="rId4" Type="http://schemas.openxmlformats.org/officeDocument/2006/relationships/oleObject" Target="../embeddings/oleObject2.bin"/><Relationship Id="rId9" Type="http://schemas.openxmlformats.org/officeDocument/2006/relationships/image" Target="../media/image21.wmf"/><Relationship Id="rId14" Type="http://schemas.openxmlformats.org/officeDocument/2006/relationships/oleObject" Target="../embeddings/oleObject7.bin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29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28.wmf"/><Relationship Id="rId4" Type="http://schemas.openxmlformats.org/officeDocument/2006/relationships/oleObject" Target="../embeddings/oleObject11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1.wmf"/><Relationship Id="rId5" Type="http://schemas.openxmlformats.org/officeDocument/2006/relationships/oleObject" Target="../embeddings/oleObject13.bin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jpg"/><Relationship Id="rId5" Type="http://schemas.openxmlformats.org/officeDocument/2006/relationships/image" Target="../media/image40.JPG"/><Relationship Id="rId4" Type="http://schemas.openxmlformats.org/officeDocument/2006/relationships/image" Target="../media/image3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e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jpeg"/><Relationship Id="rId5" Type="http://schemas.openxmlformats.org/officeDocument/2006/relationships/image" Target="../media/image47.png"/><Relationship Id="rId4" Type="http://schemas.openxmlformats.org/officeDocument/2006/relationships/image" Target="../media/image46.jpeg"/><Relationship Id="rId9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55.jpeg"/><Relationship Id="rId2" Type="http://schemas.openxmlformats.org/officeDocument/2006/relationships/video" Target="../media/media2.gif"/><Relationship Id="rId1" Type="http://schemas.microsoft.com/office/2007/relationships/media" Target="../media/media2.gif"/><Relationship Id="rId6" Type="http://schemas.openxmlformats.org/officeDocument/2006/relationships/image" Target="../media/image54.jpg"/><Relationship Id="rId5" Type="http://schemas.openxmlformats.org/officeDocument/2006/relationships/image" Target="../media/image53.png"/><Relationship Id="rId4" Type="http://schemas.openxmlformats.org/officeDocument/2006/relationships/notesSlide" Target="../notesSlides/notesSlide22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G"/><Relationship Id="rId3" Type="http://schemas.openxmlformats.org/officeDocument/2006/relationships/image" Target="../media/image2.jpeg"/><Relationship Id="rId7" Type="http://schemas.openxmlformats.org/officeDocument/2006/relationships/image" Target="../media/image58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1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jpeg"/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7" Type="http://schemas.openxmlformats.org/officeDocument/2006/relationships/image" Target="../media/image73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2.jpeg"/><Relationship Id="rId5" Type="http://schemas.openxmlformats.org/officeDocument/2006/relationships/image" Target="../media/image2.jpeg"/><Relationship Id="rId4" Type="http://schemas.openxmlformats.org/officeDocument/2006/relationships/image" Target="../media/image71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jpeg"/><Relationship Id="rId13" Type="http://schemas.openxmlformats.org/officeDocument/2006/relationships/image" Target="../media/image84.jpeg"/><Relationship Id="rId3" Type="http://schemas.openxmlformats.org/officeDocument/2006/relationships/image" Target="../media/image74.jpeg"/><Relationship Id="rId7" Type="http://schemas.openxmlformats.org/officeDocument/2006/relationships/image" Target="../media/image78.jpeg"/><Relationship Id="rId12" Type="http://schemas.openxmlformats.org/officeDocument/2006/relationships/image" Target="../media/image8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7.jpeg"/><Relationship Id="rId11" Type="http://schemas.openxmlformats.org/officeDocument/2006/relationships/image" Target="../media/image82.jpeg"/><Relationship Id="rId5" Type="http://schemas.openxmlformats.org/officeDocument/2006/relationships/image" Target="../media/image76.jpeg"/><Relationship Id="rId10" Type="http://schemas.openxmlformats.org/officeDocument/2006/relationships/image" Target="../media/image81.jpeg"/><Relationship Id="rId4" Type="http://schemas.openxmlformats.org/officeDocument/2006/relationships/image" Target="../media/image75.jpeg"/><Relationship Id="rId9" Type="http://schemas.openxmlformats.org/officeDocument/2006/relationships/image" Target="../media/image80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0.jpeg"/><Relationship Id="rId3" Type="http://schemas.openxmlformats.org/officeDocument/2006/relationships/image" Target="../media/image85.jpg"/><Relationship Id="rId7" Type="http://schemas.openxmlformats.org/officeDocument/2006/relationships/image" Target="../media/image89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8.png"/><Relationship Id="rId5" Type="http://schemas.openxmlformats.org/officeDocument/2006/relationships/image" Target="../media/image87.jpg"/><Relationship Id="rId10" Type="http://schemas.openxmlformats.org/officeDocument/2006/relationships/image" Target="../media/image92.jpeg"/><Relationship Id="rId4" Type="http://schemas.openxmlformats.org/officeDocument/2006/relationships/image" Target="../media/image86.jpeg"/><Relationship Id="rId9" Type="http://schemas.openxmlformats.org/officeDocument/2006/relationships/image" Target="../media/image9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8.jpeg"/><Relationship Id="rId3" Type="http://schemas.openxmlformats.org/officeDocument/2006/relationships/image" Target="../media/image93.jpeg"/><Relationship Id="rId7" Type="http://schemas.openxmlformats.org/officeDocument/2006/relationships/image" Target="../media/image97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6.tiff"/><Relationship Id="rId5" Type="http://schemas.openxmlformats.org/officeDocument/2006/relationships/image" Target="../media/image95.tiff"/><Relationship Id="rId10" Type="http://schemas.openxmlformats.org/officeDocument/2006/relationships/image" Target="../media/image100.jpeg"/><Relationship Id="rId4" Type="http://schemas.openxmlformats.org/officeDocument/2006/relationships/image" Target="../media/image94.jpeg"/><Relationship Id="rId9" Type="http://schemas.openxmlformats.org/officeDocument/2006/relationships/image" Target="../media/image9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1.jpeg"/><Relationship Id="rId7" Type="http://schemas.openxmlformats.org/officeDocument/2006/relationships/image" Target="../media/image8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4.png"/><Relationship Id="rId5" Type="http://schemas.openxmlformats.org/officeDocument/2006/relationships/image" Target="../media/image103.png"/><Relationship Id="rId4" Type="http://schemas.openxmlformats.org/officeDocument/2006/relationships/image" Target="../media/image102.jpe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wmf"/><Relationship Id="rId4" Type="http://schemas.openxmlformats.org/officeDocument/2006/relationships/oleObject" Target="../embeddings/oleObject1.bin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g"/><Relationship Id="rId5" Type="http://schemas.openxmlformats.org/officeDocument/2006/relationships/image" Target="../media/image8.jpe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 descr="ILC2011_03_A1_110707_low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359" y="0"/>
            <a:ext cx="4278641" cy="3028208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</a:bodyPr>
          <a:lstStyle/>
          <a:p>
            <a:r>
              <a:rPr kumimoji="1" lang="en-US" altLang="ja-JP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kumimoji="1" lang="en-US" altLang="ja-JP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kumimoji="1" lang="en-US" altLang="ja-JP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kumimoji="1" lang="en-US" altLang="ja-JP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(Linear Accelerator)</a:t>
            </a:r>
            <a:br>
              <a:rPr kumimoji="1" lang="en-US" altLang="ja-JP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ja-JP" alt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線形</a:t>
            </a:r>
            <a:r>
              <a:rPr lang="ja-JP" alt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</a:t>
            </a:r>
            <a:endParaRPr kumimoji="1" lang="ja-JP" altLang="en-US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270404" y="6262038"/>
            <a:ext cx="74892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400" b="1" i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endParaRPr kumimoji="1" lang="ja-JP" altLang="en-US" sz="24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角丸四角形吹き出し 7"/>
          <p:cNvSpPr/>
          <p:nvPr/>
        </p:nvSpPr>
        <p:spPr>
          <a:xfrm>
            <a:off x="5622965" y="83129"/>
            <a:ext cx="4328555" cy="1092530"/>
          </a:xfrm>
          <a:prstGeom prst="wedgeRoundRectCallout">
            <a:avLst>
              <a:gd name="adj1" fmla="val -36334"/>
              <a:gd name="adj2" fmla="val 107065"/>
              <a:gd name="adj3" fmla="val 16667"/>
            </a:avLst>
          </a:prstGeom>
          <a:solidFill>
            <a:srgbClr val="FFFF0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FF0000"/>
                </a:solidFill>
              </a:rPr>
              <a:t>読み方</a:t>
            </a:r>
            <a:r>
              <a:rPr lang="ja-JP" altLang="en-US" sz="2400" dirty="0" smtClean="0">
                <a:solidFill>
                  <a:srgbClr val="FF0000"/>
                </a:solidFill>
              </a:rPr>
              <a:t>は「リニアック」あるいは「ライナック」といいます</a:t>
            </a:r>
            <a:endParaRPr kumimoji="1" lang="ja-JP" altLang="en-US" sz="2400" dirty="0">
              <a:solidFill>
                <a:srgbClr val="FF0000"/>
              </a:solidFill>
            </a:endParaRPr>
          </a:p>
        </p:txBody>
      </p:sp>
      <p:pic>
        <p:nvPicPr>
          <p:cNvPr id="12" name="図 5" descr="ILC-cryomodule.jp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206684" y="5064369"/>
            <a:ext cx="4985315" cy="1793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図 1" descr="ILC2009_cavity_LowRes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" y="4756638"/>
            <a:ext cx="2954336" cy="20911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図 13" descr="ILC2012_トンネル鳥瞰_120806_cpr_low2.pn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" y="1"/>
            <a:ext cx="4594291" cy="3261946"/>
          </a:xfrm>
          <a:prstGeom prst="rect">
            <a:avLst/>
          </a:prstGeom>
        </p:spPr>
      </p:pic>
      <p:sp>
        <p:nvSpPr>
          <p:cNvPr id="3" name="テキスト ボックス 2"/>
          <p:cNvSpPr txBox="1"/>
          <p:nvPr/>
        </p:nvSpPr>
        <p:spPr>
          <a:xfrm>
            <a:off x="3212346" y="5361019"/>
            <a:ext cx="4110421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高エネルギー加速器研究機構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加速器研究施設・第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研究系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山本　康史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244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2496961"/>
            <a:ext cx="12192000" cy="166199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5400" dirty="0" smtClean="0"/>
              <a:t>ここでちょっと寄り道します</a:t>
            </a:r>
            <a:endParaRPr kumimoji="1" lang="en-US" altLang="ja-JP" sz="5400" dirty="0" smtClean="0"/>
          </a:p>
          <a:p>
            <a:pPr algn="ctr"/>
            <a:r>
              <a:rPr lang="ja-JP" altLang="en-US" sz="4800" dirty="0" smtClean="0"/>
              <a:t>（学部で習得した電磁気学の復習をします）</a:t>
            </a:r>
            <a:endParaRPr kumimoji="1" lang="ja-JP" altLang="en-US" sz="4800" dirty="0"/>
          </a:p>
        </p:txBody>
      </p:sp>
    </p:spTree>
    <p:extLst>
      <p:ext uri="{BB962C8B-B14F-4D97-AF65-F5344CB8AC3E}">
        <p14:creationId xmlns:p14="http://schemas.microsoft.com/office/powerpoint/2010/main" val="212627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-1"/>
            <a:ext cx="12192000" cy="827261"/>
          </a:xfrm>
        </p:spPr>
        <p:txBody>
          <a:bodyPr anchor="ctr">
            <a:noAutofit/>
          </a:bodyPr>
          <a:lstStyle/>
          <a:p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Pill-box model</a:t>
            </a:r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（最も簡単な形状）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667"/>
          <a:stretch>
            <a:fillRect/>
          </a:stretch>
        </p:blipFill>
        <p:spPr bwMode="auto">
          <a:xfrm>
            <a:off x="1371600" y="4121763"/>
            <a:ext cx="4103687" cy="2690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935"/>
          <a:stretch>
            <a:fillRect/>
          </a:stretch>
        </p:blipFill>
        <p:spPr bwMode="auto">
          <a:xfrm>
            <a:off x="6745302" y="3735870"/>
            <a:ext cx="4392612" cy="273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488"/>
          <a:stretch>
            <a:fillRect/>
          </a:stretch>
        </p:blipFill>
        <p:spPr bwMode="auto">
          <a:xfrm>
            <a:off x="6889764" y="974898"/>
            <a:ext cx="4248150" cy="270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コンテンツ プレースホルダ 2"/>
          <p:cNvSpPr txBox="1">
            <a:spLocks/>
          </p:cNvSpPr>
          <p:nvPr/>
        </p:nvSpPr>
        <p:spPr>
          <a:xfrm>
            <a:off x="23033" y="916250"/>
            <a:ext cx="6341269" cy="281763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anose="05000000000000000000" pitchFamily="2" charset="2"/>
              <a:buChar char="u"/>
            </a:pPr>
            <a:r>
              <a:rPr lang="ja-JP" altLang="en-US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図のような</a:t>
            </a:r>
            <a:r>
              <a:rPr lang="en-US" altLang="ja-JP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Pill-box cavity</a:t>
            </a:r>
            <a:r>
              <a:rPr lang="ja-JP" altLang="en-US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を考える</a:t>
            </a:r>
            <a:endParaRPr lang="en-US" altLang="ja-JP" sz="28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u"/>
            </a:pP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加速モード：</a:t>
            </a: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TM</a:t>
            </a:r>
            <a:r>
              <a:rPr lang="en-US" altLang="ja-JP" sz="2400" baseline="-25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010</a:t>
            </a:r>
            <a:endParaRPr lang="en-US" altLang="ja-JP" sz="24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u"/>
            </a:pP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軸上に加速電場</a:t>
            </a:r>
            <a:endParaRPr lang="en-US" altLang="ja-JP" sz="20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u"/>
            </a:pP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周方向に磁場</a:t>
            </a:r>
            <a:endParaRPr lang="en-US" altLang="ja-JP" sz="20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u"/>
            </a:pP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Z</a:t>
            </a: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方向の長さは</a:t>
            </a: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RF</a:t>
            </a: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の半周期</a:t>
            </a:r>
            <a:endParaRPr lang="en-US" altLang="ja-JP" sz="24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u"/>
            </a:pPr>
            <a:r>
              <a:rPr lang="en-US" altLang="ja-JP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500MHz</a:t>
            </a: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だと</a:t>
            </a:r>
            <a:r>
              <a:rPr lang="en-US" altLang="ja-JP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30cm</a:t>
            </a:r>
          </a:p>
          <a:p>
            <a:pPr lvl="2" algn="l">
              <a:buFont typeface="Wingdings" panose="05000000000000000000" pitchFamily="2" charset="2"/>
              <a:buChar char="u"/>
            </a:pPr>
            <a:r>
              <a:rPr lang="en-US" altLang="ja-JP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1.3GHz</a:t>
            </a: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だと約</a:t>
            </a:r>
            <a:r>
              <a:rPr lang="en-US" altLang="ja-JP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11.5cm(1-cell</a:t>
            </a: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の場合</a:t>
            </a:r>
            <a:r>
              <a:rPr lang="en-US" altLang="ja-JP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)</a:t>
            </a:r>
          </a:p>
          <a:p>
            <a:pPr lvl="3" algn="l">
              <a:buFont typeface="Wingdings" panose="05000000000000000000" pitchFamily="2" charset="2"/>
              <a:buChar char="u"/>
            </a:pPr>
            <a:r>
              <a:rPr lang="en-US" altLang="ja-JP" sz="1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9-cell</a:t>
            </a:r>
            <a:r>
              <a:rPr lang="ja-JP" altLang="en-US" sz="1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だと約</a:t>
            </a:r>
            <a:r>
              <a:rPr lang="en-US" altLang="ja-JP" sz="1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1m</a:t>
            </a:r>
            <a:r>
              <a:rPr lang="ja-JP" altLang="en-US" sz="1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になる</a:t>
            </a:r>
            <a:endParaRPr lang="ja-JP" altLang="en-US" sz="1800" dirty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1"/>
          <p:cNvSpPr txBox="1">
            <a:spLocks noChangeArrowheads="1"/>
          </p:cNvSpPr>
          <p:nvPr/>
        </p:nvSpPr>
        <p:spPr bwMode="auto">
          <a:xfrm>
            <a:off x="8344708" y="1079673"/>
            <a:ext cx="592137" cy="769938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>
                <a:latin typeface="Century" panose="02040604050505020304" pitchFamily="18" charset="0"/>
              </a:rPr>
              <a:t>E</a:t>
            </a:r>
            <a:endParaRPr kumimoji="1" lang="ja-JP" altLang="en-US" sz="4400" b="1">
              <a:latin typeface="Century" panose="02040604050505020304" pitchFamily="18" charset="0"/>
            </a:endParaRPr>
          </a:p>
        </p:txBody>
      </p:sp>
      <p:sp>
        <p:nvSpPr>
          <p:cNvPr id="14" name="テキスト ボックス 12"/>
          <p:cNvSpPr txBox="1">
            <a:spLocks noChangeArrowheads="1"/>
          </p:cNvSpPr>
          <p:nvPr/>
        </p:nvSpPr>
        <p:spPr bwMode="auto">
          <a:xfrm>
            <a:off x="7726377" y="4497870"/>
            <a:ext cx="592137" cy="769938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 dirty="0">
                <a:latin typeface="Century" panose="02040604050505020304" pitchFamily="18" charset="0"/>
              </a:rPr>
              <a:t>B</a:t>
            </a:r>
            <a:endParaRPr kumimoji="1" lang="ja-JP" altLang="en-US" sz="4400" b="1" dirty="0">
              <a:latin typeface="Century" panose="02040604050505020304" pitchFamily="18" charset="0"/>
            </a:endParaRPr>
          </a:p>
        </p:txBody>
      </p:sp>
      <p:cxnSp>
        <p:nvCxnSpPr>
          <p:cNvPr id="15" name="直線矢印コネクタ 14"/>
          <p:cNvCxnSpPr>
            <a:cxnSpLocks noChangeShapeType="1"/>
          </p:cNvCxnSpPr>
          <p:nvPr/>
        </p:nvCxnSpPr>
        <p:spPr bwMode="auto">
          <a:xfrm>
            <a:off x="9080514" y="2346498"/>
            <a:ext cx="1828800" cy="0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6" name="テキスト ボックス 15"/>
          <p:cNvSpPr txBox="1">
            <a:spLocks noChangeArrowheads="1"/>
          </p:cNvSpPr>
          <p:nvPr/>
        </p:nvSpPr>
        <p:spPr bwMode="auto">
          <a:xfrm>
            <a:off x="8470914" y="1957561"/>
            <a:ext cx="649537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4400" b="1" baseline="30000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1" lang="ja-JP" altLang="en-US" sz="4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7" name="直線矢印コネクタ 17"/>
          <p:cNvCxnSpPr>
            <a:cxnSpLocks noChangeShapeType="1"/>
          </p:cNvCxnSpPr>
          <p:nvPr/>
        </p:nvCxnSpPr>
        <p:spPr bwMode="auto">
          <a:xfrm>
            <a:off x="9766314" y="5107470"/>
            <a:ext cx="762000" cy="914400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テキスト ボックス 18"/>
          <p:cNvSpPr txBox="1">
            <a:spLocks noChangeArrowheads="1"/>
          </p:cNvSpPr>
          <p:nvPr/>
        </p:nvSpPr>
        <p:spPr bwMode="auto">
          <a:xfrm>
            <a:off x="10104452" y="5183670"/>
            <a:ext cx="42386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9" name="直線矢印コネクタ 20"/>
          <p:cNvCxnSpPr>
            <a:cxnSpLocks noChangeShapeType="1"/>
          </p:cNvCxnSpPr>
          <p:nvPr/>
        </p:nvCxnSpPr>
        <p:spPr bwMode="auto">
          <a:xfrm>
            <a:off x="9309114" y="1051098"/>
            <a:ext cx="1143000" cy="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テキスト ボックス 21"/>
          <p:cNvSpPr txBox="1">
            <a:spLocks noChangeArrowheads="1"/>
          </p:cNvSpPr>
          <p:nvPr/>
        </p:nvSpPr>
        <p:spPr bwMode="auto">
          <a:xfrm>
            <a:off x="9707577" y="603423"/>
            <a:ext cx="36353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2"/>
          <p:cNvSpPr txBox="1">
            <a:spLocks noChangeArrowheads="1"/>
          </p:cNvSpPr>
          <p:nvPr/>
        </p:nvSpPr>
        <p:spPr bwMode="auto">
          <a:xfrm>
            <a:off x="1371600" y="4306884"/>
            <a:ext cx="1165225" cy="1200150"/>
          </a:xfrm>
          <a:prstGeom prst="rect">
            <a:avLst/>
          </a:prstGeom>
          <a:noFill/>
          <a:ln w="28575">
            <a:solidFill>
              <a:srgbClr val="0000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(x, y, z)</a:t>
            </a:r>
          </a:p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↓</a:t>
            </a:r>
          </a:p>
          <a:p>
            <a:pPr algn="ctr"/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el-G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kumimoji="1" lang="el-GR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r>
              <a:rPr kumimoji="1"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z)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832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66899"/>
          </a:xfrm>
        </p:spPr>
        <p:txBody>
          <a:bodyPr anchor="ctr">
            <a:normAutofit/>
          </a:bodyPr>
          <a:lstStyle/>
          <a:p>
            <a:r>
              <a:rPr lang="ja-JP" alt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波動方程式の円柱座標による解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52973394"/>
              </p:ext>
            </p:extLst>
          </p:nvPr>
        </p:nvGraphicFramePr>
        <p:xfrm>
          <a:off x="3487037" y="708086"/>
          <a:ext cx="4183062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0" name="数式" r:id="rId4" imgW="2032000" imgH="368300" progId="Equation.3">
                  <p:embed/>
                </p:oleObj>
              </mc:Choice>
              <mc:Fallback>
                <p:oleObj name="数式" r:id="rId4" imgW="2032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7037" y="708086"/>
                        <a:ext cx="4183062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27795299"/>
              </p:ext>
            </p:extLst>
          </p:nvPr>
        </p:nvGraphicFramePr>
        <p:xfrm>
          <a:off x="3487037" y="1509774"/>
          <a:ext cx="5095875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1" name="数式" r:id="rId6" imgW="2476500" imgH="406400" progId="Equation.3">
                  <p:embed/>
                </p:oleObj>
              </mc:Choice>
              <mc:Fallback>
                <p:oleObj name="数式" r:id="rId6" imgW="2476500" imgH="406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87037" y="1509774"/>
                        <a:ext cx="5095875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コネクタ 20"/>
          <p:cNvCxnSpPr>
            <a:cxnSpLocks noChangeShapeType="1"/>
          </p:cNvCxnSpPr>
          <p:nvPr/>
        </p:nvCxnSpPr>
        <p:spPr bwMode="auto">
          <a:xfrm>
            <a:off x="4155374" y="1938399"/>
            <a:ext cx="1524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2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7705111"/>
              </p:ext>
            </p:extLst>
          </p:nvPr>
        </p:nvGraphicFramePr>
        <p:xfrm>
          <a:off x="3499737" y="2317811"/>
          <a:ext cx="5018087" cy="963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2" name="数式" r:id="rId8" imgW="2438400" imgH="431800" progId="Equation.3">
                  <p:embed/>
                </p:oleObj>
              </mc:Choice>
              <mc:Fallback>
                <p:oleObj name="数式" r:id="rId8" imgW="2438400" imgH="4318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99737" y="2317811"/>
                        <a:ext cx="5018087" cy="9636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65634953"/>
              </p:ext>
            </p:extLst>
          </p:nvPr>
        </p:nvGraphicFramePr>
        <p:xfrm>
          <a:off x="3469574" y="3330636"/>
          <a:ext cx="836613" cy="452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3" name="数式" r:id="rId10" imgW="406048" imgH="203024" progId="Equation.3">
                  <p:embed/>
                </p:oleObj>
              </mc:Choice>
              <mc:Fallback>
                <p:oleObj name="数式" r:id="rId10" imgW="406048" imgH="2030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9574" y="3330636"/>
                        <a:ext cx="836613" cy="452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テキスト ボックス 23"/>
          <p:cNvSpPr txBox="1">
            <a:spLocks noChangeArrowheads="1"/>
          </p:cNvSpPr>
          <p:nvPr/>
        </p:nvSpPr>
        <p:spPr bwMode="auto">
          <a:xfrm>
            <a:off x="4437949" y="3367149"/>
            <a:ext cx="2141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000"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(TM mode</a:t>
            </a:r>
            <a:r>
              <a:rPr kumimoji="1" lang="ja-JP" altLang="en-US" sz="2000"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のため</a:t>
            </a:r>
            <a:r>
              <a:rPr kumimoji="1" lang="en-US" altLang="ja-JP" sz="2000">
                <a:latin typeface="HGP明朝E" panose="02020900000000000000" pitchFamily="18" charset="-128"/>
                <a:ea typeface="HGP明朝E" panose="02020900000000000000" pitchFamily="18" charset="-128"/>
                <a:cs typeface="Times New Roman" panose="02020603050405020304" pitchFamily="18" charset="0"/>
              </a:rPr>
              <a:t>)</a:t>
            </a:r>
            <a:endParaRPr kumimoji="1" lang="ja-JP" altLang="en-US" sz="2000">
              <a:latin typeface="HGP明朝E" panose="02020900000000000000" pitchFamily="18" charset="-128"/>
              <a:ea typeface="HGP明朝E" panose="020209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5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9058125"/>
              </p:ext>
            </p:extLst>
          </p:nvPr>
        </p:nvGraphicFramePr>
        <p:xfrm>
          <a:off x="3460049" y="3706874"/>
          <a:ext cx="5648325" cy="9890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4" name="数式" r:id="rId12" imgW="2743200" imgH="444500" progId="Equation.3">
                  <p:embed/>
                </p:oleObj>
              </mc:Choice>
              <mc:Fallback>
                <p:oleObj name="数式" r:id="rId12" imgW="2743200" imgH="4445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0049" y="3706874"/>
                        <a:ext cx="5648325" cy="9890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6" name="直線コネクタ 25"/>
          <p:cNvCxnSpPr>
            <a:cxnSpLocks noChangeShapeType="1"/>
          </p:cNvCxnSpPr>
          <p:nvPr/>
        </p:nvCxnSpPr>
        <p:spPr bwMode="auto">
          <a:xfrm>
            <a:off x="4155374" y="4224399"/>
            <a:ext cx="1524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aphicFrame>
        <p:nvGraphicFramePr>
          <p:cNvPr id="17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8273868"/>
              </p:ext>
            </p:extLst>
          </p:nvPr>
        </p:nvGraphicFramePr>
        <p:xfrm>
          <a:off x="3448937" y="4619686"/>
          <a:ext cx="5121275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5" name="数式" r:id="rId14" imgW="2489200" imgH="419100" progId="Equation.3">
                  <p:embed/>
                </p:oleObj>
              </mc:Choice>
              <mc:Fallback>
                <p:oleObj name="数式" r:id="rId14" imgW="2489200" imgH="419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48937" y="4619686"/>
                        <a:ext cx="5121275" cy="933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84670366"/>
              </p:ext>
            </p:extLst>
          </p:nvPr>
        </p:nvGraphicFramePr>
        <p:xfrm>
          <a:off x="3469574" y="5526149"/>
          <a:ext cx="1176338" cy="8207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6" name="数式" r:id="rId16" imgW="571500" imgH="368300" progId="Equation.3">
                  <p:embed/>
                </p:oleObj>
              </mc:Choice>
              <mc:Fallback>
                <p:oleObj name="数式" r:id="rId16" imgW="5715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69574" y="5526149"/>
                        <a:ext cx="1176338" cy="8207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10434247"/>
              </p:ext>
            </p:extLst>
          </p:nvPr>
        </p:nvGraphicFramePr>
        <p:xfrm>
          <a:off x="4917374" y="5442011"/>
          <a:ext cx="2614613" cy="904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7" name="数式" r:id="rId18" imgW="1269449" imgH="406224" progId="Equation.3">
                  <p:embed/>
                </p:oleObj>
              </mc:Choice>
              <mc:Fallback>
                <p:oleObj name="数式" r:id="rId18" imgW="1269449" imgH="406224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17374" y="5442011"/>
                        <a:ext cx="2614613" cy="904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06593926"/>
              </p:ext>
            </p:extLst>
          </p:nvPr>
        </p:nvGraphicFramePr>
        <p:xfrm>
          <a:off x="7736774" y="5334061"/>
          <a:ext cx="2197100" cy="1017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308" name="数式" r:id="rId20" imgW="1066800" imgH="457200" progId="Equation.3">
                  <p:embed/>
                </p:oleObj>
              </mc:Choice>
              <mc:Fallback>
                <p:oleObj name="数式" r:id="rId20" imgW="106680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1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36774" y="5334061"/>
                        <a:ext cx="2197100" cy="1017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" name="テキスト ボックス 31"/>
          <p:cNvSpPr txBox="1">
            <a:spLocks noChangeArrowheads="1"/>
          </p:cNvSpPr>
          <p:nvPr/>
        </p:nvSpPr>
        <p:spPr bwMode="auto">
          <a:xfrm>
            <a:off x="10015915" y="5673578"/>
            <a:ext cx="202972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 algn="ctr"/>
            <a:r>
              <a:rPr kumimoji="1" lang="ja-JP" altLang="en-US" sz="1600" b="1" dirty="0">
                <a:solidFill>
                  <a:srgbClr val="C00000"/>
                </a:solidFill>
                <a:latin typeface="HGP明朝E" panose="02020900000000000000" pitchFamily="18" charset="-128"/>
                <a:ea typeface="HGP明朝E" panose="02020900000000000000" pitchFamily="18" charset="-128"/>
              </a:rPr>
              <a:t>真空のインピーダンス</a:t>
            </a:r>
          </a:p>
        </p:txBody>
      </p:sp>
      <p:sp>
        <p:nvSpPr>
          <p:cNvPr id="22" name="テキスト ボックス 32"/>
          <p:cNvSpPr txBox="1">
            <a:spLocks noChangeArrowheads="1"/>
          </p:cNvSpPr>
          <p:nvPr/>
        </p:nvSpPr>
        <p:spPr bwMode="auto">
          <a:xfrm>
            <a:off x="1127700" y="3979207"/>
            <a:ext cx="1205779" cy="1815882"/>
          </a:xfrm>
          <a:prstGeom prst="rect">
            <a:avLst/>
          </a:prstGeom>
          <a:noFill/>
          <a:ln w="28575">
            <a:solidFill>
              <a:srgbClr val="7030A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ja-JP" altLang="en-US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引き数</a:t>
            </a:r>
            <a:endParaRPr kumimoji="1" lang="en-US" altLang="ja-JP" sz="2800" dirty="0" smtClean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2800" dirty="0" smtClean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m</a:t>
            </a:r>
            <a:r>
              <a:rPr kumimoji="1" lang="en-US" altLang="ja-JP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: </a:t>
            </a:r>
            <a:r>
              <a:rPr kumimoji="1" lang="el-GR" altLang="ja-JP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φ</a:t>
            </a:r>
            <a:endParaRPr kumimoji="1" lang="en-US" altLang="ja-JP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n: </a:t>
            </a:r>
            <a:r>
              <a:rPr kumimoji="1" lang="el-GR" altLang="ja-JP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ρ</a:t>
            </a:r>
            <a:endParaRPr kumimoji="1" lang="en-US" altLang="ja-JP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r>
              <a:rPr kumimoji="1" lang="en-US" altLang="ja-JP" sz="2800" dirty="0"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p: z</a:t>
            </a:r>
            <a:endParaRPr kumimoji="1" lang="ja-JP" altLang="en-US" sz="2800" dirty="0"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33"/>
          <p:cNvSpPr txBox="1">
            <a:spLocks noChangeArrowheads="1"/>
          </p:cNvSpPr>
          <p:nvPr/>
        </p:nvSpPr>
        <p:spPr bwMode="auto">
          <a:xfrm>
            <a:off x="2753466" y="6410446"/>
            <a:ext cx="6563015" cy="400110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  <a:extLst/>
        </p:spPr>
        <p:txBody>
          <a:bodyPr wrap="none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 algn="ctr"/>
            <a:r>
              <a:rPr kumimoji="1" lang="ja-JP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本当はさらに時間変化の因子</a:t>
            </a:r>
            <a:r>
              <a:rPr kumimoji="1" lang="en-US" altLang="ja-JP" sz="2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e</a:t>
            </a:r>
            <a:r>
              <a:rPr kumimoji="1" lang="en-US" altLang="ja-JP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-</a:t>
            </a:r>
            <a:r>
              <a:rPr kumimoji="1" lang="en-US" altLang="ja-JP" sz="2000" baseline="30000" dirty="0" err="1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i</a:t>
            </a:r>
            <a:r>
              <a:rPr kumimoji="1" lang="el-GR" altLang="ja-JP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ω</a:t>
            </a:r>
            <a:r>
              <a:rPr kumimoji="1" lang="en-US" altLang="ja-JP" sz="2000" baseline="30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t</a:t>
            </a:r>
            <a:r>
              <a:rPr kumimoji="1" lang="ja-JP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が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かかるが面倒なので省く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34"/>
          <p:cNvSpPr txBox="1">
            <a:spLocks noChangeArrowheads="1"/>
          </p:cNvSpPr>
          <p:nvPr/>
        </p:nvSpPr>
        <p:spPr bwMode="auto">
          <a:xfrm>
            <a:off x="9004910" y="941511"/>
            <a:ext cx="2859885" cy="830997"/>
          </a:xfrm>
          <a:prstGeom prst="rect">
            <a:avLst/>
          </a:prstGeom>
          <a:noFill/>
          <a:ln w="28575">
            <a:solidFill>
              <a:srgbClr val="CC33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J</a:t>
            </a:r>
            <a:r>
              <a:rPr kumimoji="1" lang="en-US" altLang="ja-JP" sz="24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(x):</a:t>
            </a:r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 Bessel function</a:t>
            </a:r>
          </a:p>
          <a:p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u</a:t>
            </a:r>
            <a:r>
              <a:rPr kumimoji="1" lang="en-US" altLang="ja-JP" sz="24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mn</a:t>
            </a:r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: n-th root of J</a:t>
            </a:r>
            <a:r>
              <a:rPr kumimoji="1" lang="en-US" altLang="ja-JP" sz="2400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</a:t>
            </a:r>
            <a:r>
              <a:rPr kumimoji="1" lang="en-US" altLang="ja-JP" sz="2400" i="1">
                <a:latin typeface="Times New Roman" panose="02020603050405020304" pitchFamily="18" charset="0"/>
                <a:cs typeface="Times New Roman" panose="02020603050405020304" pitchFamily="18" charset="0"/>
              </a:rPr>
              <a:t>(x)</a:t>
            </a:r>
            <a:endParaRPr kumimoji="1" lang="ja-JP" altLang="en-US" sz="2400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1"/>
          <p:cNvSpPr txBox="1">
            <a:spLocks noChangeArrowheads="1"/>
          </p:cNvSpPr>
          <p:nvPr/>
        </p:nvSpPr>
        <p:spPr bwMode="auto">
          <a:xfrm>
            <a:off x="869371" y="1192273"/>
            <a:ext cx="1722438" cy="76993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TM</a:t>
            </a:r>
            <a:r>
              <a:rPr kumimoji="1" lang="en-US" altLang="ja-JP" sz="4400" b="1" i="1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mnp</a:t>
            </a:r>
            <a:endParaRPr kumimoji="1" lang="en-US" altLang="ja-JP" sz="4400" b="1" i="1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角丸四角形吹き出し 25"/>
          <p:cNvSpPr/>
          <p:nvPr/>
        </p:nvSpPr>
        <p:spPr>
          <a:xfrm>
            <a:off x="95413" y="2414649"/>
            <a:ext cx="3166534" cy="866775"/>
          </a:xfrm>
          <a:prstGeom prst="wedgeRoundRectCallout">
            <a:avLst>
              <a:gd name="adj1" fmla="val -8827"/>
              <a:gd name="adj2" fmla="val -91461"/>
              <a:gd name="adj3" fmla="val 16667"/>
            </a:avLst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</a:t>
            </a:r>
            <a:r>
              <a:rPr kumimoji="1" lang="en-US" altLang="ja-JP" sz="2400" baseline="-25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mnp</a:t>
            </a:r>
            <a:r>
              <a:rPr kumimoji="1" lang="ja-JP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も導かれるが</a:t>
            </a:r>
            <a:endParaRPr kumimoji="1" lang="en-US" altLang="ja-JP" sz="240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今は無視する</a:t>
            </a:r>
            <a:endParaRPr kumimoji="1" lang="ja-JP" altLang="en-US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2402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968478"/>
          </a:xfrm>
        </p:spPr>
        <p:txBody>
          <a:bodyPr anchor="ctr">
            <a:normAutofit/>
          </a:bodyPr>
          <a:lstStyle/>
          <a:p>
            <a:r>
              <a:rPr lang="ja-JP" alt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加速モード</a:t>
            </a:r>
            <a:r>
              <a:rPr lang="en-US" altLang="ja-JP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(TM</a:t>
            </a:r>
            <a:r>
              <a:rPr lang="en-US" altLang="ja-JP" sz="5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010</a:t>
            </a:r>
            <a:r>
              <a:rPr lang="en-US" altLang="ja-JP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mode)</a:t>
            </a:r>
            <a:endParaRPr kumimoji="1" lang="ja-JP" alt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11"/>
          <p:cNvSpPr txBox="1">
            <a:spLocks noChangeArrowheads="1"/>
          </p:cNvSpPr>
          <p:nvPr/>
        </p:nvSpPr>
        <p:spPr bwMode="auto">
          <a:xfrm>
            <a:off x="0" y="880680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 algn="ctr"/>
            <a:r>
              <a:rPr lang="ja-JP" altLang="en-US" sz="2400" dirty="0" smtClean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前</a:t>
            </a:r>
            <a:r>
              <a:rPr lang="ja-JP" altLang="en-US" sz="24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ページ</a:t>
            </a:r>
            <a:r>
              <a:rPr kumimoji="1" lang="ja-JP" altLang="en-US" sz="2400" dirty="0" smtClean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の</a:t>
            </a:r>
            <a:r>
              <a:rPr kumimoji="1" lang="ja-JP" altLang="en-US" sz="24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式に、</a:t>
            </a:r>
            <a:r>
              <a:rPr kumimoji="1" lang="en-US" altLang="ja-JP" sz="24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m = 0, n = 1, p = 0 </a:t>
            </a:r>
            <a:r>
              <a:rPr kumimoji="1" lang="ja-JP" altLang="en-US" sz="24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を代入する。</a:t>
            </a:r>
            <a:endParaRPr kumimoji="1" lang="en-US" altLang="ja-JP" sz="2400" dirty="0">
              <a:latin typeface="Times New Roman" panose="020206030504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</p:txBody>
      </p:sp>
      <p:graphicFrame>
        <p:nvGraphicFramePr>
          <p:cNvPr id="1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74145930"/>
              </p:ext>
            </p:extLst>
          </p:nvPr>
        </p:nvGraphicFramePr>
        <p:xfrm>
          <a:off x="2678773" y="1636816"/>
          <a:ext cx="2874962" cy="8207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2" name="数式" r:id="rId4" imgW="1397000" imgH="368300" progId="Equation.3">
                  <p:embed/>
                </p:oleObj>
              </mc:Choice>
              <mc:Fallback>
                <p:oleObj name="数式" r:id="rId4" imgW="1397000" imgH="368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78773" y="1636816"/>
                        <a:ext cx="2874962" cy="8207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2938782"/>
              </p:ext>
            </p:extLst>
          </p:nvPr>
        </p:nvGraphicFramePr>
        <p:xfrm>
          <a:off x="2642260" y="2475016"/>
          <a:ext cx="3267075" cy="876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33" name="数式" r:id="rId6" imgW="1586811" imgH="393529" progId="Equation.3">
                  <p:embed/>
                </p:oleObj>
              </mc:Choice>
              <mc:Fallback>
                <p:oleObj name="数式" r:id="rId6" imgW="1586811" imgH="393529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42260" y="2475016"/>
                        <a:ext cx="3267075" cy="8763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2" name="直線コネクタ 18"/>
          <p:cNvCxnSpPr>
            <a:cxnSpLocks noChangeShapeType="1"/>
          </p:cNvCxnSpPr>
          <p:nvPr/>
        </p:nvCxnSpPr>
        <p:spPr bwMode="auto">
          <a:xfrm>
            <a:off x="3318535" y="2932216"/>
            <a:ext cx="152400" cy="0"/>
          </a:xfrm>
          <a:prstGeom prst="line">
            <a:avLst/>
          </a:prstGeom>
          <a:noFill/>
          <a:ln w="19050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3" name="直線コネクタ 22"/>
          <p:cNvCxnSpPr>
            <a:cxnSpLocks noChangeShapeType="1"/>
          </p:cNvCxnSpPr>
          <p:nvPr/>
        </p:nvCxnSpPr>
        <p:spPr bwMode="auto">
          <a:xfrm>
            <a:off x="5528335" y="2779816"/>
            <a:ext cx="762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直線コネクタ 23"/>
          <p:cNvCxnSpPr>
            <a:cxnSpLocks noChangeShapeType="1"/>
          </p:cNvCxnSpPr>
          <p:nvPr/>
        </p:nvCxnSpPr>
        <p:spPr bwMode="auto">
          <a:xfrm>
            <a:off x="5147335" y="1941616"/>
            <a:ext cx="76200" cy="0"/>
          </a:xfrm>
          <a:prstGeom prst="lin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pic>
        <p:nvPicPr>
          <p:cNvPr id="15" name="図 24" descr="TM010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460" y="1484416"/>
            <a:ext cx="3200400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テキスト ボックス 25"/>
          <p:cNvSpPr txBox="1">
            <a:spLocks noChangeArrowheads="1"/>
          </p:cNvSpPr>
          <p:nvPr/>
        </p:nvSpPr>
        <p:spPr bwMode="auto">
          <a:xfrm>
            <a:off x="7923873" y="1636816"/>
            <a:ext cx="5095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2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z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26"/>
          <p:cNvSpPr txBox="1">
            <a:spLocks noChangeArrowheads="1"/>
          </p:cNvSpPr>
          <p:nvPr/>
        </p:nvSpPr>
        <p:spPr bwMode="auto">
          <a:xfrm>
            <a:off x="7671460" y="2865541"/>
            <a:ext cx="582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80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r>
              <a:rPr kumimoji="1" lang="el-GR" altLang="ja-JP" sz="2800" baseline="-25000">
                <a:latin typeface="Times New Roman" panose="02020603050405020304" pitchFamily="18" charset="0"/>
                <a:cs typeface="Times New Roman" panose="02020603050405020304" pitchFamily="18" charset="0"/>
              </a:rPr>
              <a:t>φ</a:t>
            </a:r>
            <a:endParaRPr kumimoji="1" lang="ja-JP" altLang="en-US" sz="28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線矢印コネクタ 28"/>
          <p:cNvCxnSpPr>
            <a:cxnSpLocks noChangeShapeType="1"/>
          </p:cNvCxnSpPr>
          <p:nvPr/>
        </p:nvCxnSpPr>
        <p:spPr bwMode="auto">
          <a:xfrm flipV="1">
            <a:off x="8966860" y="2475016"/>
            <a:ext cx="0" cy="1447800"/>
          </a:xfrm>
          <a:prstGeom prst="straightConnector1">
            <a:avLst/>
          </a:prstGeom>
          <a:noFill/>
          <a:ln w="28575" algn="ctr">
            <a:solidFill>
              <a:schemeClr val="tx1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9" name="テキスト ボックス 29"/>
          <p:cNvSpPr txBox="1">
            <a:spLocks noChangeArrowheads="1"/>
          </p:cNvSpPr>
          <p:nvPr/>
        </p:nvSpPr>
        <p:spPr bwMode="auto">
          <a:xfrm>
            <a:off x="8662060" y="3903766"/>
            <a:ext cx="6334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0.77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線矢印コネクタ 31"/>
          <p:cNvCxnSpPr>
            <a:cxnSpLocks noChangeShapeType="1"/>
          </p:cNvCxnSpPr>
          <p:nvPr/>
        </p:nvCxnSpPr>
        <p:spPr bwMode="auto">
          <a:xfrm flipV="1">
            <a:off x="3556660" y="3084616"/>
            <a:ext cx="0" cy="533400"/>
          </a:xfrm>
          <a:prstGeom prst="straightConnector1">
            <a:avLst/>
          </a:prstGeom>
          <a:noFill/>
          <a:ln w="28575" algn="ctr">
            <a:solidFill>
              <a:srgbClr val="CC00FF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1" name="テキスト ボックス 32"/>
          <p:cNvSpPr txBox="1">
            <a:spLocks noChangeArrowheads="1"/>
          </p:cNvSpPr>
          <p:nvPr/>
        </p:nvSpPr>
        <p:spPr bwMode="auto">
          <a:xfrm>
            <a:off x="1727860" y="3618016"/>
            <a:ext cx="36655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ja-JP" altLang="en-US" sz="2000">
                <a:solidFill>
                  <a:srgbClr val="CC00FF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位相が９０</a:t>
            </a:r>
            <a:r>
              <a:rPr kumimoji="1" lang="en-US" altLang="ja-JP" sz="2000">
                <a:solidFill>
                  <a:srgbClr val="CC00FF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°</a:t>
            </a:r>
            <a:r>
              <a:rPr kumimoji="1" lang="ja-JP" altLang="en-US" sz="2000">
                <a:solidFill>
                  <a:srgbClr val="CC00FF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ずれているということ</a:t>
            </a:r>
          </a:p>
        </p:txBody>
      </p:sp>
      <p:sp>
        <p:nvSpPr>
          <p:cNvPr id="22" name="テキスト ボックス 33"/>
          <p:cNvSpPr txBox="1">
            <a:spLocks noChangeArrowheads="1"/>
          </p:cNvSpPr>
          <p:nvPr/>
        </p:nvSpPr>
        <p:spPr bwMode="auto">
          <a:xfrm>
            <a:off x="7976260" y="3903766"/>
            <a:ext cx="555625" cy="40005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l-GR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ρ</a:t>
            </a:r>
            <a:r>
              <a:rPr kumimoji="1" lang="en-US" altLang="ja-JP" sz="2000">
                <a:latin typeface="Times New Roman" panose="02020603050405020304" pitchFamily="18" charset="0"/>
                <a:cs typeface="Times New Roman" panose="02020603050405020304" pitchFamily="18" charset="0"/>
              </a:rPr>
              <a:t>/R</a:t>
            </a:r>
            <a:endParaRPr kumimoji="1" lang="ja-JP" altLang="en-US" sz="200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直線矢印コネクタ 35"/>
          <p:cNvCxnSpPr>
            <a:cxnSpLocks noChangeShapeType="1"/>
          </p:cNvCxnSpPr>
          <p:nvPr/>
        </p:nvCxnSpPr>
        <p:spPr bwMode="auto">
          <a:xfrm>
            <a:off x="6833260" y="1408216"/>
            <a:ext cx="0" cy="2667000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4" name="テキスト ボックス 36"/>
          <p:cNvSpPr txBox="1">
            <a:spLocks noChangeArrowheads="1"/>
          </p:cNvSpPr>
          <p:nvPr/>
        </p:nvSpPr>
        <p:spPr bwMode="auto">
          <a:xfrm>
            <a:off x="6528460" y="3846616"/>
            <a:ext cx="622300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4400" b="1" baseline="30000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endParaRPr kumimoji="1" lang="ja-JP" altLang="en-US" sz="4400" b="1" dirty="0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37"/>
          <p:cNvSpPr txBox="1">
            <a:spLocks noChangeArrowheads="1"/>
          </p:cNvSpPr>
          <p:nvPr/>
        </p:nvSpPr>
        <p:spPr bwMode="auto">
          <a:xfrm>
            <a:off x="2329962" y="4770541"/>
            <a:ext cx="753793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ja-JP" altLang="en-US" sz="20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つまり</a:t>
            </a:r>
            <a:r>
              <a:rPr kumimoji="1" lang="en-US" altLang="ja-JP" sz="20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TM</a:t>
            </a:r>
            <a:r>
              <a:rPr kumimoji="1" lang="en-US" altLang="ja-JP" sz="2000" baseline="-250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010</a:t>
            </a:r>
            <a:r>
              <a:rPr kumimoji="1" lang="ja-JP" altLang="en-US" sz="20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モードの場合、軸上の電場が最大で、かつ磁場は０となり、</a:t>
            </a:r>
            <a:endParaRPr kumimoji="1" lang="en-US" altLang="ja-JP" sz="2000" dirty="0">
              <a:latin typeface="Times New Roman" panose="020206030504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  <a:p>
            <a:r>
              <a:rPr kumimoji="1" lang="ja-JP" altLang="en-US" sz="2000" dirty="0"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ビームを加速するのに適していることになる。</a:t>
            </a:r>
            <a:endParaRPr kumimoji="1" lang="en-US" altLang="ja-JP" sz="2000" dirty="0">
              <a:latin typeface="Times New Roman" panose="02020603050405020304" pitchFamily="18" charset="0"/>
              <a:ea typeface="HGP明朝E" panose="02020900000000000000" pitchFamily="18" charset="-128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38"/>
          <p:cNvSpPr txBox="1">
            <a:spLocks noChangeArrowheads="1"/>
          </p:cNvSpPr>
          <p:nvPr/>
        </p:nvSpPr>
        <p:spPr bwMode="auto">
          <a:xfrm>
            <a:off x="0" y="5892256"/>
            <a:ext cx="121920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 algn="ctr"/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TM</a:t>
            </a:r>
            <a:r>
              <a:rPr kumimoji="1" lang="en-US" altLang="ja-JP" sz="2400" baseline="-250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010</a:t>
            </a:r>
            <a:r>
              <a:rPr kumimoji="1"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モードのことを、加速モード、あるいは</a:t>
            </a:r>
            <a:r>
              <a:rPr kumimoji="1" lang="en-US" altLang="ja-JP" sz="24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fundamental mode</a:t>
            </a:r>
            <a:r>
              <a:rPr kumimoji="1"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ea typeface="HGP明朝E" panose="02020900000000000000" pitchFamily="18" charset="-128"/>
                <a:cs typeface="Times New Roman" panose="02020603050405020304" pitchFamily="18" charset="0"/>
              </a:rPr>
              <a:t>ともいう。</a:t>
            </a:r>
          </a:p>
        </p:txBody>
      </p:sp>
    </p:spTree>
    <p:extLst>
      <p:ext uri="{BB962C8B-B14F-4D97-AF65-F5344CB8AC3E}">
        <p14:creationId xmlns:p14="http://schemas.microsoft.com/office/powerpoint/2010/main" val="20296109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849086"/>
          </a:xfrm>
        </p:spPr>
        <p:txBody>
          <a:bodyPr anchor="ctr">
            <a:noAutofit/>
          </a:bodyPr>
          <a:lstStyle/>
          <a:p>
            <a:r>
              <a:rPr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ビームパイプを付けてみる（実際には色々くっ付いている）</a:t>
            </a:r>
            <a:endParaRPr kumimoji="1" lang="ja-JP" altLang="en-US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コンテンツ プレースホルダ 2"/>
          <p:cNvSpPr txBox="1">
            <a:spLocks/>
          </p:cNvSpPr>
          <p:nvPr/>
        </p:nvSpPr>
        <p:spPr>
          <a:xfrm>
            <a:off x="0" y="968011"/>
            <a:ext cx="12192000" cy="31212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anose="05000000000000000000" pitchFamily="2" charset="2"/>
              <a:buChar char="u"/>
            </a:pPr>
            <a:r>
              <a:rPr lang="ja-JP" altLang="en-US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ビームを通してみる</a:t>
            </a:r>
            <a:r>
              <a:rPr lang="en-US" altLang="ja-JP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(Pill-box</a:t>
            </a:r>
            <a:r>
              <a:rPr lang="ja-JP" altLang="en-US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から変形</a:t>
            </a:r>
            <a:r>
              <a:rPr lang="en-US" altLang="ja-JP" sz="2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)</a:t>
            </a:r>
          </a:p>
          <a:p>
            <a:pPr lvl="1" algn="l">
              <a:buFont typeface="Wingdings" panose="05000000000000000000" pitchFamily="2" charset="2"/>
              <a:buChar char="u"/>
            </a:pP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実際の空洞にはビームの通り道</a:t>
            </a: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(</a:t>
            </a: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ビームパイプ</a:t>
            </a: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)</a:t>
            </a: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が付いており、また、高周波</a:t>
            </a:r>
            <a:r>
              <a:rPr lang="en-US" altLang="ja-JP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(RF)</a:t>
            </a: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を送り込む入力結合器が取り付けられている。さらにビームが生み出す高調波を取り出すためのポートも取り付けられている。</a:t>
            </a:r>
            <a:endParaRPr lang="en-US" altLang="ja-JP" sz="24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1" algn="l">
              <a:buFont typeface="Wingdings" panose="05000000000000000000" pitchFamily="2" charset="2"/>
              <a:buChar char="u"/>
            </a:pPr>
            <a:r>
              <a:rPr lang="ja-JP" altLang="en-US" sz="24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加速によるエネルギー</a:t>
            </a:r>
            <a:endParaRPr lang="en-US" altLang="ja-JP" sz="24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2" algn="l">
              <a:buFont typeface="Wingdings" panose="05000000000000000000" pitchFamily="2" charset="2"/>
              <a:buChar char="u"/>
            </a:pP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ビームが通過する際は、時間変化をする電場を感じながら空洞内を通り抜けることになる。</a:t>
            </a:r>
            <a:endParaRPr lang="en-US" altLang="ja-JP" sz="2000" dirty="0" smtClean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  <a:p>
            <a:pPr lvl="3" algn="l">
              <a:buFont typeface="Wingdings" panose="05000000000000000000" pitchFamily="2" charset="2"/>
              <a:buChar char="u"/>
            </a:pPr>
            <a:r>
              <a:rPr lang="en-US" altLang="ja-JP" sz="18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Time transit factor</a:t>
            </a:r>
          </a:p>
          <a:p>
            <a:pPr lvl="2" algn="l">
              <a:buFont typeface="Wingdings" panose="05000000000000000000" pitchFamily="2" charset="2"/>
              <a:buChar char="u"/>
            </a:pPr>
            <a:r>
              <a:rPr lang="ja-JP" altLang="en-US" sz="2000" dirty="0" smtClean="0">
                <a:latin typeface="Times New Roman" panose="02020603050405020304" pitchFamily="18" charset="0"/>
                <a:ea typeface="HGS明朝E" panose="02020900000000000000" pitchFamily="18" charset="-128"/>
                <a:cs typeface="Times New Roman" panose="02020603050405020304" pitchFamily="18" charset="0"/>
              </a:rPr>
              <a:t>したがって、ビームの得るエネルギーは以下の式で表される。</a:t>
            </a:r>
            <a:endParaRPr lang="ja-JP" altLang="en-US" sz="2000" dirty="0">
              <a:latin typeface="Times New Roman" panose="02020603050405020304" pitchFamily="18" charset="0"/>
              <a:ea typeface="HGS明朝E" panose="02020900000000000000" pitchFamily="18" charset="-128"/>
              <a:cs typeface="Times New Roman" panose="02020603050405020304" pitchFamily="18" charset="0"/>
            </a:endParaRPr>
          </a:p>
        </p:txBody>
      </p:sp>
      <p:pic>
        <p:nvPicPr>
          <p:cNvPr id="9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519" y="4012221"/>
            <a:ext cx="3084513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0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21961291"/>
              </p:ext>
            </p:extLst>
          </p:nvPr>
        </p:nvGraphicFramePr>
        <p:xfrm>
          <a:off x="1301391" y="4217861"/>
          <a:ext cx="4724400" cy="1136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4" name="Equation" r:id="rId5" imgW="2006600" imgH="482600" progId="Equation.DSMT4">
                  <p:embed/>
                </p:oleObj>
              </mc:Choice>
              <mc:Fallback>
                <p:oleObj name="Equation" r:id="rId5" imgW="2006600" imgH="482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01391" y="4217861"/>
                        <a:ext cx="4724400" cy="1136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11" name="直線矢印コネクタ 16"/>
          <p:cNvCxnSpPr>
            <a:cxnSpLocks noChangeShapeType="1"/>
          </p:cNvCxnSpPr>
          <p:nvPr/>
        </p:nvCxnSpPr>
        <p:spPr bwMode="auto">
          <a:xfrm>
            <a:off x="7017619" y="5002821"/>
            <a:ext cx="4114800" cy="685800"/>
          </a:xfrm>
          <a:prstGeom prst="straightConnector1">
            <a:avLst/>
          </a:prstGeom>
          <a:noFill/>
          <a:ln w="38100" algn="ctr">
            <a:solidFill>
              <a:srgbClr val="0000FF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テキスト ボックス 17"/>
          <p:cNvSpPr txBox="1">
            <a:spLocks noChangeArrowheads="1"/>
          </p:cNvSpPr>
          <p:nvPr/>
        </p:nvSpPr>
        <p:spPr bwMode="auto">
          <a:xfrm>
            <a:off x="6992219" y="4317021"/>
            <a:ext cx="649288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r>
              <a:rPr kumimoji="1" lang="en-US" altLang="ja-JP" sz="4400" b="1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4400" b="1" baseline="3000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endParaRPr kumimoji="1" lang="ja-JP" altLang="en-US" sz="4400" b="1">
              <a:solidFill>
                <a:srgbClr val="0000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25627" y="5962982"/>
            <a:ext cx="7885492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ja-JP" altLang="en-US" sz="2000" dirty="0" smtClean="0">
                <a:solidFill>
                  <a:srgbClr val="FF0000"/>
                </a:solidFill>
              </a:rPr>
              <a:t>実際の空洞形状の場合は手計算ではなく、シミュレーションで計算する。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3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849086"/>
          </a:xfrm>
        </p:spPr>
        <p:txBody>
          <a:bodyPr anchor="ctr">
            <a:normAutofit/>
          </a:bodyPr>
          <a:lstStyle/>
          <a:p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高調波</a:t>
            </a: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(Higher Order Mode)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も取り出す必要がある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5"/>
          <p:cNvPicPr preferRelativeResize="0"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8883" y="1357087"/>
            <a:ext cx="4859337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 preferRelativeResize="0"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295" r="28452"/>
          <a:stretch>
            <a:fillRect/>
          </a:stretch>
        </p:blipFill>
        <p:spPr bwMode="auto">
          <a:xfrm>
            <a:off x="1925245" y="3806600"/>
            <a:ext cx="25781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 preferRelativeResize="0"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02" r="27571"/>
          <a:stretch>
            <a:fillRect/>
          </a:stretch>
        </p:blipFill>
        <p:spPr bwMode="auto">
          <a:xfrm>
            <a:off x="8005370" y="1069750"/>
            <a:ext cx="2489200" cy="2492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/>
          <p:cNvPicPr preferRelativeResize="0"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4620" y="4116162"/>
            <a:ext cx="4859338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0"/>
          <p:cNvSpPr>
            <a:spLocks noChangeArrowheads="1"/>
          </p:cNvSpPr>
          <p:nvPr/>
        </p:nvSpPr>
        <p:spPr bwMode="auto">
          <a:xfrm>
            <a:off x="1745858" y="925287"/>
            <a:ext cx="8964612" cy="266541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endParaRPr lang="en-GB" altLang="ja-JP" sz="280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4341420" y="925287"/>
            <a:ext cx="3902075" cy="4000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TM</a:t>
            </a:r>
            <a:r>
              <a:rPr lang="en-GB" altLang="ja-JP" sz="2000" b="1" baseline="-250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110</a:t>
            </a:r>
            <a:r>
              <a:rPr lang="en-GB" altLang="ja-JP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Dipole Mode</a:t>
            </a:r>
            <a:r>
              <a:rPr lang="ja-JP" altLang="en-US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</a:t>
            </a:r>
            <a:r>
              <a:rPr lang="en-US" altLang="ja-JP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(Crab mode)</a:t>
            </a:r>
            <a:endParaRPr lang="en-GB" altLang="ja-JP" sz="2000" b="1" baseline="-2500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4" name="Rectangle 12"/>
          <p:cNvSpPr>
            <a:spLocks noChangeArrowheads="1"/>
          </p:cNvSpPr>
          <p:nvPr/>
        </p:nvSpPr>
        <p:spPr bwMode="auto">
          <a:xfrm>
            <a:off x="1782370" y="3744687"/>
            <a:ext cx="8964613" cy="2736850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endParaRPr lang="en-GB" altLang="ja-JP" sz="280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5" name="Text Box 13"/>
          <p:cNvSpPr txBox="1">
            <a:spLocks noChangeArrowheads="1"/>
          </p:cNvSpPr>
          <p:nvPr/>
        </p:nvSpPr>
        <p:spPr bwMode="auto">
          <a:xfrm>
            <a:off x="4189020" y="3744687"/>
            <a:ext cx="2489200" cy="4000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TE</a:t>
            </a:r>
            <a:r>
              <a:rPr lang="en-GB" altLang="ja-JP" sz="2000" b="1" baseline="-250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111</a:t>
            </a:r>
            <a:r>
              <a:rPr lang="en-GB" altLang="ja-JP" sz="2000" b="1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 Dipole Mode</a:t>
            </a:r>
            <a:endParaRPr lang="en-GB" altLang="ja-JP" sz="2000" b="1" baseline="-25000">
              <a:latin typeface="Times New Roman" panose="02020603050405020304" pitchFamily="18" charset="0"/>
              <a:ea typeface="ＭＳ Ｐゴシック" panose="020B0600070205080204" pitchFamily="50" charset="-128"/>
              <a:cs typeface="Times New Roman" panose="02020603050405020304" pitchFamily="18" charset="0"/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925245" y="1214212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7" name="Text Box 15"/>
          <p:cNvSpPr txBox="1">
            <a:spLocks noChangeArrowheads="1"/>
          </p:cNvSpPr>
          <p:nvPr/>
        </p:nvSpPr>
        <p:spPr bwMode="auto">
          <a:xfrm>
            <a:off x="1925245" y="3943125"/>
            <a:ext cx="6492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E</a:t>
            </a:r>
          </a:p>
        </p:txBody>
      </p:sp>
      <p:sp>
        <p:nvSpPr>
          <p:cNvPr id="18" name="Text Box 16"/>
          <p:cNvSpPr txBox="1">
            <a:spLocks noChangeArrowheads="1"/>
          </p:cNvSpPr>
          <p:nvPr/>
        </p:nvSpPr>
        <p:spPr bwMode="auto">
          <a:xfrm>
            <a:off x="10056420" y="1077687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19" name="Text Box 17"/>
          <p:cNvSpPr txBox="1">
            <a:spLocks noChangeArrowheads="1"/>
          </p:cNvSpPr>
          <p:nvPr/>
        </p:nvSpPr>
        <p:spPr bwMode="auto">
          <a:xfrm>
            <a:off x="5813033" y="4309837"/>
            <a:ext cx="5048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H</a:t>
            </a:r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8333983" y="3878037"/>
            <a:ext cx="0" cy="2565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Text Box 19"/>
          <p:cNvSpPr txBox="1">
            <a:spLocks noChangeArrowheads="1"/>
          </p:cNvSpPr>
          <p:nvPr/>
        </p:nvSpPr>
        <p:spPr bwMode="auto">
          <a:xfrm>
            <a:off x="8303820" y="3754212"/>
            <a:ext cx="107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Beam</a:t>
            </a:r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4230295" y="998312"/>
            <a:ext cx="0" cy="256381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lg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Text Box 21"/>
          <p:cNvSpPr txBox="1">
            <a:spLocks noChangeArrowheads="1"/>
          </p:cNvSpPr>
          <p:nvPr/>
        </p:nvSpPr>
        <p:spPr bwMode="auto">
          <a:xfrm>
            <a:off x="3198420" y="849087"/>
            <a:ext cx="10795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5pPr>
            <a:lvl6pPr marL="25146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6pPr>
            <a:lvl7pPr marL="29718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7pPr>
            <a:lvl8pPr marL="34290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8pPr>
            <a:lvl9pPr marL="3886200" indent="-228600" eaLnBrk="0" fontAlgn="ctr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panose="020B0604020202020204" pitchFamily="34" charset="0"/>
                <a:ea typeface="Arial Unicode MS" panose="020B0604020202020204" pitchFamily="50" charset="-128"/>
                <a:cs typeface="Arial Unicode MS" panose="020B0604020202020204" pitchFamily="50" charset="-128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ja-JP" sz="2800">
                <a:latin typeface="Times New Roman" panose="02020603050405020304" pitchFamily="18" charset="0"/>
                <a:ea typeface="ＭＳ Ｐゴシック" panose="020B0600070205080204" pitchFamily="50" charset="-128"/>
                <a:cs typeface="Times New Roman" panose="02020603050405020304" pitchFamily="18" charset="0"/>
              </a:rPr>
              <a:t>Beam</a:t>
            </a:r>
          </a:p>
        </p:txBody>
      </p:sp>
      <p:pic>
        <p:nvPicPr>
          <p:cNvPr id="24" name="図 23" descr="crabPresse3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27395" y="2517550"/>
            <a:ext cx="1495425" cy="998537"/>
          </a:xfrm>
          <a:prstGeom prst="rect">
            <a:avLst/>
          </a:prstGeom>
          <a:ln>
            <a:solidFill>
              <a:srgbClr val="6600CC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19543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2760" y="1084444"/>
            <a:ext cx="4608512" cy="3072341"/>
          </a:xfrm>
          <a:prstGeom prst="rect">
            <a:avLst/>
          </a:prstGeom>
        </p:spPr>
      </p:pic>
      <p:sp>
        <p:nvSpPr>
          <p:cNvPr id="19" name="タイトル 6"/>
          <p:cNvSpPr txBox="1">
            <a:spLocks/>
          </p:cNvSpPr>
          <p:nvPr/>
        </p:nvSpPr>
        <p:spPr>
          <a:xfrm>
            <a:off x="0" y="6007"/>
            <a:ext cx="9694812" cy="7269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80000"/>
              </a:lnSpc>
              <a:spcBef>
                <a:spcPct val="0"/>
              </a:spcBef>
              <a:buNone/>
              <a:defRPr kumimoji="1" sz="4000" b="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j-cs"/>
              </a:defRPr>
            </a:lvl1pPr>
          </a:lstStyle>
          <a:p>
            <a:pPr algn="ctr"/>
            <a:r>
              <a:rPr lang="en-US" altLang="ja-JP" sz="36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Higher order mode (HOM) coupler/Damper</a:t>
            </a:r>
            <a:endParaRPr lang="en-US" altLang="ja-JP" sz="3600" dirty="0">
              <a:latin typeface="Comic Sans MS" panose="030F0702030302020204" pitchFamily="66" charset="0"/>
              <a:sym typeface="ＭＳ Ｐ明朝" panose="02020600040205080304" pitchFamily="18" charset="-128"/>
            </a:endParaRPr>
          </a:p>
        </p:txBody>
      </p:sp>
      <p:sp>
        <p:nvSpPr>
          <p:cNvPr id="20" name="テキスト プレースホルダー 7"/>
          <p:cNvSpPr txBox="1">
            <a:spLocks/>
          </p:cNvSpPr>
          <p:nvPr/>
        </p:nvSpPr>
        <p:spPr>
          <a:xfrm>
            <a:off x="173411" y="761113"/>
            <a:ext cx="5530996" cy="20251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itchFamily="34" charset="0"/>
              <a:buNone/>
              <a:defRPr kumimoji="1" sz="200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800"/>
              </a:spcBef>
              <a:buFont typeface="Century" pitchFamily="18" charset="0"/>
              <a:buNone/>
              <a:defRPr kumimoji="1" sz="120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kumimoji="1" sz="100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ＭＳ Ｐ明朝" panose="02020600040205080304" pitchFamily="18" charset="-128"/>
                <a:ea typeface="ＭＳ Ｐ明朝" panose="02020600040205080304" pitchFamily="18" charset="-128"/>
                <a:cs typeface="+mn-cs"/>
              </a:defRPr>
            </a:lvl5pPr>
            <a:lvl6pPr marL="228600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spcBef>
                <a:spcPts val="600"/>
              </a:spcBef>
              <a:buFont typeface="Arial" pitchFamily="34" charset="0"/>
              <a:buNone/>
              <a:defRPr kumimoji="1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Damp HOMs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Especially TM</a:t>
            </a:r>
            <a:r>
              <a:rPr lang="en-US" altLang="ja-JP" sz="1800" baseline="-250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110</a:t>
            </a:r>
            <a:r>
              <a:rPr lang="en-US" altLang="ja-JP" sz="18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, TM</a:t>
            </a:r>
            <a:r>
              <a:rPr lang="en-US" altLang="ja-JP" sz="1800" baseline="-250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011</a:t>
            </a:r>
            <a:r>
              <a:rPr lang="en-US" altLang="ja-JP" sz="18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, TE</a:t>
            </a:r>
            <a:r>
              <a:rPr lang="en-US" altLang="ja-JP" sz="1800" baseline="-250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111</a:t>
            </a:r>
            <a:endParaRPr lang="en-US" altLang="ja-JP" sz="1800" smtClean="0">
              <a:latin typeface="Comic Sans MS" panose="030F0702030302020204" pitchFamily="66" charset="0"/>
              <a:sym typeface="ＭＳ Ｐ明朝" panose="02020600040205080304" pitchFamily="18" charset="-128"/>
            </a:endParaRP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If necessary, cavity shape can be changed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Two types (see below)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smtClean="0">
                <a:latin typeface="Comic Sans MS" panose="030F0702030302020204" pitchFamily="66" charset="0"/>
                <a:sym typeface="ＭＳ Ｐ明朝" panose="02020600040205080304" pitchFamily="18" charset="-128"/>
              </a:rPr>
              <a:t>Attached along both ends of beampipe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endParaRPr lang="en-US" altLang="ja-JP" dirty="0" smtClean="0">
              <a:latin typeface="Comic Sans MS" panose="030F0702030302020204" pitchFamily="66" charset="0"/>
              <a:sym typeface="ＭＳ Ｐ明朝" panose="02020600040205080304" pitchFamily="18" charset="-128"/>
            </a:endParaRPr>
          </a:p>
        </p:txBody>
      </p:sp>
      <p:pic>
        <p:nvPicPr>
          <p:cNvPr id="21" name="図プレースホルダー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90756" y="672095"/>
            <a:ext cx="2882311" cy="1371064"/>
          </a:xfrm>
          <a:prstGeom prst="rect">
            <a:avLst/>
          </a:prstGeom>
          <a:solidFill>
            <a:srgbClr val="EEECE1">
              <a:lumMod val="10000"/>
            </a:srgbClr>
          </a:solidFill>
          <a:ln w="50800">
            <a:solidFill>
              <a:sysClr val="window" lastClr="FFFFFF"/>
            </a:solidFill>
            <a:miter lim="800000"/>
          </a:ln>
          <a:effectLst>
            <a:outerShdw blurRad="190500" algn="ctr" rotWithShape="0">
              <a:prstClr val="black">
                <a:alpha val="50000"/>
              </a:prstClr>
            </a:outerShdw>
          </a:effectLst>
        </p:spPr>
      </p:pic>
      <p:sp>
        <p:nvSpPr>
          <p:cNvPr id="22" name="角丸四角形 21"/>
          <p:cNvSpPr/>
          <p:nvPr/>
        </p:nvSpPr>
        <p:spPr>
          <a:xfrm>
            <a:off x="7874096" y="1220036"/>
            <a:ext cx="1008112" cy="1512168"/>
          </a:xfrm>
          <a:prstGeom prst="roundRect">
            <a:avLst/>
          </a:prstGeom>
          <a:noFill/>
          <a:ln w="28575" cap="flat" cmpd="sng" algn="ctr">
            <a:solidFill>
              <a:srgbClr val="FFFF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ja-JP" altLang="en-US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"/>
              <a:ea typeface="+mn-ea"/>
              <a:cs typeface="+mn-cs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9832" y="4124085"/>
            <a:ext cx="3645220" cy="2733915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5881974" y="899777"/>
            <a:ext cx="1636987" cy="369332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0" lang="en-US" altLang="ja-JP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HOM coupler</a:t>
            </a:r>
            <a:endParaRPr lang="ja-JP" altLang="en-US" b="1" dirty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0366672" y="4152138"/>
            <a:ext cx="1657826" cy="369332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0" lang="en-US" altLang="ja-JP" b="1" dirty="0">
                <a:solidFill>
                  <a:prstClr val="black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HOM damper</a:t>
            </a:r>
            <a:endParaRPr lang="ja-JP" altLang="en-US" b="1" dirty="0">
              <a:solidFill>
                <a:prstClr val="black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4668566"/>
              </p:ext>
            </p:extLst>
          </p:nvPr>
        </p:nvGraphicFramePr>
        <p:xfrm>
          <a:off x="119506" y="5397742"/>
          <a:ext cx="7920880" cy="1112520"/>
        </p:xfrm>
        <a:graphic>
          <a:graphicData uri="http://schemas.openxmlformats.org/drawingml/2006/table">
            <a:tbl>
              <a:tblPr firstRow="1" bandRow="1"/>
              <a:tblGrid>
                <a:gridCol w="18722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561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526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6599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738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 smtClean="0">
                          <a:latin typeface="Comic Sans MS" panose="030F0702030302020204" pitchFamily="66" charset="0"/>
                        </a:rPr>
                        <a:t>Type</a:t>
                      </a:r>
                      <a:endParaRPr kumimoji="1" lang="ja-JP" altLang="en-US" sz="1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 smtClean="0">
                          <a:latin typeface="Comic Sans MS" panose="030F0702030302020204" pitchFamily="66" charset="0"/>
                        </a:rPr>
                        <a:t>Material</a:t>
                      </a:r>
                      <a:endParaRPr kumimoji="1" lang="ja-JP" altLang="en-US" sz="1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 smtClean="0">
                          <a:latin typeface="Comic Sans MS" panose="030F0702030302020204" pitchFamily="66" charset="0"/>
                        </a:rPr>
                        <a:t>Operation</a:t>
                      </a:r>
                      <a:endParaRPr kumimoji="1" lang="ja-JP" altLang="en-US" sz="1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 smtClean="0">
                          <a:latin typeface="Comic Sans MS" panose="030F0702030302020204" pitchFamily="66" charset="0"/>
                        </a:rPr>
                        <a:t>Tuning</a:t>
                      </a:r>
                      <a:endParaRPr kumimoji="1" lang="ja-JP" altLang="en-US" sz="1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b="1" kern="1200">
                          <a:solidFill>
                            <a:schemeClr val="lt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800" dirty="0" smtClean="0">
                          <a:latin typeface="Comic Sans MS" panose="030F0702030302020204" pitchFamily="66" charset="0"/>
                        </a:rPr>
                        <a:t>Issue</a:t>
                      </a:r>
                      <a:endParaRPr kumimoji="1" lang="ja-JP" altLang="en-US" sz="18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381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Pick-up antenna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err="1" smtClean="0">
                          <a:latin typeface="Comic Sans MS" panose="030F0702030302020204" pitchFamily="66" charset="0"/>
                        </a:rPr>
                        <a:t>Nb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Pulse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Necessary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Heating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381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Damper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Ferrite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CW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Not necessary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1pPr>
                      <a:lvl2pPr marL="457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2pPr>
                      <a:lvl3pPr marL="914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3pPr>
                      <a:lvl4pPr marL="1371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4pPr>
                      <a:lvl5pPr marL="18288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5pPr>
                      <a:lvl6pPr marL="22860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6pPr>
                      <a:lvl7pPr marL="27432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7pPr>
                      <a:lvl8pPr marL="32004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8pPr>
                      <a:lvl9pPr marL="3657600" algn="l" defTabSz="914400" rtl="0" eaLnBrk="1" latinLnBrk="0" hangingPunct="1">
                        <a:defRPr kumimoji="1" sz="1800" kern="1200">
                          <a:solidFill>
                            <a:schemeClr val="dk1"/>
                          </a:solidFill>
                          <a:latin typeface="Century"/>
                        </a:defRPr>
                      </a:lvl9pPr>
                    </a:lstStyle>
                    <a:p>
                      <a:pPr algn="ctr"/>
                      <a:r>
                        <a:rPr kumimoji="1" lang="en-US" altLang="ja-JP" sz="1600" dirty="0" smtClean="0">
                          <a:latin typeface="Comic Sans MS" panose="030F0702030302020204" pitchFamily="66" charset="0"/>
                        </a:rPr>
                        <a:t>Cracking</a:t>
                      </a:r>
                      <a:endParaRPr kumimoji="1" lang="ja-JP" altLang="en-US" sz="1600" dirty="0">
                        <a:latin typeface="Comic Sans MS" panose="030F0702030302020204" pitchFamily="66" charset="0"/>
                      </a:endParaRPr>
                    </a:p>
                  </a:txBody>
                  <a:tcPr>
                    <a:lnL w="12700" cmpd="sng">
                      <a:solidFill>
                        <a:sysClr val="window" lastClr="FFFFFF"/>
                      </a:solidFill>
                    </a:lnL>
                    <a:lnR w="12700" cmpd="sng">
                      <a:solidFill>
                        <a:sysClr val="window" lastClr="FFFFFF"/>
                      </a:solidFill>
                    </a:lnR>
                    <a:lnT w="12700" cmpd="sng">
                      <a:solidFill>
                        <a:sysClr val="window" lastClr="FFFFFF"/>
                      </a:solidFill>
                    </a:lnT>
                    <a:lnB w="12700" cmpd="sng">
                      <a:solidFill>
                        <a:sysClr val="window" lastClr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4283D2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7" name="図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9559" y="2690736"/>
            <a:ext cx="3458700" cy="259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1498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12"/>
          <p:cNvSpPr txBox="1">
            <a:spLocks/>
          </p:cNvSpPr>
          <p:nvPr/>
        </p:nvSpPr>
        <p:spPr>
          <a:xfrm>
            <a:off x="16229" y="0"/>
            <a:ext cx="12177863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Wake field induced by charged beam</a:t>
            </a:r>
            <a:endParaRPr lang="en-US" altLang="ja-JP" sz="5400" dirty="0">
              <a:latin typeface="Times New Roman" panose="02020603050405020304" pitchFamily="18" charset="0"/>
              <a:cs typeface="Times New Roman" panose="02020603050405020304" pitchFamily="18" charset="0"/>
              <a:sym typeface="ＭＳ Ｐ明朝" panose="02020600040205080304" pitchFamily="18" charset="-128"/>
            </a:endParaRPr>
          </a:p>
        </p:txBody>
      </p:sp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590" y="2682724"/>
            <a:ext cx="5297472" cy="35398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ascr_playe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5678279" y="2686577"/>
            <a:ext cx="6327636" cy="3536032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10007" y="977932"/>
            <a:ext cx="794159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Beam induces many RF modes in cavity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Especially, parasitic mode with higher Q is dangerous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Design of HOM coupler should be well-considered</a:t>
            </a: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Sometime, change of cavity shape also should be considered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角丸四角形吹き出し 11"/>
          <p:cNvSpPr/>
          <p:nvPr/>
        </p:nvSpPr>
        <p:spPr>
          <a:xfrm>
            <a:off x="8889023" y="1354015"/>
            <a:ext cx="3032937" cy="607062"/>
          </a:xfrm>
          <a:prstGeom prst="wedgeRoundRectCallout">
            <a:avLst>
              <a:gd name="adj1" fmla="val -25553"/>
              <a:gd name="adj2" fmla="val 163119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よくできた動画です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9026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9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" fill="hold">
                      <p:stCondLst>
                        <p:cond delay="0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3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 vol="80000">
                <p:cTn id="14" fill="hold" display="0">
                  <p:stCondLst>
                    <p:cond delay="indefinite"/>
                  </p:stCondLst>
                </p:cTn>
                <p:tgtEl>
                  <p:spTgt spid="10"/>
                </p:tgtEl>
              </p:cMediaNode>
            </p:video>
          </p:childTnLst>
        </p:cTn>
      </p:par>
    </p:tnLst>
    <p:bldLst>
      <p:bldP spid="1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6"/>
          <p:cNvSpPr txBox="1">
            <a:spLocks/>
          </p:cNvSpPr>
          <p:nvPr/>
        </p:nvSpPr>
        <p:spPr>
          <a:xfrm>
            <a:off x="0" y="6006"/>
            <a:ext cx="12192000" cy="9171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4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Helium tank/Magnetic shield</a:t>
            </a:r>
            <a:endParaRPr lang="en-US" altLang="ja-JP" sz="5400" dirty="0">
              <a:latin typeface="Times New Roman" panose="02020603050405020304" pitchFamily="18" charset="0"/>
              <a:cs typeface="Times New Roman" panose="02020603050405020304" pitchFamily="18" charset="0"/>
              <a:sym typeface="ＭＳ Ｐ明朝" panose="02020600040205080304" pitchFamily="18" charset="-128"/>
            </a:endParaRPr>
          </a:p>
        </p:txBody>
      </p:sp>
      <p:sp>
        <p:nvSpPr>
          <p:cNvPr id="9" name="テキスト プレースホルダー 7"/>
          <p:cNvSpPr txBox="1">
            <a:spLocks/>
          </p:cNvSpPr>
          <p:nvPr/>
        </p:nvSpPr>
        <p:spPr>
          <a:xfrm>
            <a:off x="301589" y="1005571"/>
            <a:ext cx="6671211" cy="5389115"/>
          </a:xfrm>
          <a:prstGeom prst="rect">
            <a:avLst/>
          </a:prstGeom>
        </p:spPr>
        <p:txBody>
          <a:bodyPr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Fill liquid helium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4K (normal fluidity, 500MHz)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2K (super fluidity, 1.3GHz)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Protect from environmental magnetic field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&lt; 5mG (</a:t>
            </a:r>
            <a:r>
              <a:rPr lang="en-US" altLang="ja-JP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cryomodule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)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&lt;10mG (V.T.)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Magnetic shield attachment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Inside helium tank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Outside helium tank</a:t>
            </a:r>
          </a:p>
          <a:p>
            <a:pPr marL="342900" indent="-342900">
              <a:buFont typeface="Wingdings" panose="05000000000000000000" pitchFamily="2" charset="2"/>
              <a:buChar char="l"/>
            </a:pP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High pressure gas regulation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No leakage (helium tight)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Hold the shape under low temp. operation</a:t>
            </a:r>
          </a:p>
          <a:p>
            <a:pPr marL="800100" lvl="1" indent="-342900">
              <a:buFont typeface="Wingdings" panose="05000000000000000000" pitchFamily="2" charset="2"/>
              <a:buChar char="l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TIG welding in Argon gas (see later)</a:t>
            </a:r>
          </a:p>
        </p:txBody>
      </p:sp>
      <p:pic>
        <p:nvPicPr>
          <p:cNvPr id="10" name="図プレースホルダー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6540" y="1235984"/>
            <a:ext cx="4114800" cy="548640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563398" y="1005571"/>
            <a:ext cx="869149" cy="369332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Cavity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8432547" y="1905843"/>
            <a:ext cx="1742785" cy="369332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Magnetic shield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806094" y="2459841"/>
            <a:ext cx="1422184" cy="369332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Helium tank</a:t>
            </a:r>
            <a:endParaRPr kumimoji="1" lang="ja-JP" alt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901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560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065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1"/>
            <a:ext cx="12188825" cy="932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GB" altLang="de-DE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Cavity Package</a:t>
            </a:r>
            <a:r>
              <a:rPr lang="ja-JP" altLang="en-US" sz="4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（加速器として使える状態になったもの）</a:t>
            </a:r>
            <a:endParaRPr lang="en-GB" altLang="de-DE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12" descr="KEK-c-cavity.tif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1379" y="1382724"/>
            <a:ext cx="5097071" cy="3494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1" descr="20090424Di-00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97" y="1423446"/>
            <a:ext cx="3242272" cy="2161515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図 11" descr="S1G_5_120910_low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03" y="3710235"/>
            <a:ext cx="3439980" cy="2430882"/>
          </a:xfrm>
          <a:prstGeom prst="rect">
            <a:avLst/>
          </a:prstGeom>
          <a:solidFill>
            <a:schemeClr val="tx2"/>
          </a:solidFill>
          <a:ln>
            <a:noFill/>
          </a:ln>
          <a:extLst/>
        </p:spPr>
      </p:pic>
      <p:pic>
        <p:nvPicPr>
          <p:cNvPr id="12" name="Picture 9" descr="Piezo Tuner 20100324Di-003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249" y="3964235"/>
            <a:ext cx="3285555" cy="2190371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図 32" descr="20080430Di-0340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2646" y="1264119"/>
            <a:ext cx="3021120" cy="2014080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8631" y="4236210"/>
            <a:ext cx="2349038" cy="1761779"/>
          </a:xfrm>
          <a:prstGeom prst="rect">
            <a:avLst/>
          </a:prstGeom>
          <a:ln w="28575">
            <a:solidFill>
              <a:srgbClr val="66FFFF"/>
            </a:solidFill>
          </a:ln>
        </p:spPr>
      </p:pic>
      <p:cxnSp>
        <p:nvCxnSpPr>
          <p:cNvPr id="15" name="直線矢印コネクタ 14"/>
          <p:cNvCxnSpPr>
            <a:stCxn id="10" idx="3"/>
          </p:cNvCxnSpPr>
          <p:nvPr/>
        </p:nvCxnSpPr>
        <p:spPr bwMode="auto">
          <a:xfrm>
            <a:off x="3407069" y="2504204"/>
            <a:ext cx="706989" cy="564756"/>
          </a:xfrm>
          <a:prstGeom prst="straightConnector1">
            <a:avLst/>
          </a:pr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6" name="直線矢印コネクタ 15"/>
          <p:cNvCxnSpPr>
            <a:stCxn id="13" idx="1"/>
          </p:cNvCxnSpPr>
          <p:nvPr/>
        </p:nvCxnSpPr>
        <p:spPr bwMode="auto">
          <a:xfrm flipH="1">
            <a:off x="8075141" y="2271159"/>
            <a:ext cx="927505" cy="101338"/>
          </a:xfrm>
          <a:prstGeom prst="straightConnector1">
            <a:avLst/>
          </a:pr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7" name="直線矢印コネクタ 16"/>
          <p:cNvCxnSpPr/>
          <p:nvPr/>
        </p:nvCxnSpPr>
        <p:spPr bwMode="auto">
          <a:xfrm flipH="1" flipV="1">
            <a:off x="6635579" y="2686795"/>
            <a:ext cx="2034670" cy="1277440"/>
          </a:xfrm>
          <a:prstGeom prst="straightConnector1">
            <a:avLst/>
          </a:pr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18" name="テキスト ボックス 17"/>
          <p:cNvSpPr txBox="1"/>
          <p:nvPr/>
        </p:nvSpPr>
        <p:spPr>
          <a:xfrm>
            <a:off x="234057" y="850544"/>
            <a:ext cx="3060453" cy="61555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Power coupler</a:t>
            </a:r>
          </a:p>
          <a:p>
            <a:pPr algn="ctr"/>
            <a:r>
              <a:rPr kumimoji="1" lang="en-US" altLang="ja-JP" sz="16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(Copper plating on SUS316L)</a:t>
            </a:r>
            <a:endParaRPr kumimoji="1" lang="ja-JP" altLang="en-US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8831694" y="3666036"/>
            <a:ext cx="2962670" cy="338554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Frequency tuner (SUS316L)</a:t>
            </a:r>
            <a:endParaRPr kumimoji="1" lang="ja-JP" altLang="en-US" sz="16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507163" y="1019475"/>
            <a:ext cx="2012090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Cavity (Niobium)</a:t>
            </a:r>
            <a:endParaRPr kumimoji="1" lang="ja-JP" altLang="en-US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21" name="直線矢印コネクタ 20"/>
          <p:cNvCxnSpPr>
            <a:stCxn id="14" idx="0"/>
          </p:cNvCxnSpPr>
          <p:nvPr/>
        </p:nvCxnSpPr>
        <p:spPr bwMode="auto">
          <a:xfrm flipH="1" flipV="1">
            <a:off x="5444315" y="2030359"/>
            <a:ext cx="1688835" cy="2205851"/>
          </a:xfrm>
          <a:prstGeom prst="straightConnector1">
            <a:avLst/>
          </a:pr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2" name="テキスト ボックス 21"/>
          <p:cNvSpPr txBox="1"/>
          <p:nvPr/>
        </p:nvSpPr>
        <p:spPr>
          <a:xfrm>
            <a:off x="5773151" y="5915120"/>
            <a:ext cx="2715808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Helium tank (Titanium)</a:t>
            </a:r>
            <a:endParaRPr kumimoji="1" lang="ja-JP" altLang="en-US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88004" y="5712393"/>
            <a:ext cx="3958135" cy="553998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6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Cross-sectional view of power coupler</a:t>
            </a:r>
          </a:p>
          <a:p>
            <a:pPr algn="ctr"/>
            <a:r>
              <a:rPr kumimoji="1"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(double ceramic windows w/ </a:t>
            </a:r>
            <a:r>
              <a:rPr kumimoji="1" lang="en-US" altLang="ja-JP" sz="1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TiN</a:t>
            </a:r>
            <a:r>
              <a:rPr kumimoji="1"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coating)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5194591" y="1064064"/>
            <a:ext cx="2525050" cy="400110"/>
          </a:xfrm>
          <a:prstGeom prst="rect">
            <a:avLst/>
          </a:prstGeom>
          <a:solidFill>
            <a:srgbClr val="FFFFCC"/>
          </a:solidFill>
          <a:ln w="28575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2000" dirty="0" smtClean="0">
                <a:solidFill>
                  <a:srgbClr val="FF0000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STF Cavity Package</a:t>
            </a:r>
            <a:endParaRPr kumimoji="1" lang="ja-JP" altLang="en-US" sz="2000" dirty="0">
              <a:solidFill>
                <a:srgbClr val="FF0000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4058" y="4831764"/>
            <a:ext cx="1502580" cy="2003441"/>
          </a:xfrm>
          <a:prstGeom prst="rect">
            <a:avLst/>
          </a:prstGeom>
          <a:ln w="28575">
            <a:solidFill>
              <a:srgbClr val="66FFFF"/>
            </a:solidFill>
          </a:ln>
        </p:spPr>
      </p:pic>
      <p:cxnSp>
        <p:nvCxnSpPr>
          <p:cNvPr id="26" name="直線矢印コネクタ 25"/>
          <p:cNvCxnSpPr>
            <a:stCxn id="25" idx="0"/>
          </p:cNvCxnSpPr>
          <p:nvPr/>
        </p:nvCxnSpPr>
        <p:spPr bwMode="auto">
          <a:xfrm flipV="1">
            <a:off x="4865348" y="2564904"/>
            <a:ext cx="217695" cy="2266860"/>
          </a:xfrm>
          <a:prstGeom prst="straightConnector1">
            <a:avLst/>
          </a:prstGeom>
          <a:noFill/>
          <a:ln w="28575" cap="flat" cmpd="sng" algn="ctr">
            <a:solidFill>
              <a:srgbClr val="66FFFF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7" name="テキスト ボックス 26"/>
          <p:cNvSpPr txBox="1"/>
          <p:nvPr/>
        </p:nvSpPr>
        <p:spPr>
          <a:xfrm>
            <a:off x="5259595" y="6408877"/>
            <a:ext cx="3233579" cy="369332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Magnetic shield (</a:t>
            </a:r>
            <a:r>
              <a:rPr lang="en-US" altLang="ja-JP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Permalloy</a:t>
            </a:r>
            <a:r>
              <a:rPr lang="en-US" altLang="ja-JP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)</a:t>
            </a:r>
            <a:endParaRPr kumimoji="1" lang="ja-JP" altLang="en-US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7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2910"/>
            <a:ext cx="12188825" cy="7598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US" altLang="ja-JP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で用いられる超伝導</a:t>
            </a:r>
            <a:r>
              <a:rPr lang="ja-JP" altLang="en-US" sz="4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クライオモジュール</a:t>
            </a:r>
            <a:endParaRPr lang="en-GB" altLang="de-DE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5" descr="ILC-cryomodul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633" y="1307349"/>
            <a:ext cx="760253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ttf3_modcut_t"/>
          <p:cNvPicPr>
            <a:picLocks noChangeAspect="1" noChangeArrowheads="1"/>
          </p:cNvPicPr>
          <p:nvPr/>
        </p:nvPicPr>
        <p:blipFill>
          <a:blip r:embed="rId4"/>
          <a:srcRect t="398"/>
          <a:stretch>
            <a:fillRect/>
          </a:stretch>
        </p:blipFill>
        <p:spPr bwMode="auto">
          <a:xfrm>
            <a:off x="4089958" y="3826712"/>
            <a:ext cx="39592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5"/>
          <p:cNvSpPr txBox="1">
            <a:spLocks noChangeArrowheads="1"/>
          </p:cNvSpPr>
          <p:nvPr/>
        </p:nvSpPr>
        <p:spPr bwMode="auto">
          <a:xfrm>
            <a:off x="2548992" y="3229444"/>
            <a:ext cx="14253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err="1" smtClean="0">
                <a:latin typeface="Comic Sans MS" panose="030F0702030302020204" pitchFamily="66" charset="0"/>
                <a:ea typeface="HGP明朝E" pitchFamily="18" charset="-128"/>
              </a:rPr>
              <a:t>Cryo</a:t>
            </a:r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-vessel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3" name="テキスト ボックス 16"/>
          <p:cNvSpPr txBox="1">
            <a:spLocks noChangeArrowheads="1"/>
          </p:cNvSpPr>
          <p:nvPr/>
        </p:nvSpPr>
        <p:spPr bwMode="auto">
          <a:xfrm>
            <a:off x="1216238" y="3631252"/>
            <a:ext cx="244169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Radiation heat shield</a:t>
            </a:r>
            <a:endParaRPr kumimoji="1" lang="en-US" altLang="ja-JP" sz="1800" dirty="0">
              <a:latin typeface="Comic Sans MS" panose="030F0702030302020204" pitchFamily="66" charset="0"/>
              <a:ea typeface="HGP明朝E" pitchFamily="18" charset="-128"/>
            </a:endParaRPr>
          </a:p>
          <a:p>
            <a:pPr algn="ctr"/>
            <a:r>
              <a:rPr kumimoji="1" lang="en-US" altLang="ja-JP" sz="1800" dirty="0">
                <a:latin typeface="Comic Sans MS" panose="030F0702030302020204" pitchFamily="66" charset="0"/>
                <a:ea typeface="HGP明朝E" pitchFamily="18" charset="-128"/>
              </a:rPr>
              <a:t>(80K, 5K)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4" name="テキスト ボックス 17"/>
          <p:cNvSpPr txBox="1">
            <a:spLocks noChangeArrowheads="1"/>
          </p:cNvSpPr>
          <p:nvPr/>
        </p:nvSpPr>
        <p:spPr bwMode="auto">
          <a:xfrm>
            <a:off x="8788607" y="5451677"/>
            <a:ext cx="2440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2K Helium supply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5" name="テキスト ボックス 18"/>
          <p:cNvSpPr txBox="1">
            <a:spLocks noChangeArrowheads="1"/>
          </p:cNvSpPr>
          <p:nvPr/>
        </p:nvSpPr>
        <p:spPr bwMode="auto">
          <a:xfrm>
            <a:off x="8417780" y="5876847"/>
            <a:ext cx="848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Cavity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6" name="テキスト ボックス 19"/>
          <p:cNvSpPr txBox="1">
            <a:spLocks noChangeArrowheads="1"/>
          </p:cNvSpPr>
          <p:nvPr/>
        </p:nvSpPr>
        <p:spPr bwMode="auto">
          <a:xfrm>
            <a:off x="1902793" y="6168571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Power coupler</a:t>
            </a:r>
            <a:endParaRPr kumimoji="1" lang="en-US" altLang="ja-JP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7" name="テキスト ボックス 20"/>
          <p:cNvSpPr txBox="1">
            <a:spLocks noChangeArrowheads="1"/>
          </p:cNvSpPr>
          <p:nvPr/>
        </p:nvSpPr>
        <p:spPr bwMode="auto">
          <a:xfrm>
            <a:off x="8478080" y="3659430"/>
            <a:ext cx="254589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Helium gas return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18" name="テキスト ボックス 19"/>
          <p:cNvSpPr txBox="1">
            <a:spLocks noChangeArrowheads="1"/>
          </p:cNvSpPr>
          <p:nvPr/>
        </p:nvSpPr>
        <p:spPr bwMode="auto">
          <a:xfrm>
            <a:off x="1" y="779910"/>
            <a:ext cx="121888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400" dirty="0" smtClean="0">
                <a:latin typeface="+mn-ea"/>
              </a:rPr>
              <a:t>超伝導空洞一式をクライオベッセルに収納したものを</a:t>
            </a:r>
            <a:r>
              <a:rPr lang="ja-JP" altLang="en-US" sz="2400" dirty="0" smtClean="0">
                <a:solidFill>
                  <a:srgbClr val="FF0000"/>
                </a:solidFill>
                <a:latin typeface="+mn-ea"/>
              </a:rPr>
              <a:t>“クライオモジュール”</a:t>
            </a:r>
            <a:r>
              <a:rPr lang="ja-JP" altLang="en-US" sz="2400" dirty="0" smtClean="0">
                <a:latin typeface="+mn-ea"/>
              </a:rPr>
              <a:t>と呼ぶ</a:t>
            </a:r>
            <a:r>
              <a:rPr kumimoji="1" lang="en-US" altLang="ja-JP" sz="2400" dirty="0" smtClean="0">
                <a:solidFill>
                  <a:srgbClr val="FF0000"/>
                </a:solidFill>
                <a:latin typeface="+mn-ea"/>
              </a:rPr>
              <a:t> </a:t>
            </a:r>
            <a:endParaRPr kumimoji="1" lang="ja-JP" altLang="en-US" sz="2400" dirty="0">
              <a:solidFill>
                <a:srgbClr val="FF0000"/>
              </a:solidFill>
              <a:latin typeface="+mn-ea"/>
            </a:endParaRPr>
          </a:p>
        </p:txBody>
      </p:sp>
      <p:cxnSp>
        <p:nvCxnSpPr>
          <p:cNvPr id="19" name="直線矢印コネクタ 20"/>
          <p:cNvCxnSpPr>
            <a:cxnSpLocks noChangeShapeType="1"/>
            <a:stCxn id="12" idx="0"/>
          </p:cNvCxnSpPr>
          <p:nvPr/>
        </p:nvCxnSpPr>
        <p:spPr bwMode="auto">
          <a:xfrm flipV="1">
            <a:off x="3261687" y="2829480"/>
            <a:ext cx="282171" cy="399964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0" name="直線矢印コネクタ 22"/>
          <p:cNvCxnSpPr>
            <a:cxnSpLocks noChangeShapeType="1"/>
            <a:stCxn id="12" idx="3"/>
          </p:cNvCxnSpPr>
          <p:nvPr/>
        </p:nvCxnSpPr>
        <p:spPr bwMode="auto">
          <a:xfrm>
            <a:off x="3974382" y="3414110"/>
            <a:ext cx="1523358" cy="915156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1" name="直線矢印コネクタ 23"/>
          <p:cNvCxnSpPr>
            <a:cxnSpLocks noChangeShapeType="1"/>
          </p:cNvCxnSpPr>
          <p:nvPr/>
        </p:nvCxnSpPr>
        <p:spPr bwMode="auto">
          <a:xfrm>
            <a:off x="3657932" y="3825081"/>
            <a:ext cx="1978133" cy="865104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2" name="直線矢印コネクタ 21"/>
          <p:cNvCxnSpPr>
            <a:cxnSpLocks noChangeShapeType="1"/>
          </p:cNvCxnSpPr>
          <p:nvPr/>
        </p:nvCxnSpPr>
        <p:spPr bwMode="auto">
          <a:xfrm>
            <a:off x="3488043" y="3971106"/>
            <a:ext cx="2233713" cy="978622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3" name="直線矢印コネクタ 29"/>
          <p:cNvCxnSpPr>
            <a:cxnSpLocks noChangeShapeType="1"/>
          </p:cNvCxnSpPr>
          <p:nvPr/>
        </p:nvCxnSpPr>
        <p:spPr bwMode="auto">
          <a:xfrm flipH="1">
            <a:off x="6753784" y="3961840"/>
            <a:ext cx="1807105" cy="945959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4" name="直線矢印コネクタ 33"/>
          <p:cNvCxnSpPr>
            <a:cxnSpLocks noChangeShapeType="1"/>
            <a:stCxn id="14" idx="1"/>
          </p:cNvCxnSpPr>
          <p:nvPr/>
        </p:nvCxnSpPr>
        <p:spPr bwMode="auto">
          <a:xfrm flipH="1" flipV="1">
            <a:off x="7330045" y="5431039"/>
            <a:ext cx="1458562" cy="205304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5" name="直線矢印コネクタ 36"/>
          <p:cNvCxnSpPr>
            <a:cxnSpLocks noChangeShapeType="1"/>
            <a:stCxn id="15" idx="1"/>
          </p:cNvCxnSpPr>
          <p:nvPr/>
        </p:nvCxnSpPr>
        <p:spPr bwMode="auto">
          <a:xfrm flipH="1" flipV="1">
            <a:off x="6886500" y="6039175"/>
            <a:ext cx="1531280" cy="22338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26" name="直線矢印コネクタ 39"/>
          <p:cNvCxnSpPr>
            <a:cxnSpLocks noChangeShapeType="1"/>
            <a:stCxn id="16" idx="3"/>
          </p:cNvCxnSpPr>
          <p:nvPr/>
        </p:nvCxnSpPr>
        <p:spPr bwMode="auto">
          <a:xfrm flipV="1">
            <a:off x="3578252" y="6258700"/>
            <a:ext cx="545924" cy="94537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27" name="テキスト ボックス 14"/>
          <p:cNvSpPr txBox="1">
            <a:spLocks noChangeArrowheads="1"/>
          </p:cNvSpPr>
          <p:nvPr/>
        </p:nvSpPr>
        <p:spPr bwMode="auto">
          <a:xfrm>
            <a:off x="7116781" y="6474716"/>
            <a:ext cx="3567002" cy="307777"/>
          </a:xfrm>
          <a:prstGeom prst="rect">
            <a:avLst/>
          </a:prstGeom>
          <a:solidFill>
            <a:srgbClr val="FFFFFF"/>
          </a:solidFill>
          <a:ln w="19050">
            <a:solidFill>
              <a:srgbClr val="0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400" kern="0" dirty="0" smtClean="0">
                <a:solidFill>
                  <a:sysClr val="windowText" lastClr="000000"/>
                </a:solidFill>
                <a:latin typeface="Comic Sans MS" panose="030F0702030302020204" pitchFamily="66" charset="0"/>
                <a:ea typeface="HGS明朝E" pitchFamily="18" charset="-128"/>
                <a:cs typeface="Times New Roman" pitchFamily="18" charset="0"/>
              </a:rPr>
              <a:t>Cross-sectional view (courtesy of DESY)</a:t>
            </a:r>
            <a:endParaRPr kumimoji="1" lang="ja-JP" altLang="en-US" sz="14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omic Sans MS" panose="030F0702030302020204" pitchFamily="66" charset="0"/>
              <a:ea typeface="HGS明朝E" pitchFamily="18" charset="-128"/>
              <a:cs typeface="Times New Roman" pitchFamily="18" charset="0"/>
            </a:endParaRPr>
          </a:p>
        </p:txBody>
      </p:sp>
      <p:sp>
        <p:nvSpPr>
          <p:cNvPr id="28" name="テキスト ボックス 15"/>
          <p:cNvSpPr txBox="1">
            <a:spLocks noChangeArrowheads="1"/>
          </p:cNvSpPr>
          <p:nvPr/>
        </p:nvSpPr>
        <p:spPr bwMode="auto">
          <a:xfrm>
            <a:off x="5542866" y="3045940"/>
            <a:ext cx="170110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Support posts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29" name="直線矢印コネクタ 48"/>
          <p:cNvCxnSpPr>
            <a:cxnSpLocks noChangeShapeType="1"/>
            <a:stCxn id="28" idx="1"/>
          </p:cNvCxnSpPr>
          <p:nvPr/>
        </p:nvCxnSpPr>
        <p:spPr bwMode="auto">
          <a:xfrm flipH="1" flipV="1">
            <a:off x="4737658" y="1810588"/>
            <a:ext cx="805208" cy="1420018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30" name="直線矢印コネクタ 51"/>
          <p:cNvCxnSpPr>
            <a:cxnSpLocks noChangeShapeType="1"/>
            <a:stCxn id="28" idx="0"/>
          </p:cNvCxnSpPr>
          <p:nvPr/>
        </p:nvCxnSpPr>
        <p:spPr bwMode="auto">
          <a:xfrm flipV="1">
            <a:off x="6393420" y="2088834"/>
            <a:ext cx="1031528" cy="957106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31" name="直線矢印コネクタ 54"/>
          <p:cNvCxnSpPr>
            <a:cxnSpLocks noChangeShapeType="1"/>
            <a:stCxn id="28" idx="3"/>
          </p:cNvCxnSpPr>
          <p:nvPr/>
        </p:nvCxnSpPr>
        <p:spPr bwMode="auto">
          <a:xfrm flipV="1">
            <a:off x="7243973" y="2170950"/>
            <a:ext cx="1670397" cy="1059656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32" name="直線矢印コネクタ 29"/>
          <p:cNvCxnSpPr>
            <a:cxnSpLocks noChangeShapeType="1"/>
          </p:cNvCxnSpPr>
          <p:nvPr/>
        </p:nvCxnSpPr>
        <p:spPr bwMode="auto">
          <a:xfrm flipH="1" flipV="1">
            <a:off x="7761846" y="2315414"/>
            <a:ext cx="852846" cy="1365433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33" name="テキスト ボックス 18"/>
          <p:cNvSpPr txBox="1">
            <a:spLocks noChangeArrowheads="1"/>
          </p:cNvSpPr>
          <p:nvPr/>
        </p:nvSpPr>
        <p:spPr bwMode="auto">
          <a:xfrm>
            <a:off x="8650098" y="3125160"/>
            <a:ext cx="351891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sz="1600" dirty="0" smtClean="0">
                <a:latin typeface="Comic Sans MS" panose="030F0702030302020204" pitchFamily="66" charset="0"/>
                <a:ea typeface="HGP明朝E" pitchFamily="18" charset="-128"/>
              </a:rPr>
              <a:t>Dozens of “super-insulation” layers</a:t>
            </a:r>
            <a:endParaRPr kumimoji="1" lang="en-US" altLang="ja-JP" sz="16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34" name="直線矢印コネクタ 48"/>
          <p:cNvCxnSpPr>
            <a:cxnSpLocks noChangeShapeType="1"/>
          </p:cNvCxnSpPr>
          <p:nvPr/>
        </p:nvCxnSpPr>
        <p:spPr bwMode="auto">
          <a:xfrm flipH="1" flipV="1">
            <a:off x="3116822" y="1352268"/>
            <a:ext cx="6526211" cy="453713"/>
          </a:xfrm>
          <a:prstGeom prst="straightConnector1">
            <a:avLst/>
          </a:prstGeom>
          <a:noFill/>
          <a:ln w="38100" algn="ctr">
            <a:solidFill>
              <a:schemeClr val="tx1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35" name="テキスト ボックス 13"/>
          <p:cNvSpPr txBox="1">
            <a:spLocks noChangeArrowheads="1"/>
          </p:cNvSpPr>
          <p:nvPr/>
        </p:nvSpPr>
        <p:spPr bwMode="auto">
          <a:xfrm>
            <a:off x="5977685" y="1369621"/>
            <a:ext cx="1034257" cy="400110"/>
          </a:xfrm>
          <a:prstGeom prst="rect">
            <a:avLst/>
          </a:prstGeom>
          <a:solidFill>
            <a:srgbClr val="FFFFFF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2000" b="0" i="0" u="none" strike="noStrike" kern="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mic Sans MS" panose="030F0702030302020204" pitchFamily="66" charset="0"/>
                <a:cs typeface="Times New Roman" pitchFamily="18" charset="0"/>
              </a:rPr>
              <a:t>12.65m</a:t>
            </a:r>
            <a:endParaRPr kumimoji="1" lang="ja-JP" altLang="en-US" sz="2000" b="0" i="0" u="none" strike="noStrike" kern="0" cap="none" spc="0" normalizeH="0" baseline="0" noProof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omic Sans MS" panose="030F0702030302020204" pitchFamily="66" charset="0"/>
              <a:cs typeface="Times New Roman" pitchFamily="18" charset="0"/>
            </a:endParaRPr>
          </a:p>
        </p:txBody>
      </p:sp>
      <p:sp>
        <p:nvSpPr>
          <p:cNvPr id="36" name="テキスト ボックス 17"/>
          <p:cNvSpPr txBox="1">
            <a:spLocks noChangeArrowheads="1"/>
          </p:cNvSpPr>
          <p:nvPr/>
        </p:nvSpPr>
        <p:spPr bwMode="auto">
          <a:xfrm>
            <a:off x="8788607" y="5003677"/>
            <a:ext cx="24400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  <a:ea typeface="HGP明朝E" pitchFamily="18" charset="-128"/>
              </a:rPr>
              <a:t>5</a:t>
            </a:r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K Helium supply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37" name="直線矢印コネクタ 33"/>
          <p:cNvCxnSpPr>
            <a:cxnSpLocks noChangeShapeType="1"/>
            <a:stCxn id="36" idx="1"/>
          </p:cNvCxnSpPr>
          <p:nvPr/>
        </p:nvCxnSpPr>
        <p:spPr bwMode="auto">
          <a:xfrm flipH="1" flipV="1">
            <a:off x="7347963" y="4872590"/>
            <a:ext cx="1440644" cy="315753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38" name="テキスト ボックス 17"/>
          <p:cNvSpPr txBox="1">
            <a:spLocks noChangeArrowheads="1"/>
          </p:cNvSpPr>
          <p:nvPr/>
        </p:nvSpPr>
        <p:spPr bwMode="auto">
          <a:xfrm>
            <a:off x="8788607" y="4565852"/>
            <a:ext cx="280878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80K Nitrogen supply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39" name="直線矢印コネクタ 33"/>
          <p:cNvCxnSpPr>
            <a:cxnSpLocks noChangeShapeType="1"/>
            <a:stCxn id="38" idx="1"/>
          </p:cNvCxnSpPr>
          <p:nvPr/>
        </p:nvCxnSpPr>
        <p:spPr bwMode="auto">
          <a:xfrm flipH="1">
            <a:off x="7716720" y="4750518"/>
            <a:ext cx="1071887" cy="119123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40" name="テキスト ボックス 17"/>
          <p:cNvSpPr txBox="1">
            <a:spLocks noChangeArrowheads="1"/>
          </p:cNvSpPr>
          <p:nvPr/>
        </p:nvSpPr>
        <p:spPr bwMode="auto">
          <a:xfrm>
            <a:off x="1164564" y="5516395"/>
            <a:ext cx="24753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>
                <a:latin typeface="Comic Sans MS" panose="030F0702030302020204" pitchFamily="66" charset="0"/>
                <a:ea typeface="HGP明朝E" pitchFamily="18" charset="-128"/>
              </a:rPr>
              <a:t>5</a:t>
            </a:r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K Helium return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sp>
        <p:nvSpPr>
          <p:cNvPr id="41" name="テキスト ボックス 17"/>
          <p:cNvSpPr txBox="1">
            <a:spLocks noChangeArrowheads="1"/>
          </p:cNvSpPr>
          <p:nvPr/>
        </p:nvSpPr>
        <p:spPr bwMode="auto">
          <a:xfrm>
            <a:off x="1164564" y="5078570"/>
            <a:ext cx="284404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80K Nitrogen return line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42" name="直線矢印コネクタ 33"/>
          <p:cNvCxnSpPr>
            <a:cxnSpLocks noChangeShapeType="1"/>
            <a:stCxn id="41" idx="3"/>
          </p:cNvCxnSpPr>
          <p:nvPr/>
        </p:nvCxnSpPr>
        <p:spPr bwMode="auto">
          <a:xfrm flipV="1">
            <a:off x="4008612" y="5239010"/>
            <a:ext cx="1590941" cy="24226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43" name="直線矢印コネクタ 33"/>
          <p:cNvCxnSpPr>
            <a:cxnSpLocks noChangeShapeType="1"/>
            <a:stCxn id="40" idx="3"/>
          </p:cNvCxnSpPr>
          <p:nvPr/>
        </p:nvCxnSpPr>
        <p:spPr bwMode="auto">
          <a:xfrm flipV="1">
            <a:off x="3639922" y="5532823"/>
            <a:ext cx="2360622" cy="168238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44" name="テキスト ボックス 19"/>
          <p:cNvSpPr txBox="1">
            <a:spLocks noChangeArrowheads="1"/>
          </p:cNvSpPr>
          <p:nvPr/>
        </p:nvSpPr>
        <p:spPr bwMode="auto">
          <a:xfrm>
            <a:off x="3261687" y="6443366"/>
            <a:ext cx="1943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Frequency tuner</a:t>
            </a:r>
            <a:endParaRPr kumimoji="1" lang="en-US" altLang="ja-JP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45" name="直線矢印コネクタ 39"/>
          <p:cNvCxnSpPr>
            <a:cxnSpLocks noChangeShapeType="1"/>
            <a:stCxn id="44" idx="3"/>
          </p:cNvCxnSpPr>
          <p:nvPr/>
        </p:nvCxnSpPr>
        <p:spPr bwMode="auto">
          <a:xfrm flipV="1">
            <a:off x="5204848" y="6015716"/>
            <a:ext cx="1037017" cy="612316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46" name="テキスト ボックス 18"/>
          <p:cNvSpPr txBox="1">
            <a:spLocks noChangeArrowheads="1"/>
          </p:cNvSpPr>
          <p:nvPr/>
        </p:nvSpPr>
        <p:spPr bwMode="auto">
          <a:xfrm>
            <a:off x="1630281" y="2163211"/>
            <a:ext cx="8483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Cavity</a:t>
            </a:r>
            <a:endParaRPr kumimoji="1" lang="ja-JP" altLang="en-US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47" name="直線矢印コネクタ 36"/>
          <p:cNvCxnSpPr>
            <a:cxnSpLocks noChangeShapeType="1"/>
            <a:stCxn id="46" idx="3"/>
          </p:cNvCxnSpPr>
          <p:nvPr/>
        </p:nvCxnSpPr>
        <p:spPr bwMode="auto">
          <a:xfrm>
            <a:off x="2478590" y="2347877"/>
            <a:ext cx="638232" cy="207743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48" name="テキスト ボックス 19"/>
          <p:cNvSpPr txBox="1">
            <a:spLocks noChangeArrowheads="1"/>
          </p:cNvSpPr>
          <p:nvPr/>
        </p:nvSpPr>
        <p:spPr bwMode="auto">
          <a:xfrm>
            <a:off x="926157" y="2691955"/>
            <a:ext cx="167545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Power coupler</a:t>
            </a:r>
            <a:endParaRPr kumimoji="1" lang="en-US" altLang="ja-JP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49" name="直線矢印コネクタ 39"/>
          <p:cNvCxnSpPr>
            <a:cxnSpLocks noChangeShapeType="1"/>
            <a:stCxn id="48" idx="3"/>
          </p:cNvCxnSpPr>
          <p:nvPr/>
        </p:nvCxnSpPr>
        <p:spPr bwMode="auto">
          <a:xfrm flipV="1">
            <a:off x="2601616" y="2532543"/>
            <a:ext cx="1921046" cy="344078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sp>
        <p:nvSpPr>
          <p:cNvPr id="50" name="テキスト ボックス 19"/>
          <p:cNvSpPr txBox="1">
            <a:spLocks noChangeArrowheads="1"/>
          </p:cNvSpPr>
          <p:nvPr/>
        </p:nvSpPr>
        <p:spPr bwMode="auto">
          <a:xfrm>
            <a:off x="457506" y="1475400"/>
            <a:ext cx="194316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kumimoji="1" lang="en-US" altLang="ja-JP" dirty="0" smtClean="0">
                <a:latin typeface="Comic Sans MS" panose="030F0702030302020204" pitchFamily="66" charset="0"/>
                <a:ea typeface="HGP明朝E" pitchFamily="18" charset="-128"/>
              </a:rPr>
              <a:t>Frequency tuner</a:t>
            </a:r>
            <a:endParaRPr kumimoji="1" lang="en-US" altLang="ja-JP" sz="1800" dirty="0">
              <a:latin typeface="Comic Sans MS" panose="030F0702030302020204" pitchFamily="66" charset="0"/>
              <a:ea typeface="HGP明朝E" pitchFamily="18" charset="-128"/>
            </a:endParaRPr>
          </a:p>
        </p:txBody>
      </p:sp>
      <p:cxnSp>
        <p:nvCxnSpPr>
          <p:cNvPr id="51" name="直線矢印コネクタ 39"/>
          <p:cNvCxnSpPr>
            <a:cxnSpLocks noChangeShapeType="1"/>
            <a:stCxn id="50" idx="3"/>
          </p:cNvCxnSpPr>
          <p:nvPr/>
        </p:nvCxnSpPr>
        <p:spPr bwMode="auto">
          <a:xfrm>
            <a:off x="2400667" y="1660066"/>
            <a:ext cx="1257265" cy="818192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  <p:cxnSp>
        <p:nvCxnSpPr>
          <p:cNvPr id="52" name="直線矢印コネクタ 29"/>
          <p:cNvCxnSpPr>
            <a:cxnSpLocks noChangeShapeType="1"/>
            <a:stCxn id="33" idx="0"/>
          </p:cNvCxnSpPr>
          <p:nvPr/>
        </p:nvCxnSpPr>
        <p:spPr bwMode="auto">
          <a:xfrm flipH="1" flipV="1">
            <a:off x="9196006" y="2219185"/>
            <a:ext cx="1213548" cy="905975"/>
          </a:xfrm>
          <a:prstGeom prst="straightConnector1">
            <a:avLst/>
          </a:prstGeom>
          <a:noFill/>
          <a:ln w="28575" algn="ctr">
            <a:solidFill>
              <a:schemeClr val="accent2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243527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28" grpId="0"/>
      <p:bldP spid="33" grpId="0"/>
      <p:bldP spid="36" grpId="0"/>
      <p:bldP spid="38" grpId="0"/>
      <p:bldP spid="40" grpId="0"/>
      <p:bldP spid="41" grpId="0"/>
      <p:bldP spid="44" grpId="0"/>
      <p:bldP spid="46" grpId="0"/>
      <p:bldP spid="48" grpId="0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giphy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96000" y="1118003"/>
            <a:ext cx="4762500" cy="2676525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タイトル 12"/>
          <p:cNvSpPr txBox="1">
            <a:spLocks/>
          </p:cNvSpPr>
          <p:nvPr/>
        </p:nvSpPr>
        <p:spPr>
          <a:xfrm>
            <a:off x="16229" y="0"/>
            <a:ext cx="12177863" cy="9089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熱の伝播の</a:t>
            </a:r>
            <a:r>
              <a:rPr lang="ja-JP" altLang="en-US" sz="4800" dirty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３</a:t>
            </a:r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形態</a:t>
            </a:r>
            <a:endParaRPr lang="en-US" altLang="ja-JP" sz="4800" dirty="0">
              <a:latin typeface="Times New Roman" panose="02020603050405020304" pitchFamily="18" charset="0"/>
              <a:cs typeface="Times New Roman" panose="02020603050405020304" pitchFamily="18" charset="0"/>
              <a:sym typeface="ＭＳ Ｐ明朝" panose="02020600040205080304" pitchFamily="18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9981" y="4217985"/>
            <a:ext cx="4905375" cy="2457450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3" y="1124744"/>
            <a:ext cx="4308539" cy="2884228"/>
          </a:xfrm>
          <a:prstGeom prst="roundRect">
            <a:avLst>
              <a:gd name="adj" fmla="val 16667"/>
            </a:avLst>
          </a:prstGeom>
          <a:ln w="38100">
            <a:solidFill>
              <a:srgbClr val="FFFF00"/>
            </a:solidFill>
          </a:ln>
          <a:effectLst/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12" name="テキスト ボックス 11"/>
          <p:cNvSpPr txBox="1"/>
          <p:nvPr/>
        </p:nvSpPr>
        <p:spPr>
          <a:xfrm>
            <a:off x="1939569" y="832357"/>
            <a:ext cx="1005404" cy="584775"/>
          </a:xfrm>
          <a:prstGeom prst="rect">
            <a:avLst/>
          </a:prstGeom>
          <a:solidFill>
            <a:schemeClr val="tx1"/>
          </a:solidFill>
          <a:ln w="28575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3200" dirty="0" smtClean="0">
                <a:solidFill>
                  <a:schemeClr val="bg1"/>
                </a:solidFill>
                <a:latin typeface="Comic Sans MS" panose="030F0702030302020204" pitchFamily="66" charset="0"/>
              </a:rPr>
              <a:t>伝</a:t>
            </a:r>
            <a:r>
              <a:rPr lang="ja-JP" alt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導</a:t>
            </a:r>
            <a:endParaRPr kumimoji="1" lang="ja-JP" alt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0317698" y="841268"/>
            <a:ext cx="1005404" cy="584775"/>
          </a:xfrm>
          <a:prstGeom prst="rect">
            <a:avLst/>
          </a:prstGeom>
          <a:solidFill>
            <a:schemeClr val="tx1"/>
          </a:solidFill>
          <a:ln w="28575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対流</a:t>
            </a:r>
            <a:endParaRPr kumimoji="1" lang="ja-JP" alt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0973274" y="4035422"/>
            <a:ext cx="1005404" cy="584775"/>
          </a:xfrm>
          <a:prstGeom prst="rect">
            <a:avLst/>
          </a:prstGeom>
          <a:solidFill>
            <a:schemeClr val="tx1"/>
          </a:solidFill>
          <a:ln w="28575">
            <a:solidFill>
              <a:srgbClr val="FFFF00"/>
            </a:solidFill>
          </a:ln>
          <a:scene3d>
            <a:camera prst="orthographicFront"/>
            <a:lightRig rig="threePt" dir="t"/>
          </a:scene3d>
          <a:sp3d>
            <a:bevelT prst="relaxedInset"/>
          </a:sp3d>
        </p:spPr>
        <p:txBody>
          <a:bodyPr wrap="none" rtlCol="0" anchor="ctr">
            <a:spAutoFit/>
          </a:bodyPr>
          <a:lstStyle/>
          <a:p>
            <a:pPr algn="ctr"/>
            <a:r>
              <a:rPr lang="ja-JP" altLang="en-US" sz="3200" dirty="0">
                <a:solidFill>
                  <a:schemeClr val="bg1"/>
                </a:solidFill>
                <a:latin typeface="Comic Sans MS" panose="030F0702030302020204" pitchFamily="66" charset="0"/>
              </a:rPr>
              <a:t>放射</a:t>
            </a:r>
            <a:endParaRPr kumimoji="1" lang="ja-JP" altLang="en-US" sz="3200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6229" y="4669133"/>
            <a:ext cx="677300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 smtClean="0">
                <a:latin typeface="Comic Sans MS" panose="030F0702030302020204" pitchFamily="66" charset="0"/>
              </a:rPr>
              <a:t>低温実験を行う際には、これらの熱の伝播形態に</a:t>
            </a:r>
            <a:endParaRPr lang="en-US" altLang="ja-JP" sz="2000" dirty="0" smtClean="0">
              <a:latin typeface="Comic Sans MS" panose="030F0702030302020204" pitchFamily="66" charset="0"/>
            </a:endParaRPr>
          </a:p>
          <a:p>
            <a:r>
              <a:rPr kumimoji="1" lang="ja-JP" altLang="en-US" sz="2000" dirty="0" smtClean="0">
                <a:latin typeface="Comic Sans MS" panose="030F0702030302020204" pitchFamily="66" charset="0"/>
              </a:rPr>
              <a:t>よく注意を払わないと、無駄に液体ヘリウムを消費してしまう。</a:t>
            </a:r>
            <a:endParaRPr kumimoji="1" lang="ja-JP" altLang="en-US" sz="20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856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8"/>
                </p:tgtEl>
              </p:cMediaNode>
            </p:vide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23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042505"/>
              </p:ext>
            </p:extLst>
          </p:nvPr>
        </p:nvGraphicFramePr>
        <p:xfrm>
          <a:off x="746864" y="4780292"/>
          <a:ext cx="2232248" cy="154743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322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77371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3717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2910"/>
            <a:ext cx="1217786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ja-JP" altLang="en-US" sz="48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クライオモジュールへの熱侵入</a:t>
            </a:r>
            <a:endParaRPr lang="en-GB" altLang="de-DE" sz="4800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10" name="図 5" descr="ILC-cryomodule.jp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5633" y="1307349"/>
            <a:ext cx="760253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8" descr="ttf3_modcut_t"/>
          <p:cNvPicPr>
            <a:picLocks noChangeAspect="1" noChangeArrowheads="1"/>
          </p:cNvPicPr>
          <p:nvPr/>
        </p:nvPicPr>
        <p:blipFill>
          <a:blip r:embed="rId4"/>
          <a:srcRect t="398"/>
          <a:stretch>
            <a:fillRect/>
          </a:stretch>
        </p:blipFill>
        <p:spPr bwMode="auto">
          <a:xfrm>
            <a:off x="4089958" y="3826712"/>
            <a:ext cx="3959225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テキスト ボックス 19"/>
          <p:cNvSpPr txBox="1">
            <a:spLocks noChangeArrowheads="1"/>
          </p:cNvSpPr>
          <p:nvPr/>
        </p:nvSpPr>
        <p:spPr bwMode="auto">
          <a:xfrm>
            <a:off x="1" y="779995"/>
            <a:ext cx="121778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ja-JP" altLang="en-US" sz="2400" dirty="0" smtClean="0">
                <a:latin typeface="+mn-ea"/>
              </a:rPr>
              <a:t>クライオモジュール</a:t>
            </a:r>
            <a:r>
              <a:rPr lang="ja-JP" altLang="en-US" sz="2400" dirty="0">
                <a:latin typeface="+mn-ea"/>
              </a:rPr>
              <a:t>内</a:t>
            </a:r>
            <a:r>
              <a:rPr lang="ja-JP" altLang="en-US" sz="2400" dirty="0" smtClean="0">
                <a:latin typeface="+mn-ea"/>
              </a:rPr>
              <a:t>は真空排気しているため、対流の影響は無視してよい。</a:t>
            </a:r>
            <a:endParaRPr kumimoji="1" lang="en-US" altLang="ja-JP" sz="2400" dirty="0">
              <a:latin typeface="+mn-ea"/>
            </a:endParaRPr>
          </a:p>
        </p:txBody>
      </p:sp>
      <p:sp>
        <p:nvSpPr>
          <p:cNvPr id="13" name="右矢印 12"/>
          <p:cNvSpPr/>
          <p:nvPr/>
        </p:nvSpPr>
        <p:spPr>
          <a:xfrm>
            <a:off x="875873" y="4968196"/>
            <a:ext cx="576064" cy="340616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フリーフォーム 13"/>
          <p:cNvSpPr/>
          <p:nvPr/>
        </p:nvSpPr>
        <p:spPr>
          <a:xfrm rot="17022921">
            <a:off x="3116788" y="2575751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516852" y="4938449"/>
            <a:ext cx="1462260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 smtClean="0">
                <a:latin typeface="Comic Sans MS" panose="030F0702030302020204" pitchFamily="66" charset="0"/>
              </a:rPr>
              <a:t>conduction</a:t>
            </a:r>
            <a:endParaRPr kumimoji="1" lang="ja-JP" altLang="en-US" sz="2000" dirty="0">
              <a:latin typeface="Comic Sans MS" panose="030F0702030302020204" pitchFamily="66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620245" y="5748334"/>
            <a:ext cx="1255473" cy="40011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 smtClean="0">
                <a:latin typeface="Comic Sans MS" panose="030F0702030302020204" pitchFamily="66" charset="0"/>
              </a:rPr>
              <a:t>radiation</a:t>
            </a:r>
            <a:endParaRPr kumimoji="1" lang="ja-JP" altLang="en-US" sz="2000" dirty="0">
              <a:latin typeface="Comic Sans MS" panose="030F0702030302020204" pitchFamily="66" charset="0"/>
            </a:endParaRPr>
          </a:p>
        </p:txBody>
      </p:sp>
      <p:sp>
        <p:nvSpPr>
          <p:cNvPr id="17" name="右矢印 16"/>
          <p:cNvSpPr/>
          <p:nvPr/>
        </p:nvSpPr>
        <p:spPr>
          <a:xfrm rot="5233337">
            <a:off x="4495095" y="1735068"/>
            <a:ext cx="401301" cy="207799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8" name="右矢印 17"/>
          <p:cNvSpPr/>
          <p:nvPr/>
        </p:nvSpPr>
        <p:spPr>
          <a:xfrm rot="5233337">
            <a:off x="7263940" y="1974061"/>
            <a:ext cx="309094" cy="185114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右矢印 18"/>
          <p:cNvSpPr/>
          <p:nvPr/>
        </p:nvSpPr>
        <p:spPr>
          <a:xfrm rot="5233337">
            <a:off x="8883558" y="2085072"/>
            <a:ext cx="179891" cy="137916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0" name="右矢印 19"/>
          <p:cNvSpPr/>
          <p:nvPr/>
        </p:nvSpPr>
        <p:spPr>
          <a:xfrm rot="20991014">
            <a:off x="5289530" y="5878844"/>
            <a:ext cx="959522" cy="200761"/>
          </a:xfrm>
          <a:prstGeom prst="rightArrow">
            <a:avLst/>
          </a:prstGeom>
          <a:solidFill>
            <a:srgbClr val="FF0000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1" name="フリーフォーム 20"/>
          <p:cNvSpPr/>
          <p:nvPr/>
        </p:nvSpPr>
        <p:spPr>
          <a:xfrm>
            <a:off x="875873" y="5756186"/>
            <a:ext cx="530003" cy="38440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2" name="フリーフォーム 21"/>
          <p:cNvSpPr/>
          <p:nvPr/>
        </p:nvSpPr>
        <p:spPr>
          <a:xfrm rot="17022921">
            <a:off x="5733498" y="2480628"/>
            <a:ext cx="400193" cy="164225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3" name="フリーフォーム 22"/>
          <p:cNvSpPr/>
          <p:nvPr/>
        </p:nvSpPr>
        <p:spPr>
          <a:xfrm rot="5651042">
            <a:off x="5869830" y="1989205"/>
            <a:ext cx="400193" cy="164225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4" name="フリーフォーム 23"/>
          <p:cNvSpPr/>
          <p:nvPr/>
        </p:nvSpPr>
        <p:spPr>
          <a:xfrm rot="5584752">
            <a:off x="3343448" y="1789560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フリーフォーム 24"/>
          <p:cNvSpPr/>
          <p:nvPr/>
        </p:nvSpPr>
        <p:spPr>
          <a:xfrm rot="17022921">
            <a:off x="7944456" y="2528983"/>
            <a:ext cx="300527" cy="9931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フリーフォーム 25"/>
          <p:cNvSpPr/>
          <p:nvPr/>
        </p:nvSpPr>
        <p:spPr>
          <a:xfrm rot="5651042">
            <a:off x="8115907" y="2145735"/>
            <a:ext cx="300527" cy="9931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フリーフォーム 26"/>
          <p:cNvSpPr/>
          <p:nvPr/>
        </p:nvSpPr>
        <p:spPr>
          <a:xfrm rot="5010215">
            <a:off x="6280938" y="4066180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フリーフォーム 27"/>
          <p:cNvSpPr/>
          <p:nvPr/>
        </p:nvSpPr>
        <p:spPr>
          <a:xfrm rot="9945638">
            <a:off x="7407877" y="4922877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フリーフォーム 28"/>
          <p:cNvSpPr/>
          <p:nvPr/>
        </p:nvSpPr>
        <p:spPr>
          <a:xfrm rot="1113458">
            <a:off x="5379868" y="4946026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フリーフォーム 29"/>
          <p:cNvSpPr/>
          <p:nvPr/>
        </p:nvSpPr>
        <p:spPr>
          <a:xfrm rot="13221215">
            <a:off x="7228979" y="5876072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1" name="フリーフォーム 30"/>
          <p:cNvSpPr/>
          <p:nvPr/>
        </p:nvSpPr>
        <p:spPr>
          <a:xfrm rot="18657136">
            <a:off x="5949314" y="6160288"/>
            <a:ext cx="516590" cy="205356"/>
          </a:xfrm>
          <a:custGeom>
            <a:avLst/>
            <a:gdLst>
              <a:gd name="connsiteX0" fmla="*/ 0 w 530003"/>
              <a:gd name="connsiteY0" fmla="*/ 174735 h 384406"/>
              <a:gd name="connsiteX1" fmla="*/ 104836 w 530003"/>
              <a:gd name="connsiteY1" fmla="*/ 372757 h 384406"/>
              <a:gd name="connsiteX2" fmla="*/ 180551 w 530003"/>
              <a:gd name="connsiteY2" fmla="*/ 8 h 384406"/>
              <a:gd name="connsiteX3" fmla="*/ 250441 w 530003"/>
              <a:gd name="connsiteY3" fmla="*/ 384406 h 384406"/>
              <a:gd name="connsiteX4" fmla="*/ 331980 w 530003"/>
              <a:gd name="connsiteY4" fmla="*/ 8 h 384406"/>
              <a:gd name="connsiteX5" fmla="*/ 396046 w 530003"/>
              <a:gd name="connsiteY5" fmla="*/ 372757 h 384406"/>
              <a:gd name="connsiteX6" fmla="*/ 483409 w 530003"/>
              <a:gd name="connsiteY6" fmla="*/ 5833 h 384406"/>
              <a:gd name="connsiteX7" fmla="*/ 530003 w 530003"/>
              <a:gd name="connsiteY7" fmla="*/ 250449 h 3844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0003" h="384406">
                <a:moveTo>
                  <a:pt x="0" y="174735"/>
                </a:moveTo>
                <a:cubicBezTo>
                  <a:pt x="37372" y="288306"/>
                  <a:pt x="74744" y="401878"/>
                  <a:pt x="104836" y="372757"/>
                </a:cubicBezTo>
                <a:cubicBezTo>
                  <a:pt x="134928" y="343636"/>
                  <a:pt x="156284" y="-1933"/>
                  <a:pt x="180551" y="8"/>
                </a:cubicBezTo>
                <a:cubicBezTo>
                  <a:pt x="204818" y="1949"/>
                  <a:pt x="225203" y="384406"/>
                  <a:pt x="250441" y="384406"/>
                </a:cubicBezTo>
                <a:cubicBezTo>
                  <a:pt x="275679" y="384406"/>
                  <a:pt x="307713" y="1949"/>
                  <a:pt x="331980" y="8"/>
                </a:cubicBezTo>
                <a:cubicBezTo>
                  <a:pt x="356247" y="-1933"/>
                  <a:pt x="370808" y="371786"/>
                  <a:pt x="396046" y="372757"/>
                </a:cubicBezTo>
                <a:cubicBezTo>
                  <a:pt x="421284" y="373728"/>
                  <a:pt x="461083" y="26218"/>
                  <a:pt x="483409" y="5833"/>
                </a:cubicBezTo>
                <a:cubicBezTo>
                  <a:pt x="505735" y="-14552"/>
                  <a:pt x="517869" y="117948"/>
                  <a:pt x="530003" y="250449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2" name="図 3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5" y="1960525"/>
            <a:ext cx="2456518" cy="1842388"/>
          </a:xfrm>
          <a:prstGeom prst="rect">
            <a:avLst/>
          </a:prstGeom>
          <a:ln w="28575">
            <a:solidFill>
              <a:srgbClr val="FF00FF"/>
            </a:solidFill>
          </a:ln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703" y="3806960"/>
            <a:ext cx="2379712" cy="1784784"/>
          </a:xfrm>
          <a:prstGeom prst="rect">
            <a:avLst/>
          </a:prstGeom>
          <a:ln w="28575">
            <a:solidFill>
              <a:srgbClr val="66FFFF"/>
            </a:solidFill>
          </a:ln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4777" y="1909285"/>
            <a:ext cx="1993597" cy="1495198"/>
          </a:xfrm>
          <a:prstGeom prst="rect">
            <a:avLst/>
          </a:prstGeom>
          <a:ln w="28575">
            <a:solidFill>
              <a:srgbClr val="FF00FF"/>
            </a:solidFill>
          </a:ln>
        </p:spPr>
      </p:pic>
      <p:pic>
        <p:nvPicPr>
          <p:cNvPr id="35" name="図 3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70876" y="5293562"/>
            <a:ext cx="1762125" cy="1314450"/>
          </a:xfrm>
          <a:prstGeom prst="rect">
            <a:avLst/>
          </a:prstGeom>
          <a:ln w="28575">
            <a:solidFill>
              <a:srgbClr val="66FFFF"/>
            </a:solidFill>
          </a:ln>
        </p:spPr>
      </p:pic>
      <p:sp>
        <p:nvSpPr>
          <p:cNvPr id="36" name="テキスト ボックス 35"/>
          <p:cNvSpPr txBox="1"/>
          <p:nvPr/>
        </p:nvSpPr>
        <p:spPr>
          <a:xfrm>
            <a:off x="190724" y="1489993"/>
            <a:ext cx="2260555" cy="461665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Glass epoxy resin/SUS316L</a:t>
            </a:r>
          </a:p>
          <a:p>
            <a:pPr algn="ctr"/>
            <a:r>
              <a:rPr kumimoji="1"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(shrink fitting)</a:t>
            </a:r>
            <a:endParaRPr kumimoji="1" lang="ja-JP" altLang="en-US" sz="12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10072043" y="1628800"/>
            <a:ext cx="1773241" cy="461665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Tuner driving shaft</a:t>
            </a:r>
          </a:p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 by glass epoxy resin</a:t>
            </a:r>
          </a:p>
        </p:txBody>
      </p:sp>
      <p:sp>
        <p:nvSpPr>
          <p:cNvPr id="38" name="角丸四角形 37"/>
          <p:cNvSpPr/>
          <p:nvPr/>
        </p:nvSpPr>
        <p:spPr>
          <a:xfrm>
            <a:off x="4291756" y="1370675"/>
            <a:ext cx="764926" cy="702779"/>
          </a:xfrm>
          <a:prstGeom prst="roundRect">
            <a:avLst/>
          </a:prstGeom>
          <a:noFill/>
          <a:ln w="28575"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9" name="フリーフォーム 38"/>
          <p:cNvSpPr/>
          <p:nvPr/>
        </p:nvSpPr>
        <p:spPr>
          <a:xfrm>
            <a:off x="2554421" y="1362032"/>
            <a:ext cx="1734410" cy="578856"/>
          </a:xfrm>
          <a:custGeom>
            <a:avLst/>
            <a:gdLst>
              <a:gd name="connsiteX0" fmla="*/ 0 w 1734410"/>
              <a:gd name="connsiteY0" fmla="*/ 578856 h 578856"/>
              <a:gd name="connsiteX1" fmla="*/ 566338 w 1734410"/>
              <a:gd name="connsiteY1" fmla="*/ 36115 h 578856"/>
              <a:gd name="connsiteX2" fmla="*/ 1734410 w 1734410"/>
              <a:gd name="connsiteY2" fmla="*/ 95109 h 578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734410" h="578856">
                <a:moveTo>
                  <a:pt x="0" y="578856"/>
                </a:moveTo>
                <a:cubicBezTo>
                  <a:pt x="138635" y="347797"/>
                  <a:pt x="277270" y="116739"/>
                  <a:pt x="566338" y="36115"/>
                </a:cubicBezTo>
                <a:cubicBezTo>
                  <a:pt x="855406" y="-44509"/>
                  <a:pt x="1294908" y="25300"/>
                  <a:pt x="1734410" y="95109"/>
                </a:cubicBezTo>
              </a:path>
            </a:pathLst>
          </a:custGeom>
          <a:noFill/>
          <a:ln w="28575">
            <a:solidFill>
              <a:srgbClr val="FF00FF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0" name="フリーフォーム 39"/>
          <p:cNvSpPr/>
          <p:nvPr/>
        </p:nvSpPr>
        <p:spPr>
          <a:xfrm>
            <a:off x="3928970" y="2430534"/>
            <a:ext cx="6011443" cy="1236999"/>
          </a:xfrm>
          <a:custGeom>
            <a:avLst/>
            <a:gdLst>
              <a:gd name="connsiteX0" fmla="*/ 6011443 w 6011443"/>
              <a:gd name="connsiteY0" fmla="*/ 973394 h 1236999"/>
              <a:gd name="connsiteX1" fmla="*/ 1899593 w 6011443"/>
              <a:gd name="connsiteY1" fmla="*/ 1173972 h 1236999"/>
              <a:gd name="connsiteX2" fmla="*/ 0 w 6011443"/>
              <a:gd name="connsiteY2" fmla="*/ 0 h 1236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11443" h="1236999">
                <a:moveTo>
                  <a:pt x="6011443" y="973394"/>
                </a:moveTo>
                <a:cubicBezTo>
                  <a:pt x="4456471" y="1154799"/>
                  <a:pt x="2901500" y="1336204"/>
                  <a:pt x="1899593" y="1173972"/>
                </a:cubicBezTo>
                <a:cubicBezTo>
                  <a:pt x="897686" y="1011740"/>
                  <a:pt x="448843" y="505870"/>
                  <a:pt x="0" y="0"/>
                </a:cubicBezTo>
              </a:path>
            </a:pathLst>
          </a:custGeom>
          <a:noFill/>
          <a:ln w="28575">
            <a:solidFill>
              <a:srgbClr val="FF00FF"/>
            </a:solidFill>
            <a:prstDash val="dash"/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9940413" y="3620022"/>
            <a:ext cx="2007281" cy="461665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Double thermal shielding</a:t>
            </a:r>
          </a:p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(Aluminum plate)</a:t>
            </a: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8643129" y="6321830"/>
            <a:ext cx="2712601" cy="438582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Super-insulation</a:t>
            </a:r>
          </a:p>
          <a:p>
            <a:pPr algn="ctr"/>
            <a:r>
              <a:rPr lang="en-US" altLang="ja-JP" sz="105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(Aluminum foil/glass non-woven fabric)</a:t>
            </a:r>
          </a:p>
        </p:txBody>
      </p:sp>
    </p:spTree>
    <p:extLst>
      <p:ext uri="{BB962C8B-B14F-4D97-AF65-F5344CB8AC3E}">
        <p14:creationId xmlns:p14="http://schemas.microsoft.com/office/powerpoint/2010/main" val="442950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24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12"/>
          <p:cNvSpPr txBox="1">
            <a:spLocks/>
          </p:cNvSpPr>
          <p:nvPr/>
        </p:nvSpPr>
        <p:spPr>
          <a:xfrm>
            <a:off x="16229" y="0"/>
            <a:ext cx="12177863" cy="980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540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Demagnetization for higher Q</a:t>
            </a:r>
            <a:r>
              <a:rPr lang="en-US" altLang="ja-JP" sz="5400" baseline="-2500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0</a:t>
            </a:r>
            <a:endParaRPr lang="en-US" altLang="ja-JP" sz="5400" dirty="0">
              <a:latin typeface="Times New Roman" panose="02020603050405020304" pitchFamily="18" charset="0"/>
              <a:cs typeface="Times New Roman" panose="02020603050405020304" pitchFamily="18" charset="0"/>
              <a:sym typeface="ＭＳ Ｐ明朝" panose="02020600040205080304" pitchFamily="18" charset="-128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556" y="4143675"/>
            <a:ext cx="11853942" cy="238166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7103" y="1445350"/>
            <a:ext cx="4066151" cy="3088101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6229" y="896557"/>
            <a:ext cx="86036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Even in CM, higher Q</a:t>
            </a:r>
            <a:r>
              <a:rPr kumimoji="1" lang="en-US" altLang="ja-JP" sz="24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is also important for lower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-plant load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Helmholtz coil is one effective method for “demagnetization”</a:t>
            </a:r>
          </a:p>
          <a:p>
            <a:pPr marL="285750" indent="-285750">
              <a:buFont typeface="Wingdings" panose="05000000000000000000" pitchFamily="2" charset="2"/>
              <a:buChar char="p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 magnetic shield is another option, but expensive</a:t>
            </a: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129240" y="2198319"/>
            <a:ext cx="532229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FNAL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ではクライオモジュールを用いた</a:t>
            </a:r>
            <a:endParaRPr kumimoji="1"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性能改善のための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R&amp;D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が数多く行われている。</a:t>
            </a:r>
            <a:endParaRPr kumimoji="1"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環境磁場の低減</a:t>
            </a:r>
            <a:endParaRPr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p"/>
            </a:pP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冷却速度の調整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(thermo-current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の低減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3077666" y="3732816"/>
            <a:ext cx="4846935" cy="450661"/>
          </a:xfrm>
          <a:prstGeom prst="wedgeRoundRectCallout">
            <a:avLst>
              <a:gd name="adj1" fmla="val -37149"/>
              <a:gd name="adj2" fmla="val 112427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消磁コイルが多数巻かれたクライオモジュール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39937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dirty="0" smtClean="0"/>
              <a:t>大規模ヘリウム冷凍機設備</a:t>
            </a:r>
            <a:endParaRPr kumimoji="1" lang="ja-JP" altLang="en-US" sz="4400" dirty="0"/>
          </a:p>
        </p:txBody>
      </p:sp>
      <p:grpSp>
        <p:nvGrpSpPr>
          <p:cNvPr id="9" name="図形グループ 1"/>
          <p:cNvGrpSpPr>
            <a:grpSpLocks noChangeAspect="1"/>
          </p:cNvGrpSpPr>
          <p:nvPr/>
        </p:nvGrpSpPr>
        <p:grpSpPr>
          <a:xfrm>
            <a:off x="1013566" y="1073150"/>
            <a:ext cx="8985417" cy="5518149"/>
            <a:chOff x="18150" y="1056827"/>
            <a:chExt cx="9146420" cy="5617023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50" y="1056827"/>
              <a:ext cx="9144000" cy="3292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" name="グループ化 12"/>
            <p:cNvGrpSpPr/>
            <p:nvPr/>
          </p:nvGrpSpPr>
          <p:grpSpPr>
            <a:xfrm>
              <a:off x="36690" y="4635500"/>
              <a:ext cx="9127880" cy="2038350"/>
              <a:chOff x="16120" y="4635500"/>
              <a:chExt cx="9127880" cy="2038350"/>
            </a:xfrm>
          </p:grpSpPr>
          <p:sp>
            <p:nvSpPr>
              <p:cNvPr id="15" name="Line 2"/>
              <p:cNvSpPr>
                <a:spLocks noChangeShapeType="1"/>
              </p:cNvSpPr>
              <p:nvPr/>
            </p:nvSpPr>
            <p:spPr bwMode="auto">
              <a:xfrm>
                <a:off x="469042" y="6673850"/>
                <a:ext cx="8279423" cy="0"/>
              </a:xfrm>
              <a:prstGeom prst="line">
                <a:avLst/>
              </a:prstGeom>
              <a:noFill/>
              <a:ln w="19050">
                <a:solidFill>
                  <a:srgbClr val="000066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</a:extLst>
            </p:spPr>
            <p:txBody>
              <a:bodyPr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lang="ja-JP" altLang="en-US" sz="2400">
                  <a:solidFill>
                    <a:srgbClr val="0066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itchFamily="18" charset="0"/>
                  <a:ea typeface="ＭＳ Ｐゴシック" pitchFamily="50" charset="-128"/>
                  <a:cs typeface="ヒラギノ角ゴ Pro W3" charset="0"/>
                  <a:sym typeface="ヒラギノ角ゴ Pro W3" charset="0"/>
                </a:endParaRPr>
              </a:p>
            </p:txBody>
          </p:sp>
          <p:pic>
            <p:nvPicPr>
              <p:cNvPr id="16" name="図 15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48758" y="4635500"/>
                <a:ext cx="2771042" cy="2033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7" name="Picture 2" descr="D:\CMS測定器.jpg"/>
              <p:cNvPicPr>
                <a:picLocks noChangeAspect="1" noChangeArrowheads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090138" y="4635737"/>
                <a:ext cx="3053862" cy="2009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8" name="Picture 3" descr="D:\ATLAS1.jpg"/>
              <p:cNvPicPr>
                <a:picLocks noChangeAspect="1" noChangeArrowheads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20" y="4635500"/>
                <a:ext cx="3118338" cy="20335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" name="テキスト ボックス 12"/>
            <p:cNvSpPr txBox="1">
              <a:spLocks noChangeArrowheads="1"/>
            </p:cNvSpPr>
            <p:nvPr/>
          </p:nvSpPr>
          <p:spPr bwMode="auto">
            <a:xfrm>
              <a:off x="575027" y="4267180"/>
              <a:ext cx="2243667" cy="445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ATLAS</a:t>
              </a:r>
              <a:r>
                <a:rPr lang="ja-JP" altLang="en-US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測定器</a:t>
              </a:r>
              <a:endParaRPr lang="ja-JP" altLang="en-US" sz="2000" dirty="0">
                <a:solidFill>
                  <a:srgbClr val="FF0000"/>
                </a:solidFill>
                <a:latin typeface="+mn-ea"/>
                <a:ea typeface="+mn-ea"/>
                <a:cs typeface="ヒラギノ丸ゴ Pro W4"/>
                <a:sym typeface="ヒラギノ角ゴ Pro W3" charset="0"/>
              </a:endParaRPr>
            </a:p>
          </p:txBody>
        </p:sp>
        <p:sp>
          <p:nvSpPr>
            <p:cNvPr id="13" name="テキスト ボックス 23"/>
            <p:cNvSpPr txBox="1">
              <a:spLocks noChangeArrowheads="1"/>
            </p:cNvSpPr>
            <p:nvPr/>
          </p:nvSpPr>
          <p:spPr bwMode="auto">
            <a:xfrm>
              <a:off x="6702777" y="4267180"/>
              <a:ext cx="2106083" cy="445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CMS</a:t>
              </a:r>
              <a:r>
                <a:rPr lang="ja-JP" altLang="en-US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測定器</a:t>
              </a:r>
              <a:endParaRPr lang="en-US" altLang="ja-JP" sz="2000" dirty="0" smtClean="0">
                <a:solidFill>
                  <a:srgbClr val="FF0000"/>
                </a:solidFill>
                <a:latin typeface="+mn-ea"/>
                <a:ea typeface="+mn-ea"/>
                <a:cs typeface="ヒラギノ丸ゴ Pro W4"/>
                <a:sym typeface="ヒラギノ角ゴ Pro W3" charset="0"/>
              </a:endParaRPr>
            </a:p>
          </p:txBody>
        </p:sp>
        <p:sp>
          <p:nvSpPr>
            <p:cNvPr id="14" name="テキスト ボックス 24"/>
            <p:cNvSpPr txBox="1">
              <a:spLocks noChangeArrowheads="1"/>
            </p:cNvSpPr>
            <p:nvPr/>
          </p:nvSpPr>
          <p:spPr bwMode="auto">
            <a:xfrm>
              <a:off x="3715475" y="4262654"/>
              <a:ext cx="2168769" cy="4459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ja-JP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LHC</a:t>
              </a:r>
              <a:r>
                <a:rPr lang="ja-JP" altLang="en-US" sz="2000" dirty="0" smtClean="0">
                  <a:solidFill>
                    <a:srgbClr val="FF0000"/>
                  </a:solidFill>
                  <a:latin typeface="+mn-ea"/>
                  <a:ea typeface="+mn-ea"/>
                  <a:cs typeface="ヒラギノ丸ゴ Pro W4"/>
                  <a:sym typeface="ヒラギノ角ゴ Pro W3" charset="0"/>
                </a:rPr>
                <a:t>加速器</a:t>
              </a:r>
              <a:endParaRPr lang="ja-JP" altLang="en-US" sz="2000" dirty="0">
                <a:solidFill>
                  <a:srgbClr val="FF0000"/>
                </a:solidFill>
                <a:latin typeface="+mn-ea"/>
                <a:ea typeface="+mn-ea"/>
                <a:cs typeface="ヒラギノ丸ゴ Pro W4"/>
                <a:sym typeface="ヒラギノ角ゴ Pro W3" charset="0"/>
              </a:endParaRPr>
            </a:p>
          </p:txBody>
        </p:sp>
      </p:grpSp>
      <p:sp>
        <p:nvSpPr>
          <p:cNvPr id="19" name="雲形吹き出し 18"/>
          <p:cNvSpPr/>
          <p:nvPr/>
        </p:nvSpPr>
        <p:spPr>
          <a:xfrm>
            <a:off x="3410775" y="1828800"/>
            <a:ext cx="5403850" cy="1377950"/>
          </a:xfrm>
          <a:prstGeom prst="cloudCallout">
            <a:avLst>
              <a:gd name="adj1" fmla="val -47549"/>
              <a:gd name="adj2" fmla="val 107328"/>
            </a:avLst>
          </a:prstGeom>
          <a:solidFill>
            <a:srgbClr val="FFFFCC"/>
          </a:solidFill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27km</a:t>
            </a:r>
            <a:r>
              <a:rPr kumimoji="1" lang="ja-JP" alt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のほぼ全周に亘って</a:t>
            </a:r>
            <a:r>
              <a:rPr kumimoji="1" lang="en-US" altLang="ja-JP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2K</a:t>
            </a:r>
            <a:r>
              <a:rPr kumimoji="1" lang="ja-JP" altLang="en-US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の液体ヘリウムで満たされている</a:t>
            </a:r>
            <a:endParaRPr kumimoji="1" lang="en-US" altLang="ja-JP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80356" y="6316955"/>
            <a:ext cx="3725700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/>
              <a:t>超伝導電磁石が収納されたモジュール群</a:t>
            </a:r>
            <a:endParaRPr kumimoji="1" lang="en-US" altLang="ja-JP" sz="1600" dirty="0" smtClean="0"/>
          </a:p>
          <a:p>
            <a:pPr algn="ctr"/>
            <a:r>
              <a:rPr kumimoji="1" lang="ja-JP" altLang="en-US" sz="1200" dirty="0" smtClean="0"/>
              <a:t>（断熱真空槽に収納されているため本体は見えない）</a:t>
            </a:r>
            <a:endParaRPr kumimoji="1" lang="ja-JP" altLang="en-US" sz="1200" dirty="0"/>
          </a:p>
        </p:txBody>
      </p:sp>
      <p:cxnSp>
        <p:nvCxnSpPr>
          <p:cNvPr id="21" name="直線矢印コネクタ 20"/>
          <p:cNvCxnSpPr>
            <a:stCxn id="20" idx="0"/>
          </p:cNvCxnSpPr>
          <p:nvPr/>
        </p:nvCxnSpPr>
        <p:spPr>
          <a:xfrm flipV="1">
            <a:off x="5543206" y="5855677"/>
            <a:ext cx="409186" cy="46127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3093239" y="798659"/>
            <a:ext cx="4823693" cy="523220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6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Large Hadron Collider @CERN</a:t>
            </a:r>
            <a:endParaRPr kumimoji="1" lang="ja-JP" alt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3" name="図 2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1996" y="4219330"/>
            <a:ext cx="3418665" cy="2563999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853" y="4219330"/>
            <a:ext cx="3416650" cy="2562488"/>
          </a:xfrm>
          <a:prstGeom prst="rect">
            <a:avLst/>
          </a:prstGeom>
          <a:ln w="28575">
            <a:solidFill>
              <a:srgbClr val="FFFF00"/>
            </a:solidFill>
          </a:ln>
        </p:spPr>
      </p:pic>
      <p:sp>
        <p:nvSpPr>
          <p:cNvPr id="25" name="テキスト ボックス 24"/>
          <p:cNvSpPr txBox="1"/>
          <p:nvPr/>
        </p:nvSpPr>
        <p:spPr>
          <a:xfrm>
            <a:off x="521548" y="4037592"/>
            <a:ext cx="263726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 smtClean="0"/>
              <a:t>製作中の超伝導電磁石システム</a:t>
            </a:r>
            <a:endParaRPr kumimoji="1" lang="ja-JP" altLang="en-US" sz="1400" dirty="0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8987136" y="4027731"/>
            <a:ext cx="2651688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400" dirty="0"/>
              <a:t>地</a:t>
            </a:r>
            <a:r>
              <a:rPr kumimoji="1" lang="ja-JP" altLang="en-US" sz="1400" dirty="0" smtClean="0"/>
              <a:t>上部にある大規模冷凍機設備</a:t>
            </a:r>
            <a:endParaRPr kumimoji="1" lang="ja-JP" altLang="en-US" sz="1400" dirty="0"/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9563485" y="153887"/>
            <a:ext cx="2513830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で実証済！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756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5" grpId="0" animBg="1"/>
      <p:bldP spid="26" grpId="0" animBg="1"/>
      <p:bldP spid="2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0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 smtClean="0"/>
              <a:t>大規模大電力高周波源</a:t>
            </a:r>
            <a:endParaRPr kumimoji="1" lang="ja-JP" altLang="en-US" sz="4800" dirty="0"/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5340" y="1628161"/>
            <a:ext cx="4984674" cy="3323116"/>
          </a:xfrm>
          <a:prstGeom prst="rect">
            <a:avLst/>
          </a:prstGeom>
        </p:spPr>
      </p:pic>
      <p:sp>
        <p:nvSpPr>
          <p:cNvPr id="13" name="テキスト ボックス 12"/>
          <p:cNvSpPr txBox="1"/>
          <p:nvPr/>
        </p:nvSpPr>
        <p:spPr>
          <a:xfrm>
            <a:off x="0" y="758466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Stanford Linear Accelerator Center (SLAC)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にある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2-miles Accelerator (SLC)</a:t>
            </a:r>
          </a:p>
          <a:p>
            <a:pPr algn="ctr"/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地上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kumimoji="1"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地下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の２層構造となっており、地上部に高周波源が並び、地下トンネルに加速器が設置されている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815" y="2317056"/>
            <a:ext cx="6218248" cy="2405622"/>
          </a:xfrm>
          <a:prstGeom prst="rect">
            <a:avLst/>
          </a:prstGeom>
        </p:spPr>
      </p:pic>
      <p:cxnSp>
        <p:nvCxnSpPr>
          <p:cNvPr id="15" name="直線矢印コネクタ 14"/>
          <p:cNvCxnSpPr/>
          <p:nvPr/>
        </p:nvCxnSpPr>
        <p:spPr>
          <a:xfrm flipV="1">
            <a:off x="582778" y="3258422"/>
            <a:ext cx="4042370" cy="641350"/>
          </a:xfrm>
          <a:prstGeom prst="straightConnector1">
            <a:avLst/>
          </a:prstGeom>
          <a:ln w="38100">
            <a:solidFill>
              <a:srgbClr val="FFFF00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/>
          <p:cNvSpPr txBox="1"/>
          <p:nvPr/>
        </p:nvSpPr>
        <p:spPr>
          <a:xfrm>
            <a:off x="1771980" y="2971799"/>
            <a:ext cx="1128835" cy="461665"/>
          </a:xfrm>
          <a:prstGeom prst="rect">
            <a:avLst/>
          </a:prstGeom>
          <a:solidFill>
            <a:srgbClr val="FFFF00"/>
          </a:solidFill>
          <a:ln w="1905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~3.2km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0" y="5054863"/>
            <a:ext cx="12192000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では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Klystron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Modulator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（大電力高周波源）が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3km</a:t>
            </a:r>
            <a:r>
              <a:rPr kumimoji="1" lang="ja-JP" altLang="en-US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にも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亘って設置されている。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の約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1/10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スケールが実現している。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663142" y="1710203"/>
            <a:ext cx="3389069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地</a:t>
            </a:r>
            <a:r>
              <a:rPr kumimoji="1" lang="ja-JP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上部建屋内に並ぶ</a:t>
            </a:r>
            <a:r>
              <a:rPr kumimoji="1"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Klystron</a:t>
            </a:r>
            <a:r>
              <a:rPr kumimoji="1" lang="ja-JP" alt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群</a:t>
            </a:r>
            <a:endParaRPr kumimoji="1" lang="ja-JP" altLang="en-US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428970" y="5584026"/>
            <a:ext cx="733405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Klystron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の動作原理は基本的に熱電子</a:t>
            </a:r>
            <a:r>
              <a:rPr kumimoji="1" lang="ja-JP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銃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と同様。</a:t>
            </a:r>
            <a:endParaRPr kumimoji="1"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ただし、取り出すのはビームではなく、高周波であることが異なる。</a:t>
            </a:r>
            <a:endParaRPr kumimoji="1"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取り出した高周波を導波管を通して空洞まで供給し、ビームを加速させる。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9580316" y="179431"/>
            <a:ext cx="2480167" cy="461665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SLAC</a:t>
            </a:r>
            <a:r>
              <a:rPr kumimoji="1"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で実証済！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236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3" grpId="0"/>
      <p:bldP spid="26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図 8" descr="ILC2012_トンネル鳥瞰_120806_cpr_low2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030" y="1037491"/>
            <a:ext cx="7786188" cy="5528193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27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4381" y="3261611"/>
            <a:ext cx="4577619" cy="3231262"/>
          </a:xfrm>
          <a:prstGeom prst="rect">
            <a:avLst/>
          </a:prstGeom>
          <a:ln w="19050">
            <a:solidFill>
              <a:schemeClr val="tx1"/>
            </a:solidFill>
          </a:ln>
        </p:spPr>
      </p:pic>
      <p:sp>
        <p:nvSpPr>
          <p:cNvPr id="10" name="テキスト ボックス 9"/>
          <p:cNvSpPr txBox="1"/>
          <p:nvPr/>
        </p:nvSpPr>
        <p:spPr>
          <a:xfrm>
            <a:off x="0" y="0"/>
            <a:ext cx="12192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トンネル内での加速器コンポーネントの配置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" name="図 5" descr="ILC-cryomodule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40216" y="1024163"/>
            <a:ext cx="5473850" cy="19693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図 6" descr="E3736H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10100" y="4674614"/>
            <a:ext cx="3895363" cy="23019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1146" y="4011589"/>
            <a:ext cx="2199662" cy="1649747"/>
          </a:xfrm>
          <a:prstGeom prst="rect">
            <a:avLst/>
          </a:prstGeom>
        </p:spPr>
      </p:pic>
      <p:sp>
        <p:nvSpPr>
          <p:cNvPr id="14" name="テキスト ボックス 13"/>
          <p:cNvSpPr txBox="1"/>
          <p:nvPr/>
        </p:nvSpPr>
        <p:spPr>
          <a:xfrm>
            <a:off x="4689359" y="6353921"/>
            <a:ext cx="2294218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Multi-beam klystron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263479" y="5476939"/>
            <a:ext cx="1854996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Marx modulator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9722941" y="951352"/>
            <a:ext cx="1465466" cy="40011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" name="直線矢印コネクタ 2"/>
          <p:cNvCxnSpPr/>
          <p:nvPr/>
        </p:nvCxnSpPr>
        <p:spPr>
          <a:xfrm flipH="1">
            <a:off x="4897315" y="2312377"/>
            <a:ext cx="712177" cy="1011115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1190977" y="3656586"/>
            <a:ext cx="919123" cy="329932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線矢印コネクタ 18"/>
          <p:cNvCxnSpPr/>
          <p:nvPr/>
        </p:nvCxnSpPr>
        <p:spPr>
          <a:xfrm flipH="1" flipV="1">
            <a:off x="2953047" y="3892988"/>
            <a:ext cx="554819" cy="1111074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テキスト ボックス 1"/>
          <p:cNvSpPr txBox="1"/>
          <p:nvPr/>
        </p:nvSpPr>
        <p:spPr>
          <a:xfrm>
            <a:off x="263479" y="892676"/>
            <a:ext cx="4567276" cy="646331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液体ヘリウムの生成器は地上部に設置され、</a:t>
            </a:r>
            <a:endParaRPr kumimoji="1" lang="en-US" altLang="ja-JP" dirty="0" smtClean="0"/>
          </a:p>
          <a:p>
            <a:r>
              <a:rPr lang="ja-JP" altLang="en-US" dirty="0" smtClean="0"/>
              <a:t>そこからトランスファーラインで供給する。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0464160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28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1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-1" y="0"/>
            <a:ext cx="1217786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Superconducting </a:t>
            </a:r>
            <a:r>
              <a:rPr kumimoji="1" lang="en-US" altLang="ja-JP" sz="4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Cryomodules</a:t>
            </a:r>
            <a:r>
              <a:rPr kumimoji="1"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 KEK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762808"/>
            <a:ext cx="12177862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SRF technology has been used for TRISTAN, KEKB/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SuperKEKB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STF, </a:t>
            </a:r>
            <a:r>
              <a:rPr kumimoji="1" lang="en-US" altLang="ja-JP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cERL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 descr="KEK_view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7216" y="1409639"/>
            <a:ext cx="5405912" cy="4435523"/>
          </a:xfrm>
          <a:prstGeom prst="rect">
            <a:avLst/>
          </a:prstGeom>
          <a:noFill/>
          <a:ln>
            <a:noFill/>
          </a:ln>
          <a:extLst/>
        </p:spPr>
      </p:pic>
      <p:sp>
        <p:nvSpPr>
          <p:cNvPr id="11" name="角丸四角形 10"/>
          <p:cNvSpPr/>
          <p:nvPr/>
        </p:nvSpPr>
        <p:spPr bwMode="auto">
          <a:xfrm rot="19531551">
            <a:off x="7317893" y="4697196"/>
            <a:ext cx="1228439" cy="743651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 smtClean="0">
              <a:ln>
                <a:noFill/>
              </a:ln>
              <a:effectLst/>
              <a:latin typeface="Times New Roman" panose="02020603050405020304" pitchFamily="18" charset="0"/>
              <a:ea typeface="ＭＳ Ｐゴシック" pitchFamily="112" charset="-128"/>
              <a:cs typeface="Times New Roman" panose="02020603050405020304" pitchFamily="18" charset="0"/>
            </a:endParaRPr>
          </a:p>
        </p:txBody>
      </p:sp>
      <p:sp>
        <p:nvSpPr>
          <p:cNvPr id="12" name="角丸四角形 11"/>
          <p:cNvSpPr/>
          <p:nvPr/>
        </p:nvSpPr>
        <p:spPr bwMode="auto">
          <a:xfrm>
            <a:off x="5152768" y="3509319"/>
            <a:ext cx="420130" cy="40159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 smtClean="0">
              <a:ln>
                <a:noFill/>
              </a:ln>
              <a:effectLst/>
              <a:latin typeface="Times New Roman" panose="02020603050405020304" pitchFamily="18" charset="0"/>
              <a:ea typeface="ＭＳ Ｐゴシック" pitchFamily="112" charset="-128"/>
              <a:cs typeface="Times New Roman" panose="02020603050405020304" pitchFamily="18" charset="0"/>
            </a:endParaRPr>
          </a:p>
        </p:txBody>
      </p:sp>
      <p:sp>
        <p:nvSpPr>
          <p:cNvPr id="13" name="角丸四角形 12"/>
          <p:cNvSpPr/>
          <p:nvPr/>
        </p:nvSpPr>
        <p:spPr bwMode="auto">
          <a:xfrm>
            <a:off x="4942703" y="2722815"/>
            <a:ext cx="691978" cy="323126"/>
          </a:xfrm>
          <a:prstGeom prst="round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 smtClean="0">
              <a:ln>
                <a:noFill/>
              </a:ln>
              <a:effectLst/>
              <a:latin typeface="Times New Roman" panose="02020603050405020304" pitchFamily="18" charset="0"/>
              <a:ea typeface="ＭＳ Ｐゴシック" pitchFamily="112" charset="-128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669436" y="2745878"/>
            <a:ext cx="569388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cERL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143952" y="3968220"/>
            <a:ext cx="466794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STF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7126895" y="5446218"/>
            <a:ext cx="1610442" cy="276999"/>
          </a:xfrm>
          <a:prstGeom prst="rect">
            <a:avLst/>
          </a:prstGeom>
          <a:solidFill>
            <a:schemeClr val="bg1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SuperKEKB</a:t>
            </a:r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(Nikko)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7" name="Picture 6" descr="C:\Users\E.Kako\Desktop\２０１１年１月から, 2012, Dec. 29\STF Cavity Gr. Meeting, 2012\Photos for Noguchi-san\P1140343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70" y="1340450"/>
            <a:ext cx="2891407" cy="216886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/>
        </p:spPr>
      </p:pic>
      <p:pic>
        <p:nvPicPr>
          <p:cNvPr id="18" name="Picture 30" descr="2013_03_27_主空洞（よしや）_b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770" y="3910915"/>
            <a:ext cx="2887529" cy="1926192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/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7973" y="1202335"/>
            <a:ext cx="3663105" cy="2442070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25529" y="4010279"/>
            <a:ext cx="3188980" cy="2117483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</p:pic>
      <p:pic>
        <p:nvPicPr>
          <p:cNvPr id="21" name="図 10" descr="crabPresse2.jp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7345" y="4719202"/>
            <a:ext cx="2776117" cy="2082089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/>
        </p:spPr>
      </p:pic>
      <p:pic>
        <p:nvPicPr>
          <p:cNvPr id="22" name="Picture 2" descr="C:\Documents and Settings\E.Kako\デスクトップ\２０１１年１月から, 2011, Sept. 02\Construction of ｃERL Cryomodule, 2011\Photos by Toge-san\cERL 2cell Cavity 20110126Di-000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2309" y="2745878"/>
            <a:ext cx="1084728" cy="723152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/>
        </p:spPr>
      </p:pic>
      <p:pic>
        <p:nvPicPr>
          <p:cNvPr id="23" name="Picture 2" descr="C:\UMEMORI\ERLSC\ERLSC_110607_9C#3and#4_initial_check\デジカメ110607\受け入れ\DSC0292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27" y="5584717"/>
            <a:ext cx="1085600" cy="813722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/>
        </p:spPr>
      </p:pic>
      <p:pic>
        <p:nvPicPr>
          <p:cNvPr id="24" name="図 33" descr="DSC01060.JPG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7984" y="5964894"/>
            <a:ext cx="1041626" cy="781220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/>
        </p:spPr>
      </p:pic>
      <p:pic>
        <p:nvPicPr>
          <p:cNvPr id="25" name="Picture 4" descr="DSC03812"/>
          <p:cNvPicPr preferRelativeResize="0">
            <a:picLocks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82140" y="5717374"/>
            <a:ext cx="1041626" cy="681065"/>
          </a:xfrm>
          <a:prstGeom prst="rect">
            <a:avLst/>
          </a:prstGeom>
          <a:noFill/>
          <a:ln w="19050">
            <a:solidFill>
              <a:srgbClr val="0000FF"/>
            </a:solidFill>
          </a:ln>
          <a:extLst/>
        </p:spPr>
      </p:pic>
      <p:pic>
        <p:nvPicPr>
          <p:cNvPr id="26" name="図 32" descr="20080430Di-0340.jp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0306" y="1259152"/>
            <a:ext cx="992227" cy="661485"/>
          </a:xfrm>
          <a:prstGeom prst="rect">
            <a:avLst/>
          </a:prstGeom>
          <a:noFill/>
          <a:ln w="19050">
            <a:solidFill>
              <a:srgbClr val="0000FF"/>
            </a:solidFill>
            <a:miter lim="800000"/>
            <a:headEnd/>
            <a:tailEnd/>
          </a:ln>
          <a:extLst/>
        </p:spPr>
      </p:pic>
      <p:cxnSp>
        <p:nvCxnSpPr>
          <p:cNvPr id="27" name="直線矢印コネクタ 26"/>
          <p:cNvCxnSpPr>
            <a:stCxn id="17" idx="3"/>
          </p:cNvCxnSpPr>
          <p:nvPr/>
        </p:nvCxnSpPr>
        <p:spPr bwMode="auto">
          <a:xfrm>
            <a:off x="3090177" y="2424885"/>
            <a:ext cx="1852526" cy="39863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8" name="直線矢印コネクタ 27"/>
          <p:cNvCxnSpPr>
            <a:stCxn id="18" idx="3"/>
          </p:cNvCxnSpPr>
          <p:nvPr/>
        </p:nvCxnSpPr>
        <p:spPr bwMode="auto">
          <a:xfrm flipV="1">
            <a:off x="3086299" y="3022877"/>
            <a:ext cx="1856404" cy="1851134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9" name="直線矢印コネクタ 28"/>
          <p:cNvCxnSpPr>
            <a:stCxn id="21" idx="3"/>
          </p:cNvCxnSpPr>
          <p:nvPr/>
        </p:nvCxnSpPr>
        <p:spPr bwMode="auto">
          <a:xfrm flipV="1">
            <a:off x="6653462" y="5282514"/>
            <a:ext cx="643203" cy="477733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0" name="直線矢印コネクタ 29"/>
          <p:cNvCxnSpPr>
            <a:stCxn id="20" idx="1"/>
          </p:cNvCxnSpPr>
          <p:nvPr/>
        </p:nvCxnSpPr>
        <p:spPr bwMode="auto">
          <a:xfrm flipH="1" flipV="1">
            <a:off x="8575589" y="5023022"/>
            <a:ext cx="349940" cy="45999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1" name="直線矢印コネクタ 30"/>
          <p:cNvCxnSpPr>
            <a:stCxn id="19" idx="1"/>
            <a:endCxn id="12" idx="3"/>
          </p:cNvCxnSpPr>
          <p:nvPr/>
        </p:nvCxnSpPr>
        <p:spPr bwMode="auto">
          <a:xfrm flipH="1">
            <a:off x="5572898" y="2423370"/>
            <a:ext cx="2875075" cy="1286747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2" name="テキスト ボックス 31"/>
          <p:cNvSpPr txBox="1"/>
          <p:nvPr/>
        </p:nvSpPr>
        <p:spPr>
          <a:xfrm>
            <a:off x="1040508" y="1151508"/>
            <a:ext cx="1199110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cERL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Injector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884800" y="3726606"/>
            <a:ext cx="1529586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cERL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Main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9406869" y="1249015"/>
            <a:ext cx="1584087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STF-2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Cryomodule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4730341" y="4542249"/>
            <a:ext cx="1067921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KEKB Crab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9724096" y="3822009"/>
            <a:ext cx="1591846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SuperKEKB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Accel</a:t>
            </a:r>
            <a:r>
              <a:rPr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6751555" y="6381328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※Not used for </a:t>
            </a:r>
            <a:r>
              <a:rPr kumimoji="1" lang="en-US" altLang="ja-JP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SuperKEKB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348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4256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-1" y="0"/>
            <a:ext cx="12177863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US" altLang="de-DE" sz="4400" dirty="0" smtClean="0">
                <a:solidFill>
                  <a:schemeClr val="tx1"/>
                </a:solidFill>
                <a:latin typeface="Comic Sans MS" panose="030F0702030302020204" pitchFamily="66" charset="0"/>
                <a:cs typeface="Times New Roman" panose="02020603050405020304" pitchFamily="18" charset="0"/>
              </a:rPr>
              <a:t>Superconducting Accelerators in the World</a:t>
            </a:r>
            <a:endParaRPr lang="en-GB" altLang="de-DE" sz="4400" dirty="0">
              <a:solidFill>
                <a:schemeClr val="tx1"/>
              </a:solidFill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5983" y="944790"/>
            <a:ext cx="9793088" cy="5442894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798" y="2489608"/>
            <a:ext cx="2408139" cy="1747132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745" y="4557330"/>
            <a:ext cx="3001230" cy="1998819"/>
          </a:xfrm>
          <a:prstGeom prst="rect">
            <a:avLst/>
          </a:prstGeom>
          <a:ln w="38100">
            <a:solidFill>
              <a:srgbClr val="00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9826" y="4819798"/>
            <a:ext cx="2911210" cy="1943698"/>
          </a:xfrm>
          <a:prstGeom prst="rect">
            <a:avLst/>
          </a:prstGeom>
          <a:ln w="38100">
            <a:solidFill>
              <a:srgbClr val="00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47767" y="2699124"/>
            <a:ext cx="2915547" cy="1737056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8" name="図 9" descr="5996609337_403976b1b5_b.jp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769" y="4821935"/>
            <a:ext cx="2589620" cy="1941561"/>
          </a:xfrm>
          <a:prstGeom prst="rect">
            <a:avLst/>
          </a:prstGeom>
          <a:ln w="38100">
            <a:solidFill>
              <a:srgbClr val="0000FF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テキスト ボックス 18"/>
          <p:cNvSpPr txBox="1"/>
          <p:nvPr/>
        </p:nvSpPr>
        <p:spPr>
          <a:xfrm>
            <a:off x="10404164" y="2519312"/>
            <a:ext cx="1741182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SHIN</a:t>
            </a:r>
            <a:r>
              <a:rPr lang="en-US" altLang="ja-JP" sz="1400" b="1" dirty="0" err="1">
                <a:latin typeface="Comic Sans MS" panose="030F0702030302020204" pitchFamily="66" charset="0"/>
                <a:cs typeface="Times New Roman" panose="02020603050405020304" pitchFamily="18" charset="0"/>
              </a:rPr>
              <a:t>E</a:t>
            </a:r>
            <a:r>
              <a:rPr kumimoji="1" lang="en-US" altLang="ja-JP" sz="1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@Shanghai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505566" y="4641479"/>
            <a:ext cx="1503938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E-XFEL@DESY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809758" y="4403441"/>
            <a:ext cx="1539204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CEBAF@J-Lab.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23269" y="2310094"/>
            <a:ext cx="1556836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LCLS-II@SLAC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6755910" y="4641478"/>
            <a:ext cx="1183337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smtClean="0">
                <a:latin typeface="Comic Sans MS" panose="030F0702030302020204" pitchFamily="66" charset="0"/>
                <a:cs typeface="Times New Roman" panose="02020603050405020304" pitchFamily="18" charset="0"/>
              </a:rPr>
              <a:t>LHC@CERN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24" name="星 5 23"/>
          <p:cNvSpPr/>
          <p:nvPr/>
        </p:nvSpPr>
        <p:spPr>
          <a:xfrm>
            <a:off x="3550649" y="2226963"/>
            <a:ext cx="260047" cy="237019"/>
          </a:xfrm>
          <a:prstGeom prst="star5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5" name="星 5 24"/>
          <p:cNvSpPr/>
          <p:nvPr/>
        </p:nvSpPr>
        <p:spPr>
          <a:xfrm>
            <a:off x="2451456" y="2072899"/>
            <a:ext cx="260047" cy="237019"/>
          </a:xfrm>
          <a:prstGeom prst="star5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6" name="星 5 25"/>
          <p:cNvSpPr/>
          <p:nvPr/>
        </p:nvSpPr>
        <p:spPr>
          <a:xfrm>
            <a:off x="5971060" y="2031029"/>
            <a:ext cx="260047" cy="237019"/>
          </a:xfrm>
          <a:prstGeom prst="star5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7" name="星 5 26"/>
          <p:cNvSpPr/>
          <p:nvPr/>
        </p:nvSpPr>
        <p:spPr>
          <a:xfrm>
            <a:off x="5991040" y="1794010"/>
            <a:ext cx="260047" cy="237019"/>
          </a:xfrm>
          <a:prstGeom prst="star5">
            <a:avLst/>
          </a:prstGeom>
          <a:solidFill>
            <a:srgbClr val="FFFF00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8" name="星 5 27"/>
          <p:cNvSpPr/>
          <p:nvPr/>
        </p:nvSpPr>
        <p:spPr>
          <a:xfrm>
            <a:off x="9454583" y="2254155"/>
            <a:ext cx="260047" cy="237019"/>
          </a:xfrm>
          <a:prstGeom prst="star5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29" name="星 5 28"/>
          <p:cNvSpPr/>
          <p:nvPr/>
        </p:nvSpPr>
        <p:spPr>
          <a:xfrm>
            <a:off x="8853259" y="2492129"/>
            <a:ext cx="260047" cy="237019"/>
          </a:xfrm>
          <a:prstGeom prst="star5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30" name="星 5 29"/>
          <p:cNvSpPr/>
          <p:nvPr/>
        </p:nvSpPr>
        <p:spPr>
          <a:xfrm>
            <a:off x="6035535" y="1644343"/>
            <a:ext cx="260047" cy="237019"/>
          </a:xfrm>
          <a:prstGeom prst="star5">
            <a:avLst/>
          </a:prstGeom>
          <a:solidFill>
            <a:srgbClr val="FFFFCC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pic>
        <p:nvPicPr>
          <p:cNvPr id="31" name="図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09604" y="4818420"/>
            <a:ext cx="2685728" cy="1945075"/>
          </a:xfrm>
          <a:prstGeom prst="rect">
            <a:avLst/>
          </a:prstGeom>
          <a:ln w="38100">
            <a:solidFill>
              <a:srgbClr val="00B0F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テキスト ボックス 31"/>
          <p:cNvSpPr txBox="1"/>
          <p:nvPr/>
        </p:nvSpPr>
        <p:spPr>
          <a:xfrm>
            <a:off x="3999271" y="4641477"/>
            <a:ext cx="1106393" cy="307777"/>
          </a:xfrm>
          <a:prstGeom prst="rect">
            <a:avLst/>
          </a:prstGeom>
          <a:solidFill>
            <a:srgbClr val="FDFDFD"/>
          </a:solidFill>
          <a:ln w="28575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4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ESS@Lund</a:t>
            </a:r>
            <a:endParaRPr kumimoji="1" lang="ja-JP" altLang="en-US" sz="14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12127" y="930536"/>
            <a:ext cx="2725426" cy="923330"/>
          </a:xfrm>
          <a:prstGeom prst="rect">
            <a:avLst/>
          </a:prstGeom>
          <a:solidFill>
            <a:schemeClr val="bg1"/>
          </a:solidFill>
          <a:ln w="28575">
            <a:solidFill>
              <a:srgbClr val="FF00FF"/>
            </a:solidFill>
          </a:ln>
        </p:spPr>
        <p:txBody>
          <a:bodyPr wrap="none" rtlCol="0" anchor="ctr">
            <a:spAutoFit/>
          </a:bodyPr>
          <a:lstStyle/>
          <a:p>
            <a:r>
              <a:rPr kumimoji="1" lang="ja-JP" altLang="en-US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☆</a:t>
            </a:r>
            <a:r>
              <a:rPr kumimoji="1" lang="en-US" altLang="ja-JP" b="1" dirty="0" smtClean="0">
                <a:solidFill>
                  <a:srgbClr val="0000FF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: Operating accelerator</a:t>
            </a:r>
          </a:p>
          <a:p>
            <a:r>
              <a:rPr kumimoji="1" lang="ja-JP" altLang="ja-JP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☆</a:t>
            </a:r>
            <a:r>
              <a:rPr kumimoji="1" lang="en-US" altLang="ja-JP" b="1" dirty="0" smtClean="0">
                <a:solidFill>
                  <a:srgbClr val="00B0F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: Under construction</a:t>
            </a:r>
          </a:p>
          <a:p>
            <a:r>
              <a:rPr kumimoji="1" lang="ja-JP" altLang="ja-JP" b="1" dirty="0">
                <a:solidFill>
                  <a:srgbClr val="FF000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☆</a:t>
            </a:r>
            <a:r>
              <a:rPr kumimoji="1" lang="en-US" altLang="ja-JP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HGPｺﾞｼｯｸM" panose="020B0600000000000000" pitchFamily="50" charset="-128"/>
                <a:cs typeface="Times New Roman" panose="02020603050405020304" pitchFamily="18" charset="0"/>
              </a:rPr>
              <a:t>: Under plan</a:t>
            </a:r>
            <a:endParaRPr kumimoji="1" lang="ja-JP" altLang="en-US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4" name="図 3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2428" y="998182"/>
            <a:ext cx="2390499" cy="846920"/>
          </a:xfrm>
          <a:prstGeom prst="rect">
            <a:avLst/>
          </a:prstGeom>
          <a:ln w="19050">
            <a:solidFill>
              <a:srgbClr val="FF0000"/>
            </a:solidFill>
          </a:ln>
        </p:spPr>
      </p:pic>
      <p:sp>
        <p:nvSpPr>
          <p:cNvPr id="35" name="テキスト ボックス 34"/>
          <p:cNvSpPr txBox="1"/>
          <p:nvPr/>
        </p:nvSpPr>
        <p:spPr>
          <a:xfrm>
            <a:off x="9922312" y="834608"/>
            <a:ext cx="1217000" cy="276999"/>
          </a:xfrm>
          <a:prstGeom prst="rect">
            <a:avLst/>
          </a:prstGeom>
          <a:solidFill>
            <a:srgbClr val="FDFDFD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 err="1" smtClean="0">
                <a:latin typeface="Comic Sans MS" panose="030F0702030302020204" pitchFamily="66" charset="0"/>
                <a:cs typeface="Times New Roman" panose="02020603050405020304" pitchFamily="18" charset="0"/>
              </a:rPr>
              <a:t>ILC@Kitakami</a:t>
            </a:r>
            <a:endParaRPr kumimoji="1" lang="ja-JP" altLang="en-US" sz="1200" b="1" dirty="0">
              <a:latin typeface="Comic Sans MS" panose="030F0702030302020204" pitchFamily="66" charset="0"/>
              <a:cs typeface="Times New Roman" panose="02020603050405020304" pitchFamily="18" charset="0"/>
            </a:endParaRPr>
          </a:p>
        </p:txBody>
      </p:sp>
      <p:cxnSp>
        <p:nvCxnSpPr>
          <p:cNvPr id="36" name="直線矢印コネクタ 35"/>
          <p:cNvCxnSpPr/>
          <p:nvPr/>
        </p:nvCxnSpPr>
        <p:spPr>
          <a:xfrm flipV="1">
            <a:off x="2080105" y="2226964"/>
            <a:ext cx="419832" cy="94179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線矢印コネクタ 36"/>
          <p:cNvCxnSpPr/>
          <p:nvPr/>
        </p:nvCxnSpPr>
        <p:spPr>
          <a:xfrm flipH="1" flipV="1">
            <a:off x="9085356" y="2642751"/>
            <a:ext cx="162412" cy="3045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線矢印コネクタ 37"/>
          <p:cNvCxnSpPr/>
          <p:nvPr/>
        </p:nvCxnSpPr>
        <p:spPr>
          <a:xfrm flipV="1">
            <a:off x="3079975" y="2440412"/>
            <a:ext cx="584296" cy="2116917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線矢印コネクタ 38"/>
          <p:cNvCxnSpPr>
            <a:stCxn id="23" idx="0"/>
          </p:cNvCxnSpPr>
          <p:nvPr/>
        </p:nvCxnSpPr>
        <p:spPr>
          <a:xfrm flipH="1" flipV="1">
            <a:off x="6158248" y="2314620"/>
            <a:ext cx="1189331" cy="2326858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フリーフォーム 39"/>
          <p:cNvSpPr/>
          <p:nvPr/>
        </p:nvSpPr>
        <p:spPr>
          <a:xfrm>
            <a:off x="4524805" y="1769806"/>
            <a:ext cx="1409946" cy="2872986"/>
          </a:xfrm>
          <a:custGeom>
            <a:avLst/>
            <a:gdLst>
              <a:gd name="connsiteX0" fmla="*/ 0 w 1409946"/>
              <a:gd name="connsiteY0" fmla="*/ 2872986 h 2872986"/>
              <a:gd name="connsiteX1" fmla="*/ 359861 w 1409946"/>
              <a:gd name="connsiteY1" fmla="*/ 572238 h 2872986"/>
              <a:gd name="connsiteX2" fmla="*/ 1409946 w 1409946"/>
              <a:gd name="connsiteY2" fmla="*/ 0 h 2872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09946" h="2872986">
                <a:moveTo>
                  <a:pt x="0" y="2872986"/>
                </a:moveTo>
                <a:cubicBezTo>
                  <a:pt x="62435" y="1962027"/>
                  <a:pt x="124870" y="1051069"/>
                  <a:pt x="359861" y="572238"/>
                </a:cubicBezTo>
                <a:cubicBezTo>
                  <a:pt x="594852" y="93407"/>
                  <a:pt x="1002399" y="46703"/>
                  <a:pt x="1409946" y="0"/>
                </a:cubicBezTo>
              </a:path>
            </a:pathLst>
          </a:custGeom>
          <a:noFill/>
          <a:ln w="28575">
            <a:solidFill>
              <a:srgbClr val="00B0F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41" name="フリーフォーム 40"/>
          <p:cNvSpPr/>
          <p:nvPr/>
        </p:nvSpPr>
        <p:spPr>
          <a:xfrm>
            <a:off x="6253316" y="1964485"/>
            <a:ext cx="2796294" cy="2825791"/>
          </a:xfrm>
          <a:custGeom>
            <a:avLst/>
            <a:gdLst>
              <a:gd name="connsiteX0" fmla="*/ 2796294 w 2796294"/>
              <a:gd name="connsiteY0" fmla="*/ 2825791 h 2825791"/>
              <a:gd name="connsiteX1" fmla="*/ 1421745 w 2796294"/>
              <a:gd name="connsiteY1" fmla="*/ 784614 h 2825791"/>
              <a:gd name="connsiteX2" fmla="*/ 0 w 2796294"/>
              <a:gd name="connsiteY2" fmla="*/ 0 h 28257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796294" h="2825791">
                <a:moveTo>
                  <a:pt x="2796294" y="2825791"/>
                </a:moveTo>
                <a:cubicBezTo>
                  <a:pt x="2342044" y="2040685"/>
                  <a:pt x="1887794" y="1255579"/>
                  <a:pt x="1421745" y="784614"/>
                </a:cubicBezTo>
                <a:cubicBezTo>
                  <a:pt x="955696" y="313649"/>
                  <a:pt x="477848" y="156824"/>
                  <a:pt x="0" y="0"/>
                </a:cubicBezTo>
              </a:path>
            </a:pathLst>
          </a:custGeom>
          <a:noFill/>
          <a:ln w="28575">
            <a:solidFill>
              <a:srgbClr val="0000FF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cxnSp>
        <p:nvCxnSpPr>
          <p:cNvPr id="42" name="直線矢印コネクタ 41"/>
          <p:cNvCxnSpPr/>
          <p:nvPr/>
        </p:nvCxnSpPr>
        <p:spPr>
          <a:xfrm flipH="1">
            <a:off x="9622804" y="1845102"/>
            <a:ext cx="79624" cy="381861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364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31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298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486894"/>
          </a:xfrm>
        </p:spPr>
        <p:txBody>
          <a:bodyPr anchor="ctr">
            <a:normAutofit/>
          </a:bodyPr>
          <a:lstStyle/>
          <a:p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超伝導空洞とクライオモジュールの大量生産</a:t>
            </a:r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(E-XFEL</a:t>
            </a:r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の場合</a:t>
            </a:r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331252" y="1682180"/>
            <a:ext cx="9510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では大量の超伝導空洞一式とクライオモジュールが必要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DESY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に建設された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はまさに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を模した加速器である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l"/>
            </a:pP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したがって、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E-XFEL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の建設経験から学べることは多い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下矢印 2"/>
          <p:cNvSpPr/>
          <p:nvPr/>
        </p:nvSpPr>
        <p:spPr>
          <a:xfrm>
            <a:off x="5518201" y="3288184"/>
            <a:ext cx="1137037" cy="1034067"/>
          </a:xfrm>
          <a:prstGeom prst="downArrow">
            <a:avLst/>
          </a:prstGeom>
          <a:solidFill>
            <a:srgbClr val="FFFF00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25694" y="4727927"/>
            <a:ext cx="10322056" cy="156966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Kirk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は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2014~2015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年にかけて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DESY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に長期滞在し、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E-XFEL</a:t>
            </a:r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の建設に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関わった。</a:t>
            </a:r>
            <a:endParaRPr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帰国後に当時のリーダーの方と共著でその時の経験について記事にした。</a:t>
            </a:r>
            <a:endParaRPr kumimoji="1" lang="en-US" altLang="ja-JP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高エネルギーニュース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2017</a:t>
            </a:r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年度第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号 </a:t>
            </a:r>
            <a:r>
              <a:rPr lang="en-US" altLang="ja-JP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Vol. 36 No. 4</a:t>
            </a:r>
          </a:p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“From the E-XFEL accelerator to the ILC”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角丸四角形吹き出し 8"/>
          <p:cNvSpPr/>
          <p:nvPr/>
        </p:nvSpPr>
        <p:spPr>
          <a:xfrm>
            <a:off x="8762792" y="5835760"/>
            <a:ext cx="2966147" cy="839675"/>
          </a:xfrm>
          <a:prstGeom prst="wedgeRoundRectCallout">
            <a:avLst>
              <a:gd name="adj1" fmla="val -75684"/>
              <a:gd name="adj2" fmla="val -57204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4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自分</a:t>
            </a:r>
            <a:r>
              <a:rPr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でいうのもなんですが名著です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397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9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33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0955560"/>
              </p:ext>
            </p:extLst>
          </p:nvPr>
        </p:nvGraphicFramePr>
        <p:xfrm>
          <a:off x="354280" y="923193"/>
          <a:ext cx="11483439" cy="441374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8278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2781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82781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66493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Item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E-XFEL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FFCCCC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2000" b="1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ILC</a:t>
                      </a:r>
                      <a:endParaRPr kumimoji="1" lang="ja-JP" altLang="en-US" sz="20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CC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cavity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 (+8+24)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14,742 (only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main </a:t>
                      </a:r>
                      <a:r>
                        <a:rPr kumimoji="1" lang="en-US" altLang="ja-JP" sz="1600" baseline="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linac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section)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coupler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808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14,742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# of </a:t>
                      </a:r>
                      <a:r>
                        <a:rPr kumimoji="1" lang="en-US" altLang="ja-JP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101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1,701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600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Q</a:t>
                      </a:r>
                      <a:r>
                        <a:rPr kumimoji="1" lang="en-US" altLang="ja-JP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@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Vertical test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 MV/m, (1.0x10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35.0 MV/m (±20%), 0.8x10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r>
                        <a:rPr kumimoji="1" lang="en-US" altLang="ja-JP" sz="1600" baseline="-250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acc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Q</a:t>
                      </a:r>
                      <a:r>
                        <a:rPr kumimoji="1" lang="en-US" altLang="ja-JP" sz="1600" baseline="-25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@</a:t>
                      </a:r>
                      <a:r>
                        <a:rPr kumimoji="1" lang="en-US" altLang="ja-JP" sz="1600" baseline="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test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23.6 MV/m, &gt;1.0x10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31.5 MV/m (±20%), 1.0x10</a:t>
                      </a:r>
                      <a:r>
                        <a:rPr kumimoji="1" lang="en-US" altLang="ja-JP" sz="1600" baseline="30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Position of BPM/Quadrupole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Unit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End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Center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Type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Cavities + BQU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Cavities + BQU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/ 9 Cavities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CM Installation Method in tunnel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Suspending from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ceiling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Setting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on floor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Beam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Energy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17.5 (20.0) GeV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 GeV x 2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9472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Tunnel Length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~2 km</a:t>
                      </a:r>
                      <a:r>
                        <a:rPr kumimoji="1" lang="ja-JP" altLang="en-US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baseline="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(+1km for exp. hall)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~15 km x 2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9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55023"/>
          </a:xfrm>
        </p:spPr>
        <p:txBody>
          <a:bodyPr anchor="ctr">
            <a:normAutofit/>
          </a:bodyPr>
          <a:lstStyle/>
          <a:p>
            <a:r>
              <a:rPr kumimoji="1"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Specification comparison between E-XFEL and ILC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553202" y="5635456"/>
            <a:ext cx="70855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※ILC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のスペックは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500 GeV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の場合のもの</a:t>
            </a:r>
            <a:endParaRPr kumimoji="1"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※BQU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とは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”Beam position monitor Quadrupole magnet Unit”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の略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04374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34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855023"/>
          </a:xfrm>
        </p:spPr>
        <p:txBody>
          <a:bodyPr anchor="ctr">
            <a:normAutofit/>
          </a:bodyPr>
          <a:lstStyle/>
          <a:p>
            <a:r>
              <a:rPr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E-XFEL</a:t>
            </a:r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の建設の様子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4208"/>
            <a:ext cx="3428671" cy="257150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582348"/>
            <a:ext cx="3414438" cy="2275650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499" y="796868"/>
            <a:ext cx="3882579" cy="218351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2452" y="734208"/>
            <a:ext cx="3649548" cy="2433032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6354" y="4098039"/>
            <a:ext cx="4905646" cy="2759959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0946" y="2118885"/>
            <a:ext cx="2375346" cy="3167128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021" y="4573966"/>
            <a:ext cx="3414750" cy="2275650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996" y="2621803"/>
            <a:ext cx="3081197" cy="2310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704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35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2180"/>
            <a:ext cx="12192000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US" altLang="ja-JP" sz="5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 Site Map @DESY</a:t>
            </a:r>
            <a:endParaRPr lang="en-GB" altLang="de-DE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1059" y="1404934"/>
            <a:ext cx="6710941" cy="2151137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60697"/>
            <a:ext cx="5468112" cy="3599688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0" y="6013474"/>
            <a:ext cx="1219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DESY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のある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Bahrenfeld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地区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から始まり、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Osdorfer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Born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の分岐点を過ぎ、</a:t>
            </a:r>
            <a:r>
              <a:rPr lang="en-US" altLang="ja-JP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Schenefeld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にある実験ホールへと至る全長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3km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に亘る加速器である。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3510" y="4170788"/>
            <a:ext cx="2583358" cy="1719030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6265" y="4170788"/>
            <a:ext cx="2578545" cy="1719030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4212" y="4170788"/>
            <a:ext cx="2574709" cy="1719030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5605153" y="3739354"/>
            <a:ext cx="1322798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Experimental Hall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131705" y="3739354"/>
            <a:ext cx="901209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Main </a:t>
            </a:r>
            <a:r>
              <a:rPr lang="en-US" altLang="ja-JP" sz="1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0492753" y="3739354"/>
            <a:ext cx="665567" cy="27699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tx1">
                <a:lumMod val="25000"/>
                <a:lumOff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Injector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8" name="直線矢印コネクタ 17"/>
          <p:cNvCxnSpPr>
            <a:stCxn id="15" idx="0"/>
          </p:cNvCxnSpPr>
          <p:nvPr/>
        </p:nvCxnSpPr>
        <p:spPr bwMode="auto">
          <a:xfrm flipH="1" flipV="1">
            <a:off x="6163294" y="2660073"/>
            <a:ext cx="103258" cy="1079281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19" name="直線矢印コネクタ 18"/>
          <p:cNvCxnSpPr>
            <a:stCxn id="15" idx="2"/>
          </p:cNvCxnSpPr>
          <p:nvPr/>
        </p:nvCxnSpPr>
        <p:spPr bwMode="auto">
          <a:xfrm flipH="1">
            <a:off x="5982919" y="4016353"/>
            <a:ext cx="283633" cy="33771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0" name="直線矢印コネクタ 19"/>
          <p:cNvCxnSpPr/>
          <p:nvPr/>
        </p:nvCxnSpPr>
        <p:spPr bwMode="auto">
          <a:xfrm flipV="1">
            <a:off x="8581383" y="2565070"/>
            <a:ext cx="580430" cy="1174286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1" name="直線矢印コネクタ 20"/>
          <p:cNvCxnSpPr/>
          <p:nvPr/>
        </p:nvCxnSpPr>
        <p:spPr bwMode="auto">
          <a:xfrm flipH="1">
            <a:off x="8297750" y="4016353"/>
            <a:ext cx="283633" cy="33771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2" name="直線矢印コネクタ 21"/>
          <p:cNvCxnSpPr>
            <a:stCxn id="17" idx="0"/>
          </p:cNvCxnSpPr>
          <p:nvPr/>
        </p:nvCxnSpPr>
        <p:spPr bwMode="auto">
          <a:xfrm flipV="1">
            <a:off x="10825537" y="2565070"/>
            <a:ext cx="332783" cy="1174284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3" name="直線矢印コネクタ 22"/>
          <p:cNvCxnSpPr/>
          <p:nvPr/>
        </p:nvCxnSpPr>
        <p:spPr bwMode="auto">
          <a:xfrm flipH="1">
            <a:off x="10550897" y="4016353"/>
            <a:ext cx="283633" cy="337718"/>
          </a:xfrm>
          <a:prstGeom prst="straightConnector1">
            <a:avLst/>
          </a:prstGeom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24" name="テキスト ボックス 23"/>
          <p:cNvSpPr txBox="1"/>
          <p:nvPr/>
        </p:nvSpPr>
        <p:spPr>
          <a:xfrm>
            <a:off x="338189" y="5152263"/>
            <a:ext cx="3268844" cy="369332"/>
          </a:xfrm>
          <a:prstGeom prst="rect">
            <a:avLst/>
          </a:prstGeom>
          <a:noFill/>
          <a:ln w="1905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</a:rPr>
              <a:t>世界</a:t>
            </a:r>
            <a:r>
              <a:rPr lang="ja-JP" altLang="en-US" dirty="0">
                <a:solidFill>
                  <a:srgbClr val="FF0000"/>
                </a:solidFill>
              </a:rPr>
              <a:t>最長</a:t>
            </a:r>
            <a:r>
              <a:rPr lang="ja-JP" altLang="en-US" dirty="0" smtClean="0">
                <a:solidFill>
                  <a:srgbClr val="FF0000"/>
                </a:solidFill>
              </a:rPr>
              <a:t>の超伝導線形加速器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25" name="Footer Placeholder 4"/>
          <p:cNvSpPr txBox="1">
            <a:spLocks/>
          </p:cNvSpPr>
          <p:nvPr/>
        </p:nvSpPr>
        <p:spPr bwMode="auto">
          <a:xfrm>
            <a:off x="0" y="6499637"/>
            <a:ext cx="2606675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ja-JP" altLang="en-US" sz="80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機構</a:t>
            </a:r>
            <a:r>
              <a:rPr lang="ja-JP" altLang="en-US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セミナー</a:t>
            </a:r>
            <a:r>
              <a:rPr lang="en-US" altLang="ja-JP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(2016/2/19)</a:t>
            </a:r>
          </a:p>
          <a:p>
            <a:pPr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ja-JP" altLang="en-US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山本　康史</a:t>
            </a:r>
            <a:r>
              <a:rPr lang="en-US" altLang="ja-JP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(KEK</a:t>
            </a:r>
            <a:r>
              <a:rPr lang="ja-JP" altLang="en-US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加速器</a:t>
            </a:r>
            <a:r>
              <a:rPr lang="en-US" altLang="ja-JP" sz="8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GB" altLang="de-DE" sz="8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7148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4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12192000" cy="834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US" altLang="de-DE" sz="6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Organization/Production-flow</a:t>
            </a:r>
            <a:endParaRPr lang="en-GB" altLang="de-DE" sz="6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7093" y="937860"/>
            <a:ext cx="5365340" cy="3521602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5822" y="3200845"/>
            <a:ext cx="3387944" cy="33176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826" y="1006001"/>
            <a:ext cx="3768849" cy="5331941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14" name="正方形/長方形 13"/>
          <p:cNvSpPr/>
          <p:nvPr/>
        </p:nvSpPr>
        <p:spPr bwMode="auto">
          <a:xfrm>
            <a:off x="4417093" y="1858619"/>
            <a:ext cx="890133" cy="197708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cxnSp>
        <p:nvCxnSpPr>
          <p:cNvPr id="15" name="直線矢印コネクタ 14"/>
          <p:cNvCxnSpPr/>
          <p:nvPr/>
        </p:nvCxnSpPr>
        <p:spPr bwMode="auto">
          <a:xfrm flipH="1">
            <a:off x="3960675" y="1957472"/>
            <a:ext cx="456418" cy="0"/>
          </a:xfrm>
          <a:prstGeom prst="straightConnector1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pic>
        <p:nvPicPr>
          <p:cNvPr id="16" name="図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9715" y="4535204"/>
            <a:ext cx="6020096" cy="2271454"/>
          </a:xfrm>
          <a:prstGeom prst="rect">
            <a:avLst/>
          </a:prstGeom>
        </p:spPr>
      </p:pic>
      <p:sp>
        <p:nvSpPr>
          <p:cNvPr id="17" name="テキスト ボックス 16"/>
          <p:cNvSpPr txBox="1"/>
          <p:nvPr/>
        </p:nvSpPr>
        <p:spPr>
          <a:xfrm>
            <a:off x="10033020" y="5553221"/>
            <a:ext cx="1972015" cy="73866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none" rtlCol="0">
            <a:spAutoFit/>
          </a:bodyPr>
          <a:lstStyle/>
          <a:p>
            <a:r>
              <a:rPr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空洞製造および</a:t>
            </a:r>
            <a:endParaRPr lang="en-US" altLang="ja-JP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クライオモジュール建設</a:t>
            </a:r>
            <a:endParaRPr lang="en-US" altLang="ja-JP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の流れ図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7251393" y="3942559"/>
            <a:ext cx="4794902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でも同様の</a:t>
            </a:r>
            <a:r>
              <a:rPr kumimoji="1"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work package</a:t>
            </a:r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が作られるであろう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01474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37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44002" cy="6858001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9086730" y="5212892"/>
            <a:ext cx="2956259" cy="113877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ILC specification,</a:t>
            </a:r>
          </a:p>
          <a:p>
            <a:r>
              <a:rPr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@V.T. = 35.0 MV/m</a:t>
            </a:r>
          </a:p>
          <a:p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ja-JP" b="1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acc</a:t>
            </a:r>
            <a:r>
              <a:rPr lang="en-US" altLang="ja-JP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@C.T. = 31.5 MV/m</a:t>
            </a:r>
          </a:p>
          <a:p>
            <a:r>
              <a:rPr kumimoji="1" lang="en-US" altLang="ja-JP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with ±20% distribution for each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1" lang="en-US" altLang="ja-JP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 bwMode="auto">
          <a:xfrm>
            <a:off x="0" y="862"/>
            <a:ext cx="12192000" cy="10964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/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ja-JP" altLang="en-US" sz="4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クライオモジュールテストにおける性能劣化</a:t>
            </a:r>
            <a:endParaRPr lang="en-GB" altLang="de-DE" sz="4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8878215" y="1454327"/>
            <a:ext cx="3164774" cy="942475"/>
          </a:xfrm>
          <a:prstGeom prst="wedgeRoundRectCallout">
            <a:avLst>
              <a:gd name="adj1" fmla="val -17830"/>
              <a:gd name="adj2" fmla="val -109476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目下、最大の問題</a:t>
            </a:r>
            <a:endParaRPr kumimoji="1" lang="ja-JP" altLang="en-US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8976946" y="3050931"/>
            <a:ext cx="3180342" cy="1053822"/>
          </a:xfrm>
          <a:prstGeom prst="wedgeRoundRectCallout">
            <a:avLst>
              <a:gd name="adj1" fmla="val -85839"/>
              <a:gd name="adj2" fmla="val 144993"/>
              <a:gd name="adj3" fmla="val 16667"/>
            </a:avLst>
          </a:prstGeom>
          <a:solidFill>
            <a:schemeClr val="bg1"/>
          </a:solidFill>
          <a:ln w="19050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ja-JP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E-XFEL</a:t>
            </a:r>
            <a:r>
              <a:rPr lang="ja-JP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のモジュール試験では安全のために</a:t>
            </a:r>
            <a:r>
              <a:rPr lang="en-US" altLang="ja-JP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31 MV/m</a:t>
            </a:r>
            <a:r>
              <a:rPr lang="ja-JP" altLang="en-US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までしか確認していない</a:t>
            </a:r>
            <a:endParaRPr kumimoji="1" lang="ja-JP" altLang="en-US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510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38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 bwMode="auto">
          <a:xfrm>
            <a:off x="0" y="0"/>
            <a:ext cx="12192000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en-US" altLang="de-DE" sz="5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Troubled/Repaired modules</a:t>
            </a:r>
            <a:endParaRPr lang="en-GB" altLang="de-DE" sz="5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4312358"/>
              </p:ext>
            </p:extLst>
          </p:nvPr>
        </p:nvGraphicFramePr>
        <p:xfrm>
          <a:off x="166816" y="972025"/>
          <a:ext cx="11856951" cy="3992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889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1156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356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17126">
                <a:tc>
                  <a:txBody>
                    <a:bodyPr/>
                    <a:lstStyle/>
                    <a:p>
                      <a:r>
                        <a:rPr kumimoji="1" lang="en-US" altLang="ja-JP" sz="1600" b="1" dirty="0" err="1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Cryomodule</a:t>
                      </a:r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#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Trouble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b="1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or standby or installed</a:t>
                      </a:r>
                      <a:endParaRPr kumimoji="1" lang="ja-JP" altLang="en-US" sz="16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Missing alignment data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Installed into downstream section</a:t>
                      </a:r>
                      <a:r>
                        <a:rPr kumimoji="1" lang="en-US" altLang="ja-JP" sz="14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of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tunnel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XM8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from 2-phase pipe/warm pipe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Standby for use of spare parts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XM12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Leakage from insulation vacuum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XM19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Abnormally higher dissipated power at thermal shielding due to No good contact 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XM22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line leak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XM23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Unstable cold leak between cooling pipe and insulation vacuum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XM24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line leak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XM46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line leak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Heavy field</a:t>
                      </a:r>
                      <a:r>
                        <a:rPr kumimoji="1" lang="en-US" altLang="ja-JP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emission 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Standby for use of spare parts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XM50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line leak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Heavy field</a:t>
                      </a:r>
                      <a:r>
                        <a:rPr kumimoji="1" lang="en-US" altLang="ja-JP" sz="1200" baseline="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 emission  </a:t>
                      </a:r>
                      <a:r>
                        <a:rPr kumimoji="1" lang="en-US" altLang="ja-JP" sz="12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Standby for use of spare parts</a:t>
                      </a:r>
                      <a:endParaRPr kumimoji="1" lang="ja-JP" altLang="en-US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XM54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Gate valve defect at upstream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Repaired </a:t>
                      </a:r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 Installed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XM99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Beam line leak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Standby for use of spare parts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97387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XM100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  <a:sym typeface="Wingdings" panose="05000000000000000000" pitchFamily="2" charset="2"/>
                        </a:rPr>
                        <a:t>No problem, but…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Standby for use of spare parts</a:t>
                      </a:r>
                      <a:endParaRPr kumimoji="1" lang="ja-JP" altLang="en-US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</a:tbl>
          </a:graphicData>
        </a:graphic>
      </p:graphicFrame>
      <p:sp>
        <p:nvSpPr>
          <p:cNvPr id="11" name="テキスト ボックス 10"/>
          <p:cNvSpPr txBox="1"/>
          <p:nvPr/>
        </p:nvSpPr>
        <p:spPr>
          <a:xfrm>
            <a:off x="732284" y="5131688"/>
            <a:ext cx="10726013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E-XFEL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では何台かのクライオモジュールに不具合が見つかった。</a:t>
            </a:r>
            <a:endParaRPr kumimoji="1"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その内、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台は結局トンネルにインストールされず、修理待ちである。</a:t>
            </a:r>
            <a:endParaRPr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ja-JP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修理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はモジュールの大量生産が終わった後で開始された。</a:t>
            </a:r>
            <a:endParaRPr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ではクライオモジュールの歩留まりを考慮しておらず、またテストする台数も全体の</a:t>
            </a:r>
            <a:r>
              <a:rPr kumimoji="1" lang="en-US" altLang="ja-JP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38%</a:t>
            </a:r>
            <a:r>
              <a:rPr kumimoji="1" lang="ja-JP" altLang="en-US" sz="2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である。</a:t>
            </a:r>
            <a:endParaRPr kumimoji="1" lang="ja-JP" altLang="en-US" sz="2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2917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39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0" y="862"/>
            <a:ext cx="12192000" cy="91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lr>
                <a:schemeClr val="accent2"/>
              </a:buClr>
              <a:buSzPct val="80000"/>
              <a:buFont typeface="Wingdings" panose="05000000000000000000" pitchFamily="2" charset="2"/>
              <a:buChar char="n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folHlink"/>
              </a:buClr>
              <a:buSzPct val="60000"/>
              <a:buFont typeface="Wingdings" panose="05000000000000000000" pitchFamily="2" charset="2"/>
              <a:buChar char=""/>
              <a:defRPr sz="2400">
                <a:solidFill>
                  <a:schemeClr val="tx2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hlink"/>
              </a:buClr>
              <a:buFont typeface="Wingdings" panose="05000000000000000000" pitchFamily="2" charset="2"/>
              <a:buChar char="§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Clr>
                <a:srgbClr val="F8B323"/>
              </a:buClr>
              <a:buSzTx/>
              <a:buFont typeface="Wingdings" panose="05000000000000000000" pitchFamily="2" charset="2"/>
              <a:buNone/>
            </a:pPr>
            <a:r>
              <a:rPr lang="ja-JP" altLang="en-US" sz="4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クライオモジュールの製造と試験をどう行うか</a:t>
            </a:r>
            <a:endParaRPr lang="en-GB" altLang="de-DE" sz="4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図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2829" y="1247592"/>
            <a:ext cx="9048721" cy="5029183"/>
          </a:xfrm>
          <a:prstGeom prst="rect">
            <a:avLst/>
          </a:prstGeom>
        </p:spPr>
      </p:pic>
      <p:sp>
        <p:nvSpPr>
          <p:cNvPr id="10" name="フローチャート: 結合子 9"/>
          <p:cNvSpPr/>
          <p:nvPr/>
        </p:nvSpPr>
        <p:spPr bwMode="auto">
          <a:xfrm>
            <a:off x="3488386" y="2408349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1" name="フローチャート: 結合子 10"/>
          <p:cNvSpPr/>
          <p:nvPr/>
        </p:nvSpPr>
        <p:spPr bwMode="auto">
          <a:xfrm>
            <a:off x="3767786" y="2560749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2" name="フローチャート: 結合子 11"/>
          <p:cNvSpPr/>
          <p:nvPr/>
        </p:nvSpPr>
        <p:spPr bwMode="auto">
          <a:xfrm>
            <a:off x="5952186" y="2205149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3" name="フローチャート: 結合子 12"/>
          <p:cNvSpPr/>
          <p:nvPr/>
        </p:nvSpPr>
        <p:spPr bwMode="auto">
          <a:xfrm>
            <a:off x="9152586" y="2484549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9983063" y="2463731"/>
            <a:ext cx="659155" cy="369332"/>
          </a:xfrm>
          <a:prstGeom prst="rect">
            <a:avLst/>
          </a:prstGeom>
          <a:noFill/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KEK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624432" y="1730419"/>
            <a:ext cx="1467068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DESY/</a:t>
            </a:r>
            <a:r>
              <a:rPr lang="en-US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Saclay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68885" y="2619419"/>
            <a:ext cx="76815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J-Lab.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037364" y="2136819"/>
            <a:ext cx="1326004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FNAL/ANL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9453596" y="2475160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chemeClr val="bg1">
                    <a:lumMod val="65000"/>
                  </a:schemeClr>
                </a:solidFill>
              </a:rPr>
              <a:t>①</a:t>
            </a: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264507" y="3130997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①</a:t>
            </a: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2511907" y="2648397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dirty="0"/>
              <a:t>①</a:t>
            </a: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6321907" y="2140397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/>
              <a:t>③</a:t>
            </a:r>
            <a:endParaRPr kumimoji="1" lang="ja-JP" altLang="en-US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772266" y="4743008"/>
            <a:ext cx="10647467" cy="10156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現在、ヨーロッパに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基、米国に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基、中国に建設中のものが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基、日本に建設中のものが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基ある。</a:t>
            </a:r>
            <a:endParaRPr kumimoji="1"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のクライオモジュール建設および試験にはこれらの施設を総動員する必要がある。</a:t>
            </a:r>
            <a:endParaRPr lang="en-US" altLang="ja-JP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それでも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850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台のクライオモジュールを捌くのに</a:t>
            </a:r>
            <a:r>
              <a:rPr kumimoji="1"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r>
              <a:rPr kumimoji="1"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年程度はかかるであろう。</a:t>
            </a:r>
            <a:endParaRPr kumimoji="1"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フローチャート: 結合子 22"/>
          <p:cNvSpPr/>
          <p:nvPr/>
        </p:nvSpPr>
        <p:spPr bwMode="auto">
          <a:xfrm>
            <a:off x="8468415" y="2394420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8209949" y="1967159"/>
            <a:ext cx="697627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IHEP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7974364" y="2408349"/>
            <a:ext cx="415499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①</a:t>
            </a:r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6" name="フローチャート: 結合子 25"/>
          <p:cNvSpPr/>
          <p:nvPr/>
        </p:nvSpPr>
        <p:spPr bwMode="auto">
          <a:xfrm>
            <a:off x="8662522" y="2719988"/>
            <a:ext cx="206062" cy="218941"/>
          </a:xfrm>
          <a:prstGeom prst="flowChartConnector">
            <a:avLst/>
          </a:prstGeom>
          <a:solidFill>
            <a:srgbClr val="FF0000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F8B323"/>
              </a:buClr>
              <a:buSzTx/>
              <a:buFont typeface="Wingdings" pitchFamily="2" charset="2"/>
              <a:buChar char="n"/>
              <a:tabLst/>
            </a:pPr>
            <a:endParaRPr kumimoji="0" lang="ja-JP" altLang="en-US" sz="9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8840118" y="3015914"/>
            <a:ext cx="415498" cy="369332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>
                <a:solidFill>
                  <a:schemeClr val="bg1">
                    <a:lumMod val="65000"/>
                  </a:schemeClr>
                </a:solidFill>
              </a:rPr>
              <a:t>②</a:t>
            </a:r>
            <a:endParaRPr kumimoji="1" lang="ja-JP" alt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7927375" y="3113186"/>
            <a:ext cx="851515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SINAP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1857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725928"/>
          </a:xfrm>
        </p:spPr>
        <p:txBody>
          <a:bodyPr anchor="ctr">
            <a:normAutofit/>
          </a:bodyPr>
          <a:lstStyle/>
          <a:p>
            <a:r>
              <a:rPr lang="ja-JP" alt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高周波</a:t>
            </a:r>
            <a:r>
              <a:rPr lang="en-US" altLang="ja-JP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(RF)</a:t>
            </a:r>
            <a:r>
              <a:rPr lang="ja-JP" altLang="en-US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加速方式の比較（昨日のおさらい）</a:t>
            </a:r>
            <a:endParaRPr kumimoji="1" lang="ja-JP" altLang="en-US" sz="4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623983"/>
            <a:ext cx="1219200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高周波のことを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RF(Radio Frequency)</a:t>
            </a:r>
            <a:r>
              <a:rPr lang="ja-JP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といいます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1645266"/>
              </p:ext>
            </p:extLst>
          </p:nvPr>
        </p:nvGraphicFramePr>
        <p:xfrm>
          <a:off x="0" y="1153674"/>
          <a:ext cx="12192000" cy="48158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30679">
                <a:tc>
                  <a:txBody>
                    <a:bodyPr/>
                    <a:lstStyle/>
                    <a:p>
                      <a:r>
                        <a:rPr kumimoji="1" lang="ja-JP" alt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加速方式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常伝導</a:t>
                      </a:r>
                      <a:r>
                        <a:rPr kumimoji="1" lang="en-US" altLang="ja-JP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(normal conducting)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CC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超伝導</a:t>
                      </a:r>
                      <a:r>
                        <a:rPr kumimoji="1" lang="en-US" altLang="ja-JP" sz="18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(super conducting)</a:t>
                      </a:r>
                      <a:endParaRPr kumimoji="1" lang="ja-JP" altLang="en-US" sz="18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3300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主な加速器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稼働中、稼動していたもの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SLC/PEP-II, J-PARC, SACLA, TRISTAN, </a:t>
                      </a:r>
                      <a:r>
                        <a:rPr kumimoji="1" lang="en-US" altLang="ja-JP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SuperKEKB</a:t>
                      </a:r>
                      <a:r>
                        <a:rPr kumimoji="1"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kumimoji="1" lang="ja-JP" altLang="en-US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既存の放射光施設全般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LHC, LEP, HERA, TRISTAN, E-XFEL, CEBAF, </a:t>
                      </a:r>
                      <a:r>
                        <a:rPr kumimoji="1" lang="en-US" altLang="ja-JP" sz="14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SuperKEKB</a:t>
                      </a:r>
                      <a:endParaRPr kumimoji="1" lang="ja-JP" altLang="en-US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材質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無酸素銅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(Oxygen-free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Copper; OFC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ニオブ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(Niobium; </a:t>
                      </a:r>
                      <a:r>
                        <a:rPr kumimoji="1" lang="en-US" altLang="ja-JP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冷却機構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純水、超純水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液体ヘリウム、液体窒素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運転温度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300 K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4.2 K,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2K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9223553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建設費と運転コスト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比較的安い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比較的高い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加速器のサイズ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&lt; 1km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&gt; 1km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高周波損失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大きい（低効率）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小さい（高効率）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使用可能な高周波の周波数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X-band (12 GHz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帯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まで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L-band (1.3 GHz)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まで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(BCS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抵抗のため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4280752"/>
                  </a:ext>
                </a:extLst>
              </a:tr>
              <a:tr h="305242">
                <a:tc gridSpan="3"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ここから下の欄では常伝導の方を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X-band(12 GHz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帯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1" lang="ja-JP" altLang="en-US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、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超伝導の方を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L-band(1.3 GHz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帯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で比較します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044649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ビームアパーチャ（ビームの通し易さ）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小さい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大きい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5242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アライメント（加速器コンポーネントの誤差）</a:t>
                      </a:r>
                      <a:endParaRPr kumimoji="1" lang="ja-JP" altLang="en-US" sz="1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難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(~±10 </a:t>
                      </a:r>
                      <a:r>
                        <a:rPr kumimoji="1" lang="el-GR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楽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(±300 </a:t>
                      </a:r>
                      <a:r>
                        <a:rPr kumimoji="1" lang="el-GR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μ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534174">
                <a:tc>
                  <a:txBody>
                    <a:bodyPr/>
                    <a:lstStyle/>
                    <a:p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運転加速勾配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 MV/m (X-band) @CLIC (CERN)</a:t>
                      </a:r>
                    </a:p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 MV/m (C-band) @SACLA (</a:t>
                      </a:r>
                      <a:r>
                        <a:rPr kumimoji="1" lang="ja-JP" altLang="en-US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理研</a:t>
                      </a:r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kumimoji="1" lang="ja-JP" altLang="en-US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kumimoji="1" lang="en-US" altLang="ja-JP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MV/m (L-band) @E-XFEL (DESY)</a:t>
                      </a:r>
                    </a:p>
                    <a:p>
                      <a:r>
                        <a:rPr kumimoji="1" lang="en-US" altLang="ja-JP" sz="1600" b="1" baseline="0" dirty="0" smtClean="0">
                          <a:solidFill>
                            <a:srgbClr val="FF0000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31.5 MV/m (L-band) @ILC</a:t>
                      </a:r>
                      <a:endParaRPr kumimoji="1" lang="ja-JP" altLang="en-US" sz="1600" b="1" dirty="0">
                        <a:solidFill>
                          <a:srgbClr val="FF0000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3430838"/>
              </p:ext>
            </p:extLst>
          </p:nvPr>
        </p:nvGraphicFramePr>
        <p:xfrm>
          <a:off x="9500262" y="6098815"/>
          <a:ext cx="2471292" cy="7120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3" name="数式" r:id="rId4" imgW="1651000" imgH="482600" progId="Equation.3">
                  <p:embed/>
                </p:oleObj>
              </mc:Choice>
              <mc:Fallback>
                <p:oleObj name="数式" r:id="rId4" imgW="1651000" imgH="482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500262" y="6098815"/>
                        <a:ext cx="2471292" cy="712020"/>
                      </a:xfrm>
                      <a:prstGeom prst="rect">
                        <a:avLst/>
                      </a:prstGeom>
                      <a:noFill/>
                      <a:ln w="19050">
                        <a:solidFill>
                          <a:srgbClr val="C0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テキスト ボックス 9"/>
          <p:cNvSpPr txBox="1"/>
          <p:nvPr/>
        </p:nvSpPr>
        <p:spPr>
          <a:xfrm>
            <a:off x="9160" y="6113156"/>
            <a:ext cx="61125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dirty="0" smtClean="0"/>
              <a:t>ここでは加速方式を取り上げましたが、同じことは電磁石にも当てはまります。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すなわち、高い磁場を持たせたい時は、通常、超伝導電磁石が使われます。</a:t>
            </a:r>
            <a:endParaRPr kumimoji="1" lang="ja-JP" altLang="en-US" sz="1400" dirty="0"/>
          </a:p>
        </p:txBody>
      </p:sp>
      <p:sp>
        <p:nvSpPr>
          <p:cNvPr id="11" name="角丸四角形吹き出し 10"/>
          <p:cNvSpPr/>
          <p:nvPr/>
        </p:nvSpPr>
        <p:spPr>
          <a:xfrm>
            <a:off x="6121731" y="6105105"/>
            <a:ext cx="3250869" cy="715122"/>
          </a:xfrm>
          <a:prstGeom prst="wedgeRoundRectCallout">
            <a:avLst>
              <a:gd name="adj1" fmla="val 25126"/>
              <a:gd name="adj2" fmla="val -73325"/>
              <a:gd name="adj3" fmla="val 16667"/>
            </a:avLst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en-US" altLang="ja-JP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を超伝導加速技術で建設するという決定は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2004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年に国際諮問委員会</a:t>
            </a:r>
            <a:r>
              <a:rPr kumimoji="1" lang="en-US" altLang="ja-JP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(ITRP)</a:t>
            </a:r>
            <a:r>
              <a:rPr kumimoji="1" lang="ja-JP" altLang="en-US" sz="1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により決定された。</a:t>
            </a:r>
            <a:endParaRPr kumimoji="1" lang="ja-JP" altLang="en-US" sz="1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691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40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Rectangle 3"/>
          <p:cNvSpPr txBox="1">
            <a:spLocks noChangeAspect="1" noChangeArrowheads="1"/>
          </p:cNvSpPr>
          <p:nvPr/>
        </p:nvSpPr>
        <p:spPr bwMode="auto">
          <a:xfrm>
            <a:off x="0" y="0"/>
            <a:ext cx="12191999" cy="6852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bIns="0" anchor="ctr"/>
          <a:lstStyle>
            <a:lvl1pPr marL="0" indent="0" algn="ctr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None/>
              <a:defRPr sz="3200">
                <a:solidFill>
                  <a:schemeClr val="hlink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fontAlgn="base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eaLnBrk="1" hangingPunct="1">
              <a:defRPr/>
            </a:pPr>
            <a:r>
              <a:rPr lang="ja-JP" altLang="en-US" sz="48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最後</a:t>
            </a:r>
            <a:r>
              <a:rPr lang="ja-JP" altLang="en-US" sz="4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に</a:t>
            </a:r>
            <a:r>
              <a:rPr lang="en-US" altLang="ja-JP" sz="4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XFEL</a:t>
            </a:r>
            <a:r>
              <a:rPr lang="ja-JP" altLang="en-US" sz="4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トンネルの動画をご覧ください</a:t>
            </a:r>
            <a:endParaRPr lang="en-US" altLang="ja-JP" sz="4800" kern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defRPr/>
            </a:pPr>
            <a:r>
              <a:rPr lang="ja-JP" altLang="en-US" sz="4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（この動画は</a:t>
            </a:r>
            <a:r>
              <a:rPr lang="en-US" altLang="ja-JP" sz="4800" kern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Youtube</a:t>
            </a:r>
            <a:r>
              <a:rPr lang="ja-JP" altLang="en-US" sz="48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で見られます）</a:t>
            </a:r>
            <a:endParaRPr lang="en-US" altLang="ja-JP" sz="4800" kern="0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2536819" y="5553411"/>
            <a:ext cx="71183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sz="28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https://www.youtube.com/watch?v=t4AojiiR52I</a:t>
            </a:r>
            <a:endParaRPr lang="en-US" altLang="ja-JP" sz="28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下矢印 1"/>
          <p:cNvSpPr/>
          <p:nvPr/>
        </p:nvSpPr>
        <p:spPr>
          <a:xfrm>
            <a:off x="5569924" y="4551521"/>
            <a:ext cx="1052148" cy="872900"/>
          </a:xfrm>
          <a:prstGeom prst="downArrow">
            <a:avLst/>
          </a:prstGeom>
          <a:solidFill>
            <a:schemeClr val="accent4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4255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874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42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110343"/>
          </a:xfrm>
        </p:spPr>
        <p:txBody>
          <a:bodyPr anchor="ctr">
            <a:normAutofit/>
          </a:bodyPr>
          <a:lstStyle/>
          <a:p>
            <a:r>
              <a:rPr lang="ja-JP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本講演</a:t>
            </a:r>
            <a:r>
              <a:rPr lang="ja-JP" altLang="en-US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の</a:t>
            </a:r>
            <a:r>
              <a:rPr lang="ja-JP" altLang="en-US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まとめ</a:t>
            </a:r>
            <a:endParaRPr kumimoji="1" lang="ja-JP" altLang="en-US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1684012"/>
            <a:ext cx="1219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の加速方式は</a:t>
            </a:r>
            <a:r>
              <a:rPr lang="ja-JP" altLang="en-US" sz="32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超伝導加速</a:t>
            </a:r>
            <a:r>
              <a:rPr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である</a:t>
            </a:r>
            <a:endParaRPr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現在</a:t>
            </a:r>
            <a:r>
              <a:rPr lang="ja-JP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、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超伝導</a:t>
            </a:r>
            <a:r>
              <a:rPr kumimoji="1" lang="ja-JP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空洞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の性能は</a:t>
            </a:r>
            <a:r>
              <a:rPr kumimoji="1"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スペックをほぼ満足している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クライオモジュールの製造は世界的な分業体制が必須である</a:t>
            </a:r>
            <a:endParaRPr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kumimoji="1"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の建設経験から大いに学ぶべし</a:t>
            </a:r>
            <a:endParaRPr kumimoji="1" lang="ja-JP" alt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544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43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037489"/>
          </a:xfrm>
        </p:spPr>
        <p:txBody>
          <a:bodyPr anchor="ctr">
            <a:normAutofit/>
          </a:bodyPr>
          <a:lstStyle/>
          <a:p>
            <a:r>
              <a:rPr lang="ja-JP" altLang="en-US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加速器初心者向け教科書</a:t>
            </a:r>
            <a:endParaRPr kumimoji="1" lang="ja-JP" altLang="en-US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コンテンツ プレースホルダー 13"/>
          <p:cNvSpPr txBox="1">
            <a:spLocks/>
          </p:cNvSpPr>
          <p:nvPr/>
        </p:nvSpPr>
        <p:spPr>
          <a:xfrm>
            <a:off x="0" y="1169377"/>
            <a:ext cx="12188825" cy="5011616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kumimoji="1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“RF Superconductivity for Accelerators”, H. </a:t>
            </a:r>
            <a:r>
              <a:rPr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Padamsee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et al., WILEY-INTERSCIENCE (1998)</a:t>
            </a:r>
          </a:p>
          <a:p>
            <a:pPr lvl="1" algn="l">
              <a:buFont typeface="Wingdings" panose="05000000000000000000" pitchFamily="2" charset="2"/>
              <a:buChar char="p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This is the </a:t>
            </a: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“Bible”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; should be completely read through!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“Micro wave Electronics”, J.C. Slater, Rev. Mod. Phys. 18, 441-512 (1946)</a:t>
            </a:r>
          </a:p>
          <a:p>
            <a:pPr lvl="1" algn="l">
              <a:buFont typeface="Wingdings" panose="05000000000000000000" pitchFamily="2" charset="2"/>
              <a:buChar char="p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Fundamental theory of micro wave; ex) </a:t>
            </a: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tuning curve 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for resonant cavity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“The Physics of Electron Storage Rings; An Introduction”, M. Sands, SLAC-121 UC-28 (1970)</a:t>
            </a:r>
          </a:p>
          <a:p>
            <a:pPr lvl="1" algn="l">
              <a:buFont typeface="Wingdings" panose="05000000000000000000" pitchFamily="2" charset="2"/>
              <a:buChar char="p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Fundamental theory of storage ring; ex) </a:t>
            </a: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luminosity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in collider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“High Energy Electron </a:t>
            </a:r>
            <a:r>
              <a:rPr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Linacs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: Applications to Storage Ring RF Systems and Linear Colliders”,</a:t>
            </a:r>
          </a:p>
          <a:p>
            <a:pPr algn="l"/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    P. Wilson, SLAC-PUB-2884 (Rev.) (1991)</a:t>
            </a:r>
          </a:p>
          <a:p>
            <a:pPr lvl="1" algn="l">
              <a:buFont typeface="Wingdings" panose="05000000000000000000" pitchFamily="2" charset="2"/>
              <a:buChar char="p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Fundamental theory of </a:t>
            </a:r>
            <a:r>
              <a:rPr lang="en-US" altLang="ja-JP" sz="18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linacs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; ex) </a:t>
            </a:r>
            <a:r>
              <a:rPr lang="en-US" altLang="ja-JP" sz="1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phaser</a:t>
            </a: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diagram 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for driven cavity with beam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“Physics of Collective Beam Instabilities in High Energy Accelerators”, A. Chao, Wiley Series (1993)</a:t>
            </a:r>
          </a:p>
          <a:p>
            <a:pPr lvl="1" algn="l">
              <a:buFont typeface="Wingdings" panose="05000000000000000000" pitchFamily="2" charset="2"/>
              <a:buChar char="p"/>
            </a:pP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For theorist, but </a:t>
            </a:r>
            <a:r>
              <a:rPr lang="en-US" altLang="ja-JP" sz="1800" b="1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wake field and impedance </a:t>
            </a:r>
            <a:r>
              <a:rPr lang="en-US" altLang="ja-JP" sz="18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well-understood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“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加速器科学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”, T. Kamei and M. </a:t>
            </a:r>
            <a:r>
              <a:rPr lang="en-US" altLang="ja-JP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Kihara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, 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パリティ物理学コース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(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平成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5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年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)</a:t>
            </a:r>
          </a:p>
          <a:p>
            <a:pPr algn="l">
              <a:buFont typeface="Wingdings" panose="05000000000000000000" pitchFamily="2" charset="2"/>
              <a:buChar char="p"/>
            </a:pPr>
            <a:r>
              <a:rPr lang="en-US" altLang="ja-JP" sz="2000" dirty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 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歴代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OHO</a:t>
            </a:r>
            <a:r>
              <a:rPr lang="ja-JP" alt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セミナーのテキストの中から良いもの</a:t>
            </a:r>
            <a:r>
              <a:rPr lang="en-US" altLang="ja-JP" sz="2000" dirty="0" smtClean="0">
                <a:latin typeface="Times New Roman" panose="02020603050405020304" pitchFamily="18" charset="0"/>
                <a:cs typeface="Times New Roman" panose="02020603050405020304" pitchFamily="18" charset="0"/>
                <a:sym typeface="ＭＳ Ｐ明朝" panose="02020600040205080304" pitchFamily="18" charset="-128"/>
              </a:rPr>
              <a:t>(1984~2018)</a:t>
            </a:r>
            <a:endParaRPr lang="ja-JP" altLang="en-US" sz="2000" dirty="0">
              <a:latin typeface="Times New Roman" panose="02020603050405020304" pitchFamily="18" charset="0"/>
              <a:cs typeface="Times New Roman" panose="02020603050405020304" pitchFamily="18" charset="0"/>
              <a:sym typeface="ＭＳ Ｐ明朝" panose="02020600040205080304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6505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44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2817858"/>
            <a:ext cx="12192000" cy="10156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kumimoji="1" lang="ja-JP" altLang="en-US" sz="6000" dirty="0" smtClean="0"/>
              <a:t>ご清聴ありがとうございました</a:t>
            </a:r>
            <a:endParaRPr kumimoji="1" lang="ja-JP" altLang="en-US" sz="6000" dirty="0"/>
          </a:p>
        </p:txBody>
      </p:sp>
    </p:spTree>
    <p:extLst>
      <p:ext uri="{BB962C8B-B14F-4D97-AF65-F5344CB8AC3E}">
        <p14:creationId xmlns:p14="http://schemas.microsoft.com/office/powerpoint/2010/main" val="54622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-2879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800" dirty="0"/>
              <a:t>ビーム</a:t>
            </a:r>
            <a:r>
              <a:rPr kumimoji="1" lang="ja-JP" altLang="en-US" sz="4800" dirty="0" smtClean="0"/>
              <a:t>を加速する装置</a:t>
            </a:r>
            <a:endParaRPr kumimoji="1" lang="ja-JP" altLang="en-US" sz="4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0" y="728483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dirty="0" smtClean="0"/>
              <a:t>ビーム</a:t>
            </a:r>
            <a:r>
              <a:rPr kumimoji="1" lang="ja-JP" altLang="en-US" sz="2400" dirty="0"/>
              <a:t>加速</a:t>
            </a:r>
            <a:r>
              <a:rPr kumimoji="1" lang="ja-JP" altLang="en-US" sz="2400" dirty="0" smtClean="0"/>
              <a:t>には銅を用いた常伝導方式とニオブを用いた超伝導方式とがある</a:t>
            </a:r>
            <a:endParaRPr kumimoji="1" lang="ja-JP" altLang="en-US" sz="2400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24" y="1617494"/>
            <a:ext cx="2985077" cy="2238808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324" y="4054361"/>
            <a:ext cx="2985077" cy="2390307"/>
          </a:xfrm>
          <a:prstGeom prst="rect">
            <a:avLst/>
          </a:prstGeom>
        </p:spPr>
      </p:pic>
      <p:pic>
        <p:nvPicPr>
          <p:cNvPr id="12" name="Picture 17" descr="TESLA cavity 20100627_top_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147" y="1692224"/>
            <a:ext cx="3683897" cy="6139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5848" y="2359754"/>
            <a:ext cx="3421634" cy="2251075"/>
          </a:xfrm>
          <a:prstGeom prst="rect">
            <a:avLst/>
          </a:prstGeom>
        </p:spPr>
      </p:pic>
      <p:pic>
        <p:nvPicPr>
          <p:cNvPr id="19" name="Picture 5" descr="SRF01-p154p9C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3"/>
          <a:stretch>
            <a:fillRect/>
          </a:stretch>
        </p:blipFill>
        <p:spPr bwMode="auto">
          <a:xfrm>
            <a:off x="8531902" y="4188251"/>
            <a:ext cx="3287712" cy="2208212"/>
          </a:xfrm>
          <a:prstGeom prst="rect">
            <a:avLst/>
          </a:prstGeom>
          <a:noFill/>
          <a:ln w="28575">
            <a:solidFill>
              <a:srgbClr val="0033CC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角丸四角形 1"/>
          <p:cNvSpPr/>
          <p:nvPr/>
        </p:nvSpPr>
        <p:spPr>
          <a:xfrm>
            <a:off x="465992" y="1389184"/>
            <a:ext cx="5029200" cy="5292969"/>
          </a:xfrm>
          <a:prstGeom prst="roundRect">
            <a:avLst>
              <a:gd name="adj" fmla="val 8689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1957878" y="1239540"/>
            <a:ext cx="2031325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/>
              <a:t>常伝導方式（加速管）</a:t>
            </a:r>
            <a:endParaRPr kumimoji="1" lang="ja-JP" altLang="en-US" sz="1600" dirty="0"/>
          </a:p>
        </p:txBody>
      </p:sp>
      <p:sp>
        <p:nvSpPr>
          <p:cNvPr id="17" name="角丸四角形 16"/>
          <p:cNvSpPr/>
          <p:nvPr/>
        </p:nvSpPr>
        <p:spPr>
          <a:xfrm>
            <a:off x="6270551" y="1389184"/>
            <a:ext cx="5748534" cy="5292969"/>
          </a:xfrm>
          <a:prstGeom prst="roundRect">
            <a:avLst>
              <a:gd name="adj" fmla="val 8689"/>
            </a:avLst>
          </a:prstGeom>
          <a:noFill/>
          <a:ln w="28575"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8026563" y="1227949"/>
            <a:ext cx="2236510" cy="338554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/>
              <a:t>超伝導方式（加速空洞）</a:t>
            </a:r>
            <a:endParaRPr kumimoji="1" lang="ja-JP" altLang="en-US" sz="1600" dirty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992699" y="5249514"/>
            <a:ext cx="4206601" cy="830997"/>
          </a:xfrm>
          <a:prstGeom prst="rect">
            <a:avLst/>
          </a:prstGeom>
          <a:solidFill>
            <a:schemeClr val="bg1"/>
          </a:solidFill>
          <a:ln w="28575">
            <a:solidFill>
              <a:srgbClr val="9900FF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/>
              <a:t>多くの加速器は常伝導方式を採用しているが、</a:t>
            </a:r>
            <a:endParaRPr kumimoji="1" lang="en-US" altLang="ja-JP" sz="1600" dirty="0" smtClean="0"/>
          </a:p>
          <a:p>
            <a:r>
              <a:rPr kumimoji="1" lang="ja-JP" altLang="en-US" sz="1600" dirty="0"/>
              <a:t>大型</a:t>
            </a:r>
            <a:r>
              <a:rPr kumimoji="1" lang="ja-JP" altLang="en-US" sz="1600" dirty="0" smtClean="0"/>
              <a:t>の加速器になると超伝導方式が増える</a:t>
            </a:r>
            <a:endParaRPr kumimoji="1" lang="en-US" altLang="ja-JP" sz="1600" dirty="0" smtClean="0"/>
          </a:p>
          <a:p>
            <a:r>
              <a:rPr kumimoji="1" lang="ja-JP" altLang="en-US" sz="1600" dirty="0" smtClean="0"/>
              <a:t>（インフラへの投資効果が重要）</a:t>
            </a:r>
            <a:endParaRPr kumimoji="1" lang="ja-JP" altLang="en-US" sz="1600" dirty="0"/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9813074" y="2231290"/>
            <a:ext cx="1806905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用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セル空洞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9946530" y="5927577"/>
            <a:ext cx="1800493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陽子加速用空洞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333394" y="3308512"/>
            <a:ext cx="2058576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S-band</a:t>
            </a:r>
            <a:r>
              <a:rPr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加速管</a:t>
            </a:r>
            <a:endParaRPr lang="en-US" altLang="ja-JP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（最もよく使われる）</a:t>
            </a:r>
            <a:endParaRPr kumimoji="1" lang="ja-JP" alt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648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0" y="747757"/>
            <a:ext cx="121920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ja-JP" alt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超伝導空洞の詳細については、この後の許斐先生の講義に出てきます。</a:t>
            </a:r>
            <a:endParaRPr lang="en-US" altLang="ja-JP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284961" y="2089468"/>
            <a:ext cx="5622077" cy="358491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r>
              <a:rPr kumimoji="1" lang="en-US" altLang="ja-JP" sz="3200" baseline="-25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値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ja-JP" alt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磁場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遮蔽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ベーキングの効果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窒素の効果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Field emission</a:t>
            </a: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en-US" altLang="ja-JP" sz="3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Multipacting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>
              <a:buFont typeface="Wingdings" panose="05000000000000000000" pitchFamily="2" charset="2"/>
              <a:buChar char="l"/>
            </a:pPr>
            <a:r>
              <a:rPr kumimoji="1" lang="en-US" altLang="ja-JP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Defect</a:t>
            </a:r>
            <a:r>
              <a:rPr kumimoji="1" lang="ja-JP" alt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による性能制限</a:t>
            </a:r>
            <a:endParaRPr kumimoji="1" lang="en-US" altLang="ja-JP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5977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1512277"/>
          </a:xfrm>
        </p:spPr>
        <p:txBody>
          <a:bodyPr anchor="ctr">
            <a:noAutofit/>
          </a:bodyPr>
          <a:lstStyle/>
          <a:p>
            <a:r>
              <a:rPr kumimoji="1" lang="ja-JP" altLang="en-US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本講義の概要</a:t>
            </a:r>
            <a:endParaRPr kumimoji="1" lang="ja-JP" altLang="en-US" sz="8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832653" y="1622466"/>
            <a:ext cx="8526693" cy="43396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始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めに（昨日のおさらい）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lang="ja-JP" altLang="en-US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加速器の概要と主リニアック</a:t>
            </a:r>
            <a:endParaRPr lang="en-US" altLang="ja-JP" sz="40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u"/>
            </a:pPr>
            <a:r>
              <a:rPr kumimoji="1" lang="ja-JP" altLang="en-US" sz="3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ちょっと寄り道</a:t>
            </a:r>
            <a:endParaRPr kumimoji="1" lang="en-US" altLang="ja-JP" sz="3600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主リニアックを構成するもの</a:t>
            </a:r>
            <a:endParaRPr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kumimoji="1"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国内</a:t>
            </a:r>
            <a:r>
              <a:rPr kumimoji="1"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と海外の超伝導加速器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en-US" altLang="ja-JP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European-XFEL</a:t>
            </a: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の経験から学ぶもの</a:t>
            </a:r>
            <a:endParaRPr kumimoji="1" lang="en-US" altLang="ja-JP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Wingdings" panose="05000000000000000000" pitchFamily="2" charset="2"/>
              <a:buChar char="u"/>
            </a:pPr>
            <a:r>
              <a:rPr lang="ja-JP" alt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まと</a:t>
            </a:r>
            <a:r>
              <a:rPr lang="ja-JP" alt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め</a:t>
            </a:r>
            <a:endParaRPr kumimoji="1" lang="ja-JP" altLang="en-US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520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7149"/>
            <a:ext cx="12192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加速器の概要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227" y="1900517"/>
            <a:ext cx="8855259" cy="4190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テキスト ボックス 9"/>
          <p:cNvSpPr txBox="1"/>
          <p:nvPr/>
        </p:nvSpPr>
        <p:spPr>
          <a:xfrm>
            <a:off x="6319063" y="2524967"/>
            <a:ext cx="15568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電子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を生成する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095669" y="3296179"/>
            <a:ext cx="17620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陽電子を生成する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2905375" y="1625849"/>
            <a:ext cx="28520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ビーム</a:t>
            </a:r>
            <a:r>
              <a: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サイズ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と運動量を揃える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（エミッタンスを小さくする）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9142350" y="1929193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バンチ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長を短くする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1125874" y="3348936"/>
            <a:ext cx="18389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バンチ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長を短くする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5743035" y="983583"/>
            <a:ext cx="2795958" cy="1077218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衝突点付近は様々な物が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干渉しあっており非常に複雑。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衝突点に設置された測定器で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様々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な事象を観測する</a:t>
            </a:r>
            <a:r>
              <a:rPr lang="ja-JP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。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5822058" y="6149634"/>
            <a:ext cx="4544835" cy="584775"/>
          </a:xfrm>
          <a:prstGeom prst="rect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11km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の超伝導線形加速器で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250GeV</a:t>
            </a:r>
            <a:r>
              <a:rPr kumimoji="1" lang="ja-JP" alt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まで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加速する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（最近、エネルギーを半分にしたので</a:t>
            </a:r>
            <a:r>
              <a:rPr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125 GeV</a:t>
            </a:r>
            <a:r>
              <a:rPr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まで）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476004" y="4492278"/>
            <a:ext cx="2444900" cy="76944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衝突後のビームは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ビームダンプで吸収される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（勿体ないので再利用できないか）</a:t>
            </a:r>
            <a:endParaRPr kumimoji="1" lang="ja-JP" alt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118" y="1172677"/>
            <a:ext cx="2796826" cy="1865484"/>
          </a:xfrm>
          <a:prstGeom prst="rect">
            <a:avLst/>
          </a:prstGeom>
        </p:spPr>
      </p:pic>
      <p:sp>
        <p:nvSpPr>
          <p:cNvPr id="19" name="円/楕円 18"/>
          <p:cNvSpPr/>
          <p:nvPr/>
        </p:nvSpPr>
        <p:spPr>
          <a:xfrm>
            <a:off x="756597" y="2078004"/>
            <a:ext cx="1028630" cy="317500"/>
          </a:xfrm>
          <a:prstGeom prst="ellipse">
            <a:avLst/>
          </a:prstGeom>
          <a:noFill/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0" name="直線矢印コネクタ 19"/>
          <p:cNvCxnSpPr>
            <a:stCxn id="19" idx="6"/>
          </p:cNvCxnSpPr>
          <p:nvPr/>
        </p:nvCxnSpPr>
        <p:spPr>
          <a:xfrm>
            <a:off x="1785227" y="2236754"/>
            <a:ext cx="3073958" cy="98123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0" y="782328"/>
            <a:ext cx="39844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Damping ring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が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Super-KEKB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とほぼ同サイズ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27374" y="5423912"/>
            <a:ext cx="2619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折り返しでビーム軌道を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修正する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フィードフォワード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9483857" y="2560135"/>
            <a:ext cx="26196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折り返しでビーム軌道を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修正する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フィードフォワード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4" name="直線矢印コネクタ 23"/>
          <p:cNvCxnSpPr>
            <a:stCxn id="16" idx="1"/>
          </p:cNvCxnSpPr>
          <p:nvPr/>
        </p:nvCxnSpPr>
        <p:spPr>
          <a:xfrm flipH="1" flipV="1">
            <a:off x="3757123" y="4642101"/>
            <a:ext cx="2064935" cy="1799921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 flipH="1" flipV="1">
            <a:off x="8206758" y="3331349"/>
            <a:ext cx="477037" cy="281055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H="1" flipV="1">
            <a:off x="5469907" y="4408302"/>
            <a:ext cx="304800" cy="302524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直線矢印コネクタ 26"/>
          <p:cNvCxnSpPr>
            <a:stCxn id="17" idx="0"/>
          </p:cNvCxnSpPr>
          <p:nvPr/>
        </p:nvCxnSpPr>
        <p:spPr>
          <a:xfrm flipH="1" flipV="1">
            <a:off x="6353449" y="4146356"/>
            <a:ext cx="345005" cy="345922"/>
          </a:xfrm>
          <a:prstGeom prst="straightConnector1">
            <a:avLst/>
          </a:prstGeom>
          <a:ln w="28575">
            <a:solidFill>
              <a:srgbClr val="CC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直線矢印コネクタ 27"/>
          <p:cNvCxnSpPr/>
          <p:nvPr/>
        </p:nvCxnSpPr>
        <p:spPr>
          <a:xfrm flipH="1">
            <a:off x="5861685" y="2060801"/>
            <a:ext cx="448619" cy="1881032"/>
          </a:xfrm>
          <a:prstGeom prst="straightConnector1">
            <a:avLst/>
          </a:prstGeom>
          <a:ln w="28575">
            <a:solidFill>
              <a:srgbClr val="00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直線矢印コネクタ 28"/>
          <p:cNvCxnSpPr>
            <a:stCxn id="22" idx="0"/>
          </p:cNvCxnSpPr>
          <p:nvPr/>
        </p:nvCxnSpPr>
        <p:spPr>
          <a:xfrm flipV="1">
            <a:off x="1337188" y="4696765"/>
            <a:ext cx="848746" cy="727147"/>
          </a:xfrm>
          <a:prstGeom prst="straightConnector1">
            <a:avLst/>
          </a:prstGeom>
          <a:ln w="28575">
            <a:solidFill>
              <a:srgbClr val="99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>
            <a:stCxn id="23" idx="1"/>
          </p:cNvCxnSpPr>
          <p:nvPr/>
        </p:nvCxnSpPr>
        <p:spPr>
          <a:xfrm flipH="1" flipV="1">
            <a:off x="9142350" y="2807020"/>
            <a:ext cx="341507" cy="45503"/>
          </a:xfrm>
          <a:prstGeom prst="straightConnector1">
            <a:avLst/>
          </a:prstGeom>
          <a:ln w="28575">
            <a:solidFill>
              <a:srgbClr val="9900FF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/>
          <p:cNvSpPr txBox="1"/>
          <p:nvPr/>
        </p:nvSpPr>
        <p:spPr>
          <a:xfrm>
            <a:off x="5428397" y="5369011"/>
            <a:ext cx="2722220" cy="58477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衝突点直前でビームサイズを</a:t>
            </a:r>
            <a:endParaRPr kumimoji="1" lang="en-US" altLang="ja-JP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ギュ～っと絞る（</a:t>
            </a:r>
            <a:r>
              <a:rPr kumimoji="1" lang="en-US" altLang="ja-JP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nm</a:t>
            </a:r>
            <a:r>
              <a:rPr kumimoji="1" lang="ja-JP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オーダー）</a:t>
            </a:r>
            <a:endParaRPr kumimoji="1" lang="ja-JP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角丸四角形吹き出し 36"/>
          <p:cNvSpPr/>
          <p:nvPr/>
        </p:nvSpPr>
        <p:spPr>
          <a:xfrm>
            <a:off x="8833130" y="4919302"/>
            <a:ext cx="3270355" cy="710085"/>
          </a:xfrm>
          <a:prstGeom prst="wedgeRoundRectCallout">
            <a:avLst>
              <a:gd name="adj1" fmla="val -37149"/>
              <a:gd name="adj2" fmla="val 112427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4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この講義で話すところ</a:t>
            </a:r>
            <a:endParaRPr kumimoji="1" lang="ja-JP" altLang="en-US" sz="24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1" name="フリーフォーム 40"/>
          <p:cNvSpPr/>
          <p:nvPr/>
        </p:nvSpPr>
        <p:spPr>
          <a:xfrm>
            <a:off x="6400800" y="3938954"/>
            <a:ext cx="1679439" cy="1433146"/>
          </a:xfrm>
          <a:custGeom>
            <a:avLst/>
            <a:gdLst>
              <a:gd name="connsiteX0" fmla="*/ 1573823 w 1679439"/>
              <a:gd name="connsiteY0" fmla="*/ 1433146 h 1433146"/>
              <a:gd name="connsiteX1" fmla="*/ 1512277 w 1679439"/>
              <a:gd name="connsiteY1" fmla="*/ 606669 h 1433146"/>
              <a:gd name="connsiteX2" fmla="*/ 0 w 1679439"/>
              <a:gd name="connsiteY2" fmla="*/ 0 h 1433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79439" h="1433146">
                <a:moveTo>
                  <a:pt x="1573823" y="1433146"/>
                </a:moveTo>
                <a:cubicBezTo>
                  <a:pt x="1674202" y="1139336"/>
                  <a:pt x="1774581" y="845527"/>
                  <a:pt x="1512277" y="606669"/>
                </a:cubicBezTo>
                <a:cubicBezTo>
                  <a:pt x="1249973" y="367811"/>
                  <a:pt x="624986" y="183905"/>
                  <a:pt x="0" y="0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フリーフォーム 41"/>
          <p:cNvSpPr/>
          <p:nvPr/>
        </p:nvSpPr>
        <p:spPr>
          <a:xfrm>
            <a:off x="4990119" y="4246685"/>
            <a:ext cx="469904" cy="1389184"/>
          </a:xfrm>
          <a:custGeom>
            <a:avLst/>
            <a:gdLst>
              <a:gd name="connsiteX0" fmla="*/ 469904 w 469904"/>
              <a:gd name="connsiteY0" fmla="*/ 1389184 h 1389184"/>
              <a:gd name="connsiteX1" fmla="*/ 3912 w 469904"/>
              <a:gd name="connsiteY1" fmla="*/ 791307 h 1389184"/>
              <a:gd name="connsiteX2" fmla="*/ 285266 w 469904"/>
              <a:gd name="connsiteY2" fmla="*/ 0 h 13891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69904" h="1389184">
                <a:moveTo>
                  <a:pt x="469904" y="1389184"/>
                </a:moveTo>
                <a:cubicBezTo>
                  <a:pt x="252294" y="1206011"/>
                  <a:pt x="34685" y="1022838"/>
                  <a:pt x="3912" y="791307"/>
                </a:cubicBezTo>
                <a:cubicBezTo>
                  <a:pt x="-26861" y="559776"/>
                  <a:pt x="129202" y="279888"/>
                  <a:pt x="285266" y="0"/>
                </a:cubicBezTo>
              </a:path>
            </a:pathLst>
          </a:custGeom>
          <a:noFill/>
          <a:ln w="28575">
            <a:solidFill>
              <a:srgbClr val="C00000"/>
            </a:solidFill>
            <a:headEnd type="none" w="med" len="med"/>
            <a:tailEnd type="triangl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133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3" grpId="0"/>
      <p:bldP spid="14" grpId="0"/>
      <p:bldP spid="15" grpId="0" animBg="1"/>
      <p:bldP spid="16" grpId="0" animBg="1"/>
      <p:bldP spid="17" grpId="0" animBg="1"/>
      <p:bldP spid="19" grpId="0" animBg="1"/>
      <p:bldP spid="21" grpId="0"/>
      <p:bldP spid="22" grpId="0"/>
      <p:bldP spid="23" grpId="0"/>
      <p:bldP spid="31" grpId="0" animBg="1"/>
      <p:bldP spid="37" grpId="0" animBg="1"/>
      <p:bldP spid="41" grpId="0" animBg="1"/>
      <p:bldP spid="4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>
          <a:xfrm>
            <a:off x="0" y="6492875"/>
            <a:ext cx="27432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2018/9/10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>
          <a:xfrm>
            <a:off x="0" y="6492873"/>
            <a:ext cx="12192000" cy="365125"/>
          </a:xfrm>
        </p:spPr>
        <p:txBody>
          <a:bodyPr/>
          <a:lstStyle/>
          <a:p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ILC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夏の合宿</a:t>
            </a:r>
            <a:r>
              <a:rPr kumimoji="1" lang="en-US" altLang="ja-JP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2018@</a:t>
            </a:r>
            <a:r>
              <a:rPr kumimoji="1" lang="ja-JP" altLang="en-US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大城</a:t>
            </a:r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>
          <a:xfrm>
            <a:off x="9448800" y="6492874"/>
            <a:ext cx="2743200" cy="365125"/>
          </a:xfrm>
        </p:spPr>
        <p:txBody>
          <a:bodyPr/>
          <a:lstStyle/>
          <a:p>
            <a:fld id="{1CAFE014-5C35-4956-A440-45329D2694A1}" type="slidenum">
              <a:rPr kumimoji="1" lang="ja-JP" altLang="en-US" sz="14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fld>
            <a:endParaRPr kumimoji="1" lang="ja-JP" altLang="en-US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タイトル 2"/>
          <p:cNvSpPr>
            <a:spLocks noGrp="1"/>
          </p:cNvSpPr>
          <p:nvPr>
            <p:ph type="ctrTitle"/>
          </p:nvPr>
        </p:nvSpPr>
        <p:spPr>
          <a:xfrm>
            <a:off x="0" y="1"/>
            <a:ext cx="12192000" cy="849086"/>
          </a:xfrm>
        </p:spPr>
        <p:txBody>
          <a:bodyPr anchor="ctr">
            <a:normAutofit/>
          </a:bodyPr>
          <a:lstStyle/>
          <a:p>
            <a:r>
              <a:rPr lang="ja-JP" altLang="en-US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超伝導加速空洞とクライオモジュール</a:t>
            </a:r>
            <a:endParaRPr kumimoji="1" lang="ja-JP" altLang="en-US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Picture 28" descr="ILC_4B_060810_low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7801" y="3333146"/>
            <a:ext cx="4686402" cy="3125417"/>
          </a:xfrm>
          <a:prstGeom prst="rect">
            <a:avLst/>
          </a:prstGeom>
          <a:noFill/>
        </p:spPr>
      </p:pic>
      <p:pic>
        <p:nvPicPr>
          <p:cNvPr id="9" name="Picture 5" descr="A superconducting TESLA cavity.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1646" y="1531230"/>
            <a:ext cx="5381620" cy="9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図 1" descr="ILC2009_cavity_LowRe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5010" y="849087"/>
            <a:ext cx="5061709" cy="3582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図 5" descr="ILC-cryomodule.jp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89463" y="4366736"/>
            <a:ext cx="7602537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角丸四角形吹き出し 11"/>
          <p:cNvSpPr/>
          <p:nvPr/>
        </p:nvSpPr>
        <p:spPr>
          <a:xfrm>
            <a:off x="3112456" y="836568"/>
            <a:ext cx="1661747" cy="450661"/>
          </a:xfrm>
          <a:prstGeom prst="wedgeRoundRectCallout">
            <a:avLst>
              <a:gd name="adj1" fmla="val -37149"/>
              <a:gd name="adj2" fmla="val 112427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セル</a:t>
            </a:r>
            <a:r>
              <a:rPr lang="ja-JP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空洞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角丸四角形吹き出し 12"/>
          <p:cNvSpPr/>
          <p:nvPr/>
        </p:nvSpPr>
        <p:spPr>
          <a:xfrm>
            <a:off x="1622017" y="2769718"/>
            <a:ext cx="3152186" cy="709977"/>
          </a:xfrm>
          <a:prstGeom prst="wedgeRoundRectCallout">
            <a:avLst>
              <a:gd name="adj1" fmla="val -37149"/>
              <a:gd name="adj2" fmla="val 95089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実際</a:t>
            </a:r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には色々くっ付いている</a:t>
            </a:r>
            <a:endParaRPr lang="en-US" altLang="ja-JP" dirty="0" smtClean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kumimoji="1"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（空洞パッケージと呼ぶ）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角丸四角形吹き出し 13"/>
          <p:cNvSpPr/>
          <p:nvPr/>
        </p:nvSpPr>
        <p:spPr>
          <a:xfrm>
            <a:off x="2659750" y="6248872"/>
            <a:ext cx="3336603" cy="450661"/>
          </a:xfrm>
          <a:prstGeom prst="wedgeRoundRectCallout">
            <a:avLst>
              <a:gd name="adj1" fmla="val 46911"/>
              <a:gd name="adj2" fmla="val -131446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セル空洞が</a:t>
            </a:r>
            <a:r>
              <a:rPr lang="en-US" altLang="ja-JP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台収納されたもの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角丸四角形吹き出し 14"/>
          <p:cNvSpPr/>
          <p:nvPr/>
        </p:nvSpPr>
        <p:spPr>
          <a:xfrm>
            <a:off x="8785849" y="4105273"/>
            <a:ext cx="3336603" cy="653112"/>
          </a:xfrm>
          <a:prstGeom prst="wedgeRoundRectCallout">
            <a:avLst>
              <a:gd name="adj1" fmla="val 533"/>
              <a:gd name="adj2" fmla="val -239143"/>
              <a:gd name="adj3" fmla="val 16667"/>
            </a:avLst>
          </a:prstGeom>
          <a:solidFill>
            <a:srgbClr val="FFFFCC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高周波と液体ヘリウムとビームの流れを色付けした図</a:t>
            </a:r>
            <a:endParaRPr kumimoji="1" lang="ja-JP" altLang="en-US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6745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 animBg="1"/>
      <p:bldP spid="15" grpId="0" animBg="1"/>
    </p:bld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3470</Words>
  <Application>Microsoft Office PowerPoint</Application>
  <PresentationFormat>ワイド画面</PresentationFormat>
  <Paragraphs>697</Paragraphs>
  <Slides>44</Slides>
  <Notes>44</Notes>
  <HiddenSlides>0</HiddenSlides>
  <MMClips>2</MMClips>
  <ScaleCrop>false</ScaleCrop>
  <HeadingPairs>
    <vt:vector size="8" baseType="variant">
      <vt:variant>
        <vt:lpstr>使用されているフォント</vt:lpstr>
      </vt:variant>
      <vt:variant>
        <vt:i4>15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44</vt:i4>
      </vt:variant>
    </vt:vector>
  </HeadingPairs>
  <TitlesOfParts>
    <vt:vector size="62" baseType="lpstr">
      <vt:lpstr>Arial Unicode MS</vt:lpstr>
      <vt:lpstr>HGPｺﾞｼｯｸM</vt:lpstr>
      <vt:lpstr>HGP明朝E</vt:lpstr>
      <vt:lpstr>HGS明朝E</vt:lpstr>
      <vt:lpstr>ＭＳ Ｐゴシック</vt:lpstr>
      <vt:lpstr>ＭＳ Ｐ明朝</vt:lpstr>
      <vt:lpstr>ヒラギノ角ゴ Pro W3</vt:lpstr>
      <vt:lpstr>ヒラギノ丸ゴ Pro W4</vt:lpstr>
      <vt:lpstr>Arial</vt:lpstr>
      <vt:lpstr>Calibri</vt:lpstr>
      <vt:lpstr>Calibri Light</vt:lpstr>
      <vt:lpstr>Century</vt:lpstr>
      <vt:lpstr>Comic Sans MS</vt:lpstr>
      <vt:lpstr>Times New Roman</vt:lpstr>
      <vt:lpstr>Wingdings</vt:lpstr>
      <vt:lpstr>Office テーマ</vt:lpstr>
      <vt:lpstr>数式</vt:lpstr>
      <vt:lpstr>Equation</vt:lpstr>
      <vt:lpstr>Linac (Linear Accelerator) 線形加速器</vt:lpstr>
      <vt:lpstr>本講義の概要</vt:lpstr>
      <vt:lpstr>本講義の概要</vt:lpstr>
      <vt:lpstr>高周波(RF)加速方式の比較（昨日のおさらい）</vt:lpstr>
      <vt:lpstr>PowerPoint プレゼンテーション</vt:lpstr>
      <vt:lpstr>PowerPoint プレゼンテーション</vt:lpstr>
      <vt:lpstr>本講義の概要</vt:lpstr>
      <vt:lpstr>PowerPoint プレゼンテーション</vt:lpstr>
      <vt:lpstr>超伝導加速空洞とクライオモジュール</vt:lpstr>
      <vt:lpstr>PowerPoint プレゼンテーション</vt:lpstr>
      <vt:lpstr>Pill-box model（最も簡単な形状）</vt:lpstr>
      <vt:lpstr>波動方程式の円柱座標による解</vt:lpstr>
      <vt:lpstr>加速モード(TM010 mode)</vt:lpstr>
      <vt:lpstr>ビームパイプを付けてみる（実際には色々くっ付いている）</vt:lpstr>
      <vt:lpstr>高調波(Higher Order Mode)も取り出す必要がある</vt:lpstr>
      <vt:lpstr>PowerPoint プレゼンテーション</vt:lpstr>
      <vt:lpstr>PowerPoint プレゼンテーション</vt:lpstr>
      <vt:lpstr>PowerPoint プレゼンテーション</vt:lpstr>
      <vt:lpstr>本講義の概要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本講義の概要</vt:lpstr>
      <vt:lpstr>PowerPoint プレゼンテーション</vt:lpstr>
      <vt:lpstr>PowerPoint プレゼンテーション</vt:lpstr>
      <vt:lpstr>本講義の概要</vt:lpstr>
      <vt:lpstr>超伝導空洞とクライオモジュールの大量生産 (E-XFELの場合)</vt:lpstr>
      <vt:lpstr>Specification comparison between E-XFEL and ILC</vt:lpstr>
      <vt:lpstr>E-XFELの建設の様子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本講義の概要</vt:lpstr>
      <vt:lpstr>本講演のまとめ</vt:lpstr>
      <vt:lpstr>加速器初心者向け教科書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Linac</dc:title>
  <dc:creator>山本康史</dc:creator>
  <cp:lastModifiedBy>Hewlett-Packard Company</cp:lastModifiedBy>
  <cp:revision>235</cp:revision>
  <dcterms:created xsi:type="dcterms:W3CDTF">2018-09-04T00:23:41Z</dcterms:created>
  <dcterms:modified xsi:type="dcterms:W3CDTF">2018-09-10T01:25:22Z</dcterms:modified>
</cp:coreProperties>
</file>