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6" r:id="rId1"/>
  </p:sldMasterIdLst>
  <p:notesMasterIdLst>
    <p:notesMasterId r:id="rId15"/>
  </p:notesMasterIdLst>
  <p:sldIdLst>
    <p:sldId id="256" r:id="rId2"/>
    <p:sldId id="257" r:id="rId3"/>
    <p:sldId id="258" r:id="rId4"/>
    <p:sldId id="259" r:id="rId5"/>
    <p:sldId id="268" r:id="rId6"/>
    <p:sldId id="261" r:id="rId7"/>
    <p:sldId id="267" r:id="rId8"/>
    <p:sldId id="269" r:id="rId9"/>
    <p:sldId id="262" r:id="rId10"/>
    <p:sldId id="263" r:id="rId11"/>
    <p:sldId id="264" r:id="rId12"/>
    <p:sldId id="265" r:id="rId13"/>
    <p:sldId id="266"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48"/>
  </p:normalViewPr>
  <p:slideViewPr>
    <p:cSldViewPr snapToGrid="0" snapToObjects="1">
      <p:cViewPr varScale="1">
        <p:scale>
          <a:sx n="121" d="100"/>
          <a:sy n="121" d="100"/>
        </p:scale>
        <p:origin x="20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686BEB-FDB6-6741-B716-06E83DCDB89D}" type="datetimeFigureOut">
              <a:rPr kumimoji="1" lang="ja-JP" altLang="en-US" smtClean="0"/>
              <a:t>2018/9/12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A6F47FA-670E-5D42-B273-3D9D42EC9AE0}" type="slidenum">
              <a:rPr kumimoji="1" lang="ja-JP" altLang="en-US" smtClean="0"/>
              <a:t>‹#›</a:t>
            </a:fld>
            <a:endParaRPr kumimoji="1" lang="ja-JP" altLang="en-US"/>
          </a:p>
        </p:txBody>
      </p:sp>
    </p:spTree>
    <p:extLst>
      <p:ext uri="{BB962C8B-B14F-4D97-AF65-F5344CB8AC3E}">
        <p14:creationId xmlns:p14="http://schemas.microsoft.com/office/powerpoint/2010/main" val="133789425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179AC0-2266-B34F-8857-3F2C8AAB503E}"/>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E1AB1E5-BEED-B445-83FB-FF24116E52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36D4ED6-76C8-3840-A32A-297C5D9FD1C2}"/>
              </a:ext>
            </a:extLst>
          </p:cNvPr>
          <p:cNvSpPr>
            <a:spLocks noGrp="1"/>
          </p:cNvSpPr>
          <p:nvPr>
            <p:ph type="dt" sz="half" idx="10"/>
          </p:nvPr>
        </p:nvSpPr>
        <p:spPr/>
        <p:txBody>
          <a:bodyPr/>
          <a:lstStyle/>
          <a:p>
            <a:r>
              <a:rPr kumimoji="1" lang="en-US" altLang="ja-JP"/>
              <a:t>2018/9/12</a:t>
            </a:r>
            <a:endParaRPr kumimoji="1" lang="ja-JP" altLang="en-US"/>
          </a:p>
        </p:txBody>
      </p:sp>
      <p:sp>
        <p:nvSpPr>
          <p:cNvPr id="5" name="フッター プレースホルダー 4">
            <a:extLst>
              <a:ext uri="{FF2B5EF4-FFF2-40B4-BE49-F238E27FC236}">
                <a16:creationId xmlns:a16="http://schemas.microsoft.com/office/drawing/2014/main" id="{5BF5145C-9917-2946-BB27-E1C8B3B34B2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40F80A1-8B91-9346-836F-DB023699F3A2}"/>
              </a:ext>
            </a:extLst>
          </p:cNvPr>
          <p:cNvSpPr>
            <a:spLocks noGrp="1"/>
          </p:cNvSpPr>
          <p:nvPr>
            <p:ph type="sldNum" sz="quarter" idx="12"/>
          </p:nvPr>
        </p:nvSpPr>
        <p:spPr/>
        <p:txBody>
          <a:bodyPr/>
          <a:lstStyle/>
          <a:p>
            <a:fld id="{510FD324-EEF2-094B-AC85-EC571FB3D264}" type="slidenum">
              <a:rPr kumimoji="1" lang="ja-JP" altLang="en-US" smtClean="0"/>
              <a:t>‹#›</a:t>
            </a:fld>
            <a:endParaRPr kumimoji="1" lang="ja-JP" altLang="en-US"/>
          </a:p>
        </p:txBody>
      </p:sp>
    </p:spTree>
    <p:extLst>
      <p:ext uri="{BB962C8B-B14F-4D97-AF65-F5344CB8AC3E}">
        <p14:creationId xmlns:p14="http://schemas.microsoft.com/office/powerpoint/2010/main" val="32321398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725FF2-D495-5048-A883-C7F23ACDB092}"/>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96326D9-E527-0D4B-826F-9591679B6510}"/>
              </a:ext>
            </a:extLst>
          </p:cNvPr>
          <p:cNvSpPr>
            <a:spLocks noGrp="1"/>
          </p:cNvSpPr>
          <p:nvPr>
            <p:ph type="body" orient="vert" idx="1"/>
          </p:nvPr>
        </p:nvSpPr>
        <p:spPr/>
        <p:txBody>
          <a:bodyPr vert="eaVert"/>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A83A82E-3C45-9844-BBB8-21A8BD021FE6}"/>
              </a:ext>
            </a:extLst>
          </p:cNvPr>
          <p:cNvSpPr>
            <a:spLocks noGrp="1"/>
          </p:cNvSpPr>
          <p:nvPr>
            <p:ph type="dt" sz="half" idx="10"/>
          </p:nvPr>
        </p:nvSpPr>
        <p:spPr/>
        <p:txBody>
          <a:bodyPr/>
          <a:lstStyle/>
          <a:p>
            <a:r>
              <a:rPr kumimoji="1" lang="en-US" altLang="ja-JP"/>
              <a:t>2018/9/12</a:t>
            </a:r>
            <a:endParaRPr kumimoji="1" lang="ja-JP" altLang="en-US"/>
          </a:p>
        </p:txBody>
      </p:sp>
      <p:sp>
        <p:nvSpPr>
          <p:cNvPr id="5" name="フッター プレースホルダー 4">
            <a:extLst>
              <a:ext uri="{FF2B5EF4-FFF2-40B4-BE49-F238E27FC236}">
                <a16:creationId xmlns:a16="http://schemas.microsoft.com/office/drawing/2014/main" id="{EBBBF7D5-8920-894D-97B9-D82A6A2DA4E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88925FA-D5F0-064B-868C-B33482164198}"/>
              </a:ext>
            </a:extLst>
          </p:cNvPr>
          <p:cNvSpPr>
            <a:spLocks noGrp="1"/>
          </p:cNvSpPr>
          <p:nvPr>
            <p:ph type="sldNum" sz="quarter" idx="12"/>
          </p:nvPr>
        </p:nvSpPr>
        <p:spPr/>
        <p:txBody>
          <a:bodyPr/>
          <a:lstStyle/>
          <a:p>
            <a:fld id="{510FD324-EEF2-094B-AC85-EC571FB3D264}" type="slidenum">
              <a:rPr kumimoji="1" lang="ja-JP" altLang="en-US" smtClean="0"/>
              <a:t>‹#›</a:t>
            </a:fld>
            <a:endParaRPr kumimoji="1" lang="ja-JP" altLang="en-US"/>
          </a:p>
        </p:txBody>
      </p:sp>
    </p:spTree>
    <p:extLst>
      <p:ext uri="{BB962C8B-B14F-4D97-AF65-F5344CB8AC3E}">
        <p14:creationId xmlns:p14="http://schemas.microsoft.com/office/powerpoint/2010/main" val="368946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CEA6D64-A1D0-3340-BEAF-25CABEFD4CA7}"/>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00B9C88-E969-A54E-896C-756C4B2E6E97}"/>
              </a:ext>
            </a:extLst>
          </p:cNvPr>
          <p:cNvSpPr>
            <a:spLocks noGrp="1"/>
          </p:cNvSpPr>
          <p:nvPr>
            <p:ph type="body" orient="vert" idx="1"/>
          </p:nvPr>
        </p:nvSpPr>
        <p:spPr>
          <a:xfrm>
            <a:off x="838200" y="365125"/>
            <a:ext cx="7734300" cy="5811838"/>
          </a:xfrm>
        </p:spPr>
        <p:txBody>
          <a:bodyPr vert="eaVert"/>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20F237E-64A8-EE4D-9582-9594802422A9}"/>
              </a:ext>
            </a:extLst>
          </p:cNvPr>
          <p:cNvSpPr>
            <a:spLocks noGrp="1"/>
          </p:cNvSpPr>
          <p:nvPr>
            <p:ph type="dt" sz="half" idx="10"/>
          </p:nvPr>
        </p:nvSpPr>
        <p:spPr/>
        <p:txBody>
          <a:bodyPr/>
          <a:lstStyle/>
          <a:p>
            <a:r>
              <a:rPr kumimoji="1" lang="en-US" altLang="ja-JP"/>
              <a:t>2018/9/12</a:t>
            </a:r>
            <a:endParaRPr kumimoji="1" lang="ja-JP" altLang="en-US"/>
          </a:p>
        </p:txBody>
      </p:sp>
      <p:sp>
        <p:nvSpPr>
          <p:cNvPr id="5" name="フッター プレースホルダー 4">
            <a:extLst>
              <a:ext uri="{FF2B5EF4-FFF2-40B4-BE49-F238E27FC236}">
                <a16:creationId xmlns:a16="http://schemas.microsoft.com/office/drawing/2014/main" id="{B0BB6CFA-3327-9F4D-8EBC-785C3DB024F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6E10279-C7AE-3849-8A92-0DD5787DBBD9}"/>
              </a:ext>
            </a:extLst>
          </p:cNvPr>
          <p:cNvSpPr>
            <a:spLocks noGrp="1"/>
          </p:cNvSpPr>
          <p:nvPr>
            <p:ph type="sldNum" sz="quarter" idx="12"/>
          </p:nvPr>
        </p:nvSpPr>
        <p:spPr/>
        <p:txBody>
          <a:bodyPr/>
          <a:lstStyle/>
          <a:p>
            <a:fld id="{510FD324-EEF2-094B-AC85-EC571FB3D264}" type="slidenum">
              <a:rPr kumimoji="1" lang="ja-JP" altLang="en-US" smtClean="0"/>
              <a:t>‹#›</a:t>
            </a:fld>
            <a:endParaRPr kumimoji="1" lang="ja-JP" altLang="en-US"/>
          </a:p>
        </p:txBody>
      </p:sp>
    </p:spTree>
    <p:extLst>
      <p:ext uri="{BB962C8B-B14F-4D97-AF65-F5344CB8AC3E}">
        <p14:creationId xmlns:p14="http://schemas.microsoft.com/office/powerpoint/2010/main" val="2274874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A092404-2384-4643-A05E-A528D1F1D4A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263F8A8-7C5B-EA46-A731-1A69FDE9E0DA}"/>
              </a:ext>
            </a:extLst>
          </p:cNvPr>
          <p:cNvSpPr>
            <a:spLocks noGrp="1"/>
          </p:cNvSpPr>
          <p:nvPr>
            <p:ph idx="1"/>
          </p:nvPr>
        </p:nvSpPr>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1B37C24-7E41-7D41-B4C3-02602EB1A280}"/>
              </a:ext>
            </a:extLst>
          </p:cNvPr>
          <p:cNvSpPr>
            <a:spLocks noGrp="1"/>
          </p:cNvSpPr>
          <p:nvPr>
            <p:ph type="dt" sz="half" idx="10"/>
          </p:nvPr>
        </p:nvSpPr>
        <p:spPr/>
        <p:txBody>
          <a:bodyPr/>
          <a:lstStyle/>
          <a:p>
            <a:r>
              <a:rPr kumimoji="1" lang="en-US" altLang="ja-JP"/>
              <a:t>2018/9/12</a:t>
            </a:r>
            <a:endParaRPr kumimoji="1" lang="ja-JP" altLang="en-US"/>
          </a:p>
        </p:txBody>
      </p:sp>
      <p:sp>
        <p:nvSpPr>
          <p:cNvPr id="5" name="フッター プレースホルダー 4">
            <a:extLst>
              <a:ext uri="{FF2B5EF4-FFF2-40B4-BE49-F238E27FC236}">
                <a16:creationId xmlns:a16="http://schemas.microsoft.com/office/drawing/2014/main" id="{AE80CE81-F3EF-2848-B6A0-C24BDD7B940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BEDE1DC-E424-0047-A724-25765AA7E15B}"/>
              </a:ext>
            </a:extLst>
          </p:cNvPr>
          <p:cNvSpPr>
            <a:spLocks noGrp="1"/>
          </p:cNvSpPr>
          <p:nvPr>
            <p:ph type="sldNum" sz="quarter" idx="12"/>
          </p:nvPr>
        </p:nvSpPr>
        <p:spPr/>
        <p:txBody>
          <a:bodyPr/>
          <a:lstStyle/>
          <a:p>
            <a:fld id="{510FD324-EEF2-094B-AC85-EC571FB3D264}" type="slidenum">
              <a:rPr kumimoji="1" lang="ja-JP" altLang="en-US" smtClean="0"/>
              <a:t>‹#›</a:t>
            </a:fld>
            <a:endParaRPr kumimoji="1" lang="ja-JP" altLang="en-US"/>
          </a:p>
        </p:txBody>
      </p:sp>
    </p:spTree>
    <p:extLst>
      <p:ext uri="{BB962C8B-B14F-4D97-AF65-F5344CB8AC3E}">
        <p14:creationId xmlns:p14="http://schemas.microsoft.com/office/powerpoint/2010/main" val="2768265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EAE18DE-2322-774E-A283-25A9D0A56AE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492F429C-7D9B-4F4D-B1D5-6FB15F5128D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C150544-25F5-7741-B5E2-94559636D328}"/>
              </a:ext>
            </a:extLst>
          </p:cNvPr>
          <p:cNvSpPr>
            <a:spLocks noGrp="1"/>
          </p:cNvSpPr>
          <p:nvPr>
            <p:ph type="dt" sz="half" idx="10"/>
          </p:nvPr>
        </p:nvSpPr>
        <p:spPr/>
        <p:txBody>
          <a:bodyPr/>
          <a:lstStyle/>
          <a:p>
            <a:r>
              <a:rPr kumimoji="1" lang="en-US" altLang="ja-JP"/>
              <a:t>2018/9/12</a:t>
            </a:r>
            <a:endParaRPr kumimoji="1" lang="ja-JP" altLang="en-US"/>
          </a:p>
        </p:txBody>
      </p:sp>
      <p:sp>
        <p:nvSpPr>
          <p:cNvPr id="5" name="フッター プレースホルダー 4">
            <a:extLst>
              <a:ext uri="{FF2B5EF4-FFF2-40B4-BE49-F238E27FC236}">
                <a16:creationId xmlns:a16="http://schemas.microsoft.com/office/drawing/2014/main" id="{82B0DC72-6951-0F4C-8552-A2D6C18422C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3F73CCB-295E-A840-BCF4-D0D7E43855FB}"/>
              </a:ext>
            </a:extLst>
          </p:cNvPr>
          <p:cNvSpPr>
            <a:spLocks noGrp="1"/>
          </p:cNvSpPr>
          <p:nvPr>
            <p:ph type="sldNum" sz="quarter" idx="12"/>
          </p:nvPr>
        </p:nvSpPr>
        <p:spPr/>
        <p:txBody>
          <a:bodyPr/>
          <a:lstStyle/>
          <a:p>
            <a:fld id="{510FD324-EEF2-094B-AC85-EC571FB3D264}" type="slidenum">
              <a:rPr kumimoji="1" lang="ja-JP" altLang="en-US" smtClean="0"/>
              <a:t>‹#›</a:t>
            </a:fld>
            <a:endParaRPr kumimoji="1" lang="ja-JP" altLang="en-US"/>
          </a:p>
        </p:txBody>
      </p:sp>
    </p:spTree>
    <p:extLst>
      <p:ext uri="{BB962C8B-B14F-4D97-AF65-F5344CB8AC3E}">
        <p14:creationId xmlns:p14="http://schemas.microsoft.com/office/powerpoint/2010/main" val="4007891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3D58E4-3F42-EA41-9386-75381FD8F03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5A44DD3-EA26-8543-8C07-F1E7403CDF81}"/>
              </a:ext>
            </a:extLst>
          </p:cNvPr>
          <p:cNvSpPr>
            <a:spLocks noGrp="1"/>
          </p:cNvSpPr>
          <p:nvPr>
            <p:ph sz="half" idx="1"/>
          </p:nvPr>
        </p:nvSpPr>
        <p:spPr>
          <a:xfrm>
            <a:off x="838200" y="1825625"/>
            <a:ext cx="5181600" cy="435133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C61BD58-7FC3-9A47-9BDF-20EF08271E76}"/>
              </a:ext>
            </a:extLst>
          </p:cNvPr>
          <p:cNvSpPr>
            <a:spLocks noGrp="1"/>
          </p:cNvSpPr>
          <p:nvPr>
            <p:ph sz="half" idx="2"/>
          </p:nvPr>
        </p:nvSpPr>
        <p:spPr>
          <a:xfrm>
            <a:off x="6172200" y="1825625"/>
            <a:ext cx="5181600" cy="435133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E48603D1-A233-1340-BEA7-B7DBDCADF1BC}"/>
              </a:ext>
            </a:extLst>
          </p:cNvPr>
          <p:cNvSpPr>
            <a:spLocks noGrp="1"/>
          </p:cNvSpPr>
          <p:nvPr>
            <p:ph type="dt" sz="half" idx="10"/>
          </p:nvPr>
        </p:nvSpPr>
        <p:spPr/>
        <p:txBody>
          <a:bodyPr/>
          <a:lstStyle/>
          <a:p>
            <a:r>
              <a:rPr kumimoji="1" lang="en-US" altLang="ja-JP"/>
              <a:t>2018/9/12</a:t>
            </a:r>
            <a:endParaRPr kumimoji="1" lang="ja-JP" altLang="en-US"/>
          </a:p>
        </p:txBody>
      </p:sp>
      <p:sp>
        <p:nvSpPr>
          <p:cNvPr id="6" name="フッター プレースホルダー 5">
            <a:extLst>
              <a:ext uri="{FF2B5EF4-FFF2-40B4-BE49-F238E27FC236}">
                <a16:creationId xmlns:a16="http://schemas.microsoft.com/office/drawing/2014/main" id="{2A953CD4-7F9C-7D49-9234-CCF3D886B4A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C928F641-5A6C-4241-93C6-4D340CB0F052}"/>
              </a:ext>
            </a:extLst>
          </p:cNvPr>
          <p:cNvSpPr>
            <a:spLocks noGrp="1"/>
          </p:cNvSpPr>
          <p:nvPr>
            <p:ph type="sldNum" sz="quarter" idx="12"/>
          </p:nvPr>
        </p:nvSpPr>
        <p:spPr/>
        <p:txBody>
          <a:bodyPr/>
          <a:lstStyle/>
          <a:p>
            <a:fld id="{510FD324-EEF2-094B-AC85-EC571FB3D264}" type="slidenum">
              <a:rPr kumimoji="1" lang="ja-JP" altLang="en-US" smtClean="0"/>
              <a:t>‹#›</a:t>
            </a:fld>
            <a:endParaRPr kumimoji="1" lang="ja-JP" altLang="en-US"/>
          </a:p>
        </p:txBody>
      </p:sp>
    </p:spTree>
    <p:extLst>
      <p:ext uri="{BB962C8B-B14F-4D97-AF65-F5344CB8AC3E}">
        <p14:creationId xmlns:p14="http://schemas.microsoft.com/office/powerpoint/2010/main" val="2379250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2A55876-9B41-FF48-91DA-2E1593425BDA}"/>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1D6F8DA-3AFB-F742-999E-291EF69FE1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9D765CE3-4281-5844-9017-9FD3A0D408A2}"/>
              </a:ext>
            </a:extLst>
          </p:cNvPr>
          <p:cNvSpPr>
            <a:spLocks noGrp="1"/>
          </p:cNvSpPr>
          <p:nvPr>
            <p:ph sz="half" idx="2"/>
          </p:nvPr>
        </p:nvSpPr>
        <p:spPr>
          <a:xfrm>
            <a:off x="839788" y="2505075"/>
            <a:ext cx="5157787" cy="368458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48D4659-E46A-A344-8C1D-B0696C9E9B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a:extLst>
              <a:ext uri="{FF2B5EF4-FFF2-40B4-BE49-F238E27FC236}">
                <a16:creationId xmlns:a16="http://schemas.microsoft.com/office/drawing/2014/main" id="{03767162-9ABE-C245-A4F3-3825522181A8}"/>
              </a:ext>
            </a:extLst>
          </p:cNvPr>
          <p:cNvSpPr>
            <a:spLocks noGrp="1"/>
          </p:cNvSpPr>
          <p:nvPr>
            <p:ph sz="quarter" idx="4"/>
          </p:nvPr>
        </p:nvSpPr>
        <p:spPr>
          <a:xfrm>
            <a:off x="6172200" y="2505075"/>
            <a:ext cx="5183188" cy="3684588"/>
          </a:xfrm>
        </p:spPr>
        <p:txBody>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2E82CA68-5D9C-EE44-90AC-3BE564B6612E}"/>
              </a:ext>
            </a:extLst>
          </p:cNvPr>
          <p:cNvSpPr>
            <a:spLocks noGrp="1"/>
          </p:cNvSpPr>
          <p:nvPr>
            <p:ph type="dt" sz="half" idx="10"/>
          </p:nvPr>
        </p:nvSpPr>
        <p:spPr/>
        <p:txBody>
          <a:bodyPr/>
          <a:lstStyle/>
          <a:p>
            <a:r>
              <a:rPr kumimoji="1" lang="en-US" altLang="ja-JP"/>
              <a:t>2018/9/12</a:t>
            </a:r>
            <a:endParaRPr kumimoji="1" lang="ja-JP" altLang="en-US"/>
          </a:p>
        </p:txBody>
      </p:sp>
      <p:sp>
        <p:nvSpPr>
          <p:cNvPr id="8" name="フッター プレースホルダー 7">
            <a:extLst>
              <a:ext uri="{FF2B5EF4-FFF2-40B4-BE49-F238E27FC236}">
                <a16:creationId xmlns:a16="http://schemas.microsoft.com/office/drawing/2014/main" id="{06EBE4B0-ACFE-DF48-A407-60E1BC9F50E8}"/>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9A9D3313-0CCF-C24B-816F-D5976BD224E1}"/>
              </a:ext>
            </a:extLst>
          </p:cNvPr>
          <p:cNvSpPr>
            <a:spLocks noGrp="1"/>
          </p:cNvSpPr>
          <p:nvPr>
            <p:ph type="sldNum" sz="quarter" idx="12"/>
          </p:nvPr>
        </p:nvSpPr>
        <p:spPr/>
        <p:txBody>
          <a:bodyPr/>
          <a:lstStyle/>
          <a:p>
            <a:fld id="{510FD324-EEF2-094B-AC85-EC571FB3D264}" type="slidenum">
              <a:rPr kumimoji="1" lang="ja-JP" altLang="en-US" smtClean="0"/>
              <a:t>‹#›</a:t>
            </a:fld>
            <a:endParaRPr kumimoji="1" lang="ja-JP" altLang="en-US"/>
          </a:p>
        </p:txBody>
      </p:sp>
    </p:spTree>
    <p:extLst>
      <p:ext uri="{BB962C8B-B14F-4D97-AF65-F5344CB8AC3E}">
        <p14:creationId xmlns:p14="http://schemas.microsoft.com/office/powerpoint/2010/main" val="2442335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AF5451-4660-E04F-BCEC-A96F87BD1ACC}"/>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AEA4F764-8649-1149-83C8-B74BA12C55F3}"/>
              </a:ext>
            </a:extLst>
          </p:cNvPr>
          <p:cNvSpPr>
            <a:spLocks noGrp="1"/>
          </p:cNvSpPr>
          <p:nvPr>
            <p:ph type="dt" sz="half" idx="10"/>
          </p:nvPr>
        </p:nvSpPr>
        <p:spPr/>
        <p:txBody>
          <a:bodyPr/>
          <a:lstStyle/>
          <a:p>
            <a:r>
              <a:rPr kumimoji="1" lang="en-US" altLang="ja-JP"/>
              <a:t>2018/9/12</a:t>
            </a:r>
            <a:endParaRPr kumimoji="1" lang="ja-JP" altLang="en-US"/>
          </a:p>
        </p:txBody>
      </p:sp>
      <p:sp>
        <p:nvSpPr>
          <p:cNvPr id="4" name="フッター プレースホルダー 3">
            <a:extLst>
              <a:ext uri="{FF2B5EF4-FFF2-40B4-BE49-F238E27FC236}">
                <a16:creationId xmlns:a16="http://schemas.microsoft.com/office/drawing/2014/main" id="{ACC6E64C-E16F-E543-9F1D-2F2A82D03E88}"/>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277A4883-0E1E-F249-9757-6D77098E290E}"/>
              </a:ext>
            </a:extLst>
          </p:cNvPr>
          <p:cNvSpPr>
            <a:spLocks noGrp="1"/>
          </p:cNvSpPr>
          <p:nvPr>
            <p:ph type="sldNum" sz="quarter" idx="12"/>
          </p:nvPr>
        </p:nvSpPr>
        <p:spPr/>
        <p:txBody>
          <a:bodyPr/>
          <a:lstStyle/>
          <a:p>
            <a:fld id="{510FD324-EEF2-094B-AC85-EC571FB3D264}" type="slidenum">
              <a:rPr kumimoji="1" lang="ja-JP" altLang="en-US" smtClean="0"/>
              <a:t>‹#›</a:t>
            </a:fld>
            <a:endParaRPr kumimoji="1" lang="ja-JP" altLang="en-US"/>
          </a:p>
        </p:txBody>
      </p:sp>
    </p:spTree>
    <p:extLst>
      <p:ext uri="{BB962C8B-B14F-4D97-AF65-F5344CB8AC3E}">
        <p14:creationId xmlns:p14="http://schemas.microsoft.com/office/powerpoint/2010/main" val="30590710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E9D5F8BA-E56F-C043-8192-4C95EE8ADE0E}"/>
              </a:ext>
            </a:extLst>
          </p:cNvPr>
          <p:cNvSpPr>
            <a:spLocks noGrp="1"/>
          </p:cNvSpPr>
          <p:nvPr>
            <p:ph type="dt" sz="half" idx="10"/>
          </p:nvPr>
        </p:nvSpPr>
        <p:spPr/>
        <p:txBody>
          <a:bodyPr/>
          <a:lstStyle/>
          <a:p>
            <a:r>
              <a:rPr kumimoji="1" lang="en-US" altLang="ja-JP"/>
              <a:t>2018/9/12</a:t>
            </a:r>
            <a:endParaRPr kumimoji="1" lang="ja-JP" altLang="en-US"/>
          </a:p>
        </p:txBody>
      </p:sp>
      <p:sp>
        <p:nvSpPr>
          <p:cNvPr id="3" name="フッター プレースホルダー 2">
            <a:extLst>
              <a:ext uri="{FF2B5EF4-FFF2-40B4-BE49-F238E27FC236}">
                <a16:creationId xmlns:a16="http://schemas.microsoft.com/office/drawing/2014/main" id="{40C0F2E5-1BA6-9245-B7FC-855E7AB4A250}"/>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CB0CD31-8770-1149-8B13-68E20E4DEC81}"/>
              </a:ext>
            </a:extLst>
          </p:cNvPr>
          <p:cNvSpPr>
            <a:spLocks noGrp="1"/>
          </p:cNvSpPr>
          <p:nvPr>
            <p:ph type="sldNum" sz="quarter" idx="12"/>
          </p:nvPr>
        </p:nvSpPr>
        <p:spPr/>
        <p:txBody>
          <a:bodyPr/>
          <a:lstStyle/>
          <a:p>
            <a:fld id="{510FD324-EEF2-094B-AC85-EC571FB3D264}" type="slidenum">
              <a:rPr kumimoji="1" lang="ja-JP" altLang="en-US" smtClean="0"/>
              <a:t>‹#›</a:t>
            </a:fld>
            <a:endParaRPr kumimoji="1" lang="ja-JP" altLang="en-US"/>
          </a:p>
        </p:txBody>
      </p:sp>
    </p:spTree>
    <p:extLst>
      <p:ext uri="{BB962C8B-B14F-4D97-AF65-F5344CB8AC3E}">
        <p14:creationId xmlns:p14="http://schemas.microsoft.com/office/powerpoint/2010/main" val="1009849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C6B93E7-A27A-8D45-98AD-40314571C24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5CC18AF-25A9-7247-A44B-55B4B3F3039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43EA980D-7758-8A42-AF20-AA9BDB406C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CA405328-DBC2-1745-B682-04613C90560D}"/>
              </a:ext>
            </a:extLst>
          </p:cNvPr>
          <p:cNvSpPr>
            <a:spLocks noGrp="1"/>
          </p:cNvSpPr>
          <p:nvPr>
            <p:ph type="dt" sz="half" idx="10"/>
          </p:nvPr>
        </p:nvSpPr>
        <p:spPr/>
        <p:txBody>
          <a:bodyPr/>
          <a:lstStyle/>
          <a:p>
            <a:r>
              <a:rPr kumimoji="1" lang="en-US" altLang="ja-JP"/>
              <a:t>2018/9/12</a:t>
            </a:r>
            <a:endParaRPr kumimoji="1" lang="ja-JP" altLang="en-US"/>
          </a:p>
        </p:txBody>
      </p:sp>
      <p:sp>
        <p:nvSpPr>
          <p:cNvPr id="6" name="フッター プレースホルダー 5">
            <a:extLst>
              <a:ext uri="{FF2B5EF4-FFF2-40B4-BE49-F238E27FC236}">
                <a16:creationId xmlns:a16="http://schemas.microsoft.com/office/drawing/2014/main" id="{CD1C8C0B-5FF0-504A-842E-37B5A9B528C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C7F5AB4-1E46-E845-8A4C-7514E4444AD5}"/>
              </a:ext>
            </a:extLst>
          </p:cNvPr>
          <p:cNvSpPr>
            <a:spLocks noGrp="1"/>
          </p:cNvSpPr>
          <p:nvPr>
            <p:ph type="sldNum" sz="quarter" idx="12"/>
          </p:nvPr>
        </p:nvSpPr>
        <p:spPr/>
        <p:txBody>
          <a:bodyPr/>
          <a:lstStyle/>
          <a:p>
            <a:fld id="{510FD324-EEF2-094B-AC85-EC571FB3D264}" type="slidenum">
              <a:rPr kumimoji="1" lang="ja-JP" altLang="en-US" smtClean="0"/>
              <a:t>‹#›</a:t>
            </a:fld>
            <a:endParaRPr kumimoji="1" lang="ja-JP" altLang="en-US"/>
          </a:p>
        </p:txBody>
      </p:sp>
    </p:spTree>
    <p:extLst>
      <p:ext uri="{BB962C8B-B14F-4D97-AF65-F5344CB8AC3E}">
        <p14:creationId xmlns:p14="http://schemas.microsoft.com/office/powerpoint/2010/main" val="1938684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B0D20D-DB42-F44B-8583-F5B89889F21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043F2288-5974-2A41-BED3-637CA4B3DE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B9830227-94AE-F642-AB82-8460274E5B1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FB8B74D-843D-C949-B0F2-AFD8FE5424B0}"/>
              </a:ext>
            </a:extLst>
          </p:cNvPr>
          <p:cNvSpPr>
            <a:spLocks noGrp="1"/>
          </p:cNvSpPr>
          <p:nvPr>
            <p:ph type="dt" sz="half" idx="10"/>
          </p:nvPr>
        </p:nvSpPr>
        <p:spPr/>
        <p:txBody>
          <a:bodyPr/>
          <a:lstStyle/>
          <a:p>
            <a:r>
              <a:rPr kumimoji="1" lang="en-US" altLang="ja-JP"/>
              <a:t>2018/9/12</a:t>
            </a:r>
            <a:endParaRPr kumimoji="1" lang="ja-JP" altLang="en-US"/>
          </a:p>
        </p:txBody>
      </p:sp>
      <p:sp>
        <p:nvSpPr>
          <p:cNvPr id="6" name="フッター プレースホルダー 5">
            <a:extLst>
              <a:ext uri="{FF2B5EF4-FFF2-40B4-BE49-F238E27FC236}">
                <a16:creationId xmlns:a16="http://schemas.microsoft.com/office/drawing/2014/main" id="{77B56E06-0385-0C41-B807-77DF974F17A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C7234A4-55D8-D745-A16F-E094C635A091}"/>
              </a:ext>
            </a:extLst>
          </p:cNvPr>
          <p:cNvSpPr>
            <a:spLocks noGrp="1"/>
          </p:cNvSpPr>
          <p:nvPr>
            <p:ph type="sldNum" sz="quarter" idx="12"/>
          </p:nvPr>
        </p:nvSpPr>
        <p:spPr/>
        <p:txBody>
          <a:bodyPr/>
          <a:lstStyle/>
          <a:p>
            <a:fld id="{510FD324-EEF2-094B-AC85-EC571FB3D264}" type="slidenum">
              <a:rPr kumimoji="1" lang="ja-JP" altLang="en-US" smtClean="0"/>
              <a:t>‹#›</a:t>
            </a:fld>
            <a:endParaRPr kumimoji="1" lang="ja-JP" altLang="en-US"/>
          </a:p>
        </p:txBody>
      </p:sp>
    </p:spTree>
    <p:extLst>
      <p:ext uri="{BB962C8B-B14F-4D97-AF65-F5344CB8AC3E}">
        <p14:creationId xmlns:p14="http://schemas.microsoft.com/office/powerpoint/2010/main" val="1435514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747D8E9-07D3-4E4E-A871-CAEDABAABC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A030BCB-EF60-AC41-87AF-C39F5D7602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F060637-2E1A-DA4C-A9B2-D0566842E38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2018/9/12</a:t>
            </a:r>
            <a:endParaRPr kumimoji="1" lang="ja-JP" altLang="en-US"/>
          </a:p>
        </p:txBody>
      </p:sp>
      <p:sp>
        <p:nvSpPr>
          <p:cNvPr id="5" name="フッター プレースホルダー 4">
            <a:extLst>
              <a:ext uri="{FF2B5EF4-FFF2-40B4-BE49-F238E27FC236}">
                <a16:creationId xmlns:a16="http://schemas.microsoft.com/office/drawing/2014/main" id="{871659D1-AA5D-8D44-BB28-B2A1FB3EF3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F32A642-F8F5-444F-A676-F6127A802C6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0FD324-EEF2-094B-AC85-EC571FB3D264}" type="slidenum">
              <a:rPr kumimoji="1" lang="ja-JP" altLang="en-US" smtClean="0"/>
              <a:t>‹#›</a:t>
            </a:fld>
            <a:endParaRPr kumimoji="1" lang="ja-JP" altLang="en-US"/>
          </a:p>
        </p:txBody>
      </p:sp>
    </p:spTree>
    <p:extLst>
      <p:ext uri="{BB962C8B-B14F-4D97-AF65-F5344CB8AC3E}">
        <p14:creationId xmlns:p14="http://schemas.microsoft.com/office/powerpoint/2010/main" val="678589376"/>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hf hdr="0" ft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17E30BD-4170-254A-BA38-409F0246E3B5}"/>
              </a:ext>
            </a:extLst>
          </p:cNvPr>
          <p:cNvSpPr>
            <a:spLocks noGrp="1"/>
          </p:cNvSpPr>
          <p:nvPr>
            <p:ph type="ctrTitle"/>
          </p:nvPr>
        </p:nvSpPr>
        <p:spPr/>
        <p:txBody>
          <a:bodyPr/>
          <a:lstStyle/>
          <a:p>
            <a:r>
              <a:rPr kumimoji="1" lang="en-US" altLang="ja-JP" dirty="0">
                <a:latin typeface="Osaka Regular-Mono" panose="020B0600000000000000" pitchFamily="34" charset="-128"/>
                <a:ea typeface="Osaka Regular-Mono" panose="020B0600000000000000" pitchFamily="34" charset="-128"/>
              </a:rPr>
              <a:t>PPD</a:t>
            </a:r>
            <a:r>
              <a:rPr kumimoji="1" lang="ja-JP" altLang="en-US">
                <a:latin typeface="Osaka Regular-Mono" panose="020B0600000000000000" pitchFamily="34" charset="-128"/>
                <a:ea typeface="Osaka Regular-Mono" panose="020B0600000000000000" pitchFamily="34" charset="-128"/>
              </a:rPr>
              <a:t>の増倍率向上模型</a:t>
            </a:r>
          </a:p>
        </p:txBody>
      </p:sp>
      <p:sp>
        <p:nvSpPr>
          <p:cNvPr id="3" name="字幕 2">
            <a:extLst>
              <a:ext uri="{FF2B5EF4-FFF2-40B4-BE49-F238E27FC236}">
                <a16:creationId xmlns:a16="http://schemas.microsoft.com/office/drawing/2014/main" id="{031ED101-E279-1D47-87FB-BE25B600E312}"/>
              </a:ext>
            </a:extLst>
          </p:cNvPr>
          <p:cNvSpPr>
            <a:spLocks noGrp="1"/>
          </p:cNvSpPr>
          <p:nvPr>
            <p:ph type="subTitle" idx="1"/>
          </p:nvPr>
        </p:nvSpPr>
        <p:spPr/>
        <p:txBody>
          <a:bodyPr>
            <a:normAutofit/>
          </a:bodyPr>
          <a:lstStyle/>
          <a:p>
            <a:r>
              <a:rPr kumimoji="1" lang="ja-JP" altLang="en-US">
                <a:latin typeface="Osaka Regular-Mono" panose="020B0600000000000000" pitchFamily="34" charset="-128"/>
                <a:ea typeface="Osaka Regular-Mono" panose="020B0600000000000000" pitchFamily="34" charset="-128"/>
              </a:rPr>
              <a:t>東京大学大学院</a:t>
            </a:r>
            <a:r>
              <a:rPr lang="ja-JP" altLang="en-US">
                <a:latin typeface="Osaka Regular-Mono" panose="020B0600000000000000" pitchFamily="34" charset="-128"/>
                <a:ea typeface="Osaka Regular-Mono" panose="020B0600000000000000" pitchFamily="34" charset="-128"/>
              </a:rPr>
              <a:t>理学系研究科　素粒子物理国際研究センター</a:t>
            </a:r>
            <a:r>
              <a:rPr lang="en-US" altLang="ja-JP" dirty="0">
                <a:latin typeface="Osaka Regular-Mono" panose="020B0600000000000000" pitchFamily="34" charset="-128"/>
                <a:ea typeface="Osaka Regular-Mono" panose="020B0600000000000000" pitchFamily="34" charset="-128"/>
              </a:rPr>
              <a:t>M1</a:t>
            </a:r>
          </a:p>
          <a:p>
            <a:pPr algn="ctr"/>
            <a:r>
              <a:rPr lang="ja-JP" altLang="en-US">
                <a:latin typeface="Osaka Regular-Mono" panose="020B0600000000000000" pitchFamily="34" charset="-128"/>
                <a:ea typeface="Osaka Regular-Mono" panose="020B0600000000000000" pitchFamily="34" charset="-128"/>
              </a:rPr>
              <a:t>梶原昇吾</a:t>
            </a:r>
            <a:endParaRPr lang="en-US" altLang="ja-JP" dirty="0">
              <a:latin typeface="Osaka Regular-Mono" panose="020B0600000000000000" pitchFamily="34" charset="-128"/>
              <a:ea typeface="Osaka Regular-Mono" panose="020B0600000000000000" pitchFamily="34" charset="-128"/>
            </a:endParaRPr>
          </a:p>
        </p:txBody>
      </p:sp>
    </p:spTree>
    <p:extLst>
      <p:ext uri="{BB962C8B-B14F-4D97-AF65-F5344CB8AC3E}">
        <p14:creationId xmlns:p14="http://schemas.microsoft.com/office/powerpoint/2010/main" val="414395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8B2CC6-A041-E441-9E71-0CC5D208525A}"/>
              </a:ext>
            </a:extLst>
          </p:cNvPr>
          <p:cNvSpPr>
            <a:spLocks noGrp="1"/>
          </p:cNvSpPr>
          <p:nvPr>
            <p:ph type="title"/>
          </p:nvPr>
        </p:nvSpPr>
        <p:spPr/>
        <p:txBody>
          <a:bodyPr/>
          <a:lstStyle/>
          <a:p>
            <a:pPr algn="ctr"/>
            <a:r>
              <a:rPr kumimoji="1" lang="ja-JP" altLang="en-US"/>
              <a:t>新しい</a:t>
            </a:r>
            <a:r>
              <a:rPr kumimoji="1" lang="en-US" altLang="ja-JP" dirty="0"/>
              <a:t>PPD</a:t>
            </a:r>
            <a:r>
              <a:rPr kumimoji="1" lang="ja-JP" altLang="en-US"/>
              <a:t>の等価回路</a:t>
            </a:r>
          </a:p>
        </p:txBody>
      </p:sp>
      <p:pic>
        <p:nvPicPr>
          <p:cNvPr id="4" name="コンテンツ プレースホルダー 3">
            <a:extLst>
              <a:ext uri="{FF2B5EF4-FFF2-40B4-BE49-F238E27FC236}">
                <a16:creationId xmlns:a16="http://schemas.microsoft.com/office/drawing/2014/main" id="{0CC24C57-B687-3E44-A544-7C69AE1B2BD0}"/>
              </a:ext>
            </a:extLst>
          </p:cNvPr>
          <p:cNvPicPr>
            <a:picLocks noGrp="1"/>
          </p:cNvPicPr>
          <p:nvPr>
            <p:ph idx="1"/>
          </p:nvPr>
        </p:nvPicPr>
        <p:blipFill>
          <a:blip r:embed="rId2" cstate="print">
            <a:extLst>
              <a:ext uri="{28A0092B-C50C-407E-A947-70E740481C1C}">
                <a14:useLocalDpi xmlns:a14="http://schemas.microsoft.com/office/drawing/2010/main" val="0"/>
              </a:ext>
            </a:extLst>
          </a:blip>
          <a:stretch>
            <a:fillRect/>
          </a:stretch>
        </p:blipFill>
        <p:spPr>
          <a:xfrm>
            <a:off x="6489699" y="2286000"/>
            <a:ext cx="4557712" cy="2986088"/>
          </a:xfrm>
          <a:prstGeom prst="rect">
            <a:avLst/>
          </a:prstGeom>
        </p:spPr>
      </p:pic>
      <mc:AlternateContent xmlns:mc="http://schemas.openxmlformats.org/markup-compatibility/2006">
        <mc:Choice xmlns:a14="http://schemas.microsoft.com/office/drawing/2010/main" Requires="a14">
          <p:sp>
            <p:nvSpPr>
              <p:cNvPr id="3" name="テキスト ボックス 2">
                <a:extLst>
                  <a:ext uri="{FF2B5EF4-FFF2-40B4-BE49-F238E27FC236}">
                    <a16:creationId xmlns:a16="http://schemas.microsoft.com/office/drawing/2014/main" id="{E6FE8D18-31BB-4541-8828-189D3DC81DDB}"/>
                  </a:ext>
                </a:extLst>
              </p:cNvPr>
              <p:cNvSpPr txBox="1"/>
              <p:nvPr/>
            </p:nvSpPr>
            <p:spPr>
              <a:xfrm>
                <a:off x="1223058" y="2421179"/>
                <a:ext cx="4872942" cy="3375539"/>
              </a:xfrm>
              <a:prstGeom prst="rect">
                <a:avLst/>
              </a:prstGeom>
              <a:noFill/>
            </p:spPr>
            <p:txBody>
              <a:bodyPr wrap="square" rtlCol="0">
                <a:spAutoFit/>
              </a:bodyPr>
              <a:lstStyle/>
              <a:p>
                <a:r>
                  <a:rPr lang="ja-JP" altLang="en-US" sz="2800"/>
                  <a:t>端子間容量</a:t>
                </a:r>
                <a14:m>
                  <m:oMath xmlns:m="http://schemas.openxmlformats.org/officeDocument/2006/math">
                    <m:sSub>
                      <m:sSubPr>
                        <m:ctrlPr>
                          <a:rPr lang="ja-JP" altLang="ja-JP" sz="2800" i="1">
                            <a:latin typeface="Cambria Math" panose="02040503050406030204" pitchFamily="18" charset="0"/>
                          </a:rPr>
                        </m:ctrlPr>
                      </m:sSubPr>
                      <m:e>
                        <m:r>
                          <a:rPr lang="en-US" altLang="ja-JP" sz="2800" i="1">
                            <a:latin typeface="Cambria Math" panose="02040503050406030204" pitchFamily="18" charset="0"/>
                          </a:rPr>
                          <m:t>𝐶</m:t>
                        </m:r>
                      </m:e>
                      <m:sub>
                        <m:r>
                          <a:rPr lang="en-US" altLang="ja-JP" sz="2800" i="1">
                            <a:latin typeface="Cambria Math" panose="02040503050406030204" pitchFamily="18" charset="0"/>
                          </a:rPr>
                          <m:t>𝑑</m:t>
                        </m:r>
                      </m:sub>
                    </m:sSub>
                  </m:oMath>
                </a14:m>
                <a:r>
                  <a:rPr lang="ja-JP" altLang="en-US" sz="2800"/>
                  <a:t>のに容量</a:t>
                </a:r>
                <a14:m>
                  <m:oMath xmlns:m="http://schemas.openxmlformats.org/officeDocument/2006/math">
                    <m:sSub>
                      <m:sSubPr>
                        <m:ctrlPr>
                          <a:rPr lang="ja-JP" altLang="ja-JP" sz="2800" i="1">
                            <a:latin typeface="Cambria Math" panose="02040503050406030204" pitchFamily="18" charset="0"/>
                          </a:rPr>
                        </m:ctrlPr>
                      </m:sSubPr>
                      <m:e>
                        <m:r>
                          <a:rPr lang="en-US" altLang="ja-JP" sz="2800" i="1">
                            <a:latin typeface="Cambria Math" panose="02040503050406030204" pitchFamily="18" charset="0"/>
                          </a:rPr>
                          <m:t>𝐶</m:t>
                        </m:r>
                      </m:e>
                      <m:sub>
                        <m:r>
                          <a:rPr lang="en-US" altLang="ja-JP" sz="2800" i="1">
                            <a:latin typeface="Cambria Math" panose="02040503050406030204" pitchFamily="18" charset="0"/>
                          </a:rPr>
                          <m:t>𝑏</m:t>
                        </m:r>
                      </m:sub>
                    </m:sSub>
                  </m:oMath>
                </a14:m>
                <a:r>
                  <a:rPr lang="ja-JP" altLang="en-US" sz="2800" dirty="0"/>
                  <a:t>のコンデンサを並列接続</a:t>
                </a:r>
                <a:r>
                  <a:rPr lang="ja-JP" altLang="en-US" sz="2800"/>
                  <a:t>し、正味の容量を増やす。</a:t>
                </a:r>
                <a:endParaRPr lang="en-US" altLang="ja-JP" sz="2800" dirty="0"/>
              </a:p>
              <a:p>
                <a:r>
                  <a:rPr lang="ja-JP" altLang="en-US" sz="2800"/>
                  <a:t>増倍率</a:t>
                </a:r>
                <a:endParaRPr lang="en-US" altLang="ja-JP" sz="2800" dirty="0"/>
              </a:p>
              <a:p>
                <a:pPr/>
                <a14:m>
                  <m:oMathPara xmlns:m="http://schemas.openxmlformats.org/officeDocument/2006/math">
                    <m:oMathParaPr>
                      <m:jc m:val="centerGroup"/>
                    </m:oMathParaPr>
                    <m:oMath xmlns:m="http://schemas.openxmlformats.org/officeDocument/2006/math">
                      <m:f>
                        <m:fPr>
                          <m:ctrlPr>
                            <a:rPr lang="ja-JP" altLang="ja-JP" sz="4000" i="1">
                              <a:latin typeface="Cambria Math" panose="02040503050406030204" pitchFamily="18" charset="0"/>
                            </a:rPr>
                          </m:ctrlPr>
                        </m:fPr>
                        <m:num>
                          <m:d>
                            <m:dPr>
                              <m:ctrlPr>
                                <a:rPr lang="ja-JP" altLang="ja-JP" sz="4000" i="1">
                                  <a:latin typeface="Cambria Math" panose="02040503050406030204" pitchFamily="18" charset="0"/>
                                </a:rPr>
                              </m:ctrlPr>
                            </m:dPr>
                            <m:e>
                              <m:sSub>
                                <m:sSubPr>
                                  <m:ctrlPr>
                                    <a:rPr lang="ja-JP" altLang="ja-JP" sz="4000" i="1">
                                      <a:latin typeface="Cambria Math" panose="02040503050406030204" pitchFamily="18" charset="0"/>
                                    </a:rPr>
                                  </m:ctrlPr>
                                </m:sSubPr>
                                <m:e>
                                  <m:r>
                                    <a:rPr lang="en-US" altLang="ja-JP" sz="4000" i="1">
                                      <a:latin typeface="Cambria Math" panose="02040503050406030204" pitchFamily="18" charset="0"/>
                                    </a:rPr>
                                    <m:t>𝐶</m:t>
                                  </m:r>
                                </m:e>
                                <m:sub>
                                  <m:r>
                                    <a:rPr lang="en-US" altLang="ja-JP" sz="4000" i="1">
                                      <a:latin typeface="Cambria Math" panose="02040503050406030204" pitchFamily="18" charset="0"/>
                                    </a:rPr>
                                    <m:t>𝑑</m:t>
                                  </m:r>
                                </m:sub>
                              </m:sSub>
                              <m:r>
                                <a:rPr lang="en-US" altLang="ja-JP" sz="4000" i="1">
                                  <a:latin typeface="Cambria Math" panose="02040503050406030204" pitchFamily="18" charset="0"/>
                                </a:rPr>
                                <m:t>+</m:t>
                              </m:r>
                              <m:sSub>
                                <m:sSubPr>
                                  <m:ctrlPr>
                                    <a:rPr lang="ja-JP" altLang="ja-JP" sz="4000" i="1">
                                      <a:latin typeface="Cambria Math" panose="02040503050406030204" pitchFamily="18" charset="0"/>
                                    </a:rPr>
                                  </m:ctrlPr>
                                </m:sSubPr>
                                <m:e>
                                  <m:r>
                                    <a:rPr lang="en-US" altLang="ja-JP" sz="4000" i="1">
                                      <a:latin typeface="Cambria Math" panose="02040503050406030204" pitchFamily="18" charset="0"/>
                                    </a:rPr>
                                    <m:t>𝐶</m:t>
                                  </m:r>
                                </m:e>
                                <m:sub>
                                  <m:r>
                                    <a:rPr lang="en-US" altLang="ja-JP" sz="4000" i="1">
                                      <a:latin typeface="Cambria Math" panose="02040503050406030204" pitchFamily="18" charset="0"/>
                                    </a:rPr>
                                    <m:t>𝑏</m:t>
                                  </m:r>
                                </m:sub>
                              </m:sSub>
                            </m:e>
                          </m:d>
                          <m:d>
                            <m:dPr>
                              <m:ctrlPr>
                                <a:rPr lang="ja-JP" altLang="ja-JP" sz="4000" i="1">
                                  <a:latin typeface="Cambria Math" panose="02040503050406030204" pitchFamily="18" charset="0"/>
                                </a:rPr>
                              </m:ctrlPr>
                            </m:dPr>
                            <m:e>
                              <m:sSub>
                                <m:sSubPr>
                                  <m:ctrlPr>
                                    <a:rPr lang="ja-JP" altLang="ja-JP" sz="4000" i="1">
                                      <a:latin typeface="Cambria Math" panose="02040503050406030204" pitchFamily="18" charset="0"/>
                                    </a:rPr>
                                  </m:ctrlPr>
                                </m:sSubPr>
                                <m:e>
                                  <m:r>
                                    <a:rPr lang="en-US" altLang="ja-JP" sz="4000" i="1">
                                      <a:latin typeface="Cambria Math" panose="02040503050406030204" pitchFamily="18" charset="0"/>
                                    </a:rPr>
                                    <m:t>𝑉</m:t>
                                  </m:r>
                                </m:e>
                                <m:sub>
                                  <m:r>
                                    <a:rPr lang="en-US" altLang="ja-JP" sz="4000" i="1">
                                      <a:latin typeface="Cambria Math" panose="02040503050406030204" pitchFamily="18" charset="0"/>
                                    </a:rPr>
                                    <m:t>𝑜𝑝</m:t>
                                  </m:r>
                                </m:sub>
                              </m:sSub>
                              <m:r>
                                <a:rPr lang="en-US" altLang="ja-JP" sz="4000" i="1">
                                  <a:latin typeface="Cambria Math" panose="02040503050406030204" pitchFamily="18" charset="0"/>
                                </a:rPr>
                                <m:t>−</m:t>
                              </m:r>
                              <m:sSub>
                                <m:sSubPr>
                                  <m:ctrlPr>
                                    <a:rPr lang="ja-JP" altLang="ja-JP" sz="4000" i="1">
                                      <a:latin typeface="Cambria Math" panose="02040503050406030204" pitchFamily="18" charset="0"/>
                                    </a:rPr>
                                  </m:ctrlPr>
                                </m:sSubPr>
                                <m:e>
                                  <m:r>
                                    <a:rPr lang="en-US" altLang="ja-JP" sz="4000" i="1">
                                      <a:latin typeface="Cambria Math" panose="02040503050406030204" pitchFamily="18" charset="0"/>
                                    </a:rPr>
                                    <m:t>𝑉</m:t>
                                  </m:r>
                                </m:e>
                                <m:sub>
                                  <m:r>
                                    <a:rPr lang="en-US" altLang="ja-JP" sz="4000" i="1">
                                      <a:latin typeface="Cambria Math" panose="02040503050406030204" pitchFamily="18" charset="0"/>
                                    </a:rPr>
                                    <m:t>𝑏𝑟</m:t>
                                  </m:r>
                                </m:sub>
                              </m:sSub>
                            </m:e>
                          </m:d>
                        </m:num>
                        <m:den>
                          <m:r>
                            <a:rPr lang="en-US" altLang="ja-JP" sz="4000" i="1">
                              <a:latin typeface="Cambria Math" panose="02040503050406030204" pitchFamily="18" charset="0"/>
                            </a:rPr>
                            <m:t>𝑒</m:t>
                          </m:r>
                        </m:den>
                      </m:f>
                    </m:oMath>
                  </m:oMathPara>
                </a14:m>
                <a:endParaRPr lang="ja-JP" altLang="ja-JP" sz="4000">
                  <a:effectLst/>
                </a:endParaRPr>
              </a:p>
              <a:p>
                <a:endParaRPr kumimoji="1" lang="ja-JP" altLang="en-US"/>
              </a:p>
            </p:txBody>
          </p:sp>
        </mc:Choice>
        <mc:Fallback>
          <p:sp>
            <p:nvSpPr>
              <p:cNvPr id="3" name="テキスト ボックス 2">
                <a:extLst>
                  <a:ext uri="{FF2B5EF4-FFF2-40B4-BE49-F238E27FC236}">
                    <a16:creationId xmlns:a16="http://schemas.microsoft.com/office/drawing/2014/main" id="{E6FE8D18-31BB-4541-8828-189D3DC81DDB}"/>
                  </a:ext>
                </a:extLst>
              </p:cNvPr>
              <p:cNvSpPr txBox="1">
                <a:spLocks noRot="1" noChangeAspect="1" noMove="1" noResize="1" noEditPoints="1" noAdjustHandles="1" noChangeArrowheads="1" noChangeShapeType="1" noTextEdit="1"/>
              </p:cNvSpPr>
              <p:nvPr/>
            </p:nvSpPr>
            <p:spPr>
              <a:xfrm>
                <a:off x="1223058" y="2421179"/>
                <a:ext cx="4872942" cy="3375539"/>
              </a:xfrm>
              <a:prstGeom prst="rect">
                <a:avLst/>
              </a:prstGeom>
              <a:blipFill>
                <a:blip r:embed="rId3"/>
                <a:stretch>
                  <a:fillRect l="-2604" t="-1880" r="-1823"/>
                </a:stretch>
              </a:blipFill>
            </p:spPr>
            <p:txBody>
              <a:bodyPr/>
              <a:lstStyle/>
              <a:p>
                <a:r>
                  <a:rPr lang="ja-JP" altLang="en-US">
                    <a:noFill/>
                  </a:rPr>
                  <a:t> </a:t>
                </a:r>
              </a:p>
            </p:txBody>
          </p:sp>
        </mc:Fallback>
      </mc:AlternateContent>
      <p:sp>
        <p:nvSpPr>
          <p:cNvPr id="5" name="日付プレースホルダー 4">
            <a:extLst>
              <a:ext uri="{FF2B5EF4-FFF2-40B4-BE49-F238E27FC236}">
                <a16:creationId xmlns:a16="http://schemas.microsoft.com/office/drawing/2014/main" id="{4278B76D-AB13-EB4F-B4DC-777A142D16D1}"/>
              </a:ext>
            </a:extLst>
          </p:cNvPr>
          <p:cNvSpPr>
            <a:spLocks noGrp="1"/>
          </p:cNvSpPr>
          <p:nvPr>
            <p:ph type="dt" sz="half" idx="10"/>
          </p:nvPr>
        </p:nvSpPr>
        <p:spPr/>
        <p:txBody>
          <a:bodyPr/>
          <a:lstStyle/>
          <a:p>
            <a:r>
              <a:rPr kumimoji="1" lang="en-US" altLang="ja-JP"/>
              <a:t>2018/9/12</a:t>
            </a:r>
            <a:endParaRPr kumimoji="1" lang="ja-JP" altLang="en-US"/>
          </a:p>
        </p:txBody>
      </p:sp>
      <p:sp>
        <p:nvSpPr>
          <p:cNvPr id="6" name="スライド番号プレースホルダー 5">
            <a:extLst>
              <a:ext uri="{FF2B5EF4-FFF2-40B4-BE49-F238E27FC236}">
                <a16:creationId xmlns:a16="http://schemas.microsoft.com/office/drawing/2014/main" id="{FA6B2072-25CE-B143-9571-8C0BCBA47F57}"/>
              </a:ext>
            </a:extLst>
          </p:cNvPr>
          <p:cNvSpPr>
            <a:spLocks noGrp="1"/>
          </p:cNvSpPr>
          <p:nvPr>
            <p:ph type="sldNum" sz="quarter" idx="12"/>
          </p:nvPr>
        </p:nvSpPr>
        <p:spPr/>
        <p:txBody>
          <a:bodyPr/>
          <a:lstStyle/>
          <a:p>
            <a:fld id="{510FD324-EEF2-094B-AC85-EC571FB3D264}" type="slidenum">
              <a:rPr kumimoji="1" lang="ja-JP" altLang="en-US" smtClean="0"/>
              <a:t>10</a:t>
            </a:fld>
            <a:endParaRPr kumimoji="1" lang="ja-JP" altLang="en-US"/>
          </a:p>
        </p:txBody>
      </p:sp>
    </p:spTree>
    <p:extLst>
      <p:ext uri="{BB962C8B-B14F-4D97-AF65-F5344CB8AC3E}">
        <p14:creationId xmlns:p14="http://schemas.microsoft.com/office/powerpoint/2010/main" val="4164321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9E41CD-EE28-0940-AE6C-FE30BC8EA3FA}"/>
              </a:ext>
            </a:extLst>
          </p:cNvPr>
          <p:cNvSpPr>
            <a:spLocks noGrp="1"/>
          </p:cNvSpPr>
          <p:nvPr>
            <p:ph type="title"/>
          </p:nvPr>
        </p:nvSpPr>
        <p:spPr/>
        <p:txBody>
          <a:bodyPr/>
          <a:lstStyle/>
          <a:p>
            <a:pPr algn="ctr"/>
            <a:r>
              <a:rPr kumimoji="1" lang="ja-JP" altLang="en-US"/>
              <a:t>今後の研究</a:t>
            </a:r>
          </a:p>
        </p:txBody>
      </p:sp>
      <p:sp>
        <p:nvSpPr>
          <p:cNvPr id="3" name="コンテンツ プレースホルダー 2">
            <a:extLst>
              <a:ext uri="{FF2B5EF4-FFF2-40B4-BE49-F238E27FC236}">
                <a16:creationId xmlns:a16="http://schemas.microsoft.com/office/drawing/2014/main" id="{DD275BC0-F6FA-B840-874C-2D03C6552FC9}"/>
              </a:ext>
            </a:extLst>
          </p:cNvPr>
          <p:cNvSpPr>
            <a:spLocks noGrp="1"/>
          </p:cNvSpPr>
          <p:nvPr>
            <p:ph idx="1"/>
          </p:nvPr>
        </p:nvSpPr>
        <p:spPr/>
        <p:txBody>
          <a:bodyPr/>
          <a:lstStyle/>
          <a:p>
            <a:pPr marL="457200" indent="-457200">
              <a:buFont typeface="+mj-lt"/>
              <a:buAutoNum type="arabicPeriod"/>
            </a:pPr>
            <a:r>
              <a:rPr lang="ja-JP" altLang="ja-JP"/>
              <a:t>新しく提案された構造の検証</a:t>
            </a:r>
            <a:endParaRPr lang="en-US" altLang="ja-JP" dirty="0"/>
          </a:p>
          <a:p>
            <a:pPr marL="457200" indent="-457200">
              <a:buFont typeface="+mj-lt"/>
              <a:buAutoNum type="arabicPeriod"/>
            </a:pPr>
            <a:r>
              <a:rPr lang="ja-JP" altLang="en-US"/>
              <a:t>シミュレータ</a:t>
            </a:r>
            <a:r>
              <a:rPr lang="ja-JP" altLang="ja-JP"/>
              <a:t>上の物理模型の修正</a:t>
            </a:r>
            <a:endParaRPr lang="en-US" altLang="ja-JP" dirty="0"/>
          </a:p>
          <a:p>
            <a:pPr marL="457200" indent="-457200">
              <a:buFont typeface="+mj-lt"/>
              <a:buAutoNum type="arabicPeriod"/>
            </a:pPr>
            <a:r>
              <a:rPr lang="ja-JP" altLang="ja-JP"/>
              <a:t>物理的パラメータの最適化</a:t>
            </a:r>
            <a:endParaRPr lang="en-US" altLang="ja-JP" dirty="0"/>
          </a:p>
          <a:p>
            <a:pPr marL="457200" indent="-457200">
              <a:buFont typeface="+mj-lt"/>
              <a:buAutoNum type="arabicPeriod"/>
            </a:pPr>
            <a:r>
              <a:rPr lang="ja-JP" altLang="en-US"/>
              <a:t>さらなる模型の考案</a:t>
            </a:r>
            <a:endParaRPr lang="en-US" altLang="ja-JP" dirty="0"/>
          </a:p>
        </p:txBody>
      </p:sp>
      <p:sp>
        <p:nvSpPr>
          <p:cNvPr id="4" name="日付プレースホルダー 3">
            <a:extLst>
              <a:ext uri="{FF2B5EF4-FFF2-40B4-BE49-F238E27FC236}">
                <a16:creationId xmlns:a16="http://schemas.microsoft.com/office/drawing/2014/main" id="{50A3E32E-8028-0849-BEAF-F5A16FC6E385}"/>
              </a:ext>
            </a:extLst>
          </p:cNvPr>
          <p:cNvSpPr>
            <a:spLocks noGrp="1"/>
          </p:cNvSpPr>
          <p:nvPr>
            <p:ph type="dt" sz="half" idx="10"/>
          </p:nvPr>
        </p:nvSpPr>
        <p:spPr/>
        <p:txBody>
          <a:bodyPr/>
          <a:lstStyle/>
          <a:p>
            <a:r>
              <a:rPr kumimoji="1" lang="en-US" altLang="ja-JP"/>
              <a:t>2018/9/12</a:t>
            </a:r>
            <a:endParaRPr kumimoji="1" lang="ja-JP" altLang="en-US"/>
          </a:p>
        </p:txBody>
      </p:sp>
      <p:sp>
        <p:nvSpPr>
          <p:cNvPr id="5" name="スライド番号プレースホルダー 4">
            <a:extLst>
              <a:ext uri="{FF2B5EF4-FFF2-40B4-BE49-F238E27FC236}">
                <a16:creationId xmlns:a16="http://schemas.microsoft.com/office/drawing/2014/main" id="{E48309B0-A2F6-4C41-B4C3-5C556C94A204}"/>
              </a:ext>
            </a:extLst>
          </p:cNvPr>
          <p:cNvSpPr>
            <a:spLocks noGrp="1"/>
          </p:cNvSpPr>
          <p:nvPr>
            <p:ph type="sldNum" sz="quarter" idx="12"/>
          </p:nvPr>
        </p:nvSpPr>
        <p:spPr/>
        <p:txBody>
          <a:bodyPr/>
          <a:lstStyle/>
          <a:p>
            <a:fld id="{510FD324-EEF2-094B-AC85-EC571FB3D264}" type="slidenum">
              <a:rPr kumimoji="1" lang="ja-JP" altLang="en-US" smtClean="0"/>
              <a:t>11</a:t>
            </a:fld>
            <a:endParaRPr kumimoji="1" lang="ja-JP" altLang="en-US"/>
          </a:p>
        </p:txBody>
      </p:sp>
    </p:spTree>
    <p:extLst>
      <p:ext uri="{BB962C8B-B14F-4D97-AF65-F5344CB8AC3E}">
        <p14:creationId xmlns:p14="http://schemas.microsoft.com/office/powerpoint/2010/main" val="5606543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A8D98A54-C4C1-654C-8C46-4A89635E2DB7}"/>
              </a:ext>
            </a:extLst>
          </p:cNvPr>
          <p:cNvSpPr>
            <a:spLocks noGrp="1"/>
          </p:cNvSpPr>
          <p:nvPr>
            <p:ph type="title"/>
          </p:nvPr>
        </p:nvSpPr>
        <p:spPr/>
        <p:txBody>
          <a:bodyPr/>
          <a:lstStyle/>
          <a:p>
            <a:pPr algn="ctr"/>
            <a:r>
              <a:rPr lang="ja-JP" altLang="en-US"/>
              <a:t>総和ノイズレート</a:t>
            </a:r>
            <a:endParaRPr kumimoji="1" lang="ja-JP" altLang="en-US"/>
          </a:p>
        </p:txBody>
      </p:sp>
      <mc:AlternateContent xmlns:mc="http://schemas.openxmlformats.org/markup-compatibility/2006">
        <mc:Choice xmlns:a14="http://schemas.microsoft.com/office/drawing/2010/main" Requires="a14">
          <p:sp>
            <p:nvSpPr>
              <p:cNvPr id="5" name="コンテンツ プレースホルダー 4">
                <a:extLst>
                  <a:ext uri="{FF2B5EF4-FFF2-40B4-BE49-F238E27FC236}">
                    <a16:creationId xmlns:a16="http://schemas.microsoft.com/office/drawing/2014/main" id="{C5913983-65C2-EF48-B555-C699EB477B29}"/>
                  </a:ext>
                </a:extLst>
              </p:cNvPr>
              <p:cNvSpPr>
                <a:spLocks noGrp="1"/>
              </p:cNvSpPr>
              <p:nvPr>
                <p:ph sz="half" idx="1"/>
              </p:nvPr>
            </p:nvSpPr>
            <p:spPr/>
            <p:txBody>
              <a:bodyPr/>
              <a:lstStyle/>
              <a:p>
                <a:pPr marL="0" indent="0">
                  <a:buNone/>
                </a:pPr>
                <a:r>
                  <a:rPr kumimoji="1" lang="ja-JP" altLang="en-US"/>
                  <a:t>縦軸　ノイズレート</a:t>
                </a:r>
                <a:r>
                  <a:rPr kumimoji="1" lang="en-US" altLang="ja-JP" dirty="0"/>
                  <a:t>[counts/s]</a:t>
                </a:r>
              </a:p>
              <a:p>
                <a:pPr marL="0" indent="0">
                  <a:buNone/>
                </a:pPr>
                <a:r>
                  <a:rPr lang="ja-JP" altLang="en-US"/>
                  <a:t>横軸　</a:t>
                </a:r>
                <a:r>
                  <a:rPr lang="ja-JP" altLang="ja-JP"/>
                  <a:t> </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𝑉</m:t>
                        </m:r>
                      </m:e>
                      <m:sub>
                        <m:r>
                          <a:rPr lang="en-US" altLang="ja-JP" i="1">
                            <a:latin typeface="Cambria Math" panose="02040503050406030204" pitchFamily="18" charset="0"/>
                          </a:rPr>
                          <m:t>𝑜𝑝</m:t>
                        </m:r>
                      </m:sub>
                    </m:sSub>
                    <m:r>
                      <a:rPr lang="en-US" altLang="ja-JP" i="1">
                        <a:latin typeface="Cambria Math" panose="02040503050406030204" pitchFamily="18" charset="0"/>
                      </a:rPr>
                      <m:t>−</m:t>
                    </m:r>
                    <m:sSub>
                      <m:sSubPr>
                        <m:ctrlPr>
                          <a:rPr lang="ja-JP" altLang="ja-JP" i="1">
                            <a:latin typeface="Cambria Math" panose="02040503050406030204" pitchFamily="18" charset="0"/>
                          </a:rPr>
                        </m:ctrlPr>
                      </m:sSubPr>
                      <m:e>
                        <m:r>
                          <a:rPr lang="en-US" altLang="ja-JP" i="1">
                            <a:latin typeface="Cambria Math" panose="02040503050406030204" pitchFamily="18" charset="0"/>
                          </a:rPr>
                          <m:t>𝑉</m:t>
                        </m:r>
                      </m:e>
                      <m:sub>
                        <m:r>
                          <a:rPr lang="en-US" altLang="ja-JP" i="1">
                            <a:latin typeface="Cambria Math" panose="02040503050406030204" pitchFamily="18" charset="0"/>
                          </a:rPr>
                          <m:t>𝑏𝑟</m:t>
                        </m:r>
                      </m:sub>
                    </m:sSub>
                  </m:oMath>
                </a14:m>
                <a:r>
                  <a:rPr kumimoji="1" lang="en-US" altLang="ja-JP" dirty="0"/>
                  <a:t>[V]</a:t>
                </a:r>
                <a:endParaRPr kumimoji="1" lang="ja-JP" altLang="en-US"/>
              </a:p>
            </p:txBody>
          </p:sp>
        </mc:Choice>
        <mc:Fallback>
          <p:sp>
            <p:nvSpPr>
              <p:cNvPr id="5" name="コンテンツ プレースホルダー 4">
                <a:extLst>
                  <a:ext uri="{FF2B5EF4-FFF2-40B4-BE49-F238E27FC236}">
                    <a16:creationId xmlns:a16="http://schemas.microsoft.com/office/drawing/2014/main" id="{C5913983-65C2-EF48-B555-C699EB477B29}"/>
                  </a:ext>
                </a:extLst>
              </p:cNvPr>
              <p:cNvSpPr>
                <a:spLocks noGrp="1" noRot="1" noChangeAspect="1" noMove="1" noResize="1" noEditPoints="1" noAdjustHandles="1" noChangeArrowheads="1" noChangeShapeType="1" noTextEdit="1"/>
              </p:cNvSpPr>
              <p:nvPr>
                <p:ph sz="half" idx="1"/>
              </p:nvPr>
            </p:nvSpPr>
            <p:spPr>
              <a:blipFill>
                <a:blip r:embed="rId2"/>
                <a:stretch>
                  <a:fillRect l="-2200" t="-2632" r="-1222"/>
                </a:stretch>
              </a:blipFill>
            </p:spPr>
            <p:txBody>
              <a:bodyPr/>
              <a:lstStyle/>
              <a:p>
                <a:r>
                  <a:rPr lang="ja-JP" altLang="en-US">
                    <a:noFill/>
                  </a:rPr>
                  <a:t> </a:t>
                </a:r>
              </a:p>
            </p:txBody>
          </p:sp>
        </mc:Fallback>
      </mc:AlternateContent>
      <p:sp>
        <p:nvSpPr>
          <p:cNvPr id="2" name="日付プレースホルダー 1">
            <a:extLst>
              <a:ext uri="{FF2B5EF4-FFF2-40B4-BE49-F238E27FC236}">
                <a16:creationId xmlns:a16="http://schemas.microsoft.com/office/drawing/2014/main" id="{AE08EBC7-B8C3-8A47-83AC-47B01DEF904C}"/>
              </a:ext>
            </a:extLst>
          </p:cNvPr>
          <p:cNvSpPr>
            <a:spLocks noGrp="1"/>
          </p:cNvSpPr>
          <p:nvPr>
            <p:ph type="dt" sz="half" idx="10"/>
          </p:nvPr>
        </p:nvSpPr>
        <p:spPr/>
        <p:txBody>
          <a:bodyPr/>
          <a:lstStyle/>
          <a:p>
            <a:r>
              <a:rPr kumimoji="1" lang="en-US" altLang="ja-JP"/>
              <a:t>2018/9/12</a:t>
            </a:r>
            <a:endParaRPr kumimoji="1" lang="ja-JP" altLang="en-US"/>
          </a:p>
        </p:txBody>
      </p:sp>
      <p:sp>
        <p:nvSpPr>
          <p:cNvPr id="3" name="スライド番号プレースホルダー 2">
            <a:extLst>
              <a:ext uri="{FF2B5EF4-FFF2-40B4-BE49-F238E27FC236}">
                <a16:creationId xmlns:a16="http://schemas.microsoft.com/office/drawing/2014/main" id="{34C05DCC-35BC-9642-B062-4B5CA909C603}"/>
              </a:ext>
            </a:extLst>
          </p:cNvPr>
          <p:cNvSpPr>
            <a:spLocks noGrp="1"/>
          </p:cNvSpPr>
          <p:nvPr>
            <p:ph type="sldNum" sz="quarter" idx="12"/>
          </p:nvPr>
        </p:nvSpPr>
        <p:spPr/>
        <p:txBody>
          <a:bodyPr/>
          <a:lstStyle/>
          <a:p>
            <a:fld id="{510FD324-EEF2-094B-AC85-EC571FB3D264}" type="slidenum">
              <a:rPr kumimoji="1" lang="ja-JP" altLang="en-US" smtClean="0"/>
              <a:t>12</a:t>
            </a:fld>
            <a:endParaRPr kumimoji="1" lang="ja-JP" altLang="en-US"/>
          </a:p>
        </p:txBody>
      </p:sp>
      <p:pic>
        <p:nvPicPr>
          <p:cNvPr id="8" name="コンテンツ プレースホルダー 7">
            <a:extLst>
              <a:ext uri="{FF2B5EF4-FFF2-40B4-BE49-F238E27FC236}">
                <a16:creationId xmlns:a16="http://schemas.microsoft.com/office/drawing/2014/main" id="{44EB075A-C7E3-AB44-B13A-471F2F15D9B6}"/>
              </a:ext>
            </a:extLst>
          </p:cNvPr>
          <p:cNvPicPr>
            <a:picLocks noGrp="1" noChangeAspect="1"/>
          </p:cNvPicPr>
          <p:nvPr>
            <p:ph sz="half" idx="2"/>
          </p:nvPr>
        </p:nvPicPr>
        <p:blipFill>
          <a:blip r:embed="rId3"/>
          <a:stretch>
            <a:fillRect/>
          </a:stretch>
        </p:blipFill>
        <p:spPr>
          <a:xfrm>
            <a:off x="6594141" y="1825625"/>
            <a:ext cx="4337718" cy="4351338"/>
          </a:xfrm>
          <a:prstGeom prst="rect">
            <a:avLst/>
          </a:prstGeom>
        </p:spPr>
      </p:pic>
    </p:spTree>
    <p:extLst>
      <p:ext uri="{BB962C8B-B14F-4D97-AF65-F5344CB8AC3E}">
        <p14:creationId xmlns:p14="http://schemas.microsoft.com/office/powerpoint/2010/main" val="36116931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B67264-0CAC-4C49-9E13-14321E444B3D}"/>
              </a:ext>
            </a:extLst>
          </p:cNvPr>
          <p:cNvSpPr>
            <a:spLocks noGrp="1"/>
          </p:cNvSpPr>
          <p:nvPr>
            <p:ph type="title"/>
          </p:nvPr>
        </p:nvSpPr>
        <p:spPr/>
        <p:txBody>
          <a:bodyPr/>
          <a:lstStyle/>
          <a:p>
            <a:pPr algn="ctr"/>
            <a:r>
              <a:rPr kumimoji="1" lang="ja-JP" altLang="en-US"/>
              <a:t>増倍率の電圧依存性</a:t>
            </a:r>
          </a:p>
        </p:txBody>
      </p:sp>
      <mc:AlternateContent xmlns:mc="http://schemas.openxmlformats.org/markup-compatibility/2006">
        <mc:Choice xmlns:a14="http://schemas.microsoft.com/office/drawing/2010/main" Requires="a14">
          <p:sp>
            <p:nvSpPr>
              <p:cNvPr id="6" name="コンテンツ プレースホルダー 5">
                <a:extLst>
                  <a:ext uri="{FF2B5EF4-FFF2-40B4-BE49-F238E27FC236}">
                    <a16:creationId xmlns:a16="http://schemas.microsoft.com/office/drawing/2014/main" id="{7B216E82-B790-0042-94EF-7B0A2A401134}"/>
                  </a:ext>
                </a:extLst>
              </p:cNvPr>
              <p:cNvSpPr>
                <a:spLocks noGrp="1"/>
              </p:cNvSpPr>
              <p:nvPr>
                <p:ph sz="half" idx="1"/>
              </p:nvPr>
            </p:nvSpPr>
            <p:spPr/>
            <p:txBody>
              <a:bodyPr/>
              <a:lstStyle/>
              <a:p>
                <a:pPr marL="0" indent="0">
                  <a:buNone/>
                </a:pPr>
                <a:r>
                  <a:rPr kumimoji="1" lang="ja-JP" altLang="en-US"/>
                  <a:t>縦軸　増倍率</a:t>
                </a:r>
                <a:endParaRPr kumimoji="1" lang="en-US" altLang="ja-JP" dirty="0"/>
              </a:p>
              <a:p>
                <a:pPr marL="0" indent="0">
                  <a:buNone/>
                </a:pPr>
                <a:r>
                  <a:rPr lang="ja-JP" altLang="en-US"/>
                  <a:t>横軸　</a:t>
                </a:r>
                <a:r>
                  <a:rPr lang="ja-JP" altLang="ja-JP"/>
                  <a:t> </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𝑉</m:t>
                        </m:r>
                      </m:e>
                      <m:sub>
                        <m:r>
                          <a:rPr lang="en-US" altLang="ja-JP" i="1">
                            <a:latin typeface="Cambria Math" panose="02040503050406030204" pitchFamily="18" charset="0"/>
                          </a:rPr>
                          <m:t>𝑜𝑝</m:t>
                        </m:r>
                      </m:sub>
                    </m:sSub>
                    <m:r>
                      <a:rPr lang="en-US" altLang="ja-JP" i="1">
                        <a:latin typeface="Cambria Math" panose="02040503050406030204" pitchFamily="18" charset="0"/>
                      </a:rPr>
                      <m:t> </m:t>
                    </m:r>
                  </m:oMath>
                </a14:m>
                <a:r>
                  <a:rPr kumimoji="1" lang="en-US" altLang="ja-JP" dirty="0"/>
                  <a:t>[V]</a:t>
                </a:r>
              </a:p>
              <a:p>
                <a:pPr marL="0" indent="0">
                  <a:buNone/>
                </a:pPr>
                <a:r>
                  <a:rPr kumimoji="1" lang="en-US" altLang="ja-JP" dirty="0"/>
                  <a:t>X</a:t>
                </a:r>
                <a:r>
                  <a:rPr kumimoji="1" lang="ja-JP" altLang="en-US"/>
                  <a:t>切片　</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𝑉</m:t>
                        </m:r>
                      </m:e>
                      <m:sub>
                        <m:r>
                          <a:rPr lang="en-US" altLang="ja-JP" i="1">
                            <a:latin typeface="Cambria Math" panose="02040503050406030204" pitchFamily="18" charset="0"/>
                          </a:rPr>
                          <m:t>𝑏𝑟</m:t>
                        </m:r>
                      </m:sub>
                    </m:sSub>
                  </m:oMath>
                </a14:m>
                <a:r>
                  <a:rPr lang="en-US" altLang="ja-JP" dirty="0"/>
                  <a:t>[V]</a:t>
                </a:r>
                <a:endParaRPr kumimoji="1" lang="en-US" altLang="ja-JP" dirty="0"/>
              </a:p>
              <a:p>
                <a:pPr marL="0" indent="0">
                  <a:buNone/>
                </a:pPr>
                <a:r>
                  <a:rPr kumimoji="1" lang="ja-JP" altLang="en-US"/>
                  <a:t>　</a:t>
                </a:r>
              </a:p>
            </p:txBody>
          </p:sp>
        </mc:Choice>
        <mc:Fallback>
          <p:sp>
            <p:nvSpPr>
              <p:cNvPr id="6" name="コンテンツ プレースホルダー 5">
                <a:extLst>
                  <a:ext uri="{FF2B5EF4-FFF2-40B4-BE49-F238E27FC236}">
                    <a16:creationId xmlns:a16="http://schemas.microsoft.com/office/drawing/2014/main" id="{7B216E82-B790-0042-94EF-7B0A2A401134}"/>
                  </a:ext>
                </a:extLst>
              </p:cNvPr>
              <p:cNvSpPr>
                <a:spLocks noGrp="1" noRot="1" noChangeAspect="1" noMove="1" noResize="1" noEditPoints="1" noAdjustHandles="1" noChangeArrowheads="1" noChangeShapeType="1" noTextEdit="1"/>
              </p:cNvSpPr>
              <p:nvPr>
                <p:ph sz="half" idx="1"/>
              </p:nvPr>
            </p:nvSpPr>
            <p:spPr>
              <a:blipFill>
                <a:blip r:embed="rId2"/>
                <a:stretch>
                  <a:fillRect l="-2200" t="-2632"/>
                </a:stretch>
              </a:blipFill>
            </p:spPr>
            <p:txBody>
              <a:bodyPr/>
              <a:lstStyle/>
              <a:p>
                <a:r>
                  <a:rPr lang="ja-JP" altLang="en-US">
                    <a:noFill/>
                  </a:rPr>
                  <a:t> </a:t>
                </a:r>
              </a:p>
            </p:txBody>
          </p:sp>
        </mc:Fallback>
      </mc:AlternateContent>
      <p:sp>
        <p:nvSpPr>
          <p:cNvPr id="3" name="日付プレースホルダー 2">
            <a:extLst>
              <a:ext uri="{FF2B5EF4-FFF2-40B4-BE49-F238E27FC236}">
                <a16:creationId xmlns:a16="http://schemas.microsoft.com/office/drawing/2014/main" id="{16E056B8-728D-5343-85B6-1B462045BDD5}"/>
              </a:ext>
            </a:extLst>
          </p:cNvPr>
          <p:cNvSpPr>
            <a:spLocks noGrp="1"/>
          </p:cNvSpPr>
          <p:nvPr>
            <p:ph type="dt" sz="half" idx="10"/>
          </p:nvPr>
        </p:nvSpPr>
        <p:spPr/>
        <p:txBody>
          <a:bodyPr/>
          <a:lstStyle/>
          <a:p>
            <a:r>
              <a:rPr kumimoji="1" lang="en-US" altLang="ja-JP"/>
              <a:t>2018/9/12</a:t>
            </a:r>
            <a:endParaRPr kumimoji="1" lang="ja-JP" altLang="en-US"/>
          </a:p>
        </p:txBody>
      </p:sp>
      <p:sp>
        <p:nvSpPr>
          <p:cNvPr id="5" name="スライド番号プレースホルダー 4">
            <a:extLst>
              <a:ext uri="{FF2B5EF4-FFF2-40B4-BE49-F238E27FC236}">
                <a16:creationId xmlns:a16="http://schemas.microsoft.com/office/drawing/2014/main" id="{C033804B-63D1-9543-BC98-8E3B987EB115}"/>
              </a:ext>
            </a:extLst>
          </p:cNvPr>
          <p:cNvSpPr>
            <a:spLocks noGrp="1"/>
          </p:cNvSpPr>
          <p:nvPr>
            <p:ph type="sldNum" sz="quarter" idx="12"/>
          </p:nvPr>
        </p:nvSpPr>
        <p:spPr/>
        <p:txBody>
          <a:bodyPr/>
          <a:lstStyle/>
          <a:p>
            <a:fld id="{510FD324-EEF2-094B-AC85-EC571FB3D264}" type="slidenum">
              <a:rPr kumimoji="1" lang="ja-JP" altLang="en-US" smtClean="0"/>
              <a:t>13</a:t>
            </a:fld>
            <a:endParaRPr kumimoji="1" lang="ja-JP" altLang="en-US"/>
          </a:p>
        </p:txBody>
      </p:sp>
      <p:pic>
        <p:nvPicPr>
          <p:cNvPr id="8" name="コンテンツ プレースホルダー 7">
            <a:extLst>
              <a:ext uri="{FF2B5EF4-FFF2-40B4-BE49-F238E27FC236}">
                <a16:creationId xmlns:a16="http://schemas.microsoft.com/office/drawing/2014/main" id="{E09E06D7-E389-314D-9FB3-3665C7CD6791}"/>
              </a:ext>
            </a:extLst>
          </p:cNvPr>
          <p:cNvPicPr>
            <a:picLocks noGrp="1" noChangeAspect="1"/>
          </p:cNvPicPr>
          <p:nvPr>
            <p:ph sz="half" idx="2"/>
          </p:nvPr>
        </p:nvPicPr>
        <p:blipFill>
          <a:blip r:embed="rId3"/>
          <a:stretch>
            <a:fillRect/>
          </a:stretch>
        </p:blipFill>
        <p:spPr>
          <a:xfrm>
            <a:off x="6684181" y="1825625"/>
            <a:ext cx="4157637" cy="4351338"/>
          </a:xfrm>
          <a:prstGeom prst="rect">
            <a:avLst/>
          </a:prstGeom>
        </p:spPr>
      </p:pic>
    </p:spTree>
    <p:extLst>
      <p:ext uri="{BB962C8B-B14F-4D97-AF65-F5344CB8AC3E}">
        <p14:creationId xmlns:p14="http://schemas.microsoft.com/office/powerpoint/2010/main" val="308151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4DB1FF0-7F68-FC41-9389-F18B84E77470}"/>
              </a:ext>
            </a:extLst>
          </p:cNvPr>
          <p:cNvSpPr>
            <a:spLocks noGrp="1"/>
          </p:cNvSpPr>
          <p:nvPr>
            <p:ph type="title"/>
          </p:nvPr>
        </p:nvSpPr>
        <p:spPr/>
        <p:txBody>
          <a:bodyPr>
            <a:normAutofit/>
          </a:bodyPr>
          <a:lstStyle/>
          <a:p>
            <a:pPr algn="ctr"/>
            <a:r>
              <a:rPr kumimoji="1" lang="en-US" altLang="ja-JP" sz="3200" dirty="0">
                <a:latin typeface="Osaka Regular-Mono" panose="020B0600000000000000" pitchFamily="34" charset="-128"/>
                <a:ea typeface="Osaka Regular-Mono" panose="020B0600000000000000" pitchFamily="34" charset="-128"/>
              </a:rPr>
              <a:t>PPD</a:t>
            </a:r>
            <a:r>
              <a:rPr kumimoji="1" lang="ja-JP" altLang="en-US" sz="3200">
                <a:latin typeface="Osaka Regular-Mono" panose="020B0600000000000000" pitchFamily="34" charset="-128"/>
                <a:ea typeface="Osaka Regular-Mono" panose="020B0600000000000000" pitchFamily="34" charset="-128"/>
              </a:rPr>
              <a:t>とは？</a:t>
            </a:r>
          </a:p>
        </p:txBody>
      </p:sp>
      <p:sp>
        <p:nvSpPr>
          <p:cNvPr id="3" name="コンテンツ プレースホルダー 2">
            <a:extLst>
              <a:ext uri="{FF2B5EF4-FFF2-40B4-BE49-F238E27FC236}">
                <a16:creationId xmlns:a16="http://schemas.microsoft.com/office/drawing/2014/main" id="{D65C9709-7B4E-CF44-944A-837E3B3BFEE4}"/>
              </a:ext>
            </a:extLst>
          </p:cNvPr>
          <p:cNvSpPr>
            <a:spLocks noGrp="1"/>
          </p:cNvSpPr>
          <p:nvPr>
            <p:ph sz="half" idx="1"/>
          </p:nvPr>
        </p:nvSpPr>
        <p:spPr/>
        <p:txBody>
          <a:bodyPr>
            <a:normAutofit/>
          </a:bodyPr>
          <a:lstStyle/>
          <a:p>
            <a:r>
              <a:rPr lang="en-US" altLang="ja-JP" sz="2000" dirty="0"/>
              <a:t>Pixelated Photon Detector</a:t>
            </a:r>
            <a:r>
              <a:rPr lang="ja-JP" altLang="en-US" sz="2000"/>
              <a:t>（</a:t>
            </a:r>
            <a:r>
              <a:rPr lang="en-US" altLang="ja-JP" sz="2000" dirty="0"/>
              <a:t>PPD</a:t>
            </a:r>
            <a:r>
              <a:rPr lang="ja-JP" altLang="en-US" sz="2000"/>
              <a:t>）は単光子の検出が可能な新型の半導体光検出器であり、</a:t>
            </a:r>
            <a:r>
              <a:rPr lang="en-US" altLang="ja-JP" sz="2000" dirty="0"/>
              <a:t>ILC</a:t>
            </a:r>
            <a:r>
              <a:rPr lang="ja-JP" altLang="en-US" sz="2000"/>
              <a:t>の電磁カロリーメータへの応用が期待される。</a:t>
            </a:r>
            <a:endParaRPr lang="en-US" altLang="ja-JP" sz="2000" dirty="0"/>
          </a:p>
          <a:p>
            <a:r>
              <a:rPr lang="ja-JP" altLang="en-US" sz="2000"/>
              <a:t>カロリーメータでは、小型化しやすく、粒子の位置分解能が高く、高磁場で動作し、安価に量産しやすく、磁場耐性がある光検出器が求められる。以下の利点と欠点により、</a:t>
            </a:r>
            <a:r>
              <a:rPr lang="en-US" altLang="ja-JP" sz="2000" dirty="0"/>
              <a:t>Photomultiplier Tube</a:t>
            </a:r>
            <a:r>
              <a:rPr lang="ja-JP" altLang="en-US" sz="2000"/>
              <a:t>（</a:t>
            </a:r>
            <a:r>
              <a:rPr lang="en-US" altLang="ja-JP" sz="2000" dirty="0"/>
              <a:t>PMT;</a:t>
            </a:r>
            <a:r>
              <a:rPr lang="ja-JP" altLang="en-US" sz="2000"/>
              <a:t>光電子増倍管）ではなく、</a:t>
            </a:r>
            <a:r>
              <a:rPr lang="en-US" altLang="ja-JP" sz="2000" dirty="0"/>
              <a:t> PPD</a:t>
            </a:r>
            <a:r>
              <a:rPr lang="ja-JP" altLang="en-US" sz="2000"/>
              <a:t>が用いられる予定である。</a:t>
            </a:r>
            <a:endParaRPr lang="en-US" altLang="ja-JP" sz="2000" dirty="0"/>
          </a:p>
          <a:p>
            <a:pPr marL="0" indent="0">
              <a:buNone/>
            </a:pPr>
            <a:endParaRPr lang="en-US" altLang="ja-JP" sz="2000" dirty="0"/>
          </a:p>
        </p:txBody>
      </p:sp>
      <p:sp>
        <p:nvSpPr>
          <p:cNvPr id="4" name="日付プレースホルダー 3">
            <a:extLst>
              <a:ext uri="{FF2B5EF4-FFF2-40B4-BE49-F238E27FC236}">
                <a16:creationId xmlns:a16="http://schemas.microsoft.com/office/drawing/2014/main" id="{C6C3677C-244E-3642-934B-D6277121E853}"/>
              </a:ext>
            </a:extLst>
          </p:cNvPr>
          <p:cNvSpPr>
            <a:spLocks noGrp="1"/>
          </p:cNvSpPr>
          <p:nvPr>
            <p:ph type="dt" sz="half" idx="10"/>
          </p:nvPr>
        </p:nvSpPr>
        <p:spPr/>
        <p:txBody>
          <a:bodyPr/>
          <a:lstStyle/>
          <a:p>
            <a:r>
              <a:rPr kumimoji="1" lang="en-US" altLang="ja-JP"/>
              <a:t>2018/9/12</a:t>
            </a:r>
            <a:endParaRPr kumimoji="1" lang="ja-JP" altLang="en-US"/>
          </a:p>
        </p:txBody>
      </p:sp>
      <p:sp>
        <p:nvSpPr>
          <p:cNvPr id="5" name="スライド番号プレースホルダー 4">
            <a:extLst>
              <a:ext uri="{FF2B5EF4-FFF2-40B4-BE49-F238E27FC236}">
                <a16:creationId xmlns:a16="http://schemas.microsoft.com/office/drawing/2014/main" id="{0340ECFF-C308-6E44-8EEB-102916107F07}"/>
              </a:ext>
            </a:extLst>
          </p:cNvPr>
          <p:cNvSpPr>
            <a:spLocks noGrp="1"/>
          </p:cNvSpPr>
          <p:nvPr>
            <p:ph type="sldNum" sz="quarter" idx="12"/>
          </p:nvPr>
        </p:nvSpPr>
        <p:spPr/>
        <p:txBody>
          <a:bodyPr/>
          <a:lstStyle/>
          <a:p>
            <a:fld id="{510FD324-EEF2-094B-AC85-EC571FB3D264}" type="slidenum">
              <a:rPr kumimoji="1" lang="ja-JP" altLang="en-US" smtClean="0"/>
              <a:t>2</a:t>
            </a:fld>
            <a:endParaRPr kumimoji="1" lang="ja-JP" altLang="en-US"/>
          </a:p>
        </p:txBody>
      </p:sp>
      <p:pic>
        <p:nvPicPr>
          <p:cNvPr id="1025" name="Picture 1" descr="page15image2816373536">
            <a:extLst>
              <a:ext uri="{FF2B5EF4-FFF2-40B4-BE49-F238E27FC236}">
                <a16:creationId xmlns:a16="http://schemas.microsoft.com/office/drawing/2014/main" id="{BD2DC8CD-3A74-044D-BCFB-A26AD3F62D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7164" y="1870075"/>
            <a:ext cx="4331672" cy="4331672"/>
          </a:xfrm>
          <a:prstGeom prst="round2DiagRect">
            <a:avLst>
              <a:gd name="adj1" fmla="val 5608"/>
              <a:gd name="adj2" fmla="val 0"/>
            </a:avLst>
          </a:prstGeom>
          <a:noFill/>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1793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C1811D-35CB-554E-BF0F-0287E45AC572}"/>
              </a:ext>
            </a:extLst>
          </p:cNvPr>
          <p:cNvSpPr>
            <a:spLocks noGrp="1"/>
          </p:cNvSpPr>
          <p:nvPr>
            <p:ph type="title"/>
          </p:nvPr>
        </p:nvSpPr>
        <p:spPr/>
        <p:txBody>
          <a:bodyPr/>
          <a:lstStyle/>
          <a:p>
            <a:pPr algn="ctr"/>
            <a:r>
              <a:rPr kumimoji="1" lang="en-US" altLang="ja-JP" dirty="0"/>
              <a:t>PPD</a:t>
            </a:r>
            <a:r>
              <a:rPr kumimoji="1" lang="ja-JP" altLang="en-US"/>
              <a:t>の利点</a:t>
            </a:r>
          </a:p>
        </p:txBody>
      </p:sp>
      <p:sp>
        <p:nvSpPr>
          <p:cNvPr id="3" name="コンテンツ プレースホルダー 2">
            <a:extLst>
              <a:ext uri="{FF2B5EF4-FFF2-40B4-BE49-F238E27FC236}">
                <a16:creationId xmlns:a16="http://schemas.microsoft.com/office/drawing/2014/main" id="{FA19DAD2-B154-6F45-AEF2-FA985B0FF77C}"/>
              </a:ext>
            </a:extLst>
          </p:cNvPr>
          <p:cNvSpPr>
            <a:spLocks noGrp="1"/>
          </p:cNvSpPr>
          <p:nvPr>
            <p:ph idx="1"/>
          </p:nvPr>
        </p:nvSpPr>
        <p:spPr/>
        <p:txBody>
          <a:bodyPr/>
          <a:lstStyle/>
          <a:p>
            <a:r>
              <a:rPr lang="ja-JP" altLang="ja-JP" u="sng"/>
              <a:t>光子計数能力に優れ光子の検出効率も</a:t>
            </a:r>
            <a:r>
              <a:rPr lang="en-US" altLang="ja-JP" u="sng" dirty="0"/>
              <a:t>PMT</a:t>
            </a:r>
            <a:r>
              <a:rPr lang="ja-JP" altLang="ja-JP" u="sng"/>
              <a:t>より高い。</a:t>
            </a:r>
            <a:endParaRPr lang="en-US" altLang="ja-JP" u="sng" dirty="0"/>
          </a:p>
          <a:p>
            <a:r>
              <a:rPr lang="en-US" altLang="ja-JP" dirty="0"/>
              <a:t>PMT</a:t>
            </a:r>
            <a:r>
              <a:rPr lang="ja-JP" altLang="ja-JP"/>
              <a:t>より高精細で位置分解能に優れる。</a:t>
            </a:r>
          </a:p>
          <a:p>
            <a:r>
              <a:rPr lang="ja-JP" altLang="ja-JP"/>
              <a:t>磁場耐性が</a:t>
            </a:r>
            <a:r>
              <a:rPr lang="en-US" altLang="ja-JP" dirty="0"/>
              <a:t>PMT</a:t>
            </a:r>
            <a:r>
              <a:rPr lang="ja-JP" altLang="ja-JP"/>
              <a:t>より遥かに高い。</a:t>
            </a:r>
          </a:p>
          <a:p>
            <a:r>
              <a:rPr lang="en-US" altLang="ja-JP" dirty="0"/>
              <a:t>PMT</a:t>
            </a:r>
            <a:r>
              <a:rPr lang="ja-JP" altLang="ja-JP"/>
              <a:t>より低い印加電圧で稼働できる。</a:t>
            </a:r>
          </a:p>
          <a:p>
            <a:r>
              <a:rPr lang="en-US" altLang="ja-JP" dirty="0"/>
              <a:t>PMT</a:t>
            </a:r>
            <a:r>
              <a:rPr lang="ja-JP" altLang="ja-JP"/>
              <a:t>より大量に安価で製造できる。</a:t>
            </a:r>
            <a:endParaRPr lang="ja-JP" altLang="en-US"/>
          </a:p>
          <a:p>
            <a:endParaRPr kumimoji="1" lang="ja-JP" altLang="en-US"/>
          </a:p>
        </p:txBody>
      </p:sp>
      <p:sp>
        <p:nvSpPr>
          <p:cNvPr id="4" name="日付プレースホルダー 3">
            <a:extLst>
              <a:ext uri="{FF2B5EF4-FFF2-40B4-BE49-F238E27FC236}">
                <a16:creationId xmlns:a16="http://schemas.microsoft.com/office/drawing/2014/main" id="{096512B3-42D2-4348-9235-94A338A1A0D2}"/>
              </a:ext>
            </a:extLst>
          </p:cNvPr>
          <p:cNvSpPr>
            <a:spLocks noGrp="1"/>
          </p:cNvSpPr>
          <p:nvPr>
            <p:ph type="dt" sz="half" idx="10"/>
          </p:nvPr>
        </p:nvSpPr>
        <p:spPr/>
        <p:txBody>
          <a:bodyPr/>
          <a:lstStyle/>
          <a:p>
            <a:r>
              <a:rPr kumimoji="1" lang="en-US" altLang="ja-JP"/>
              <a:t>2018/9/12</a:t>
            </a:r>
            <a:endParaRPr kumimoji="1" lang="ja-JP" altLang="en-US"/>
          </a:p>
        </p:txBody>
      </p:sp>
      <p:sp>
        <p:nvSpPr>
          <p:cNvPr id="5" name="スライド番号プレースホルダー 4">
            <a:extLst>
              <a:ext uri="{FF2B5EF4-FFF2-40B4-BE49-F238E27FC236}">
                <a16:creationId xmlns:a16="http://schemas.microsoft.com/office/drawing/2014/main" id="{0BF43E8A-BB09-BA4C-8F52-D565BC26F2A0}"/>
              </a:ext>
            </a:extLst>
          </p:cNvPr>
          <p:cNvSpPr>
            <a:spLocks noGrp="1"/>
          </p:cNvSpPr>
          <p:nvPr>
            <p:ph type="sldNum" sz="quarter" idx="12"/>
          </p:nvPr>
        </p:nvSpPr>
        <p:spPr/>
        <p:txBody>
          <a:bodyPr/>
          <a:lstStyle/>
          <a:p>
            <a:fld id="{510FD324-EEF2-094B-AC85-EC571FB3D264}" type="slidenum">
              <a:rPr kumimoji="1" lang="ja-JP" altLang="en-US" smtClean="0"/>
              <a:t>3</a:t>
            </a:fld>
            <a:endParaRPr kumimoji="1" lang="ja-JP" altLang="en-US"/>
          </a:p>
        </p:txBody>
      </p:sp>
    </p:spTree>
    <p:extLst>
      <p:ext uri="{BB962C8B-B14F-4D97-AF65-F5344CB8AC3E}">
        <p14:creationId xmlns:p14="http://schemas.microsoft.com/office/powerpoint/2010/main" val="3331060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5DE2DB-ED57-B544-8FD8-A4597BCE548C}"/>
              </a:ext>
            </a:extLst>
          </p:cNvPr>
          <p:cNvSpPr>
            <a:spLocks noGrp="1"/>
          </p:cNvSpPr>
          <p:nvPr>
            <p:ph type="title"/>
          </p:nvPr>
        </p:nvSpPr>
        <p:spPr/>
        <p:txBody>
          <a:bodyPr/>
          <a:lstStyle/>
          <a:p>
            <a:pPr algn="ctr"/>
            <a:r>
              <a:rPr kumimoji="1" lang="en-US" altLang="ja-JP" dirty="0"/>
              <a:t>PPD</a:t>
            </a:r>
            <a:r>
              <a:rPr kumimoji="1" lang="ja-JP" altLang="en-US"/>
              <a:t>の欠点</a:t>
            </a:r>
          </a:p>
        </p:txBody>
      </p:sp>
      <p:sp>
        <p:nvSpPr>
          <p:cNvPr id="3" name="コンテンツ プレースホルダー 2">
            <a:extLst>
              <a:ext uri="{FF2B5EF4-FFF2-40B4-BE49-F238E27FC236}">
                <a16:creationId xmlns:a16="http://schemas.microsoft.com/office/drawing/2014/main" id="{F88E29BF-39E8-F446-BF19-4A423845C79F}"/>
              </a:ext>
            </a:extLst>
          </p:cNvPr>
          <p:cNvSpPr>
            <a:spLocks noGrp="1"/>
          </p:cNvSpPr>
          <p:nvPr>
            <p:ph idx="1"/>
          </p:nvPr>
        </p:nvSpPr>
        <p:spPr>
          <a:xfrm>
            <a:off x="1141413" y="2249487"/>
            <a:ext cx="9905998" cy="4361520"/>
          </a:xfrm>
        </p:spPr>
        <p:txBody>
          <a:bodyPr>
            <a:normAutofit/>
          </a:bodyPr>
          <a:lstStyle/>
          <a:p>
            <a:r>
              <a:rPr lang="ja-JP" altLang="ja-JP" u="sng"/>
              <a:t>増倍率が</a:t>
            </a:r>
            <a:r>
              <a:rPr lang="en-US" altLang="ja-JP" u="sng" dirty="0"/>
              <a:t>PMT</a:t>
            </a:r>
            <a:r>
              <a:rPr lang="ja-JP" altLang="ja-JP" u="sng"/>
              <a:t>より</a:t>
            </a:r>
            <a:r>
              <a:rPr lang="en-US" altLang="ja-JP" u="sng" dirty="0"/>
              <a:t>1</a:t>
            </a:r>
            <a:r>
              <a:rPr lang="ja-JP" altLang="ja-JP" u="sng"/>
              <a:t>〜</a:t>
            </a:r>
            <a:r>
              <a:rPr lang="en-US" altLang="ja-JP" u="sng" dirty="0"/>
              <a:t>2</a:t>
            </a:r>
            <a:r>
              <a:rPr lang="ja-JP" altLang="ja-JP" u="sng"/>
              <a:t>桁低い。</a:t>
            </a:r>
            <a:endParaRPr lang="ja-JP" altLang="ja-JP"/>
          </a:p>
          <a:p>
            <a:r>
              <a:rPr lang="ja-JP" altLang="ja-JP" u="sng"/>
              <a:t>印加電圧を上げるとノイズレートが顕著に増加する。</a:t>
            </a:r>
            <a:endParaRPr lang="ja-JP" altLang="ja-JP"/>
          </a:p>
          <a:p>
            <a:r>
              <a:rPr lang="ja-JP" altLang="ja-JP"/>
              <a:t>受光面中の有感領域割合</a:t>
            </a:r>
            <a:r>
              <a:rPr lang="en-US" altLang="ja-JP" dirty="0"/>
              <a:t>(</a:t>
            </a:r>
            <a:r>
              <a:rPr lang="ja-JP" altLang="ja-JP"/>
              <a:t>開口率</a:t>
            </a:r>
            <a:r>
              <a:rPr lang="en-US" altLang="ja-JP" dirty="0"/>
              <a:t>)</a:t>
            </a:r>
            <a:r>
              <a:rPr lang="ja-JP" altLang="ja-JP"/>
              <a:t>が</a:t>
            </a:r>
            <a:r>
              <a:rPr lang="en-US" altLang="ja-JP" dirty="0"/>
              <a:t>60%</a:t>
            </a:r>
            <a:r>
              <a:rPr lang="ja-JP" altLang="ja-JP"/>
              <a:t>に限られる。</a:t>
            </a:r>
          </a:p>
          <a:p>
            <a:r>
              <a:rPr lang="ja-JP" altLang="ja-JP"/>
              <a:t>ピクセルの小型化はキャパシタンスの低下を招き、増倍率を低下させてしまう。 </a:t>
            </a:r>
            <a:endParaRPr lang="en-US" altLang="ja-JP" dirty="0"/>
          </a:p>
          <a:p>
            <a:endParaRPr kumimoji="1" lang="en-US" altLang="ja-JP" dirty="0"/>
          </a:p>
          <a:p>
            <a:endParaRPr lang="en-US" altLang="ja-JP" dirty="0"/>
          </a:p>
          <a:p>
            <a:pPr marL="0" indent="0">
              <a:buNone/>
            </a:pPr>
            <a:r>
              <a:rPr lang="ja-JP" altLang="en-US" b="1"/>
              <a:t>ノイズ</a:t>
            </a:r>
            <a:r>
              <a:rPr kumimoji="1" lang="ja-JP" altLang="en-US" b="1"/>
              <a:t>を抑えつつ</a:t>
            </a:r>
            <a:r>
              <a:rPr lang="en-US" altLang="ja-JP" b="1" dirty="0"/>
              <a:t>PMT</a:t>
            </a:r>
            <a:r>
              <a:rPr lang="ja-JP" altLang="ja-JP" b="1"/>
              <a:t>に匹敵する増倍率を持つ</a:t>
            </a:r>
            <a:r>
              <a:rPr lang="en-US" altLang="ja-JP" b="1" dirty="0"/>
              <a:t>PPD</a:t>
            </a:r>
            <a:r>
              <a:rPr lang="ja-JP" altLang="ja-JP" b="1"/>
              <a:t>の開発に取り組む。 </a:t>
            </a:r>
            <a:endParaRPr kumimoji="1" lang="ja-JP" altLang="en-US" b="1"/>
          </a:p>
        </p:txBody>
      </p:sp>
      <p:sp>
        <p:nvSpPr>
          <p:cNvPr id="4" name="下矢印 3">
            <a:extLst>
              <a:ext uri="{FF2B5EF4-FFF2-40B4-BE49-F238E27FC236}">
                <a16:creationId xmlns:a16="http://schemas.microsoft.com/office/drawing/2014/main" id="{1DFAD93D-4D09-324C-852D-C4D607A68B67}"/>
              </a:ext>
            </a:extLst>
          </p:cNvPr>
          <p:cNvSpPr/>
          <p:nvPr/>
        </p:nvSpPr>
        <p:spPr>
          <a:xfrm>
            <a:off x="5339255" y="4430247"/>
            <a:ext cx="1198179" cy="1072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日付プレースホルダー 4">
            <a:extLst>
              <a:ext uri="{FF2B5EF4-FFF2-40B4-BE49-F238E27FC236}">
                <a16:creationId xmlns:a16="http://schemas.microsoft.com/office/drawing/2014/main" id="{68F82F55-5AB7-BE4B-9AA0-0AA40D62E1B6}"/>
              </a:ext>
            </a:extLst>
          </p:cNvPr>
          <p:cNvSpPr>
            <a:spLocks noGrp="1"/>
          </p:cNvSpPr>
          <p:nvPr>
            <p:ph type="dt" sz="half" idx="10"/>
          </p:nvPr>
        </p:nvSpPr>
        <p:spPr/>
        <p:txBody>
          <a:bodyPr/>
          <a:lstStyle/>
          <a:p>
            <a:r>
              <a:rPr kumimoji="1" lang="en-US" altLang="ja-JP"/>
              <a:t>2018/9/12</a:t>
            </a:r>
            <a:endParaRPr kumimoji="1" lang="ja-JP" altLang="en-US"/>
          </a:p>
        </p:txBody>
      </p:sp>
      <p:sp>
        <p:nvSpPr>
          <p:cNvPr id="6" name="スライド番号プレースホルダー 5">
            <a:extLst>
              <a:ext uri="{FF2B5EF4-FFF2-40B4-BE49-F238E27FC236}">
                <a16:creationId xmlns:a16="http://schemas.microsoft.com/office/drawing/2014/main" id="{7B2F76EE-1011-864D-B1B9-BC8670315BDD}"/>
              </a:ext>
            </a:extLst>
          </p:cNvPr>
          <p:cNvSpPr>
            <a:spLocks noGrp="1"/>
          </p:cNvSpPr>
          <p:nvPr>
            <p:ph type="sldNum" sz="quarter" idx="12"/>
          </p:nvPr>
        </p:nvSpPr>
        <p:spPr/>
        <p:txBody>
          <a:bodyPr/>
          <a:lstStyle/>
          <a:p>
            <a:fld id="{510FD324-EEF2-094B-AC85-EC571FB3D264}" type="slidenum">
              <a:rPr kumimoji="1" lang="ja-JP" altLang="en-US" smtClean="0"/>
              <a:t>4</a:t>
            </a:fld>
            <a:endParaRPr kumimoji="1" lang="ja-JP" altLang="en-US"/>
          </a:p>
        </p:txBody>
      </p:sp>
    </p:spTree>
    <p:extLst>
      <p:ext uri="{BB962C8B-B14F-4D97-AF65-F5344CB8AC3E}">
        <p14:creationId xmlns:p14="http://schemas.microsoft.com/office/powerpoint/2010/main" val="821690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0B05D48-70C9-7648-8E6F-5311B34D052F}"/>
              </a:ext>
            </a:extLst>
          </p:cNvPr>
          <p:cNvSpPr>
            <a:spLocks noGrp="1"/>
          </p:cNvSpPr>
          <p:nvPr>
            <p:ph type="title"/>
          </p:nvPr>
        </p:nvSpPr>
        <p:spPr/>
        <p:txBody>
          <a:bodyPr/>
          <a:lstStyle/>
          <a:p>
            <a:pPr algn="ctr"/>
            <a:r>
              <a:rPr kumimoji="1" lang="ja-JP" altLang="en-US"/>
              <a:t>動機</a:t>
            </a:r>
          </a:p>
        </p:txBody>
      </p:sp>
      <p:sp>
        <p:nvSpPr>
          <p:cNvPr id="3" name="コンテンツ プレースホルダー 2">
            <a:extLst>
              <a:ext uri="{FF2B5EF4-FFF2-40B4-BE49-F238E27FC236}">
                <a16:creationId xmlns:a16="http://schemas.microsoft.com/office/drawing/2014/main" id="{13DAC12E-70C4-2A4A-9AA6-65AEB90E9739}"/>
              </a:ext>
            </a:extLst>
          </p:cNvPr>
          <p:cNvSpPr>
            <a:spLocks noGrp="1"/>
          </p:cNvSpPr>
          <p:nvPr>
            <p:ph idx="1"/>
          </p:nvPr>
        </p:nvSpPr>
        <p:spPr/>
        <p:txBody>
          <a:bodyPr/>
          <a:lstStyle/>
          <a:p>
            <a:r>
              <a:rPr lang="en-US" altLang="ja-JP" dirty="0"/>
              <a:t>ILC</a:t>
            </a:r>
            <a:r>
              <a:rPr lang="ja-JP" altLang="en-US"/>
              <a:t>の電磁カロリーメータに用いられる予定であるから、増倍率を向上することで、単光子をアンプの併用なしで数えられるようになり、検出器の小型化やエネルギー分解能の向上が期待できる。</a:t>
            </a:r>
            <a:endParaRPr lang="en-US" altLang="ja-JP" dirty="0"/>
          </a:p>
          <a:p>
            <a:r>
              <a:rPr kumimoji="1" lang="ja-JP" altLang="en-US"/>
              <a:t>医療分野においても、</a:t>
            </a:r>
            <a:r>
              <a:rPr lang="ja-JP" altLang="en-US"/>
              <a:t>陽電子断層装置 </a:t>
            </a:r>
            <a:r>
              <a:rPr lang="en-US" altLang="ja-JP" dirty="0"/>
              <a:t>(</a:t>
            </a:r>
            <a:r>
              <a:rPr lang="en" altLang="ja-JP" dirty="0"/>
              <a:t>Positron Emission Tomography,</a:t>
            </a:r>
            <a:r>
              <a:rPr lang="ja-JP" altLang="en-US"/>
              <a:t> </a:t>
            </a:r>
            <a:r>
              <a:rPr lang="en" altLang="ja-JP" dirty="0"/>
              <a:t>PET) </a:t>
            </a:r>
            <a:r>
              <a:rPr lang="ja-JP" altLang="en-US"/>
              <a:t>と</a:t>
            </a:r>
            <a:r>
              <a:rPr lang="en" altLang="ja-JP" dirty="0"/>
              <a:t>X</a:t>
            </a:r>
            <a:r>
              <a:rPr lang="ja-JP" altLang="en-US"/>
              <a:t>線コンピューター断層撮影装置 </a:t>
            </a:r>
            <a:r>
              <a:rPr lang="en-US" altLang="ja-JP" dirty="0"/>
              <a:t>(</a:t>
            </a:r>
            <a:r>
              <a:rPr lang="en" altLang="ja-JP" dirty="0"/>
              <a:t>X-ray Computed Tomography,</a:t>
            </a:r>
            <a:r>
              <a:rPr lang="ja-JP" altLang="en-US"/>
              <a:t> </a:t>
            </a:r>
            <a:r>
              <a:rPr lang="en" altLang="ja-JP" dirty="0"/>
              <a:t>X</a:t>
            </a:r>
            <a:r>
              <a:rPr lang="ja-JP" altLang="en-US"/>
              <a:t>線</a:t>
            </a:r>
            <a:r>
              <a:rPr lang="en" altLang="ja-JP" dirty="0"/>
              <a:t>CT) </a:t>
            </a:r>
            <a:r>
              <a:rPr lang="ja-JP" altLang="en-US"/>
              <a:t>を組み合わせた</a:t>
            </a:r>
            <a:r>
              <a:rPr lang="en-US" altLang="ja-JP" dirty="0"/>
              <a:t>PET/CT</a:t>
            </a:r>
            <a:r>
              <a:rPr lang="ja-JP" altLang="en-US"/>
              <a:t>において、</a:t>
            </a:r>
            <a:r>
              <a:rPr lang="en-US" altLang="ja-JP" dirty="0"/>
              <a:t>PPD</a:t>
            </a:r>
            <a:r>
              <a:rPr lang="ja-JP" altLang="en-US"/>
              <a:t>の高感度が検査時間の短縮に繋がると期待されている。</a:t>
            </a:r>
            <a:endParaRPr lang="en-US" altLang="ja-JP" dirty="0"/>
          </a:p>
          <a:p>
            <a:r>
              <a:rPr lang="ja-JP" altLang="en-US" u="sng"/>
              <a:t>現在の光検出器としての</a:t>
            </a:r>
            <a:r>
              <a:rPr lang="en-US" altLang="ja-JP" u="sng" dirty="0"/>
              <a:t>PMT</a:t>
            </a:r>
            <a:r>
              <a:rPr lang="ja-JP" altLang="en-US" u="sng"/>
              <a:t>の地位を</a:t>
            </a:r>
            <a:r>
              <a:rPr lang="en-US" altLang="ja-JP" u="sng" dirty="0"/>
              <a:t>PPD</a:t>
            </a:r>
            <a:r>
              <a:rPr lang="ja-JP" altLang="en-US" u="sng"/>
              <a:t>が凌駕したい。</a:t>
            </a:r>
            <a:endParaRPr lang="en" altLang="ja-JP" u="sng" dirty="0"/>
          </a:p>
          <a:p>
            <a:endParaRPr lang="en" altLang="ja-JP" dirty="0"/>
          </a:p>
          <a:p>
            <a:endParaRPr kumimoji="1" lang="ja-JP" altLang="en-US"/>
          </a:p>
        </p:txBody>
      </p:sp>
      <p:sp>
        <p:nvSpPr>
          <p:cNvPr id="4" name="日付プレースホルダー 3">
            <a:extLst>
              <a:ext uri="{FF2B5EF4-FFF2-40B4-BE49-F238E27FC236}">
                <a16:creationId xmlns:a16="http://schemas.microsoft.com/office/drawing/2014/main" id="{BDB07580-5E94-7446-A693-E433EDDE63CF}"/>
              </a:ext>
            </a:extLst>
          </p:cNvPr>
          <p:cNvSpPr>
            <a:spLocks noGrp="1"/>
          </p:cNvSpPr>
          <p:nvPr>
            <p:ph type="dt" sz="half" idx="10"/>
          </p:nvPr>
        </p:nvSpPr>
        <p:spPr/>
        <p:txBody>
          <a:bodyPr/>
          <a:lstStyle/>
          <a:p>
            <a:r>
              <a:rPr kumimoji="1" lang="en-US" altLang="ja-JP" dirty="0"/>
              <a:t>2018/9/12</a:t>
            </a:r>
            <a:endParaRPr kumimoji="1" lang="ja-JP" altLang="en-US"/>
          </a:p>
        </p:txBody>
      </p:sp>
      <p:sp>
        <p:nvSpPr>
          <p:cNvPr id="5" name="スライド番号プレースホルダー 4">
            <a:extLst>
              <a:ext uri="{FF2B5EF4-FFF2-40B4-BE49-F238E27FC236}">
                <a16:creationId xmlns:a16="http://schemas.microsoft.com/office/drawing/2014/main" id="{E80F2431-1C17-2144-80A6-46947ECE7E04}"/>
              </a:ext>
            </a:extLst>
          </p:cNvPr>
          <p:cNvSpPr>
            <a:spLocks noGrp="1"/>
          </p:cNvSpPr>
          <p:nvPr>
            <p:ph type="sldNum" sz="quarter" idx="12"/>
          </p:nvPr>
        </p:nvSpPr>
        <p:spPr/>
        <p:txBody>
          <a:bodyPr/>
          <a:lstStyle/>
          <a:p>
            <a:fld id="{510FD324-EEF2-094B-AC85-EC571FB3D264}" type="slidenum">
              <a:rPr kumimoji="1" lang="ja-JP" altLang="en-US" smtClean="0"/>
              <a:t>5</a:t>
            </a:fld>
            <a:endParaRPr kumimoji="1" lang="ja-JP" altLang="en-US"/>
          </a:p>
        </p:txBody>
      </p:sp>
    </p:spTree>
    <p:extLst>
      <p:ext uri="{BB962C8B-B14F-4D97-AF65-F5344CB8AC3E}">
        <p14:creationId xmlns:p14="http://schemas.microsoft.com/office/powerpoint/2010/main" val="2873628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A702F82-E285-7E43-9684-7AD03A6DB575}"/>
              </a:ext>
            </a:extLst>
          </p:cNvPr>
          <p:cNvSpPr>
            <a:spLocks noGrp="1"/>
          </p:cNvSpPr>
          <p:nvPr>
            <p:ph type="title"/>
          </p:nvPr>
        </p:nvSpPr>
        <p:spPr/>
        <p:txBody>
          <a:bodyPr>
            <a:normAutofit/>
          </a:bodyPr>
          <a:lstStyle/>
          <a:p>
            <a:pPr algn="ctr"/>
            <a:r>
              <a:rPr lang="en-US" altLang="ja-JP" dirty="0"/>
              <a:t>PPD</a:t>
            </a:r>
            <a:r>
              <a:rPr lang="ja-JP" altLang="en-US"/>
              <a:t>の構造</a:t>
            </a:r>
            <a:endParaRPr kumimoji="1" lang="ja-JP" altLang="en-US"/>
          </a:p>
        </p:txBody>
      </p:sp>
      <p:sp>
        <p:nvSpPr>
          <p:cNvPr id="3" name="コンテンツ プレースホルダー 2">
            <a:extLst>
              <a:ext uri="{FF2B5EF4-FFF2-40B4-BE49-F238E27FC236}">
                <a16:creationId xmlns:a16="http://schemas.microsoft.com/office/drawing/2014/main" id="{0BFD1997-158E-EE44-B43C-CF0D0E0ED5F3}"/>
              </a:ext>
            </a:extLst>
          </p:cNvPr>
          <p:cNvSpPr>
            <a:spLocks noGrp="1"/>
          </p:cNvSpPr>
          <p:nvPr>
            <p:ph idx="1"/>
          </p:nvPr>
        </p:nvSpPr>
        <p:spPr>
          <a:xfrm>
            <a:off x="1141412" y="2249487"/>
            <a:ext cx="4844521" cy="3541714"/>
          </a:xfrm>
        </p:spPr>
        <p:txBody>
          <a:bodyPr anchor="ctr">
            <a:normAutofit/>
          </a:bodyPr>
          <a:lstStyle/>
          <a:p>
            <a:pPr marL="0" indent="0">
              <a:buNone/>
            </a:pPr>
            <a:r>
              <a:rPr lang="en-US" altLang="ja-JP" dirty="0"/>
              <a:t>PPD</a:t>
            </a:r>
            <a:r>
              <a:rPr lang="ja-JP" altLang="ja-JP"/>
              <a:t>はガイガーモードで動作する</a:t>
            </a:r>
            <a:r>
              <a:rPr lang="en-US" altLang="ja-JP" dirty="0"/>
              <a:t>Avalanche Photodiode(APD)Pixel</a:t>
            </a:r>
            <a:r>
              <a:rPr lang="ja-JP" altLang="ja-JP"/>
              <a:t>を</a:t>
            </a:r>
            <a:r>
              <a:rPr lang="ja-JP" altLang="en-US"/>
              <a:t>右</a:t>
            </a:r>
            <a:r>
              <a:rPr lang="ja-JP" altLang="ja-JP"/>
              <a:t>図のように</a:t>
            </a:r>
            <a:r>
              <a:rPr lang="en-US" altLang="ja-JP" dirty="0"/>
              <a:t>2</a:t>
            </a:r>
            <a:r>
              <a:rPr lang="ja-JP" altLang="ja-JP"/>
              <a:t>次元上に多数並列接続した構造の半導体光子計数器で</a:t>
            </a:r>
            <a:r>
              <a:rPr lang="ja-JP" altLang="en-US"/>
              <a:t>ある。</a:t>
            </a:r>
            <a:endParaRPr lang="en-US" altLang="ja-JP" dirty="0"/>
          </a:p>
        </p:txBody>
      </p:sp>
      <p:pic>
        <p:nvPicPr>
          <p:cNvPr id="5" name="図 4">
            <a:extLst>
              <a:ext uri="{FF2B5EF4-FFF2-40B4-BE49-F238E27FC236}">
                <a16:creationId xmlns:a16="http://schemas.microsoft.com/office/drawing/2014/main" id="{5D930BD4-35CB-6647-A31D-DB32655373EF}"/>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985933" y="2364827"/>
            <a:ext cx="4766150" cy="3258207"/>
          </a:xfrm>
          <a:prstGeom prst="rect">
            <a:avLst/>
          </a:prstGeom>
        </p:spPr>
      </p:pic>
      <p:sp>
        <p:nvSpPr>
          <p:cNvPr id="4" name="日付プレースホルダー 3">
            <a:extLst>
              <a:ext uri="{FF2B5EF4-FFF2-40B4-BE49-F238E27FC236}">
                <a16:creationId xmlns:a16="http://schemas.microsoft.com/office/drawing/2014/main" id="{CC496BF1-5336-2740-8993-DAC136F59CB6}"/>
              </a:ext>
            </a:extLst>
          </p:cNvPr>
          <p:cNvSpPr>
            <a:spLocks noGrp="1"/>
          </p:cNvSpPr>
          <p:nvPr>
            <p:ph type="dt" sz="half" idx="10"/>
          </p:nvPr>
        </p:nvSpPr>
        <p:spPr/>
        <p:txBody>
          <a:bodyPr/>
          <a:lstStyle/>
          <a:p>
            <a:r>
              <a:rPr kumimoji="1" lang="en-US" altLang="ja-JP"/>
              <a:t>2018/9/12</a:t>
            </a:r>
            <a:endParaRPr kumimoji="1" lang="ja-JP" altLang="en-US"/>
          </a:p>
        </p:txBody>
      </p:sp>
      <p:sp>
        <p:nvSpPr>
          <p:cNvPr id="6" name="スライド番号プレースホルダー 5">
            <a:extLst>
              <a:ext uri="{FF2B5EF4-FFF2-40B4-BE49-F238E27FC236}">
                <a16:creationId xmlns:a16="http://schemas.microsoft.com/office/drawing/2014/main" id="{0339A491-6DA0-C74E-85A3-36A88C100F51}"/>
              </a:ext>
            </a:extLst>
          </p:cNvPr>
          <p:cNvSpPr>
            <a:spLocks noGrp="1"/>
          </p:cNvSpPr>
          <p:nvPr>
            <p:ph type="sldNum" sz="quarter" idx="12"/>
          </p:nvPr>
        </p:nvSpPr>
        <p:spPr/>
        <p:txBody>
          <a:bodyPr/>
          <a:lstStyle/>
          <a:p>
            <a:fld id="{510FD324-EEF2-094B-AC85-EC571FB3D264}" type="slidenum">
              <a:rPr kumimoji="1" lang="ja-JP" altLang="en-US" smtClean="0"/>
              <a:t>6</a:t>
            </a:fld>
            <a:endParaRPr kumimoji="1" lang="ja-JP" altLang="en-US"/>
          </a:p>
        </p:txBody>
      </p:sp>
    </p:spTree>
    <p:extLst>
      <p:ext uri="{BB962C8B-B14F-4D97-AF65-F5344CB8AC3E}">
        <p14:creationId xmlns:p14="http://schemas.microsoft.com/office/powerpoint/2010/main" val="3383684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F87D08-738F-E64A-B293-50CB23B21BE1}"/>
              </a:ext>
            </a:extLst>
          </p:cNvPr>
          <p:cNvSpPr>
            <a:spLocks noGrp="1"/>
          </p:cNvSpPr>
          <p:nvPr>
            <p:ph type="title"/>
          </p:nvPr>
        </p:nvSpPr>
        <p:spPr>
          <a:xfrm>
            <a:off x="838200" y="365126"/>
            <a:ext cx="10515600" cy="920750"/>
          </a:xfrm>
        </p:spPr>
        <p:txBody>
          <a:bodyPr/>
          <a:lstStyle/>
          <a:p>
            <a:pPr algn="ctr"/>
            <a:r>
              <a:rPr kumimoji="1" lang="en-US" altLang="ja-JP" dirty="0"/>
              <a:t>APD</a:t>
            </a:r>
            <a:r>
              <a:rPr lang="ja-JP" altLang="en-US"/>
              <a:t>のガイガーモード</a:t>
            </a:r>
            <a:endParaRPr kumimoji="1" lang="ja-JP" altLang="en-US"/>
          </a:p>
        </p:txBody>
      </p:sp>
      <p:pic>
        <p:nvPicPr>
          <p:cNvPr id="7" name="コンテンツ プレースホルダー 6">
            <a:extLst>
              <a:ext uri="{FF2B5EF4-FFF2-40B4-BE49-F238E27FC236}">
                <a16:creationId xmlns:a16="http://schemas.microsoft.com/office/drawing/2014/main" id="{F888D915-D01E-2F4E-A581-1BF844125725}"/>
              </a:ext>
            </a:extLst>
          </p:cNvPr>
          <p:cNvPicPr>
            <a:picLocks noGrp="1" noChangeAspect="1"/>
          </p:cNvPicPr>
          <p:nvPr>
            <p:ph idx="1"/>
          </p:nvPr>
        </p:nvPicPr>
        <p:blipFill>
          <a:blip r:embed="rId2"/>
          <a:stretch>
            <a:fillRect/>
          </a:stretch>
        </p:blipFill>
        <p:spPr>
          <a:xfrm>
            <a:off x="6096000" y="2158025"/>
            <a:ext cx="5355996" cy="3326176"/>
          </a:xfrm>
        </p:spPr>
      </p:pic>
      <p:sp>
        <p:nvSpPr>
          <p:cNvPr id="4" name="日付プレースホルダー 3">
            <a:extLst>
              <a:ext uri="{FF2B5EF4-FFF2-40B4-BE49-F238E27FC236}">
                <a16:creationId xmlns:a16="http://schemas.microsoft.com/office/drawing/2014/main" id="{9B7A486A-4811-D04A-8EA4-B9524CDC00B3}"/>
              </a:ext>
            </a:extLst>
          </p:cNvPr>
          <p:cNvSpPr>
            <a:spLocks noGrp="1"/>
          </p:cNvSpPr>
          <p:nvPr>
            <p:ph type="dt" sz="half" idx="10"/>
          </p:nvPr>
        </p:nvSpPr>
        <p:spPr/>
        <p:txBody>
          <a:bodyPr/>
          <a:lstStyle/>
          <a:p>
            <a:r>
              <a:rPr kumimoji="1" lang="en-US" altLang="ja-JP"/>
              <a:t>2018/9/12</a:t>
            </a:r>
            <a:endParaRPr kumimoji="1" lang="ja-JP" altLang="en-US"/>
          </a:p>
        </p:txBody>
      </p:sp>
      <p:sp>
        <p:nvSpPr>
          <p:cNvPr id="5" name="スライド番号プレースホルダー 4">
            <a:extLst>
              <a:ext uri="{FF2B5EF4-FFF2-40B4-BE49-F238E27FC236}">
                <a16:creationId xmlns:a16="http://schemas.microsoft.com/office/drawing/2014/main" id="{F53F5A06-E06B-C142-B984-A3A63EC549D5}"/>
              </a:ext>
            </a:extLst>
          </p:cNvPr>
          <p:cNvSpPr>
            <a:spLocks noGrp="1"/>
          </p:cNvSpPr>
          <p:nvPr>
            <p:ph type="sldNum" sz="quarter" idx="12"/>
          </p:nvPr>
        </p:nvSpPr>
        <p:spPr/>
        <p:txBody>
          <a:bodyPr/>
          <a:lstStyle/>
          <a:p>
            <a:fld id="{510FD324-EEF2-094B-AC85-EC571FB3D264}" type="slidenum">
              <a:rPr kumimoji="1" lang="ja-JP" altLang="en-US" smtClean="0"/>
              <a:t>7</a:t>
            </a:fld>
            <a:endParaRPr kumimoji="1" lang="ja-JP" altLang="en-US"/>
          </a:p>
        </p:txBody>
      </p:sp>
      <p:sp>
        <p:nvSpPr>
          <p:cNvPr id="9" name="テキスト ボックス 8">
            <a:extLst>
              <a:ext uri="{FF2B5EF4-FFF2-40B4-BE49-F238E27FC236}">
                <a16:creationId xmlns:a16="http://schemas.microsoft.com/office/drawing/2014/main" id="{D10CA11F-CE3E-214D-9BA7-C65E15A4B17C}"/>
              </a:ext>
            </a:extLst>
          </p:cNvPr>
          <p:cNvSpPr txBox="1"/>
          <p:nvPr/>
        </p:nvSpPr>
        <p:spPr>
          <a:xfrm>
            <a:off x="838200" y="1285876"/>
            <a:ext cx="5048250" cy="4832092"/>
          </a:xfrm>
          <a:prstGeom prst="rect">
            <a:avLst/>
          </a:prstGeom>
          <a:noFill/>
        </p:spPr>
        <p:txBody>
          <a:bodyPr wrap="square" rtlCol="0">
            <a:spAutoFit/>
          </a:bodyPr>
          <a:lstStyle/>
          <a:p>
            <a:r>
              <a:rPr lang="en-US" altLang="ja-JP" sz="2200" dirty="0"/>
              <a:t>APD</a:t>
            </a:r>
            <a:r>
              <a:rPr lang="ja-JP" altLang="en-US" sz="2200"/>
              <a:t>は</a:t>
            </a:r>
            <a:r>
              <a:rPr lang="en-US" altLang="ja-JP" sz="2200" dirty="0" err="1"/>
              <a:t>pn</a:t>
            </a:r>
            <a:r>
              <a:rPr lang="ja-JP" altLang="en-US" sz="2200"/>
              <a:t>接合ダイオードになっており、逆電圧を付加することで光子により電子正孔対を生成することで空乏層内でキャリアがさらに電子正孔対を生成する。左は比例モードでの増幅過程であり、動作電圧が低いため、電子のみが増倍キャリアの役割を果たしており、電子は速やかに空乏層から出て増幅を終える。右はガイガーモードでの動作電圧であり、動作電圧が高いため、電子と正孔の両方が増倍キャリアとなり、空乏層内で何回も増幅し雪崩増幅を起こす。これは自発的に鳴り止まないため、クエンチング機構を必要とする。</a:t>
            </a:r>
            <a:endParaRPr kumimoji="1" lang="ja-JP" altLang="en-US" sz="2200"/>
          </a:p>
        </p:txBody>
      </p:sp>
    </p:spTree>
    <p:extLst>
      <p:ext uri="{BB962C8B-B14F-4D97-AF65-F5344CB8AC3E}">
        <p14:creationId xmlns:p14="http://schemas.microsoft.com/office/powerpoint/2010/main" val="4256192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400BE5-E1C6-6C4B-9C24-E664B48FDBBA}"/>
              </a:ext>
            </a:extLst>
          </p:cNvPr>
          <p:cNvSpPr>
            <a:spLocks noGrp="1"/>
          </p:cNvSpPr>
          <p:nvPr>
            <p:ph type="title"/>
          </p:nvPr>
        </p:nvSpPr>
        <p:spPr/>
        <p:txBody>
          <a:bodyPr/>
          <a:lstStyle/>
          <a:p>
            <a:pPr algn="ctr"/>
            <a:r>
              <a:rPr kumimoji="1" lang="ja-JP" altLang="en-US"/>
              <a:t>クエンチング機構</a:t>
            </a:r>
          </a:p>
        </p:txBody>
      </p:sp>
      <mc:AlternateContent xmlns:mc="http://schemas.openxmlformats.org/markup-compatibility/2006">
        <mc:Choice xmlns:a14="http://schemas.microsoft.com/office/drawing/2010/main" Requires="a14">
          <p:sp>
            <p:nvSpPr>
              <p:cNvPr id="6" name="コンテンツ プレースホルダー 5">
                <a:extLst>
                  <a:ext uri="{FF2B5EF4-FFF2-40B4-BE49-F238E27FC236}">
                    <a16:creationId xmlns:a16="http://schemas.microsoft.com/office/drawing/2014/main" id="{E4E44D6C-A3EF-2A46-888E-1E150FC63828}"/>
                  </a:ext>
                </a:extLst>
              </p:cNvPr>
              <p:cNvSpPr>
                <a:spLocks noGrp="1"/>
              </p:cNvSpPr>
              <p:nvPr>
                <p:ph idx="1"/>
              </p:nvPr>
            </p:nvSpPr>
            <p:spPr/>
            <p:txBody>
              <a:bodyPr/>
              <a:lstStyle/>
              <a:p>
                <a:r>
                  <a:rPr kumimoji="1" lang="ja-JP" altLang="en-US"/>
                  <a:t>ガイガーモードで動作させるため、</a:t>
                </a:r>
                <a:r>
                  <a:rPr kumimoji="1" lang="en-US" altLang="ja-JP" dirty="0"/>
                  <a:t>PPD</a:t>
                </a:r>
                <a:r>
                  <a:rPr kumimoji="1" lang="ja-JP" altLang="en-US"/>
                  <a:t>には意図的に増倍を止めるクエンチング機構が必要</a:t>
                </a:r>
                <a:r>
                  <a:rPr lang="ja-JP" altLang="en-US"/>
                  <a:t>である。（</a:t>
                </a:r>
                <a:r>
                  <a:rPr lang="en-US" altLang="ja-JP" dirty="0"/>
                  <a:t>1</a:t>
                </a:r>
                <a:r>
                  <a:rPr lang="ja-JP" altLang="en-US"/>
                  <a:t>個のピクセルが鳴るかどうかで光子のエネルギーは分からない。）</a:t>
                </a:r>
                <a:endParaRPr lang="en-US" altLang="ja-JP" dirty="0"/>
              </a:p>
              <a:p>
                <a:r>
                  <a:rPr kumimoji="1" lang="en-US" altLang="ja-JP" dirty="0"/>
                  <a:t>MPPC(</a:t>
                </a:r>
                <a:r>
                  <a:rPr kumimoji="1" lang="ja-JP" altLang="en-US"/>
                  <a:t>浜松フォトニクス製</a:t>
                </a:r>
                <a:r>
                  <a:rPr kumimoji="1" lang="en-US" altLang="ja-JP" dirty="0"/>
                  <a:t>)</a:t>
                </a:r>
                <a:r>
                  <a:rPr kumimoji="1" lang="ja-JP" altLang="en-US"/>
                  <a:t>では、</a:t>
                </a:r>
                <a:r>
                  <a:rPr kumimoji="1" lang="en-US" altLang="ja-JP" dirty="0"/>
                  <a:t>APD</a:t>
                </a:r>
                <a:r>
                  <a:rPr kumimoji="1" lang="ja-JP" altLang="en-US"/>
                  <a:t>に直列に抵抗を接続することで電流が流れた時に電圧降下を起こし、</a:t>
                </a:r>
                <a:r>
                  <a:rPr kumimoji="1" lang="en-US" altLang="ja-JP" dirty="0"/>
                  <a:t>APD</a:t>
                </a:r>
                <a:r>
                  <a:rPr kumimoji="1" lang="ja-JP" altLang="en-US"/>
                  <a:t>にかかる電圧をガイガーモードから外れる電圧</a:t>
                </a:r>
                <a14:m>
                  <m:oMath xmlns:m="http://schemas.openxmlformats.org/officeDocument/2006/math">
                    <m:sSub>
                      <m:sSubPr>
                        <m:ctrlPr>
                          <a:rPr lang="ja-JP" altLang="ja-JP" i="1">
                            <a:latin typeface="Cambria Math" panose="02040503050406030204" pitchFamily="18" charset="0"/>
                          </a:rPr>
                        </m:ctrlPr>
                      </m:sSubPr>
                      <m:e>
                        <m:r>
                          <a:rPr lang="en-US" altLang="ja-JP" i="1">
                            <a:latin typeface="Cambria Math" panose="02040503050406030204" pitchFamily="18" charset="0"/>
                          </a:rPr>
                          <m:t>𝑉</m:t>
                        </m:r>
                      </m:e>
                      <m:sub>
                        <m:r>
                          <a:rPr lang="en-US" altLang="ja-JP" i="1">
                            <a:latin typeface="Cambria Math" panose="02040503050406030204" pitchFamily="18" charset="0"/>
                          </a:rPr>
                          <m:t>𝑏𝑟</m:t>
                        </m:r>
                      </m:sub>
                    </m:sSub>
                  </m:oMath>
                </a14:m>
                <a:r>
                  <a:rPr kumimoji="1" lang="ja-JP" altLang="en-US"/>
                  <a:t>まで下げることで増幅を止めている。</a:t>
                </a:r>
                <a:endParaRPr kumimoji="1" lang="en-US" altLang="ja-JP" dirty="0"/>
              </a:p>
              <a:p>
                <a:r>
                  <a:rPr lang="ja-JP" altLang="en-US"/>
                  <a:t>これ以降</a:t>
                </a:r>
                <a:r>
                  <a:rPr lang="en-US" altLang="ja-JP" dirty="0"/>
                  <a:t>MPPC</a:t>
                </a:r>
                <a:r>
                  <a:rPr lang="ja-JP" altLang="en-US"/>
                  <a:t>を想定して考えてゆく。</a:t>
                </a:r>
                <a:endParaRPr kumimoji="1" lang="en-US" altLang="ja-JP" dirty="0"/>
              </a:p>
              <a:p>
                <a:endParaRPr kumimoji="1" lang="en-US" altLang="ja-JP" dirty="0"/>
              </a:p>
            </p:txBody>
          </p:sp>
        </mc:Choice>
        <mc:Fallback>
          <p:sp>
            <p:nvSpPr>
              <p:cNvPr id="6" name="コンテンツ プレースホルダー 5">
                <a:extLst>
                  <a:ext uri="{FF2B5EF4-FFF2-40B4-BE49-F238E27FC236}">
                    <a16:creationId xmlns:a16="http://schemas.microsoft.com/office/drawing/2014/main" id="{E4E44D6C-A3EF-2A46-888E-1E150FC63828}"/>
                  </a:ext>
                </a:extLst>
              </p:cNvPr>
              <p:cNvSpPr>
                <a:spLocks noGrp="1" noRot="1" noChangeAspect="1" noMove="1" noResize="1" noEditPoints="1" noAdjustHandles="1" noChangeArrowheads="1" noChangeShapeType="1" noTextEdit="1"/>
              </p:cNvSpPr>
              <p:nvPr>
                <p:ph idx="1"/>
              </p:nvPr>
            </p:nvSpPr>
            <p:spPr>
              <a:blipFill>
                <a:blip r:embed="rId2"/>
                <a:stretch>
                  <a:fillRect l="-965" t="-2632" r="-1086"/>
                </a:stretch>
              </a:blipFill>
            </p:spPr>
            <p:txBody>
              <a:bodyPr/>
              <a:lstStyle/>
              <a:p>
                <a:r>
                  <a:rPr lang="ja-JP" altLang="en-US">
                    <a:noFill/>
                  </a:rPr>
                  <a:t> </a:t>
                </a:r>
              </a:p>
            </p:txBody>
          </p:sp>
        </mc:Fallback>
      </mc:AlternateContent>
      <p:sp>
        <p:nvSpPr>
          <p:cNvPr id="4" name="日付プレースホルダー 3">
            <a:extLst>
              <a:ext uri="{FF2B5EF4-FFF2-40B4-BE49-F238E27FC236}">
                <a16:creationId xmlns:a16="http://schemas.microsoft.com/office/drawing/2014/main" id="{841A9F16-D3C4-9B46-B63D-0BF447D97E04}"/>
              </a:ext>
            </a:extLst>
          </p:cNvPr>
          <p:cNvSpPr>
            <a:spLocks noGrp="1"/>
          </p:cNvSpPr>
          <p:nvPr>
            <p:ph type="dt" sz="half" idx="10"/>
          </p:nvPr>
        </p:nvSpPr>
        <p:spPr/>
        <p:txBody>
          <a:bodyPr/>
          <a:lstStyle/>
          <a:p>
            <a:r>
              <a:rPr kumimoji="1" lang="en-US" altLang="ja-JP"/>
              <a:t>2018/9/12</a:t>
            </a:r>
            <a:endParaRPr kumimoji="1" lang="ja-JP" altLang="en-US"/>
          </a:p>
        </p:txBody>
      </p:sp>
      <p:sp>
        <p:nvSpPr>
          <p:cNvPr id="5" name="スライド番号プレースホルダー 4">
            <a:extLst>
              <a:ext uri="{FF2B5EF4-FFF2-40B4-BE49-F238E27FC236}">
                <a16:creationId xmlns:a16="http://schemas.microsoft.com/office/drawing/2014/main" id="{3CAE5BBE-4960-8A47-8665-29A28314547E}"/>
              </a:ext>
            </a:extLst>
          </p:cNvPr>
          <p:cNvSpPr>
            <a:spLocks noGrp="1"/>
          </p:cNvSpPr>
          <p:nvPr>
            <p:ph type="sldNum" sz="quarter" idx="12"/>
          </p:nvPr>
        </p:nvSpPr>
        <p:spPr/>
        <p:txBody>
          <a:bodyPr/>
          <a:lstStyle/>
          <a:p>
            <a:fld id="{510FD324-EEF2-094B-AC85-EC571FB3D264}" type="slidenum">
              <a:rPr kumimoji="1" lang="ja-JP" altLang="en-US" smtClean="0"/>
              <a:t>8</a:t>
            </a:fld>
            <a:endParaRPr kumimoji="1" lang="ja-JP" altLang="en-US"/>
          </a:p>
        </p:txBody>
      </p:sp>
    </p:spTree>
    <p:extLst>
      <p:ext uri="{BB962C8B-B14F-4D97-AF65-F5344CB8AC3E}">
        <p14:creationId xmlns:p14="http://schemas.microsoft.com/office/powerpoint/2010/main" val="2611891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E182DE-290F-9842-9E6D-A2DD694FE7C2}"/>
              </a:ext>
            </a:extLst>
          </p:cNvPr>
          <p:cNvSpPr>
            <a:spLocks noGrp="1"/>
          </p:cNvSpPr>
          <p:nvPr>
            <p:ph type="title"/>
          </p:nvPr>
        </p:nvSpPr>
        <p:spPr/>
        <p:txBody>
          <a:bodyPr>
            <a:normAutofit/>
          </a:bodyPr>
          <a:lstStyle/>
          <a:p>
            <a:pPr algn="ctr"/>
            <a:r>
              <a:rPr lang="ja-JP" altLang="en-US"/>
              <a:t>従来の</a:t>
            </a:r>
            <a:r>
              <a:rPr lang="en-US" altLang="ja-JP" dirty="0"/>
              <a:t>PPD</a:t>
            </a:r>
            <a:r>
              <a:rPr lang="ja-JP" altLang="en-US"/>
              <a:t>の等価回路</a:t>
            </a:r>
            <a:endParaRPr kumimoji="1" lang="ja-JP" altLang="en-US"/>
          </a:p>
        </p:txBody>
      </p:sp>
      <p:pic>
        <p:nvPicPr>
          <p:cNvPr id="8" name="図 7">
            <a:extLst>
              <a:ext uri="{FF2B5EF4-FFF2-40B4-BE49-F238E27FC236}">
                <a16:creationId xmlns:a16="http://schemas.microsoft.com/office/drawing/2014/main" id="{80C253BE-14C0-7E42-9C5F-BAA81DF47CE1}"/>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6543675" y="2443163"/>
            <a:ext cx="4503736" cy="2855912"/>
          </a:xfrm>
          <a:prstGeom prst="rect">
            <a:avLst/>
          </a:prstGeom>
        </p:spPr>
      </p:pic>
      <mc:AlternateContent xmlns:mc="http://schemas.openxmlformats.org/markup-compatibility/2006">
        <mc:Choice xmlns:a14="http://schemas.microsoft.com/office/drawing/2010/main" Requires="a14">
          <p:sp>
            <p:nvSpPr>
              <p:cNvPr id="6" name="テキスト ボックス 5">
                <a:extLst>
                  <a:ext uri="{FF2B5EF4-FFF2-40B4-BE49-F238E27FC236}">
                    <a16:creationId xmlns:a16="http://schemas.microsoft.com/office/drawing/2014/main" id="{559ECD51-6A36-8A41-989A-753B948F315D}"/>
                  </a:ext>
                </a:extLst>
              </p:cNvPr>
              <p:cNvSpPr txBox="1"/>
              <p:nvPr/>
            </p:nvSpPr>
            <p:spPr>
              <a:xfrm>
                <a:off x="1071964" y="2073191"/>
                <a:ext cx="4761677" cy="3595856"/>
              </a:xfrm>
              <a:prstGeom prst="rect">
                <a:avLst/>
              </a:prstGeom>
              <a:noFill/>
            </p:spPr>
            <p:txBody>
              <a:bodyPr wrap="square" rtlCol="0">
                <a:spAutoFit/>
              </a:bodyPr>
              <a:lstStyle/>
              <a:p>
                <a:r>
                  <a:rPr lang="ja-JP" altLang="en-US" sz="2800"/>
                  <a:t>端子間容量</a:t>
                </a:r>
                <a14:m>
                  <m:oMath xmlns:m="http://schemas.openxmlformats.org/officeDocument/2006/math">
                    <m:sSub>
                      <m:sSubPr>
                        <m:ctrlPr>
                          <a:rPr lang="ja-JP" altLang="ja-JP" sz="2800" i="1">
                            <a:latin typeface="Cambria Math" panose="02040503050406030204" pitchFamily="18" charset="0"/>
                          </a:rPr>
                        </m:ctrlPr>
                      </m:sSubPr>
                      <m:e>
                        <m:r>
                          <a:rPr lang="en-US" altLang="ja-JP" sz="2800" i="1">
                            <a:latin typeface="Cambria Math" panose="02040503050406030204" pitchFamily="18" charset="0"/>
                          </a:rPr>
                          <m:t>𝐶</m:t>
                        </m:r>
                      </m:e>
                      <m:sub>
                        <m:r>
                          <a:rPr lang="en-US" altLang="ja-JP" sz="2800" i="1">
                            <a:latin typeface="Cambria Math" panose="02040503050406030204" pitchFamily="18" charset="0"/>
                          </a:rPr>
                          <m:t>𝑑</m:t>
                        </m:r>
                      </m:sub>
                    </m:sSub>
                  </m:oMath>
                </a14:m>
                <a:r>
                  <a:rPr lang="ja-JP" altLang="en-US" sz="2800"/>
                  <a:t>の</a:t>
                </a:r>
                <a:r>
                  <a:rPr lang="en-US" altLang="ja-JP" sz="2800" dirty="0"/>
                  <a:t>APD</a:t>
                </a:r>
                <a:r>
                  <a:rPr lang="ja-JP" altLang="en-US" sz="2800"/>
                  <a:t>、抵抗</a:t>
                </a:r>
                <a14:m>
                  <m:oMath xmlns:m="http://schemas.openxmlformats.org/officeDocument/2006/math">
                    <m:sSub>
                      <m:sSubPr>
                        <m:ctrlPr>
                          <a:rPr lang="en-US" altLang="ja-JP" sz="2800" i="1" smtClean="0">
                            <a:latin typeface="Cambria Math" panose="02040503050406030204" pitchFamily="18" charset="0"/>
                          </a:rPr>
                        </m:ctrlPr>
                      </m:sSubPr>
                      <m:e>
                        <m:r>
                          <a:rPr lang="en-US" altLang="ja-JP" sz="2800" b="0" i="1" smtClean="0">
                            <a:latin typeface="Cambria Math" panose="02040503050406030204" pitchFamily="18" charset="0"/>
                          </a:rPr>
                          <m:t>𝑅</m:t>
                        </m:r>
                      </m:e>
                      <m:sub>
                        <m:r>
                          <a:rPr lang="en-US" altLang="ja-JP" sz="2800" b="0" i="1" smtClean="0">
                            <a:latin typeface="Cambria Math" panose="02040503050406030204" pitchFamily="18" charset="0"/>
                          </a:rPr>
                          <m:t>𝑞</m:t>
                        </m:r>
                      </m:sub>
                    </m:sSub>
                  </m:oMath>
                </a14:m>
                <a:r>
                  <a:rPr lang="ja-JP" altLang="en-US" sz="2800" dirty="0"/>
                  <a:t>の</a:t>
                </a:r>
                <a:r>
                  <a:rPr lang="ja-JP" altLang="en-US" sz="2800"/>
                  <a:t>クエンチング抵抗を直列に配置し、稼働電圧</a:t>
                </a:r>
                <a14:m>
                  <m:oMath xmlns:m="http://schemas.openxmlformats.org/officeDocument/2006/math">
                    <m:sSub>
                      <m:sSubPr>
                        <m:ctrlPr>
                          <a:rPr lang="ja-JP" altLang="ja-JP" sz="2800" i="1">
                            <a:latin typeface="Cambria Math" panose="02040503050406030204" pitchFamily="18" charset="0"/>
                          </a:rPr>
                        </m:ctrlPr>
                      </m:sSubPr>
                      <m:e>
                        <m:r>
                          <a:rPr lang="en-US" altLang="ja-JP" sz="2800" i="1">
                            <a:latin typeface="Cambria Math" panose="02040503050406030204" pitchFamily="18" charset="0"/>
                          </a:rPr>
                          <m:t>𝑉</m:t>
                        </m:r>
                      </m:e>
                      <m:sub>
                        <m:r>
                          <a:rPr lang="en-US" altLang="ja-JP" sz="2800" i="1">
                            <a:latin typeface="Cambria Math" panose="02040503050406030204" pitchFamily="18" charset="0"/>
                          </a:rPr>
                          <m:t>𝑜𝑝</m:t>
                        </m:r>
                      </m:sub>
                    </m:sSub>
                  </m:oMath>
                </a14:m>
                <a:r>
                  <a:rPr lang="ja-JP" altLang="en-US" sz="2800" dirty="0"/>
                  <a:t>をかける。</a:t>
                </a:r>
                <a:endParaRPr lang="en-US" altLang="ja-JP" sz="2800" dirty="0"/>
              </a:p>
              <a:p>
                <a:r>
                  <a:rPr lang="ja-JP" altLang="en-US" sz="2800"/>
                  <a:t>増倍率</a:t>
                </a:r>
                <a:endParaRPr lang="en-US" altLang="ja-JP" sz="2800" dirty="0"/>
              </a:p>
              <a:p>
                <a:pPr/>
                <a14:m>
                  <m:oMathPara xmlns:m="http://schemas.openxmlformats.org/officeDocument/2006/math">
                    <m:oMathParaPr>
                      <m:jc m:val="centerGroup"/>
                    </m:oMathParaPr>
                    <m:oMath xmlns:m="http://schemas.openxmlformats.org/officeDocument/2006/math">
                      <m:f>
                        <m:fPr>
                          <m:ctrlPr>
                            <a:rPr lang="ja-JP" altLang="ja-JP" sz="4000" i="1">
                              <a:latin typeface="Cambria Math" panose="02040503050406030204" pitchFamily="18" charset="0"/>
                            </a:rPr>
                          </m:ctrlPr>
                        </m:fPr>
                        <m:num>
                          <m:sSub>
                            <m:sSubPr>
                              <m:ctrlPr>
                                <a:rPr lang="ja-JP" altLang="ja-JP" sz="4000" i="1" smtClean="0">
                                  <a:latin typeface="Cambria Math" panose="02040503050406030204" pitchFamily="18" charset="0"/>
                                </a:rPr>
                              </m:ctrlPr>
                            </m:sSubPr>
                            <m:e>
                              <m:r>
                                <a:rPr lang="en-US" altLang="ja-JP" sz="4000" i="1">
                                  <a:latin typeface="Cambria Math" panose="02040503050406030204" pitchFamily="18" charset="0"/>
                                </a:rPr>
                                <m:t>𝐶</m:t>
                              </m:r>
                            </m:e>
                            <m:sub>
                              <m:r>
                                <a:rPr lang="en-US" altLang="ja-JP" sz="4000" i="1">
                                  <a:latin typeface="Cambria Math" panose="02040503050406030204" pitchFamily="18" charset="0"/>
                                </a:rPr>
                                <m:t>𝑑</m:t>
                              </m:r>
                            </m:sub>
                          </m:sSub>
                          <m:d>
                            <m:dPr>
                              <m:ctrlPr>
                                <a:rPr lang="ja-JP" altLang="ja-JP" sz="4000" i="1">
                                  <a:latin typeface="Cambria Math" panose="02040503050406030204" pitchFamily="18" charset="0"/>
                                </a:rPr>
                              </m:ctrlPr>
                            </m:dPr>
                            <m:e>
                              <m:sSub>
                                <m:sSubPr>
                                  <m:ctrlPr>
                                    <a:rPr lang="ja-JP" altLang="ja-JP" sz="4000" i="1">
                                      <a:latin typeface="Cambria Math" panose="02040503050406030204" pitchFamily="18" charset="0"/>
                                    </a:rPr>
                                  </m:ctrlPr>
                                </m:sSubPr>
                                <m:e>
                                  <m:r>
                                    <a:rPr lang="en-US" altLang="ja-JP" sz="4000" i="1">
                                      <a:latin typeface="Cambria Math" panose="02040503050406030204" pitchFamily="18" charset="0"/>
                                    </a:rPr>
                                    <m:t>𝑉</m:t>
                                  </m:r>
                                </m:e>
                                <m:sub>
                                  <m:r>
                                    <a:rPr lang="en-US" altLang="ja-JP" sz="4000" i="1">
                                      <a:latin typeface="Cambria Math" panose="02040503050406030204" pitchFamily="18" charset="0"/>
                                    </a:rPr>
                                    <m:t>𝑜𝑝</m:t>
                                  </m:r>
                                </m:sub>
                              </m:sSub>
                              <m:r>
                                <a:rPr lang="en-US" altLang="ja-JP" sz="4000" i="1">
                                  <a:latin typeface="Cambria Math" panose="02040503050406030204" pitchFamily="18" charset="0"/>
                                </a:rPr>
                                <m:t>−</m:t>
                              </m:r>
                              <m:sSub>
                                <m:sSubPr>
                                  <m:ctrlPr>
                                    <a:rPr lang="ja-JP" altLang="ja-JP" sz="4000" i="1">
                                      <a:latin typeface="Cambria Math" panose="02040503050406030204" pitchFamily="18" charset="0"/>
                                    </a:rPr>
                                  </m:ctrlPr>
                                </m:sSubPr>
                                <m:e>
                                  <m:r>
                                    <a:rPr lang="en-US" altLang="ja-JP" sz="4000" i="1">
                                      <a:latin typeface="Cambria Math" panose="02040503050406030204" pitchFamily="18" charset="0"/>
                                    </a:rPr>
                                    <m:t>𝑉</m:t>
                                  </m:r>
                                </m:e>
                                <m:sub>
                                  <m:r>
                                    <a:rPr lang="en-US" altLang="ja-JP" sz="4000" i="1">
                                      <a:latin typeface="Cambria Math" panose="02040503050406030204" pitchFamily="18" charset="0"/>
                                    </a:rPr>
                                    <m:t>𝑏𝑟</m:t>
                                  </m:r>
                                </m:sub>
                              </m:sSub>
                            </m:e>
                          </m:d>
                        </m:num>
                        <m:den>
                          <m:r>
                            <a:rPr lang="en-US" altLang="ja-JP" sz="4000" i="1">
                              <a:latin typeface="Cambria Math" panose="02040503050406030204" pitchFamily="18" charset="0"/>
                            </a:rPr>
                            <m:t>𝑒</m:t>
                          </m:r>
                        </m:den>
                      </m:f>
                    </m:oMath>
                  </m:oMathPara>
                </a14:m>
                <a:endParaRPr kumimoji="1" lang="ja-JP" altLang="en-US" sz="4000"/>
              </a:p>
            </p:txBody>
          </p:sp>
        </mc:Choice>
        <mc:Fallback>
          <p:sp>
            <p:nvSpPr>
              <p:cNvPr id="6" name="テキスト ボックス 5">
                <a:extLst>
                  <a:ext uri="{FF2B5EF4-FFF2-40B4-BE49-F238E27FC236}">
                    <a16:creationId xmlns:a16="http://schemas.microsoft.com/office/drawing/2014/main" id="{559ECD51-6A36-8A41-989A-753B948F315D}"/>
                  </a:ext>
                </a:extLst>
              </p:cNvPr>
              <p:cNvSpPr txBox="1">
                <a:spLocks noRot="1" noChangeAspect="1" noMove="1" noResize="1" noEditPoints="1" noAdjustHandles="1" noChangeArrowheads="1" noChangeShapeType="1" noTextEdit="1"/>
              </p:cNvSpPr>
              <p:nvPr/>
            </p:nvSpPr>
            <p:spPr>
              <a:xfrm>
                <a:off x="1071964" y="2073191"/>
                <a:ext cx="4761677" cy="3595856"/>
              </a:xfrm>
              <a:prstGeom prst="rect">
                <a:avLst/>
              </a:prstGeom>
              <a:blipFill>
                <a:blip r:embed="rId3"/>
                <a:stretch>
                  <a:fillRect l="-2667" t="-1761" b="-1408"/>
                </a:stretch>
              </a:blipFill>
            </p:spPr>
            <p:txBody>
              <a:bodyPr/>
              <a:lstStyle/>
              <a:p>
                <a:r>
                  <a:rPr lang="ja-JP" altLang="en-US">
                    <a:noFill/>
                  </a:rPr>
                  <a:t> </a:t>
                </a:r>
              </a:p>
            </p:txBody>
          </p:sp>
        </mc:Fallback>
      </mc:AlternateContent>
      <p:sp>
        <p:nvSpPr>
          <p:cNvPr id="3" name="日付プレースホルダー 2">
            <a:extLst>
              <a:ext uri="{FF2B5EF4-FFF2-40B4-BE49-F238E27FC236}">
                <a16:creationId xmlns:a16="http://schemas.microsoft.com/office/drawing/2014/main" id="{39D27DBF-223C-DD46-9D1A-FF5A687825C4}"/>
              </a:ext>
            </a:extLst>
          </p:cNvPr>
          <p:cNvSpPr>
            <a:spLocks noGrp="1"/>
          </p:cNvSpPr>
          <p:nvPr>
            <p:ph type="dt" sz="half" idx="10"/>
          </p:nvPr>
        </p:nvSpPr>
        <p:spPr/>
        <p:txBody>
          <a:bodyPr/>
          <a:lstStyle/>
          <a:p>
            <a:r>
              <a:rPr kumimoji="1" lang="en-US" altLang="ja-JP"/>
              <a:t>2018/9/12</a:t>
            </a:r>
            <a:endParaRPr kumimoji="1" lang="ja-JP" altLang="en-US"/>
          </a:p>
        </p:txBody>
      </p:sp>
      <p:sp>
        <p:nvSpPr>
          <p:cNvPr id="4" name="スライド番号プレースホルダー 3">
            <a:extLst>
              <a:ext uri="{FF2B5EF4-FFF2-40B4-BE49-F238E27FC236}">
                <a16:creationId xmlns:a16="http://schemas.microsoft.com/office/drawing/2014/main" id="{483C4375-7E3B-CA46-A8B3-490B512D6A51}"/>
              </a:ext>
            </a:extLst>
          </p:cNvPr>
          <p:cNvSpPr>
            <a:spLocks noGrp="1"/>
          </p:cNvSpPr>
          <p:nvPr>
            <p:ph type="sldNum" sz="quarter" idx="12"/>
          </p:nvPr>
        </p:nvSpPr>
        <p:spPr/>
        <p:txBody>
          <a:bodyPr/>
          <a:lstStyle/>
          <a:p>
            <a:fld id="{510FD324-EEF2-094B-AC85-EC571FB3D264}" type="slidenum">
              <a:rPr kumimoji="1" lang="ja-JP" altLang="en-US" smtClean="0"/>
              <a:t>9</a:t>
            </a:fld>
            <a:endParaRPr kumimoji="1" lang="ja-JP" altLang="en-US"/>
          </a:p>
        </p:txBody>
      </p:sp>
    </p:spTree>
    <p:extLst>
      <p:ext uri="{BB962C8B-B14F-4D97-AF65-F5344CB8AC3E}">
        <p14:creationId xmlns:p14="http://schemas.microsoft.com/office/powerpoint/2010/main" val="2550610964"/>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1750</TotalTime>
  <Words>733</Words>
  <Application>Microsoft Macintosh PowerPoint</Application>
  <PresentationFormat>ワイド画面</PresentationFormat>
  <Paragraphs>77</Paragraphs>
  <Slides>13</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13</vt:i4>
      </vt:variant>
    </vt:vector>
  </HeadingPairs>
  <TitlesOfParts>
    <vt:vector size="19" baseType="lpstr">
      <vt:lpstr>Osaka Regular-Mono</vt:lpstr>
      <vt:lpstr>游ゴシック</vt:lpstr>
      <vt:lpstr>游ゴシック Light</vt:lpstr>
      <vt:lpstr>Arial</vt:lpstr>
      <vt:lpstr>Cambria Math</vt:lpstr>
      <vt:lpstr>Office テーマ</vt:lpstr>
      <vt:lpstr>PPDの増倍率向上模型</vt:lpstr>
      <vt:lpstr>PPDとは？</vt:lpstr>
      <vt:lpstr>PPDの利点</vt:lpstr>
      <vt:lpstr>PPDの欠点</vt:lpstr>
      <vt:lpstr>動機</vt:lpstr>
      <vt:lpstr>PPDの構造</vt:lpstr>
      <vt:lpstr>APDのガイガーモード</vt:lpstr>
      <vt:lpstr>クエンチング機構</vt:lpstr>
      <vt:lpstr>従来のPPDの等価回路</vt:lpstr>
      <vt:lpstr>新しいPPDの等価回路</vt:lpstr>
      <vt:lpstr>今後の研究</vt:lpstr>
      <vt:lpstr>総和ノイズレート</vt:lpstr>
      <vt:lpstr>増倍率の電圧依存性</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PPDの増倍率向上模型</dc:title>
  <dc:creator>梶原　昇吾</dc:creator>
  <cp:lastModifiedBy>梶原　昇吾</cp:lastModifiedBy>
  <cp:revision>37</cp:revision>
  <cp:lastPrinted>2018-09-11T06:54:17Z</cp:lastPrinted>
  <dcterms:created xsi:type="dcterms:W3CDTF">2018-09-06T05:36:54Z</dcterms:created>
  <dcterms:modified xsi:type="dcterms:W3CDTF">2018-09-11T21:19:11Z</dcterms:modified>
</cp:coreProperties>
</file>