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590" autoAdjust="0"/>
  </p:normalViewPr>
  <p:slideViewPr>
    <p:cSldViewPr>
      <p:cViewPr varScale="1">
        <p:scale>
          <a:sx n="109" d="100"/>
          <a:sy n="109" d="100"/>
        </p:scale>
        <p:origin x="1680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C61188BF-5CD7-48A5-AD89-27E458AD85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697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1188BF-5CD7-48A5-AD89-27E458AD857D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9884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41051F-FB24-4987-AAC9-295309845B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5492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52F9B2-EEF4-4CAE-B521-CE2182D52C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182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B32D7E-95A3-4E37-B2E5-9606631F53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60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9DB26D-5D8D-4AB5-A9A3-6FD6EA80F2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5995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5E100F-8812-4839-AB24-418D545E65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636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9B0A47-0817-453E-8231-270D9A2308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7891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33DFAC-19C0-4DCE-8672-7ED297F916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9682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59A743-AED6-4E47-93C3-A3735D6DB5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173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06CE2E-7BA2-421B-B957-02BA3386EA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274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94EDC5-92B6-452D-967D-4D16884B8B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975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9E0A85-79CB-4905-A7C6-2D5FA968CB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359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" y="6467475"/>
            <a:ext cx="1871762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2000" smtClean="0"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03350" y="6453188"/>
            <a:ext cx="6192838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2000" smtClean="0"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59788" y="6453188"/>
            <a:ext cx="503237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2000" smtClean="0"/>
            </a:lvl1pPr>
          </a:lstStyle>
          <a:p>
            <a:pPr>
              <a:defRPr/>
            </a:pPr>
            <a:fld id="{5BCA6E2C-2499-46BE-82D8-7FED1301E5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57DF0D7-181D-4721-AC06-59A6B1A44AAA}" type="slidenum">
              <a:rPr lang="en-US" smtClean="0"/>
              <a:pPr eaLnBrk="1" hangingPunct="1"/>
              <a:t>1</a:t>
            </a:fld>
            <a:endParaRPr lang="en-US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000" y="1332000"/>
            <a:ext cx="7772400" cy="1296839"/>
          </a:xfrm>
        </p:spPr>
        <p:txBody>
          <a:bodyPr/>
          <a:lstStyle/>
          <a:p>
            <a:pPr eaLnBrk="1" hangingPunct="1"/>
            <a:r>
              <a:rPr lang="en-US" dirty="0" smtClean="0"/>
              <a:t>FONT Meeting</a:t>
            </a:r>
            <a:br>
              <a:rPr lang="en-US" dirty="0" smtClean="0"/>
            </a:br>
            <a:r>
              <a:rPr lang="en-US" sz="3200" i="1" dirty="0" smtClean="0"/>
              <a:t>Friday 29 June 2018</a:t>
            </a:r>
            <a:endParaRPr lang="en-US" sz="3200" b="1" i="1" dirty="0" smtClean="0"/>
          </a:p>
        </p:txBody>
      </p:sp>
      <p:sp>
        <p:nvSpPr>
          <p:cNvPr id="205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174232"/>
            <a:ext cx="6400800" cy="550912"/>
          </a:xfrm>
        </p:spPr>
        <p:txBody>
          <a:bodyPr/>
          <a:lstStyle/>
          <a:p>
            <a:pPr eaLnBrk="1" hangingPunct="1"/>
            <a:r>
              <a:rPr lang="en-GB" dirty="0" smtClean="0"/>
              <a:t>Douglas BETT</a:t>
            </a:r>
            <a:endParaRPr lang="en-US" dirty="0" smtClean="0"/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688032" y="2708920"/>
            <a:ext cx="7772400" cy="147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b="1" kern="0" dirty="0" smtClean="0"/>
              <a:t>Overview: ATF June 2018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Shift schedule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graphicFrame>
        <p:nvGraphicFramePr>
          <p:cNvPr id="5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44258661"/>
              </p:ext>
            </p:extLst>
          </p:nvPr>
        </p:nvGraphicFramePr>
        <p:xfrm>
          <a:off x="457201" y="1340768"/>
          <a:ext cx="4619260" cy="482092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730423">
                  <a:extLst>
                    <a:ext uri="{9D8B030D-6E8A-4147-A177-3AD203B41FA5}">
                      <a16:colId xmlns:a16="http://schemas.microsoft.com/office/drawing/2014/main" val="828773679"/>
                    </a:ext>
                  </a:extLst>
                </a:gridCol>
                <a:gridCol w="1296279">
                  <a:extLst>
                    <a:ext uri="{9D8B030D-6E8A-4147-A177-3AD203B41FA5}">
                      <a16:colId xmlns:a16="http://schemas.microsoft.com/office/drawing/2014/main" val="2027048150"/>
                    </a:ext>
                  </a:extLst>
                </a:gridCol>
                <a:gridCol w="1296279">
                  <a:extLst>
                    <a:ext uri="{9D8B030D-6E8A-4147-A177-3AD203B41FA5}">
                      <a16:colId xmlns:a16="http://schemas.microsoft.com/office/drawing/2014/main" val="2956344136"/>
                    </a:ext>
                  </a:extLst>
                </a:gridCol>
                <a:gridCol w="1296279">
                  <a:extLst>
                    <a:ext uri="{9D8B030D-6E8A-4147-A177-3AD203B41FA5}">
                      <a16:colId xmlns:a16="http://schemas.microsoft.com/office/drawing/2014/main" val="32920918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OWL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DAY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SWING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32254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M 11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25467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T 12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99399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W 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952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T 14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76400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F 15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2a</a:t>
                      </a:r>
                      <a:endParaRPr lang="en-GB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2b</a:t>
                      </a:r>
                      <a:endParaRPr lang="en-GB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69683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S 16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>
                    <a:solidFill>
                      <a:schemeClr val="accent3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51935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S 17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>
                    <a:solidFill>
                      <a:schemeClr val="accent3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84771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M 18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71508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T 19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45860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W 20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GM</a:t>
                      </a:r>
                      <a:endParaRPr lang="en-GB" dirty="0"/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52282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T 21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GM</a:t>
                      </a:r>
                      <a:endParaRPr lang="en-GB" dirty="0"/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</a:t>
                      </a:r>
                      <a:endParaRPr lang="en-GB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91112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F 22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</a:t>
                      </a:r>
                      <a:endParaRPr lang="en-GB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GM</a:t>
                      </a:r>
                      <a:endParaRPr lang="en-GB" dirty="0"/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070643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220072" y="1318284"/>
            <a:ext cx="36004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0: setup</a:t>
            </a:r>
          </a:p>
          <a:p>
            <a:endParaRPr lang="en-GB" dirty="0" smtClean="0"/>
          </a:p>
          <a:p>
            <a:r>
              <a:rPr lang="en-GB" dirty="0" smtClean="0"/>
              <a:t>1: IPBPM alignment</a:t>
            </a:r>
            <a:br>
              <a:rPr lang="en-GB" dirty="0" smtClean="0"/>
            </a:br>
            <a:r>
              <a:rPr lang="en-GB" dirty="0" smtClean="0"/>
              <a:t>    IPBPM calibrations</a:t>
            </a:r>
            <a:br>
              <a:rPr lang="en-GB" dirty="0" smtClean="0"/>
            </a:br>
            <a:r>
              <a:rPr lang="en-GB" dirty="0" smtClean="0"/>
              <a:t>    upstream diagnostics</a:t>
            </a:r>
          </a:p>
          <a:p>
            <a:r>
              <a:rPr lang="en-GB" dirty="0" smtClean="0"/>
              <a:t>    Colin (b) (jitter runs w/</a:t>
            </a:r>
            <a:br>
              <a:rPr lang="en-GB" dirty="0" smtClean="0"/>
            </a:br>
            <a:r>
              <a:rPr lang="en-GB" dirty="0" smtClean="0"/>
              <a:t>                   normal optics)</a:t>
            </a:r>
          </a:p>
          <a:p>
            <a:endParaRPr lang="en-GB" dirty="0" smtClean="0"/>
          </a:p>
          <a:p>
            <a:r>
              <a:rPr lang="en-GB" dirty="0" smtClean="0"/>
              <a:t>2: Colin (c) (2D tilt/position scan)</a:t>
            </a:r>
          </a:p>
          <a:p>
            <a:r>
              <a:rPr lang="en-GB" dirty="0" smtClean="0"/>
              <a:t>    charge/ref. </a:t>
            </a:r>
            <a:r>
              <a:rPr lang="en-GB" dirty="0" err="1" smtClean="0"/>
              <a:t>atten</a:t>
            </a:r>
            <a:r>
              <a:rPr lang="en-GB" dirty="0" smtClean="0"/>
              <a:t>. scan</a:t>
            </a:r>
          </a:p>
          <a:p>
            <a:r>
              <a:rPr lang="en-GB" dirty="0"/>
              <a:t> </a:t>
            </a:r>
            <a:r>
              <a:rPr lang="en-GB" dirty="0" smtClean="0"/>
              <a:t>   IQ phase adjustment</a:t>
            </a:r>
          </a:p>
          <a:p>
            <a:endParaRPr lang="en-GB" dirty="0" smtClean="0"/>
          </a:p>
          <a:p>
            <a:r>
              <a:rPr lang="en-GB" dirty="0" smtClean="0"/>
              <a:t>3: bunch-to-bunch correlation</a:t>
            </a:r>
          </a:p>
          <a:p>
            <a:endParaRPr lang="en-GB" dirty="0" smtClean="0"/>
          </a:p>
          <a:p>
            <a:r>
              <a:rPr lang="en-GB" dirty="0" smtClean="0"/>
              <a:t>4: upstream feedback runs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37784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14" r="8719"/>
          <a:stretch/>
        </p:blipFill>
        <p:spPr>
          <a:xfrm>
            <a:off x="539893" y="270000"/>
            <a:ext cx="7848531" cy="6034486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 rot="20597842">
            <a:off x="1537592" y="4066561"/>
            <a:ext cx="833258" cy="2160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1991590" y="4213103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IPyCal1-3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 rot="20456063">
            <a:off x="2100355" y="3670616"/>
            <a:ext cx="833258" cy="216024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2618636" y="3789040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C000"/>
                </a:solidFill>
              </a:rPr>
              <a:t>IPxCal1-3</a:t>
            </a:r>
            <a:endParaRPr lang="en-GB" dirty="0">
              <a:solidFill>
                <a:srgbClr val="FFC000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 rot="21090675">
            <a:off x="2712342" y="3459908"/>
            <a:ext cx="811117" cy="216024"/>
          </a:xfrm>
          <a:prstGeom prst="ellipse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3476752" y="3480078"/>
            <a:ext cx="1941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92D050"/>
                </a:solidFill>
              </a:rPr>
              <a:t>mCal1, loPhase1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 rot="20808186">
            <a:off x="3884092" y="2828015"/>
            <a:ext cx="430407" cy="216024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3995936" y="3203684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IPxCal4-6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3876626" y="3104128"/>
            <a:ext cx="216024" cy="21602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" name="Straight Connector 16"/>
          <p:cNvCxnSpPr>
            <a:stCxn id="15" idx="2"/>
            <a:endCxn id="18" idx="3"/>
          </p:cNvCxnSpPr>
          <p:nvPr/>
        </p:nvCxnSpPr>
        <p:spPr>
          <a:xfrm flipH="1" flipV="1">
            <a:off x="3241912" y="2842752"/>
            <a:ext cx="634714" cy="3693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339101" y="2658086"/>
            <a:ext cx="902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jitRun1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4271480" y="2793421"/>
            <a:ext cx="99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F0"/>
                </a:solidFill>
              </a:rPr>
              <a:t>IPxCal7</a:t>
            </a:r>
            <a:endParaRPr lang="en-GB" dirty="0">
              <a:solidFill>
                <a:srgbClr val="00B0F0"/>
              </a:solidFill>
            </a:endParaRPr>
          </a:p>
        </p:txBody>
      </p:sp>
      <p:sp>
        <p:nvSpPr>
          <p:cNvPr id="20" name="Oval 19"/>
          <p:cNvSpPr/>
          <p:nvPr/>
        </p:nvSpPr>
        <p:spPr>
          <a:xfrm>
            <a:off x="4113575" y="2494566"/>
            <a:ext cx="216024" cy="21602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" name="Straight Connector 20"/>
          <p:cNvCxnSpPr>
            <a:stCxn id="20" idx="2"/>
            <a:endCxn id="23" idx="3"/>
          </p:cNvCxnSpPr>
          <p:nvPr/>
        </p:nvCxnSpPr>
        <p:spPr>
          <a:xfrm flipH="1" flipV="1">
            <a:off x="3241912" y="1885474"/>
            <a:ext cx="871663" cy="71710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2339101" y="1700808"/>
            <a:ext cx="902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jitRun2</a:t>
            </a:r>
            <a:endParaRPr lang="en-GB" dirty="0"/>
          </a:p>
        </p:txBody>
      </p:sp>
      <p:sp>
        <p:nvSpPr>
          <p:cNvPr id="29" name="Oval 28"/>
          <p:cNvSpPr/>
          <p:nvPr/>
        </p:nvSpPr>
        <p:spPr>
          <a:xfrm rot="20808186">
            <a:off x="4187272" y="2353173"/>
            <a:ext cx="321438" cy="216024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TextBox 29"/>
          <p:cNvSpPr txBox="1"/>
          <p:nvPr/>
        </p:nvSpPr>
        <p:spPr>
          <a:xfrm>
            <a:off x="4443517" y="2411596"/>
            <a:ext cx="99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70C0"/>
                </a:solidFill>
              </a:rPr>
              <a:t>IPxCal8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33" name="Oval 32"/>
          <p:cNvSpPr/>
          <p:nvPr/>
        </p:nvSpPr>
        <p:spPr>
          <a:xfrm rot="20557841">
            <a:off x="4353371" y="2053707"/>
            <a:ext cx="564322" cy="216024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206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803557" y="2060848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2060"/>
                </a:solidFill>
              </a:rPr>
              <a:t>AQF1FFxScan1-2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35" name="Oval 34"/>
          <p:cNvSpPr/>
          <p:nvPr/>
        </p:nvSpPr>
        <p:spPr>
          <a:xfrm rot="20706165">
            <a:off x="3318028" y="3254637"/>
            <a:ext cx="684398" cy="216024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/>
          <p:cNvSpPr/>
          <p:nvPr/>
        </p:nvSpPr>
        <p:spPr>
          <a:xfrm rot="20487177">
            <a:off x="4709599" y="1680778"/>
            <a:ext cx="896410" cy="216024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206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420995" y="1700808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7030A0"/>
                </a:solidFill>
              </a:rPr>
              <a:t>AQF1FFxScan3-4</a:t>
            </a:r>
            <a:endParaRPr lang="en-GB" dirty="0">
              <a:solidFill>
                <a:srgbClr val="7030A0"/>
              </a:solidFill>
            </a:endParaRPr>
          </a:p>
        </p:txBody>
      </p:sp>
      <p:sp>
        <p:nvSpPr>
          <p:cNvPr id="38" name="Oval 37"/>
          <p:cNvSpPr/>
          <p:nvPr/>
        </p:nvSpPr>
        <p:spPr>
          <a:xfrm rot="20907177">
            <a:off x="5418106" y="1405748"/>
            <a:ext cx="595303" cy="21602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206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940152" y="1403484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C00000"/>
                </a:solidFill>
              </a:rPr>
              <a:t>AQF1FFxScan5-6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40" name="Oval 39"/>
          <p:cNvSpPr/>
          <p:nvPr/>
        </p:nvSpPr>
        <p:spPr>
          <a:xfrm>
            <a:off x="5832976" y="1198424"/>
            <a:ext cx="216024" cy="21602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TextBox 40"/>
          <p:cNvSpPr txBox="1"/>
          <p:nvPr/>
        </p:nvSpPr>
        <p:spPr>
          <a:xfrm>
            <a:off x="2339752" y="827420"/>
            <a:ext cx="902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jitRun3</a:t>
            </a:r>
            <a:endParaRPr lang="en-GB" dirty="0"/>
          </a:p>
        </p:txBody>
      </p:sp>
      <p:cxnSp>
        <p:nvCxnSpPr>
          <p:cNvPr id="42" name="Straight Connector 41"/>
          <p:cNvCxnSpPr>
            <a:stCxn id="40" idx="2"/>
            <a:endCxn id="41" idx="3"/>
          </p:cNvCxnSpPr>
          <p:nvPr/>
        </p:nvCxnSpPr>
        <p:spPr>
          <a:xfrm flipH="1" flipV="1">
            <a:off x="3242563" y="1012086"/>
            <a:ext cx="2590413" cy="29435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Oval 44"/>
          <p:cNvSpPr/>
          <p:nvPr/>
        </p:nvSpPr>
        <p:spPr>
          <a:xfrm rot="21150675">
            <a:off x="5856747" y="948318"/>
            <a:ext cx="1795744" cy="2160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TextBox 45"/>
          <p:cNvSpPr txBox="1"/>
          <p:nvPr/>
        </p:nvSpPr>
        <p:spPr>
          <a:xfrm>
            <a:off x="6536635" y="1115452"/>
            <a:ext cx="1851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dynamicRange1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7" name="Oval 46"/>
          <p:cNvSpPr/>
          <p:nvPr/>
        </p:nvSpPr>
        <p:spPr>
          <a:xfrm rot="20456063">
            <a:off x="7405405" y="517294"/>
            <a:ext cx="696864" cy="216024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TextBox 47"/>
          <p:cNvSpPr txBox="1"/>
          <p:nvPr/>
        </p:nvSpPr>
        <p:spPr>
          <a:xfrm>
            <a:off x="5396085" y="522395"/>
            <a:ext cx="1903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C000"/>
                </a:solidFill>
              </a:rPr>
              <a:t>QD0FFyScan1-3</a:t>
            </a:r>
            <a:endParaRPr lang="en-GB" dirty="0">
              <a:solidFill>
                <a:srgbClr val="FFC000"/>
              </a:solidFill>
            </a:endParaRPr>
          </a:p>
        </p:txBody>
      </p:sp>
      <p:sp>
        <p:nvSpPr>
          <p:cNvPr id="49" name="Oval 48"/>
          <p:cNvSpPr/>
          <p:nvPr/>
        </p:nvSpPr>
        <p:spPr>
          <a:xfrm rot="21090675">
            <a:off x="7911945" y="331388"/>
            <a:ext cx="485746" cy="216024"/>
          </a:xfrm>
          <a:prstGeom prst="ellipse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TextBox 49"/>
          <p:cNvSpPr txBox="1"/>
          <p:nvPr/>
        </p:nvSpPr>
        <p:spPr>
          <a:xfrm>
            <a:off x="6300192" y="306096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92D050"/>
                </a:solidFill>
              </a:rPr>
              <a:t>IPyCal4-5</a:t>
            </a:r>
            <a:endParaRPr lang="en-GB" dirty="0">
              <a:solidFill>
                <a:srgbClr val="92D050"/>
              </a:solidFill>
            </a:endParaRPr>
          </a:p>
        </p:txBody>
      </p:sp>
      <p:cxnSp>
        <p:nvCxnSpPr>
          <p:cNvPr id="52" name="Straight Connector 51"/>
          <p:cNvCxnSpPr>
            <a:stCxn id="49" idx="1"/>
            <a:endCxn id="50" idx="3"/>
          </p:cNvCxnSpPr>
          <p:nvPr/>
        </p:nvCxnSpPr>
        <p:spPr>
          <a:xfrm flipH="1">
            <a:off x="7497956" y="389212"/>
            <a:ext cx="475732" cy="10155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6128129" y="4455868"/>
            <a:ext cx="1146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upstream</a:t>
            </a:r>
            <a:endParaRPr lang="en-GB" dirty="0"/>
          </a:p>
        </p:txBody>
      </p:sp>
      <p:sp>
        <p:nvSpPr>
          <p:cNvPr id="55" name="TextBox 54"/>
          <p:cNvSpPr txBox="1"/>
          <p:nvPr/>
        </p:nvSpPr>
        <p:spPr>
          <a:xfrm>
            <a:off x="6561149" y="4815908"/>
            <a:ext cx="7191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IP - x</a:t>
            </a:r>
            <a:endParaRPr lang="en-GB" dirty="0"/>
          </a:p>
        </p:txBody>
      </p:sp>
      <p:sp>
        <p:nvSpPr>
          <p:cNvPr id="56" name="TextBox 55"/>
          <p:cNvSpPr txBox="1"/>
          <p:nvPr/>
        </p:nvSpPr>
        <p:spPr>
          <a:xfrm>
            <a:off x="6560177" y="5175948"/>
            <a:ext cx="7191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IP - y</a:t>
            </a:r>
            <a:endParaRPr lang="en-GB" dirty="0"/>
          </a:p>
        </p:txBody>
      </p:sp>
      <p:sp>
        <p:nvSpPr>
          <p:cNvPr id="59" name="TextBox 58"/>
          <p:cNvSpPr txBox="1"/>
          <p:nvPr/>
        </p:nvSpPr>
        <p:spPr>
          <a:xfrm>
            <a:off x="174459" y="-40220"/>
            <a:ext cx="86914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600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4215723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8" t="5273" r="8654"/>
          <a:stretch/>
        </p:blipFill>
        <p:spPr>
          <a:xfrm>
            <a:off x="602768" y="243064"/>
            <a:ext cx="7708749" cy="6033600"/>
          </a:xfrm>
          <a:prstGeom prst="rect">
            <a:avLst/>
          </a:prstGeom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6049001" y="4438284"/>
            <a:ext cx="1146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upstream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6482021" y="4798324"/>
            <a:ext cx="7191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IP - x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6481049" y="5158364"/>
            <a:ext cx="7191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IP - y</a:t>
            </a:r>
            <a:endParaRPr lang="en-GB" dirty="0"/>
          </a:p>
        </p:txBody>
      </p:sp>
      <p:sp>
        <p:nvSpPr>
          <p:cNvPr id="9" name="Oval 8"/>
          <p:cNvSpPr/>
          <p:nvPr/>
        </p:nvSpPr>
        <p:spPr>
          <a:xfrm rot="20052558">
            <a:off x="7309233" y="437032"/>
            <a:ext cx="1098802" cy="529883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/>
          </a:p>
        </p:txBody>
      </p:sp>
      <p:sp>
        <p:nvSpPr>
          <p:cNvPr id="12" name="Oval 11"/>
          <p:cNvSpPr/>
          <p:nvPr/>
        </p:nvSpPr>
        <p:spPr>
          <a:xfrm rot="20052558">
            <a:off x="4937180" y="1765194"/>
            <a:ext cx="1058204" cy="401526"/>
          </a:xfrm>
          <a:prstGeom prst="ellipse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/>
          <p:cNvSpPr/>
          <p:nvPr/>
        </p:nvSpPr>
        <p:spPr>
          <a:xfrm rot="20236068">
            <a:off x="5796424" y="1372475"/>
            <a:ext cx="984928" cy="354771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/>
          </a:p>
        </p:txBody>
      </p:sp>
      <p:sp>
        <p:nvSpPr>
          <p:cNvPr id="20" name="Oval 19"/>
          <p:cNvSpPr/>
          <p:nvPr/>
        </p:nvSpPr>
        <p:spPr>
          <a:xfrm rot="20236068">
            <a:off x="6656613" y="1030596"/>
            <a:ext cx="895066" cy="354771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/>
          </a:p>
        </p:txBody>
      </p:sp>
      <p:sp>
        <p:nvSpPr>
          <p:cNvPr id="21" name="TextBox 20"/>
          <p:cNvSpPr txBox="1"/>
          <p:nvPr/>
        </p:nvSpPr>
        <p:spPr>
          <a:xfrm>
            <a:off x="4276323" y="404664"/>
            <a:ext cx="32480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AQD0FFyScan38-44, jitRun33-35</a:t>
            </a:r>
            <a:endParaRPr lang="en-GB" sz="1600" dirty="0">
              <a:solidFill>
                <a:srgbClr val="0070C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700259" y="858198"/>
            <a:ext cx="32480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B0F0"/>
                </a:solidFill>
              </a:rPr>
              <a:t>AQD0FFyScan31-37, jitRun26-32</a:t>
            </a:r>
            <a:endParaRPr lang="en-GB" sz="1600" dirty="0">
              <a:solidFill>
                <a:srgbClr val="00B0F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836163" y="1218238"/>
            <a:ext cx="32480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B050"/>
                </a:solidFill>
              </a:rPr>
              <a:t>AQD0FFyScan23-30, jitRun18-25</a:t>
            </a:r>
            <a:endParaRPr lang="en-GB" sz="1600" dirty="0">
              <a:solidFill>
                <a:srgbClr val="00B05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116083" y="1578278"/>
            <a:ext cx="32480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92D050"/>
                </a:solidFill>
              </a:rPr>
              <a:t>AQD0FFyScan15-22, jitRun10-17</a:t>
            </a:r>
            <a:endParaRPr lang="en-GB" sz="1600" dirty="0">
              <a:solidFill>
                <a:srgbClr val="92D050"/>
              </a:solidFill>
            </a:endParaRPr>
          </a:p>
        </p:txBody>
      </p:sp>
      <p:sp>
        <p:nvSpPr>
          <p:cNvPr id="25" name="Oval 24"/>
          <p:cNvSpPr/>
          <p:nvPr/>
        </p:nvSpPr>
        <p:spPr>
          <a:xfrm>
            <a:off x="1898912" y="4526704"/>
            <a:ext cx="432048" cy="144016"/>
          </a:xfrm>
          <a:prstGeom prst="ellipse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/>
          </a:p>
        </p:txBody>
      </p:sp>
      <p:sp>
        <p:nvSpPr>
          <p:cNvPr id="26" name="TextBox 25"/>
          <p:cNvSpPr txBox="1"/>
          <p:nvPr/>
        </p:nvSpPr>
        <p:spPr>
          <a:xfrm>
            <a:off x="2347142" y="4509120"/>
            <a:ext cx="10727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92D050"/>
                </a:solidFill>
              </a:rPr>
              <a:t>IPxCal1,2</a:t>
            </a:r>
            <a:endParaRPr lang="en-GB" sz="1600" dirty="0">
              <a:solidFill>
                <a:srgbClr val="92D050"/>
              </a:solidFill>
            </a:endParaRPr>
          </a:p>
        </p:txBody>
      </p:sp>
      <p:sp>
        <p:nvSpPr>
          <p:cNvPr id="27" name="Oval 26"/>
          <p:cNvSpPr/>
          <p:nvPr/>
        </p:nvSpPr>
        <p:spPr>
          <a:xfrm>
            <a:off x="2106144" y="4365104"/>
            <a:ext cx="432048" cy="14401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/>
          </a:p>
        </p:txBody>
      </p:sp>
      <p:sp>
        <p:nvSpPr>
          <p:cNvPr id="28" name="TextBox 27"/>
          <p:cNvSpPr txBox="1"/>
          <p:nvPr/>
        </p:nvSpPr>
        <p:spPr>
          <a:xfrm>
            <a:off x="2563166" y="4293096"/>
            <a:ext cx="10727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B050"/>
                </a:solidFill>
              </a:rPr>
              <a:t>IPyCal3,4</a:t>
            </a:r>
            <a:endParaRPr lang="en-GB" sz="1600" dirty="0">
              <a:solidFill>
                <a:srgbClr val="00B050"/>
              </a:solidFill>
            </a:endParaRPr>
          </a:p>
        </p:txBody>
      </p:sp>
      <p:sp>
        <p:nvSpPr>
          <p:cNvPr id="29" name="Oval 28"/>
          <p:cNvSpPr/>
          <p:nvPr/>
        </p:nvSpPr>
        <p:spPr>
          <a:xfrm>
            <a:off x="2336475" y="4284160"/>
            <a:ext cx="172064" cy="12760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/>
          </a:p>
        </p:txBody>
      </p:sp>
      <p:sp>
        <p:nvSpPr>
          <p:cNvPr id="30" name="TextBox 29"/>
          <p:cNvSpPr txBox="1"/>
          <p:nvPr/>
        </p:nvSpPr>
        <p:spPr>
          <a:xfrm>
            <a:off x="1652965" y="3717032"/>
            <a:ext cx="8210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jitRun1</a:t>
            </a:r>
            <a:endParaRPr lang="en-GB" sz="1600" dirty="0"/>
          </a:p>
        </p:txBody>
      </p:sp>
      <p:sp>
        <p:nvSpPr>
          <p:cNvPr id="31" name="Oval 30"/>
          <p:cNvSpPr/>
          <p:nvPr/>
        </p:nvSpPr>
        <p:spPr>
          <a:xfrm>
            <a:off x="2313375" y="4085864"/>
            <a:ext cx="399236" cy="144016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/>
          </a:p>
        </p:txBody>
      </p:sp>
      <p:sp>
        <p:nvSpPr>
          <p:cNvPr id="32" name="TextBox 31"/>
          <p:cNvSpPr txBox="1"/>
          <p:nvPr/>
        </p:nvSpPr>
        <p:spPr>
          <a:xfrm>
            <a:off x="2707182" y="4026550"/>
            <a:ext cx="10727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B0F0"/>
                </a:solidFill>
              </a:rPr>
              <a:t>IPyCal5,6</a:t>
            </a:r>
            <a:endParaRPr lang="en-GB" sz="1600" dirty="0">
              <a:solidFill>
                <a:srgbClr val="00B0F0"/>
              </a:solidFill>
            </a:endParaRPr>
          </a:p>
        </p:txBody>
      </p:sp>
      <p:sp>
        <p:nvSpPr>
          <p:cNvPr id="33" name="Oval 32"/>
          <p:cNvSpPr/>
          <p:nvPr/>
        </p:nvSpPr>
        <p:spPr>
          <a:xfrm>
            <a:off x="2545312" y="4012684"/>
            <a:ext cx="172064" cy="12760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/>
          </a:p>
        </p:txBody>
      </p:sp>
      <p:sp>
        <p:nvSpPr>
          <p:cNvPr id="34" name="TextBox 33"/>
          <p:cNvSpPr txBox="1"/>
          <p:nvPr/>
        </p:nvSpPr>
        <p:spPr>
          <a:xfrm>
            <a:off x="1979712" y="3275692"/>
            <a:ext cx="8210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jitRun2</a:t>
            </a:r>
            <a:endParaRPr lang="en-GB" sz="1600" dirty="0"/>
          </a:p>
        </p:txBody>
      </p:sp>
      <p:cxnSp>
        <p:nvCxnSpPr>
          <p:cNvPr id="36" name="Straight Connector 35"/>
          <p:cNvCxnSpPr>
            <a:stCxn id="29" idx="1"/>
            <a:endCxn id="30" idx="2"/>
          </p:cNvCxnSpPr>
          <p:nvPr/>
        </p:nvCxnSpPr>
        <p:spPr>
          <a:xfrm flipH="1" flipV="1">
            <a:off x="2063495" y="4055586"/>
            <a:ext cx="298178" cy="24726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>
            <a:stCxn id="33" idx="1"/>
            <a:endCxn id="34" idx="2"/>
          </p:cNvCxnSpPr>
          <p:nvPr/>
        </p:nvCxnSpPr>
        <p:spPr>
          <a:xfrm flipH="1" flipV="1">
            <a:off x="2390242" y="3614246"/>
            <a:ext cx="180268" cy="41712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Oval 38"/>
          <p:cNvSpPr/>
          <p:nvPr/>
        </p:nvSpPr>
        <p:spPr>
          <a:xfrm>
            <a:off x="2555776" y="3869168"/>
            <a:ext cx="326747" cy="135896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/>
          </a:p>
        </p:txBody>
      </p:sp>
      <p:sp>
        <p:nvSpPr>
          <p:cNvPr id="40" name="TextBox 39"/>
          <p:cNvSpPr txBox="1"/>
          <p:nvPr/>
        </p:nvSpPr>
        <p:spPr>
          <a:xfrm>
            <a:off x="2923206" y="3789040"/>
            <a:ext cx="10727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IPyCal7,8</a:t>
            </a:r>
            <a:endParaRPr lang="en-GB" sz="1600" dirty="0">
              <a:solidFill>
                <a:srgbClr val="0070C0"/>
              </a:solidFill>
            </a:endParaRPr>
          </a:p>
        </p:txBody>
      </p:sp>
      <p:sp>
        <p:nvSpPr>
          <p:cNvPr id="41" name="Oval 40"/>
          <p:cNvSpPr/>
          <p:nvPr/>
        </p:nvSpPr>
        <p:spPr>
          <a:xfrm rot="20612060">
            <a:off x="3856338" y="2282029"/>
            <a:ext cx="1291349" cy="387413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TextBox 43"/>
          <p:cNvSpPr txBox="1"/>
          <p:nvPr/>
        </p:nvSpPr>
        <p:spPr>
          <a:xfrm>
            <a:off x="1691680" y="1988840"/>
            <a:ext cx="28969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FFC000"/>
                </a:solidFill>
              </a:rPr>
              <a:t>AQD0FFyScan3-14, attScan2</a:t>
            </a:r>
            <a:endParaRPr lang="en-GB" sz="1600" dirty="0">
              <a:solidFill>
                <a:srgbClr val="FFC000"/>
              </a:solidFill>
            </a:endParaRPr>
          </a:p>
        </p:txBody>
      </p:sp>
      <p:sp>
        <p:nvSpPr>
          <p:cNvPr id="51" name="Oval 50"/>
          <p:cNvSpPr/>
          <p:nvPr/>
        </p:nvSpPr>
        <p:spPr>
          <a:xfrm rot="18533182">
            <a:off x="2654718" y="3255087"/>
            <a:ext cx="931810" cy="387413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/>
          </a:p>
        </p:txBody>
      </p:sp>
      <p:sp>
        <p:nvSpPr>
          <p:cNvPr id="52" name="TextBox 51"/>
          <p:cNvSpPr txBox="1"/>
          <p:nvPr/>
        </p:nvSpPr>
        <p:spPr>
          <a:xfrm>
            <a:off x="3347864" y="3378478"/>
            <a:ext cx="9460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2060"/>
                </a:solidFill>
              </a:rPr>
              <a:t>Colin1-3</a:t>
            </a:r>
            <a:endParaRPr lang="en-GB" sz="1600" dirty="0">
              <a:solidFill>
                <a:srgbClr val="002060"/>
              </a:solidFill>
            </a:endParaRPr>
          </a:p>
        </p:txBody>
      </p:sp>
      <p:sp>
        <p:nvSpPr>
          <p:cNvPr id="53" name="Oval 52"/>
          <p:cNvSpPr/>
          <p:nvPr/>
        </p:nvSpPr>
        <p:spPr>
          <a:xfrm>
            <a:off x="1726849" y="4833992"/>
            <a:ext cx="180855" cy="17039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/>
          </a:p>
        </p:txBody>
      </p:sp>
      <p:sp>
        <p:nvSpPr>
          <p:cNvPr id="54" name="TextBox 53"/>
          <p:cNvSpPr txBox="1"/>
          <p:nvPr/>
        </p:nvSpPr>
        <p:spPr>
          <a:xfrm>
            <a:off x="1835696" y="4962654"/>
            <a:ext cx="9012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FF0000"/>
                </a:solidFill>
              </a:rPr>
              <a:t>IPyCal1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55" name="Oval 54"/>
          <p:cNvSpPr/>
          <p:nvPr/>
        </p:nvSpPr>
        <p:spPr>
          <a:xfrm rot="20634934">
            <a:off x="3347959" y="2902495"/>
            <a:ext cx="383442" cy="181794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/>
          </a:p>
        </p:txBody>
      </p:sp>
      <p:sp>
        <p:nvSpPr>
          <p:cNvPr id="56" name="TextBox 55"/>
          <p:cNvSpPr txBox="1"/>
          <p:nvPr/>
        </p:nvSpPr>
        <p:spPr>
          <a:xfrm>
            <a:off x="3600132" y="2946430"/>
            <a:ext cx="36133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7030A0"/>
                </a:solidFill>
              </a:rPr>
              <a:t>IPyCal9, AQD0FFyScan1-2, jitRun7-8</a:t>
            </a:r>
            <a:endParaRPr lang="en-GB" sz="1600" dirty="0">
              <a:solidFill>
                <a:srgbClr val="7030A0"/>
              </a:solidFill>
            </a:endParaRPr>
          </a:p>
        </p:txBody>
      </p:sp>
      <p:sp>
        <p:nvSpPr>
          <p:cNvPr id="60" name="Oval 59"/>
          <p:cNvSpPr/>
          <p:nvPr/>
        </p:nvSpPr>
        <p:spPr>
          <a:xfrm rot="20634934">
            <a:off x="3754235" y="2691552"/>
            <a:ext cx="275593" cy="15081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/>
          </a:p>
        </p:txBody>
      </p:sp>
      <p:sp>
        <p:nvSpPr>
          <p:cNvPr id="61" name="TextBox 60"/>
          <p:cNvSpPr txBox="1"/>
          <p:nvPr/>
        </p:nvSpPr>
        <p:spPr>
          <a:xfrm>
            <a:off x="3923928" y="2708920"/>
            <a:ext cx="10150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FF0000"/>
                </a:solidFill>
              </a:rPr>
              <a:t>IPyCal10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62" name="Oval 61"/>
          <p:cNvSpPr/>
          <p:nvPr/>
        </p:nvSpPr>
        <p:spPr>
          <a:xfrm>
            <a:off x="3734280" y="2807305"/>
            <a:ext cx="172064" cy="12760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/>
          </a:p>
        </p:txBody>
      </p:sp>
      <p:sp>
        <p:nvSpPr>
          <p:cNvPr id="63" name="TextBox 62"/>
          <p:cNvSpPr txBox="1"/>
          <p:nvPr/>
        </p:nvSpPr>
        <p:spPr>
          <a:xfrm>
            <a:off x="2569705" y="2420888"/>
            <a:ext cx="9941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attScan1</a:t>
            </a:r>
            <a:endParaRPr lang="en-GB" sz="1600" dirty="0"/>
          </a:p>
        </p:txBody>
      </p:sp>
      <p:sp>
        <p:nvSpPr>
          <p:cNvPr id="64" name="Oval 63"/>
          <p:cNvSpPr/>
          <p:nvPr/>
        </p:nvSpPr>
        <p:spPr>
          <a:xfrm>
            <a:off x="1591624" y="4869160"/>
            <a:ext cx="179185" cy="17918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/>
          </a:p>
        </p:txBody>
      </p:sp>
      <p:sp>
        <p:nvSpPr>
          <p:cNvPr id="65" name="TextBox 64"/>
          <p:cNvSpPr txBox="1"/>
          <p:nvPr/>
        </p:nvSpPr>
        <p:spPr>
          <a:xfrm>
            <a:off x="2067633" y="5229200"/>
            <a:ext cx="7761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C00000"/>
                </a:solidFill>
              </a:rPr>
              <a:t>mCal1</a:t>
            </a:r>
            <a:endParaRPr lang="en-GB" sz="1600" dirty="0">
              <a:solidFill>
                <a:srgbClr val="C00000"/>
              </a:solidFill>
            </a:endParaRPr>
          </a:p>
        </p:txBody>
      </p:sp>
      <p:sp>
        <p:nvSpPr>
          <p:cNvPr id="66" name="Oval 65"/>
          <p:cNvSpPr/>
          <p:nvPr/>
        </p:nvSpPr>
        <p:spPr>
          <a:xfrm>
            <a:off x="1881328" y="4732977"/>
            <a:ext cx="224816" cy="225775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/>
          </a:p>
        </p:txBody>
      </p:sp>
      <p:sp>
        <p:nvSpPr>
          <p:cNvPr id="67" name="TextBox 66"/>
          <p:cNvSpPr txBox="1"/>
          <p:nvPr/>
        </p:nvSpPr>
        <p:spPr>
          <a:xfrm>
            <a:off x="2119466" y="4725144"/>
            <a:ext cx="22365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FFC000"/>
                </a:solidFill>
              </a:rPr>
              <a:t>loPhase1, zeroMover1</a:t>
            </a:r>
            <a:endParaRPr lang="en-GB" sz="1600" dirty="0">
              <a:solidFill>
                <a:srgbClr val="FFC000"/>
              </a:solidFill>
            </a:endParaRPr>
          </a:p>
        </p:txBody>
      </p:sp>
      <p:sp>
        <p:nvSpPr>
          <p:cNvPr id="68" name="Oval 67"/>
          <p:cNvSpPr/>
          <p:nvPr/>
        </p:nvSpPr>
        <p:spPr>
          <a:xfrm>
            <a:off x="3590265" y="2802412"/>
            <a:ext cx="247991" cy="141785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/>
          </a:p>
        </p:txBody>
      </p:sp>
      <p:sp>
        <p:nvSpPr>
          <p:cNvPr id="69" name="TextBox 68"/>
          <p:cNvSpPr txBox="1"/>
          <p:nvPr/>
        </p:nvSpPr>
        <p:spPr>
          <a:xfrm>
            <a:off x="2555776" y="2636912"/>
            <a:ext cx="10374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C00000"/>
                </a:solidFill>
              </a:rPr>
              <a:t>loPhase2</a:t>
            </a:r>
            <a:endParaRPr lang="en-GB" sz="1600" dirty="0">
              <a:solidFill>
                <a:srgbClr val="C00000"/>
              </a:solidFill>
            </a:endParaRPr>
          </a:p>
        </p:txBody>
      </p:sp>
      <p:cxnSp>
        <p:nvCxnSpPr>
          <p:cNvPr id="71" name="Straight Connector 70"/>
          <p:cNvCxnSpPr>
            <a:stCxn id="64" idx="5"/>
            <a:endCxn id="65" idx="1"/>
          </p:cNvCxnSpPr>
          <p:nvPr/>
        </p:nvCxnSpPr>
        <p:spPr>
          <a:xfrm>
            <a:off x="1744568" y="5022103"/>
            <a:ext cx="323065" cy="376374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>
            <a:stCxn id="62" idx="0"/>
            <a:endCxn id="63" idx="3"/>
          </p:cNvCxnSpPr>
          <p:nvPr/>
        </p:nvCxnSpPr>
        <p:spPr>
          <a:xfrm flipH="1" flipV="1">
            <a:off x="3563888" y="2590165"/>
            <a:ext cx="256424" cy="21714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>
            <a:off x="5726963" y="1980720"/>
            <a:ext cx="9332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92D050"/>
                </a:solidFill>
              </a:rPr>
              <a:t>q</a:t>
            </a:r>
            <a:r>
              <a:rPr lang="en-GB" sz="1600" dirty="0" smtClean="0">
                <a:solidFill>
                  <a:srgbClr val="92D050"/>
                </a:solidFill>
              </a:rPr>
              <a:t> ~ 0.65</a:t>
            </a:r>
            <a:endParaRPr lang="en-GB" sz="1600" dirty="0">
              <a:solidFill>
                <a:srgbClr val="92D050"/>
              </a:solidFill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6447043" y="1556792"/>
            <a:ext cx="819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00B050"/>
                </a:solidFill>
              </a:rPr>
              <a:t>q</a:t>
            </a:r>
            <a:r>
              <a:rPr lang="en-GB" sz="1600" dirty="0" smtClean="0">
                <a:solidFill>
                  <a:srgbClr val="00B050"/>
                </a:solidFill>
              </a:rPr>
              <a:t> ~ 0.4</a:t>
            </a:r>
            <a:endParaRPr lang="en-GB" sz="1600" dirty="0">
              <a:solidFill>
                <a:srgbClr val="00B050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7311139" y="1146230"/>
            <a:ext cx="819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00B0F0"/>
                </a:solidFill>
              </a:rPr>
              <a:t>q</a:t>
            </a:r>
            <a:r>
              <a:rPr lang="en-GB" sz="1600" dirty="0" smtClean="0">
                <a:solidFill>
                  <a:srgbClr val="00B0F0"/>
                </a:solidFill>
              </a:rPr>
              <a:t> ~ 0.2</a:t>
            </a:r>
            <a:endParaRPr lang="en-GB" sz="1600" dirty="0">
              <a:solidFill>
                <a:srgbClr val="00B0F0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74459" y="-40220"/>
            <a:ext cx="86914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600" dirty="0" smtClean="0"/>
              <a:t>2</a:t>
            </a:r>
            <a:endParaRPr lang="en-GB" sz="9600" dirty="0"/>
          </a:p>
        </p:txBody>
      </p:sp>
      <p:sp>
        <p:nvSpPr>
          <p:cNvPr id="85" name="TextBox 84"/>
          <p:cNvSpPr txBox="1"/>
          <p:nvPr/>
        </p:nvSpPr>
        <p:spPr>
          <a:xfrm rot="20195924">
            <a:off x="1809217" y="977619"/>
            <a:ext cx="22300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c</a:t>
            </a:r>
            <a:r>
              <a:rPr lang="en-GB" sz="1600" dirty="0" smtClean="0"/>
              <a:t>harge/ref. </a:t>
            </a:r>
            <a:r>
              <a:rPr lang="en-GB" sz="1600" dirty="0" err="1" smtClean="0"/>
              <a:t>atten</a:t>
            </a:r>
            <a:r>
              <a:rPr lang="en-GB" sz="1600" dirty="0" smtClean="0"/>
              <a:t>. scan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047594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8" t="5273" r="6685"/>
          <a:stretch/>
        </p:blipFill>
        <p:spPr>
          <a:xfrm>
            <a:off x="610058" y="232600"/>
            <a:ext cx="7896006" cy="6048672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 rot="19085778">
            <a:off x="6212483" y="3056455"/>
            <a:ext cx="216024" cy="144016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 flipH="1">
            <a:off x="5134919" y="2927759"/>
            <a:ext cx="14664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2060"/>
                </a:solidFill>
              </a:rPr>
              <a:t>fbRun4,5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 rot="1945323">
            <a:off x="6976249" y="1714837"/>
            <a:ext cx="214147" cy="64650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 flipH="1">
            <a:off x="5573708" y="1826391"/>
            <a:ext cx="14664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fbRun19-24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 rot="1791120">
            <a:off x="7198642" y="1410401"/>
            <a:ext cx="237822" cy="416431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 flipH="1">
            <a:off x="5868144" y="1422068"/>
            <a:ext cx="14664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C000"/>
                </a:solidFill>
              </a:rPr>
              <a:t>fbRun25-28</a:t>
            </a:r>
            <a:endParaRPr lang="en-GB" dirty="0">
              <a:solidFill>
                <a:srgbClr val="FFC000"/>
              </a:solidFill>
            </a:endParaRPr>
          </a:p>
        </p:txBody>
      </p:sp>
      <p:sp>
        <p:nvSpPr>
          <p:cNvPr id="18" name="Oval 17"/>
          <p:cNvSpPr/>
          <p:nvPr/>
        </p:nvSpPr>
        <p:spPr>
          <a:xfrm rot="1791120">
            <a:off x="7433344" y="1026099"/>
            <a:ext cx="164092" cy="479610"/>
          </a:xfrm>
          <a:prstGeom prst="ellipse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 flipH="1">
            <a:off x="6084168" y="1052736"/>
            <a:ext cx="14664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92D050"/>
                </a:solidFill>
              </a:rPr>
              <a:t>fbRun29-33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20" name="Oval 19"/>
          <p:cNvSpPr/>
          <p:nvPr/>
        </p:nvSpPr>
        <p:spPr>
          <a:xfrm>
            <a:off x="8098341" y="773996"/>
            <a:ext cx="128483" cy="14401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6889047" y="515725"/>
            <a:ext cx="1402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longJitRun1</a:t>
            </a:r>
            <a:endParaRPr lang="en-GB" dirty="0"/>
          </a:p>
        </p:txBody>
      </p:sp>
      <p:sp>
        <p:nvSpPr>
          <p:cNvPr id="22" name="Oval 21"/>
          <p:cNvSpPr/>
          <p:nvPr/>
        </p:nvSpPr>
        <p:spPr>
          <a:xfrm rot="4251120">
            <a:off x="7823678" y="655472"/>
            <a:ext cx="164434" cy="5706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/>
          <p:cNvSpPr txBox="1"/>
          <p:nvPr/>
        </p:nvSpPr>
        <p:spPr>
          <a:xfrm>
            <a:off x="5940152" y="764704"/>
            <a:ext cx="1787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zeroMover1,2,3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24" name="Oval 23"/>
          <p:cNvSpPr/>
          <p:nvPr/>
        </p:nvSpPr>
        <p:spPr>
          <a:xfrm rot="2012305">
            <a:off x="6448819" y="2159317"/>
            <a:ext cx="361664" cy="1038605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/>
          <p:cNvSpPr txBox="1"/>
          <p:nvPr/>
        </p:nvSpPr>
        <p:spPr>
          <a:xfrm flipH="1">
            <a:off x="5232891" y="2356735"/>
            <a:ext cx="14664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C00000"/>
                </a:solidFill>
              </a:rPr>
              <a:t>fbRun6-18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26" name="Oval 25"/>
          <p:cNvSpPr/>
          <p:nvPr/>
        </p:nvSpPr>
        <p:spPr>
          <a:xfrm rot="4801607">
            <a:off x="1848902" y="4445536"/>
            <a:ext cx="174308" cy="64290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/>
          <p:cNvSpPr/>
          <p:nvPr/>
        </p:nvSpPr>
        <p:spPr>
          <a:xfrm rot="5161607">
            <a:off x="4370372" y="3511290"/>
            <a:ext cx="189768" cy="1311924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TextBox 27"/>
          <p:cNvSpPr txBox="1"/>
          <p:nvPr/>
        </p:nvSpPr>
        <p:spPr>
          <a:xfrm flipH="1">
            <a:off x="4041655" y="4221088"/>
            <a:ext cx="14664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dynRange1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33" name="Oval 32"/>
          <p:cNvSpPr/>
          <p:nvPr/>
        </p:nvSpPr>
        <p:spPr>
          <a:xfrm>
            <a:off x="6184224" y="3601063"/>
            <a:ext cx="107020" cy="12607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TextBox 33"/>
          <p:cNvSpPr txBox="1"/>
          <p:nvPr/>
        </p:nvSpPr>
        <p:spPr>
          <a:xfrm flipH="1">
            <a:off x="6273903" y="3491716"/>
            <a:ext cx="1466449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fbRun3</a:t>
            </a:r>
            <a:endParaRPr lang="en-GB" dirty="0"/>
          </a:p>
        </p:txBody>
      </p:sp>
      <p:sp>
        <p:nvSpPr>
          <p:cNvPr id="35" name="Oval 34"/>
          <p:cNvSpPr/>
          <p:nvPr/>
        </p:nvSpPr>
        <p:spPr>
          <a:xfrm rot="5101607">
            <a:off x="5859922" y="3422208"/>
            <a:ext cx="181160" cy="557117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TextBox 35"/>
          <p:cNvSpPr txBox="1"/>
          <p:nvPr/>
        </p:nvSpPr>
        <p:spPr>
          <a:xfrm flipH="1">
            <a:off x="4139952" y="3284984"/>
            <a:ext cx="18984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70C0"/>
                </a:solidFill>
              </a:rPr>
              <a:t>K1Cal2, K2Cal2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37" name="Oval 36"/>
          <p:cNvSpPr/>
          <p:nvPr/>
        </p:nvSpPr>
        <p:spPr>
          <a:xfrm>
            <a:off x="5660912" y="3861048"/>
            <a:ext cx="107020" cy="12607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TextBox 37"/>
          <p:cNvSpPr txBox="1"/>
          <p:nvPr/>
        </p:nvSpPr>
        <p:spPr>
          <a:xfrm flipH="1">
            <a:off x="5733007" y="3734117"/>
            <a:ext cx="14664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fbRun2</a:t>
            </a:r>
            <a:endParaRPr lang="en-GB" dirty="0"/>
          </a:p>
        </p:txBody>
      </p:sp>
      <p:sp>
        <p:nvSpPr>
          <p:cNvPr id="39" name="Oval 38"/>
          <p:cNvSpPr/>
          <p:nvPr/>
        </p:nvSpPr>
        <p:spPr>
          <a:xfrm rot="5101607">
            <a:off x="5286725" y="3662279"/>
            <a:ext cx="179309" cy="731552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TextBox 39"/>
          <p:cNvSpPr txBox="1"/>
          <p:nvPr/>
        </p:nvSpPr>
        <p:spPr>
          <a:xfrm flipH="1">
            <a:off x="3347864" y="3707740"/>
            <a:ext cx="18984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B0F0"/>
                </a:solidFill>
              </a:rPr>
              <a:t>K1Cal1, K2Cal1</a:t>
            </a:r>
            <a:endParaRPr lang="en-GB" dirty="0">
              <a:solidFill>
                <a:srgbClr val="00B0F0"/>
              </a:solidFill>
            </a:endParaRPr>
          </a:p>
        </p:txBody>
      </p:sp>
      <p:sp>
        <p:nvSpPr>
          <p:cNvPr id="41" name="Oval 40"/>
          <p:cNvSpPr/>
          <p:nvPr/>
        </p:nvSpPr>
        <p:spPr>
          <a:xfrm>
            <a:off x="3779912" y="4319828"/>
            <a:ext cx="107020" cy="12607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41"/>
          <p:cNvSpPr/>
          <p:nvPr/>
        </p:nvSpPr>
        <p:spPr>
          <a:xfrm>
            <a:off x="3825544" y="4247464"/>
            <a:ext cx="107020" cy="12607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TextBox 42"/>
          <p:cNvSpPr txBox="1"/>
          <p:nvPr/>
        </p:nvSpPr>
        <p:spPr>
          <a:xfrm flipH="1">
            <a:off x="2195736" y="4067780"/>
            <a:ext cx="9493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jitRun1</a:t>
            </a:r>
            <a:endParaRPr lang="en-GB" dirty="0"/>
          </a:p>
        </p:txBody>
      </p:sp>
      <p:sp>
        <p:nvSpPr>
          <p:cNvPr id="44" name="TextBox 43"/>
          <p:cNvSpPr txBox="1"/>
          <p:nvPr/>
        </p:nvSpPr>
        <p:spPr>
          <a:xfrm flipH="1">
            <a:off x="2195736" y="3789040"/>
            <a:ext cx="9493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jitRun2</a:t>
            </a:r>
            <a:endParaRPr lang="en-GB" dirty="0"/>
          </a:p>
        </p:txBody>
      </p:sp>
      <p:cxnSp>
        <p:nvCxnSpPr>
          <p:cNvPr id="46" name="Straight Connector 45"/>
          <p:cNvCxnSpPr>
            <a:stCxn id="41" idx="2"/>
            <a:endCxn id="43" idx="1"/>
          </p:cNvCxnSpPr>
          <p:nvPr/>
        </p:nvCxnSpPr>
        <p:spPr>
          <a:xfrm flipH="1" flipV="1">
            <a:off x="3145110" y="4252446"/>
            <a:ext cx="634802" cy="13042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>
            <a:stCxn id="42" idx="2"/>
            <a:endCxn id="44" idx="1"/>
          </p:cNvCxnSpPr>
          <p:nvPr/>
        </p:nvCxnSpPr>
        <p:spPr>
          <a:xfrm flipH="1" flipV="1">
            <a:off x="3145110" y="3973706"/>
            <a:ext cx="680434" cy="33679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 flipH="1">
            <a:off x="1619672" y="4869160"/>
            <a:ext cx="25465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loPhase1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zeroMover1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51" name="Oval 50"/>
          <p:cNvSpPr/>
          <p:nvPr/>
        </p:nvSpPr>
        <p:spPr>
          <a:xfrm rot="4801607">
            <a:off x="2611335" y="4084124"/>
            <a:ext cx="211245" cy="1029651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TextBox 51"/>
          <p:cNvSpPr txBox="1"/>
          <p:nvPr/>
        </p:nvSpPr>
        <p:spPr>
          <a:xfrm flipH="1">
            <a:off x="2457479" y="4653136"/>
            <a:ext cx="1034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C000"/>
                </a:solidFill>
              </a:rPr>
              <a:t>mCal1,2</a:t>
            </a:r>
            <a:endParaRPr lang="en-GB" dirty="0">
              <a:solidFill>
                <a:srgbClr val="FFC000"/>
              </a:solidFill>
            </a:endParaRPr>
          </a:p>
        </p:txBody>
      </p:sp>
      <p:sp>
        <p:nvSpPr>
          <p:cNvPr id="53" name="Oval 52"/>
          <p:cNvSpPr/>
          <p:nvPr/>
        </p:nvSpPr>
        <p:spPr>
          <a:xfrm rot="5041607">
            <a:off x="3404793" y="4125178"/>
            <a:ext cx="211245" cy="696977"/>
          </a:xfrm>
          <a:prstGeom prst="ellipse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TextBox 53"/>
          <p:cNvSpPr txBox="1"/>
          <p:nvPr/>
        </p:nvSpPr>
        <p:spPr>
          <a:xfrm flipH="1">
            <a:off x="3491880" y="4509120"/>
            <a:ext cx="1491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92D050"/>
                </a:solidFill>
              </a:rPr>
              <a:t>loPhaseCal1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757845" y="2564388"/>
            <a:ext cx="8963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>
                <a:solidFill>
                  <a:srgbClr val="C00000"/>
                </a:solidFill>
              </a:rPr>
              <a:t>q~0.65</a:t>
            </a:r>
            <a:endParaRPr lang="en-GB" i="1" dirty="0">
              <a:solidFill>
                <a:srgbClr val="C00000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7144257" y="1907540"/>
            <a:ext cx="7681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>
                <a:solidFill>
                  <a:srgbClr val="FF0000"/>
                </a:solidFill>
              </a:rPr>
              <a:t>q~0.4</a:t>
            </a:r>
            <a:endParaRPr lang="en-GB" i="1" dirty="0">
              <a:solidFill>
                <a:srgbClr val="FF0000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7381984" y="1457908"/>
            <a:ext cx="768159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i="1" dirty="0" smtClean="0">
                <a:solidFill>
                  <a:srgbClr val="FFC000"/>
                </a:solidFill>
              </a:rPr>
              <a:t>q~0.2</a:t>
            </a:r>
            <a:endParaRPr lang="en-GB" i="1" dirty="0">
              <a:solidFill>
                <a:srgbClr val="FFC000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7543175" y="1080782"/>
            <a:ext cx="768159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i="1" dirty="0" smtClean="0">
                <a:solidFill>
                  <a:srgbClr val="92D050"/>
                </a:solidFill>
              </a:rPr>
              <a:t>q~0.1</a:t>
            </a:r>
            <a:endParaRPr lang="en-GB" i="1" dirty="0">
              <a:solidFill>
                <a:srgbClr val="92D050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74459" y="-40220"/>
            <a:ext cx="86914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600" dirty="0"/>
              <a:t>4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5810535" y="5063524"/>
            <a:ext cx="2287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upstream board only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1247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2773</TotalTime>
  <Words>172</Words>
  <Application>Microsoft Office PowerPoint</Application>
  <PresentationFormat>On-screen Show (4:3)</PresentationFormat>
  <Paragraphs>116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Arial</vt:lpstr>
      <vt:lpstr>Default Design</vt:lpstr>
      <vt:lpstr>FONT Meeting Friday 29 June 2018</vt:lpstr>
      <vt:lpstr>Shift schedule</vt:lpstr>
      <vt:lpstr>PowerPoint Presentation</vt:lpstr>
      <vt:lpstr>PowerPoint Presentation</vt:lpstr>
      <vt:lpstr>PowerPoint Presentation</vt:lpstr>
    </vt:vector>
  </TitlesOfParts>
  <Company>Oxford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Douglas Bett</cp:lastModifiedBy>
  <cp:revision>80</cp:revision>
  <dcterms:created xsi:type="dcterms:W3CDTF">2009-05-21T13:39:04Z</dcterms:created>
  <dcterms:modified xsi:type="dcterms:W3CDTF">2018-06-29T09:01:29Z</dcterms:modified>
</cp:coreProperties>
</file>