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9" r:id="rId4"/>
    <p:sldId id="288" r:id="rId5"/>
    <p:sldId id="262" r:id="rId6"/>
    <p:sldId id="266" r:id="rId7"/>
    <p:sldId id="265" r:id="rId8"/>
    <p:sldId id="263" r:id="rId9"/>
    <p:sldId id="267" r:id="rId10"/>
    <p:sldId id="268" r:id="rId11"/>
    <p:sldId id="269" r:id="rId12"/>
    <p:sldId id="270" r:id="rId13"/>
    <p:sldId id="284" r:id="rId14"/>
    <p:sldId id="271" r:id="rId15"/>
    <p:sldId id="285" r:id="rId16"/>
    <p:sldId id="272" r:id="rId17"/>
    <p:sldId id="286" r:id="rId18"/>
    <p:sldId id="273" r:id="rId19"/>
    <p:sldId id="287" r:id="rId20"/>
    <p:sldId id="274" r:id="rId21"/>
    <p:sldId id="264" r:id="rId22"/>
    <p:sldId id="280" r:id="rId23"/>
    <p:sldId id="289" r:id="rId24"/>
    <p:sldId id="290" r:id="rId25"/>
    <p:sldId id="278" r:id="rId26"/>
    <p:sldId id="279" r:id="rId27"/>
    <p:sldId id="283" r:id="rId28"/>
    <p:sldId id="295" r:id="rId29"/>
    <p:sldId id="294" r:id="rId30"/>
    <p:sldId id="291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CC"/>
    <a:srgbClr val="0000FF"/>
    <a:srgbClr val="FF0000"/>
    <a:srgbClr val="FF0505"/>
    <a:srgbClr val="FF01FF"/>
    <a:srgbClr val="B3B3B3"/>
    <a:srgbClr val="C3C3C3"/>
    <a:srgbClr val="FF0101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302" autoAdjust="0"/>
  </p:normalViewPr>
  <p:slideViewPr>
    <p:cSldViewPr>
      <p:cViewPr varScale="1">
        <p:scale>
          <a:sx n="109" d="100"/>
          <a:sy n="109" d="100"/>
        </p:scale>
        <p:origin x="168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377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086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392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156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67475"/>
            <a:ext cx="18717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png"/><Relationship Id="rId4" Type="http://schemas.openxmlformats.org/officeDocument/2006/relationships/image" Target="../media/image1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png"/><Relationship Id="rId4" Type="http://schemas.openxmlformats.org/officeDocument/2006/relationships/image" Target="../media/image1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48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0.png"/><Relationship Id="rId4" Type="http://schemas.openxmlformats.org/officeDocument/2006/relationships/image" Target="../media/image33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png"/><Relationship Id="rId4" Type="http://schemas.openxmlformats.org/officeDocument/2006/relationships/image" Target="../media/image1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000" y="1332000"/>
            <a:ext cx="7772400" cy="1296839"/>
          </a:xfrm>
        </p:spPr>
        <p:txBody>
          <a:bodyPr/>
          <a:lstStyle/>
          <a:p>
            <a:pPr eaLnBrk="1" hangingPunct="1"/>
            <a:r>
              <a:rPr lang="en-US" dirty="0" smtClean="0"/>
              <a:t>FONT Meeting</a:t>
            </a:r>
            <a:br>
              <a:rPr lang="en-US" dirty="0" smtClean="0"/>
            </a:br>
            <a:r>
              <a:rPr lang="en-US" sz="3200" i="1" dirty="0" smtClean="0"/>
              <a:t>Friday 29 June 2018</a:t>
            </a:r>
            <a:endParaRPr lang="en-US" sz="3200" b="1" i="1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74232"/>
            <a:ext cx="6400800" cy="550912"/>
          </a:xfrm>
        </p:spPr>
        <p:txBody>
          <a:bodyPr/>
          <a:lstStyle/>
          <a:p>
            <a:pPr eaLnBrk="1" hangingPunct="1"/>
            <a:r>
              <a:rPr lang="en-GB" dirty="0" smtClean="0"/>
              <a:t>Douglas BETT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688032" y="2708920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kern="0" dirty="0" smtClean="0"/>
              <a:t>Diode processor resolution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loPhase1: P2 position over time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972" y="1600200"/>
            <a:ext cx="5778056" cy="4525963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139998" y="1494076"/>
                <a:ext cx="7076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9998" y="1494076"/>
                <a:ext cx="707693" cy="369332"/>
              </a:xfrm>
              <a:prstGeom prst="rect">
                <a:avLst/>
              </a:prstGeom>
              <a:blipFill>
                <a:blip r:embed="rId3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127611" y="1782108"/>
                <a:ext cx="13756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solidFill>
                            <a:srgbClr val="FF01FF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b="0" i="1" smtClean="0">
                          <a:solidFill>
                            <a:srgbClr val="FF01FF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FF01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FF01FF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1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FF01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FF01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FF01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1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FF01FF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GB" dirty="0">
                  <a:solidFill>
                    <a:srgbClr val="FF01FF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7611" y="1782108"/>
                <a:ext cx="1375697" cy="369332"/>
              </a:xfrm>
              <a:prstGeom prst="rect">
                <a:avLst/>
              </a:prstGeom>
              <a:blipFill>
                <a:blip r:embed="rId4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127611" y="2060848"/>
                <a:ext cx="23321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solidFill>
                            <a:srgbClr val="FF010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b="0" i="1" smtClean="0">
                          <a:solidFill>
                            <a:srgbClr val="FF010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FF010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lit/>
                        </m:rPr>
                        <a:rPr lang="en-GB" b="0" i="1" smtClean="0">
                          <a:solidFill>
                            <a:srgbClr val="FF010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solidFill>
                            <a:srgbClr val="FF010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FF0101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GB" b="0" i="1" smtClean="0">
                          <a:solidFill>
                            <a:srgbClr val="FF010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FF010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7611" y="2060848"/>
                <a:ext cx="2332177" cy="369332"/>
              </a:xfrm>
              <a:prstGeom prst="rect">
                <a:avLst/>
              </a:prstGeom>
              <a:blipFill>
                <a:blip r:embed="rId5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802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loPhase1: P3 position over time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972" y="1600200"/>
            <a:ext cx="5778056" cy="4525963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139998" y="1494076"/>
                <a:ext cx="7076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9998" y="1494076"/>
                <a:ext cx="707693" cy="369332"/>
              </a:xfrm>
              <a:prstGeom prst="rect">
                <a:avLst/>
              </a:prstGeom>
              <a:blipFill>
                <a:blip r:embed="rId3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127611" y="1782108"/>
                <a:ext cx="13756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solidFill>
                            <a:srgbClr val="FF01FF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b="0" i="1" smtClean="0">
                          <a:solidFill>
                            <a:srgbClr val="FF01FF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FF01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FF01FF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1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FF01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FF01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FF01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1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FF01FF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GB" dirty="0">
                  <a:solidFill>
                    <a:srgbClr val="FF01FF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7611" y="1782108"/>
                <a:ext cx="1375697" cy="369332"/>
              </a:xfrm>
              <a:prstGeom prst="rect">
                <a:avLst/>
              </a:prstGeom>
              <a:blipFill>
                <a:blip r:embed="rId4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127611" y="2060848"/>
                <a:ext cx="23321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solidFill>
                            <a:srgbClr val="FF010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b="0" i="1" smtClean="0">
                          <a:solidFill>
                            <a:srgbClr val="FF010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FF010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lit/>
                        </m:rPr>
                        <a:rPr lang="en-GB" b="0" i="1" smtClean="0">
                          <a:solidFill>
                            <a:srgbClr val="FF010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solidFill>
                            <a:srgbClr val="FF010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FF0101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GB" b="0" i="1" smtClean="0">
                          <a:solidFill>
                            <a:srgbClr val="FF010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FF010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7611" y="2060848"/>
                <a:ext cx="2332177" cy="369332"/>
              </a:xfrm>
              <a:prstGeom prst="rect">
                <a:avLst/>
              </a:prstGeom>
              <a:blipFill>
                <a:blip r:embed="rId5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25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972" y="1600200"/>
            <a:ext cx="5778056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mCal1: P1 position over time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764378" y="1503368"/>
                <a:ext cx="7076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solidFill>
                            <a:srgbClr val="C3C3C3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b="0" i="1" smtClean="0">
                          <a:solidFill>
                            <a:srgbClr val="C3C3C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C3C3C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C3C3C3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C3C3C3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C3C3C3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4378" y="1503368"/>
                <a:ext cx="707693" cy="369332"/>
              </a:xfrm>
              <a:prstGeom prst="rect">
                <a:avLst/>
              </a:prstGeom>
              <a:blipFill>
                <a:blip r:embed="rId3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751991" y="1782108"/>
                <a:ext cx="23321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lit/>
                        </m:rPr>
                        <a:rPr lang="en-GB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GB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1991" y="1782108"/>
                <a:ext cx="2332177" cy="369332"/>
              </a:xfrm>
              <a:prstGeom prst="rect">
                <a:avLst/>
              </a:prstGeom>
              <a:blipFill>
                <a:blip r:embed="rId4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455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mCal1: P1 fit to data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436" y="1600200"/>
            <a:ext cx="5637127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956339" y="1536604"/>
                <a:ext cx="1911805" cy="6682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=−0.00505</m:t>
                      </m:r>
                    </m:oMath>
                  </m:oMathPara>
                </a14:m>
                <a:endParaRPr lang="en-GB" b="0" dirty="0" smtClean="0">
                  <a:solidFill>
                    <a:schemeClr val="tx1"/>
                  </a:solidFill>
                </a:endParaRPr>
              </a:p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=0.11029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6339" y="1536604"/>
                <a:ext cx="1911805" cy="668260"/>
              </a:xfrm>
              <a:prstGeom prst="rect">
                <a:avLst/>
              </a:prstGeom>
              <a:blipFill>
                <a:blip r:embed="rId3"/>
                <a:stretch>
                  <a:fillRect t="-19091" b="-98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411760" y="5157192"/>
            <a:ext cx="3350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±100 um points omitted from fit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235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972" y="1600200"/>
            <a:ext cx="5778056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mCal1: P2 position over time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764378" y="1503368"/>
                <a:ext cx="7076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solidFill>
                            <a:srgbClr val="C3C3C3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b="0" i="1" smtClean="0">
                          <a:solidFill>
                            <a:srgbClr val="C3C3C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C3C3C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C3C3C3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C3C3C3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C3C3C3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4378" y="1503368"/>
                <a:ext cx="707693" cy="369332"/>
              </a:xfrm>
              <a:prstGeom prst="rect">
                <a:avLst/>
              </a:prstGeom>
              <a:blipFill>
                <a:blip r:embed="rId3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751991" y="1782108"/>
                <a:ext cx="23321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lit/>
                        </m:rPr>
                        <a:rPr lang="en-GB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GB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1991" y="1782108"/>
                <a:ext cx="2332177" cy="369332"/>
              </a:xfrm>
              <a:prstGeom prst="rect">
                <a:avLst/>
              </a:prstGeom>
              <a:blipFill>
                <a:blip r:embed="rId4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526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mCal1: P2 fit to data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436" y="1600200"/>
            <a:ext cx="5637127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997375" y="1536604"/>
                <a:ext cx="1870769" cy="6682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=−0.00436</m:t>
                      </m:r>
                    </m:oMath>
                  </m:oMathPara>
                </a14:m>
                <a:endParaRPr lang="en-GB" b="0" dirty="0" smtClean="0">
                  <a:solidFill>
                    <a:schemeClr val="tx1"/>
                  </a:solidFill>
                </a:endParaRPr>
              </a:p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=0.07269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7375" y="1536604"/>
                <a:ext cx="1870769" cy="668260"/>
              </a:xfrm>
              <a:prstGeom prst="rect">
                <a:avLst/>
              </a:prstGeom>
              <a:blipFill>
                <a:blip r:embed="rId3"/>
                <a:stretch>
                  <a:fillRect t="-19091" b="-98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411760" y="5157192"/>
            <a:ext cx="3350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±100 um points omitted from fit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404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972" y="1600200"/>
            <a:ext cx="5778056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mCal1: P3 position over time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764378" y="1503368"/>
                <a:ext cx="7076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solidFill>
                            <a:srgbClr val="C3C3C3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b="0" i="1" smtClean="0">
                          <a:solidFill>
                            <a:srgbClr val="C3C3C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C3C3C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C3C3C3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C3C3C3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C3C3C3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4378" y="1503368"/>
                <a:ext cx="707693" cy="369332"/>
              </a:xfrm>
              <a:prstGeom prst="rect">
                <a:avLst/>
              </a:prstGeom>
              <a:blipFill>
                <a:blip r:embed="rId3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751991" y="1782108"/>
                <a:ext cx="23321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lit/>
                        </m:rPr>
                        <a:rPr lang="en-GB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GB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1991" y="1782108"/>
                <a:ext cx="2332177" cy="369332"/>
              </a:xfrm>
              <a:prstGeom prst="rect">
                <a:avLst/>
              </a:prstGeom>
              <a:blipFill>
                <a:blip r:embed="rId4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490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mCal1: P3 fit to data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436" y="1600200"/>
            <a:ext cx="5637127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997375" y="1536604"/>
                <a:ext cx="1870769" cy="6682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=0.00519</m:t>
                      </m:r>
                    </m:oMath>
                  </m:oMathPara>
                </a14:m>
                <a:endParaRPr lang="en-GB" b="0" dirty="0" smtClean="0">
                  <a:solidFill>
                    <a:schemeClr val="tx1"/>
                  </a:solidFill>
                </a:endParaRPr>
              </a:p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=0.01829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7375" y="1536604"/>
                <a:ext cx="1870769" cy="668260"/>
              </a:xfrm>
              <a:prstGeom prst="rect">
                <a:avLst/>
              </a:prstGeom>
              <a:blipFill>
                <a:blip r:embed="rId3"/>
                <a:stretch>
                  <a:fillRect t="-19091" b="-98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411760" y="5157192"/>
            <a:ext cx="3350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±100 um points omitted from fit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325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972" y="1600200"/>
            <a:ext cx="5778056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mCal1: diode position over time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765922" y="1502007"/>
                <a:ext cx="7076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5922" y="1502007"/>
                <a:ext cx="707694" cy="369332"/>
              </a:xfrm>
              <a:prstGeom prst="rect">
                <a:avLst/>
              </a:prstGeom>
              <a:blipFill>
                <a:blip r:embed="rId3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079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mCal1: diode fit to data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436" y="1600200"/>
            <a:ext cx="5637127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997375" y="1536604"/>
                <a:ext cx="1870769" cy="6682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=−0.00178</m:t>
                      </m:r>
                    </m:oMath>
                  </m:oMathPara>
                </a14:m>
                <a:endParaRPr lang="en-GB" b="0" dirty="0" smtClean="0">
                  <a:solidFill>
                    <a:schemeClr val="tx1"/>
                  </a:solidFill>
                </a:endParaRPr>
              </a:p>
              <a:p>
                <a:pPr algn="r"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=0.10391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7375" y="1536604"/>
                <a:ext cx="1870769" cy="668260"/>
              </a:xfrm>
              <a:prstGeom prst="rect">
                <a:avLst/>
              </a:prstGeom>
              <a:blipFill>
                <a:blip r:embed="rId3"/>
                <a:stretch>
                  <a:fillRect t="-19091" b="-98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411760" y="5157192"/>
            <a:ext cx="3350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±100 um points omitted from fit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94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Initial measurements with P2 signals split to drive both diode processor and conventional processor</a:t>
            </a:r>
          </a:p>
          <a:p>
            <a:pPr lvl="1"/>
            <a:r>
              <a:rPr lang="en-GB" sz="2000" dirty="0" smtClean="0"/>
              <a:t>phase/position calibration</a:t>
            </a:r>
          </a:p>
          <a:p>
            <a:pPr lvl="1"/>
            <a:r>
              <a:rPr lang="en-GB" sz="2000" dirty="0"/>
              <a:t>r</a:t>
            </a:r>
            <a:r>
              <a:rPr lang="en-GB" sz="2000" dirty="0" smtClean="0"/>
              <a:t>esolution and dynamic range</a:t>
            </a:r>
          </a:p>
          <a:p>
            <a:endParaRPr lang="en-GB" sz="2400" dirty="0" smtClean="0"/>
          </a:p>
          <a:p>
            <a:r>
              <a:rPr lang="en-GB" sz="2400" dirty="0" smtClean="0">
                <a:solidFill>
                  <a:srgbClr val="CCCCCC"/>
                </a:solidFill>
              </a:rPr>
              <a:t>Revised setup with diode processor on P1,</a:t>
            </a:r>
            <a:br>
              <a:rPr lang="en-GB" sz="2400" dirty="0" smtClean="0">
                <a:solidFill>
                  <a:srgbClr val="CCCCCC"/>
                </a:solidFill>
              </a:rPr>
            </a:br>
            <a:r>
              <a:rPr lang="en-GB" sz="2400" dirty="0" smtClean="0">
                <a:solidFill>
                  <a:srgbClr val="CCCCCC"/>
                </a:solidFill>
              </a:rPr>
              <a:t>P2</a:t>
            </a:r>
            <a:r>
              <a:rPr lang="en-GB" sz="2400" dirty="0">
                <a:solidFill>
                  <a:srgbClr val="CCCCCC"/>
                </a:solidFill>
              </a:rPr>
              <a:t> </a:t>
            </a:r>
            <a:r>
              <a:rPr lang="en-GB" sz="2400" dirty="0" smtClean="0">
                <a:solidFill>
                  <a:srgbClr val="CCCCCC"/>
                </a:solidFill>
              </a:rPr>
              <a:t>and P3 instrumented as usual</a:t>
            </a:r>
          </a:p>
        </p:txBody>
      </p:sp>
    </p:spTree>
    <p:extLst>
      <p:ext uri="{BB962C8B-B14F-4D97-AF65-F5344CB8AC3E}">
        <p14:creationId xmlns:p14="http://schemas.microsoft.com/office/powerpoint/2010/main" val="295388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 summary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75900053"/>
                  </p:ext>
                </p:extLst>
              </p:nvPr>
            </p:nvGraphicFramePr>
            <p:xfrm>
              <a:off x="827584" y="1412776"/>
              <a:ext cx="7416828" cy="185401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96144">
                      <a:extLst>
                        <a:ext uri="{9D8B030D-6E8A-4147-A177-3AD203B41FA5}">
                          <a16:colId xmlns:a16="http://schemas.microsoft.com/office/drawing/2014/main" val="1309587350"/>
                        </a:ext>
                      </a:extLst>
                    </a:gridCol>
                    <a:gridCol w="1530171">
                      <a:extLst>
                        <a:ext uri="{9D8B030D-6E8A-4147-A177-3AD203B41FA5}">
                          <a16:colId xmlns:a16="http://schemas.microsoft.com/office/drawing/2014/main" val="3034374695"/>
                        </a:ext>
                      </a:extLst>
                    </a:gridCol>
                    <a:gridCol w="1530171">
                      <a:extLst>
                        <a:ext uri="{9D8B030D-6E8A-4147-A177-3AD203B41FA5}">
                          <a16:colId xmlns:a16="http://schemas.microsoft.com/office/drawing/2014/main" val="2251956194"/>
                        </a:ext>
                      </a:extLst>
                    </a:gridCol>
                    <a:gridCol w="1530171">
                      <a:extLst>
                        <a:ext uri="{9D8B030D-6E8A-4147-A177-3AD203B41FA5}">
                          <a16:colId xmlns:a16="http://schemas.microsoft.com/office/drawing/2014/main" val="2203853176"/>
                        </a:ext>
                      </a:extLst>
                    </a:gridCol>
                    <a:gridCol w="1530171">
                      <a:extLst>
                        <a:ext uri="{9D8B030D-6E8A-4147-A177-3AD203B41FA5}">
                          <a16:colId xmlns:a16="http://schemas.microsoft.com/office/drawing/2014/main" val="3955219587"/>
                        </a:ext>
                      </a:extLst>
                    </a:gridCol>
                  </a:tblGrid>
                  <a:tr h="223637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BPM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</m:e>
                                  <m:sub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1" i="1" smtClean="0">
                                      <a:solidFill>
                                        <a:srgbClr val="FF0505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 smtClean="0">
                                      <a:solidFill>
                                        <a:srgbClr val="FF0505"/>
                                      </a:solidFill>
                                      <a:latin typeface="Cambria Math" panose="02040503050406030204" pitchFamily="18" charset="0"/>
                                    </a:rPr>
                                    <m:t>𝒃</m:t>
                                  </m:r>
                                </m:e>
                                <m:sub>
                                  <m:r>
                                    <a:rPr lang="en-GB" b="1" i="1" smtClean="0">
                                      <a:solidFill>
                                        <a:srgbClr val="FF0505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 smtClean="0">
                              <a:solidFill>
                                <a:srgbClr val="FF0505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b="1" i="0" dirty="0" smtClean="0">
                                  <a:solidFill>
                                    <a:srgbClr val="FF0505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GB" b="1" i="1" dirty="0" smtClean="0">
                                      <a:solidFill>
                                        <a:srgbClr val="FF0505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1" i="1" dirty="0" smtClean="0">
                                      <a:solidFill>
                                        <a:srgbClr val="FF0505"/>
                                      </a:solidFill>
                                      <a:latin typeface="Cambria Math" panose="02040503050406030204" pitchFamily="18" charset="0"/>
                                    </a:rPr>
                                    <m:t>𝝓</m:t>
                                  </m:r>
                                </m:e>
                                <m:sup>
                                  <m:r>
                                    <a:rPr lang="en-GB" b="1" i="1" dirty="0" smtClean="0">
                                      <a:solidFill>
                                        <a:srgbClr val="FF0505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GB" b="1" i="1" dirty="0" smtClean="0">
                                  <a:solidFill>
                                    <a:srgbClr val="FF0505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GB" dirty="0">
                            <a:solidFill>
                              <a:srgbClr val="FF0505"/>
                            </a:solidFill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1" i="1" smtClean="0">
                                      <a:solidFill>
                                        <a:srgbClr val="FF0505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 smtClean="0">
                                      <a:solidFill>
                                        <a:srgbClr val="FF0505"/>
                                      </a:solidFill>
                                      <a:latin typeface="Cambria Math" panose="02040503050406030204" pitchFamily="18" charset="0"/>
                                    </a:rPr>
                                    <m:t>𝒃</m:t>
                                  </m:r>
                                </m:e>
                                <m:sub>
                                  <m:r>
                                    <a:rPr lang="en-GB" b="1" i="1" smtClean="0">
                                      <a:solidFill>
                                        <a:srgbClr val="FF0505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 smtClean="0">
                              <a:solidFill>
                                <a:srgbClr val="FF0505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b="1" i="0" dirty="0" smtClean="0">
                                  <a:solidFill>
                                    <a:srgbClr val="FF0505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b="1" i="1" dirty="0" smtClean="0">
                                  <a:solidFill>
                                    <a:srgbClr val="FF0505"/>
                                  </a:solidFill>
                                  <a:latin typeface="Cambria Math" panose="02040503050406030204" pitchFamily="18" charset="0"/>
                                </a:rPr>
                                <m:t>𝝓</m:t>
                              </m:r>
                              <m:r>
                                <a:rPr lang="en-GB" b="1" i="1" dirty="0" smtClean="0">
                                  <a:solidFill>
                                    <a:srgbClr val="FF0505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GB" dirty="0">
                            <a:solidFill>
                              <a:srgbClr val="FF0505"/>
                            </a:solidFill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1" i="1" smtClean="0">
                                      <a:solidFill>
                                        <a:srgbClr val="FF01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 smtClean="0">
                                      <a:solidFill>
                                        <a:srgbClr val="FF01FF"/>
                                      </a:solidFill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GB" b="1" i="1" smtClean="0">
                                      <a:solidFill>
                                        <a:srgbClr val="FF01FF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 smtClean="0">
                              <a:solidFill>
                                <a:srgbClr val="FF01FF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b="1" i="0" dirty="0" smtClean="0">
                                  <a:solidFill>
                                    <a:srgbClr val="FF01FF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b="1" i="1" dirty="0" smtClean="0">
                                  <a:solidFill>
                                    <a:srgbClr val="FF01FF"/>
                                  </a:solidFill>
                                  <a:latin typeface="Cambria Math" panose="02040503050406030204" pitchFamily="18" charset="0"/>
                                </a:rPr>
                                <m:t>𝝓</m:t>
                              </m:r>
                              <m:r>
                                <a:rPr lang="en-GB" b="1" i="1" dirty="0" smtClean="0">
                                  <a:solidFill>
                                    <a:srgbClr val="FF01FF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GB" dirty="0">
                            <a:solidFill>
                              <a:srgbClr val="FF01FF"/>
                            </a:solidFill>
                          </a:endParaRP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82452882"/>
                      </a:ext>
                    </a:extLst>
                  </a:tr>
                  <a:tr h="209217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-0.00505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505"/>
                              </a:solidFill>
                            </a:rPr>
                            <a:t>0.0560</a:t>
                          </a:r>
                          <a:endParaRPr lang="en-GB" dirty="0">
                            <a:solidFill>
                              <a:srgbClr val="FF0505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505"/>
                              </a:solidFill>
                            </a:rPr>
                            <a:t>0.3047</a:t>
                          </a:r>
                          <a:endParaRPr lang="en-GB" dirty="0">
                            <a:solidFill>
                              <a:srgbClr val="FF0505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1FF"/>
                              </a:solidFill>
                            </a:rPr>
                            <a:t>0.2979</a:t>
                          </a:r>
                          <a:endParaRPr lang="en-GB" dirty="0">
                            <a:solidFill>
                              <a:srgbClr val="FF01FF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8801587"/>
                      </a:ext>
                    </a:extLst>
                  </a:tr>
                  <a:tr h="209217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-0.00436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505"/>
                              </a:solidFill>
                            </a:rPr>
                            <a:t>0.3468</a:t>
                          </a:r>
                          <a:endParaRPr lang="en-GB" dirty="0">
                            <a:solidFill>
                              <a:srgbClr val="FF0505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505"/>
                              </a:solidFill>
                            </a:rPr>
                            <a:t>4.0829</a:t>
                          </a:r>
                          <a:endParaRPr lang="en-GB" dirty="0">
                            <a:solidFill>
                              <a:srgbClr val="FF0505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1FF"/>
                              </a:solidFill>
                            </a:rPr>
                            <a:t>4.0405</a:t>
                          </a:r>
                          <a:endParaRPr lang="en-GB" dirty="0">
                            <a:solidFill>
                              <a:srgbClr val="FF01FF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55625994"/>
                      </a:ext>
                    </a:extLst>
                  </a:tr>
                  <a:tr h="209217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0.00519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505"/>
                              </a:solidFill>
                            </a:rPr>
                            <a:t>-0.1575</a:t>
                          </a:r>
                          <a:endParaRPr lang="en-GB" dirty="0">
                            <a:solidFill>
                              <a:srgbClr val="FF0505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505"/>
                              </a:solidFill>
                            </a:rPr>
                            <a:t>-0.6263</a:t>
                          </a:r>
                          <a:endParaRPr lang="en-GB" dirty="0">
                            <a:solidFill>
                              <a:srgbClr val="FF0505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1FF"/>
                              </a:solidFill>
                            </a:rPr>
                            <a:t>-0.6070</a:t>
                          </a:r>
                          <a:endParaRPr lang="en-GB" dirty="0">
                            <a:solidFill>
                              <a:srgbClr val="FF01FF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98896100"/>
                      </a:ext>
                    </a:extLst>
                  </a:tr>
                  <a:tr h="261973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P2 (diode)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-0.00178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505"/>
                              </a:solidFill>
                            </a:rPr>
                            <a:t>n/a</a:t>
                          </a:r>
                          <a:endParaRPr lang="en-GB" dirty="0">
                            <a:solidFill>
                              <a:srgbClr val="FF0505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505"/>
                              </a:solidFill>
                            </a:rPr>
                            <a:t>n/a</a:t>
                          </a:r>
                          <a:endParaRPr lang="en-GB" dirty="0">
                            <a:solidFill>
                              <a:srgbClr val="FF0505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1FF"/>
                              </a:solidFill>
                            </a:rPr>
                            <a:t>n/a</a:t>
                          </a:r>
                          <a:endParaRPr lang="en-GB" dirty="0">
                            <a:solidFill>
                              <a:srgbClr val="FF01FF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326897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75900053"/>
                  </p:ext>
                </p:extLst>
              </p:nvPr>
            </p:nvGraphicFramePr>
            <p:xfrm>
              <a:off x="827584" y="1412776"/>
              <a:ext cx="7416828" cy="185401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96144">
                      <a:extLst>
                        <a:ext uri="{9D8B030D-6E8A-4147-A177-3AD203B41FA5}">
                          <a16:colId xmlns:a16="http://schemas.microsoft.com/office/drawing/2014/main" val="1309587350"/>
                        </a:ext>
                      </a:extLst>
                    </a:gridCol>
                    <a:gridCol w="1530171">
                      <a:extLst>
                        <a:ext uri="{9D8B030D-6E8A-4147-A177-3AD203B41FA5}">
                          <a16:colId xmlns:a16="http://schemas.microsoft.com/office/drawing/2014/main" val="3034374695"/>
                        </a:ext>
                      </a:extLst>
                    </a:gridCol>
                    <a:gridCol w="1530171">
                      <a:extLst>
                        <a:ext uri="{9D8B030D-6E8A-4147-A177-3AD203B41FA5}">
                          <a16:colId xmlns:a16="http://schemas.microsoft.com/office/drawing/2014/main" val="2251956194"/>
                        </a:ext>
                      </a:extLst>
                    </a:gridCol>
                    <a:gridCol w="1530171">
                      <a:extLst>
                        <a:ext uri="{9D8B030D-6E8A-4147-A177-3AD203B41FA5}">
                          <a16:colId xmlns:a16="http://schemas.microsoft.com/office/drawing/2014/main" val="2203853176"/>
                        </a:ext>
                      </a:extLst>
                    </a:gridCol>
                    <a:gridCol w="1530171">
                      <a:extLst>
                        <a:ext uri="{9D8B030D-6E8A-4147-A177-3AD203B41FA5}">
                          <a16:colId xmlns:a16="http://schemas.microsoft.com/office/drawing/2014/main" val="3955219587"/>
                        </a:ext>
                      </a:extLst>
                    </a:gridCol>
                  </a:tblGrid>
                  <a:tr h="39097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BPM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5259" t="-7813" r="-301992" b="-4015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85259" t="-7813" r="-201992" b="-4015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84127" t="-7813" r="-101190" b="-4015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85657" t="-7813" r="-1594" b="-4015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8245288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-0.00505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505"/>
                              </a:solidFill>
                            </a:rPr>
                            <a:t>0.0560</a:t>
                          </a:r>
                          <a:endParaRPr lang="en-GB" dirty="0">
                            <a:solidFill>
                              <a:srgbClr val="FF0505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505"/>
                              </a:solidFill>
                            </a:rPr>
                            <a:t>0.3047</a:t>
                          </a:r>
                          <a:endParaRPr lang="en-GB" dirty="0">
                            <a:solidFill>
                              <a:srgbClr val="FF0505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1FF"/>
                              </a:solidFill>
                            </a:rPr>
                            <a:t>0.2979</a:t>
                          </a:r>
                          <a:endParaRPr lang="en-GB" dirty="0">
                            <a:solidFill>
                              <a:srgbClr val="FF01FF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880158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-0.00436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505"/>
                              </a:solidFill>
                            </a:rPr>
                            <a:t>0.3468</a:t>
                          </a:r>
                          <a:endParaRPr lang="en-GB" dirty="0">
                            <a:solidFill>
                              <a:srgbClr val="FF0505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505"/>
                              </a:solidFill>
                            </a:rPr>
                            <a:t>4.0829</a:t>
                          </a:r>
                          <a:endParaRPr lang="en-GB" dirty="0">
                            <a:solidFill>
                              <a:srgbClr val="FF0505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1FF"/>
                              </a:solidFill>
                            </a:rPr>
                            <a:t>4.0405</a:t>
                          </a:r>
                          <a:endParaRPr lang="en-GB" dirty="0">
                            <a:solidFill>
                              <a:srgbClr val="FF01FF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5562599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0.00519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505"/>
                              </a:solidFill>
                            </a:rPr>
                            <a:t>-0.1575</a:t>
                          </a:r>
                          <a:endParaRPr lang="en-GB" dirty="0">
                            <a:solidFill>
                              <a:srgbClr val="FF0505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505"/>
                              </a:solidFill>
                            </a:rPr>
                            <a:t>-0.6263</a:t>
                          </a:r>
                          <a:endParaRPr lang="en-GB" dirty="0">
                            <a:solidFill>
                              <a:srgbClr val="FF0505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1FF"/>
                              </a:solidFill>
                            </a:rPr>
                            <a:t>-0.6070</a:t>
                          </a:r>
                          <a:endParaRPr lang="en-GB" dirty="0">
                            <a:solidFill>
                              <a:srgbClr val="FF01FF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9889610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P2 (diode)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-0.00178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505"/>
                              </a:solidFill>
                            </a:rPr>
                            <a:t>n/a</a:t>
                          </a:r>
                          <a:endParaRPr lang="en-GB" dirty="0">
                            <a:solidFill>
                              <a:srgbClr val="FF0505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505"/>
                              </a:solidFill>
                            </a:rPr>
                            <a:t>n/a</a:t>
                          </a:r>
                          <a:endParaRPr lang="en-GB" dirty="0">
                            <a:solidFill>
                              <a:srgbClr val="FF0505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rgbClr val="FF01FF"/>
                              </a:solidFill>
                            </a:rPr>
                            <a:t>n/a</a:t>
                          </a:r>
                          <a:endParaRPr lang="en-GB" dirty="0">
                            <a:solidFill>
                              <a:srgbClr val="FF01FF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3268970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495" y="3812994"/>
            <a:ext cx="3184465" cy="24507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671" y="3795975"/>
            <a:ext cx="3228697" cy="24847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485990" y="3501008"/>
                <a:ext cx="25555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GB" dirty="0" smtClean="0"/>
                  <a:t> from diode: loPhase1</a:t>
                </a:r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5990" y="3501008"/>
                <a:ext cx="2555508" cy="369332"/>
              </a:xfrm>
              <a:prstGeom prst="rect">
                <a:avLst/>
              </a:prstGeom>
              <a:blipFill>
                <a:blip r:embed="rId5"/>
                <a:stretch>
                  <a:fillRect t="-8197" r="-1193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279071" y="3501008"/>
                <a:ext cx="22605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GB" dirty="0" smtClean="0"/>
                  <a:t> from diode: mCal1</a:t>
                </a:r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9071" y="3501008"/>
                <a:ext cx="2260555" cy="369332"/>
              </a:xfrm>
              <a:prstGeom prst="rect">
                <a:avLst/>
              </a:prstGeom>
              <a:blipFill>
                <a:blip r:embed="rId6"/>
                <a:stretch>
                  <a:fillRect t="-8197" r="-188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819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14" r="8719"/>
          <a:stretch/>
        </p:blipFill>
        <p:spPr>
          <a:xfrm>
            <a:off x="539893" y="270000"/>
            <a:ext cx="7848531" cy="6034486"/>
          </a:xfrm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 rot="20597842">
            <a:off x="1537592" y="4066561"/>
            <a:ext cx="833258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91590" y="4213103"/>
            <a:ext cx="119776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IPyCal1-3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 rot="20456063">
            <a:off x="2100355" y="3670616"/>
            <a:ext cx="833258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18636" y="3789040"/>
            <a:ext cx="119776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IPxCal1-3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 rot="21090675">
            <a:off x="2712342" y="3459908"/>
            <a:ext cx="811117" cy="216024"/>
          </a:xfrm>
          <a:prstGeom prst="ellipse">
            <a:avLst/>
          </a:prstGeom>
          <a:noFill/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CCCC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76752" y="3480078"/>
            <a:ext cx="194155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mCal1, loPhase1</a:t>
            </a:r>
            <a:endParaRPr lang="en-GB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 rot="20808186">
            <a:off x="3884092" y="2828015"/>
            <a:ext cx="430407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95936" y="3203684"/>
            <a:ext cx="119776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IPxCal4-6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876626" y="3104128"/>
            <a:ext cx="216024" cy="216024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7" name="Straight Connector 16"/>
          <p:cNvCxnSpPr>
            <a:stCxn id="15" idx="2"/>
            <a:endCxn id="18" idx="3"/>
          </p:cNvCxnSpPr>
          <p:nvPr/>
        </p:nvCxnSpPr>
        <p:spPr>
          <a:xfrm flipH="1" flipV="1">
            <a:off x="3241912" y="2842752"/>
            <a:ext cx="634714" cy="3693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339101" y="2658086"/>
            <a:ext cx="90281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jitRun1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71480" y="2793421"/>
            <a:ext cx="99257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IPxCal7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4113575" y="2494566"/>
            <a:ext cx="216024" cy="216024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1" name="Straight Connector 20"/>
          <p:cNvCxnSpPr>
            <a:stCxn id="20" idx="2"/>
            <a:endCxn id="23" idx="3"/>
          </p:cNvCxnSpPr>
          <p:nvPr/>
        </p:nvCxnSpPr>
        <p:spPr>
          <a:xfrm flipH="1" flipV="1">
            <a:off x="3241912" y="1885474"/>
            <a:ext cx="871663" cy="7171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339101" y="1700808"/>
            <a:ext cx="90281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jitRun2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 rot="20808186">
            <a:off x="4187272" y="2353173"/>
            <a:ext cx="321438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43517" y="2411596"/>
            <a:ext cx="99257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IPxCal8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 rot="20557841">
            <a:off x="4353371" y="2053707"/>
            <a:ext cx="564322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803557" y="2060848"/>
            <a:ext cx="203132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AQF1FFxScan1-2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 rot="20706165">
            <a:off x="3318028" y="3254637"/>
            <a:ext cx="684398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 rot="20487177">
            <a:off x="4709599" y="1680778"/>
            <a:ext cx="896410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20995" y="1700808"/>
            <a:ext cx="203132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AQF1FFxScan3-4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 rot="20907177">
            <a:off x="5418106" y="1405748"/>
            <a:ext cx="595303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940152" y="1403484"/>
            <a:ext cx="203132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AQF1FFxScan5-6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5832976" y="1198424"/>
            <a:ext cx="216024" cy="216024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339752" y="827420"/>
            <a:ext cx="90281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jitRun3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42" name="Straight Connector 41"/>
          <p:cNvCxnSpPr>
            <a:stCxn id="40" idx="2"/>
            <a:endCxn id="41" idx="3"/>
          </p:cNvCxnSpPr>
          <p:nvPr/>
        </p:nvCxnSpPr>
        <p:spPr>
          <a:xfrm flipH="1" flipV="1">
            <a:off x="3242563" y="1012086"/>
            <a:ext cx="2590413" cy="2943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 rot="21150675">
            <a:off x="5856747" y="948318"/>
            <a:ext cx="1795744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36635" y="1115452"/>
            <a:ext cx="185178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dynamicRange1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 rot="20456063">
            <a:off x="7405405" y="517294"/>
            <a:ext cx="696864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396085" y="522395"/>
            <a:ext cx="190308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QD0FFyScan1-3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9" name="Oval 48"/>
          <p:cNvSpPr/>
          <p:nvPr/>
        </p:nvSpPr>
        <p:spPr>
          <a:xfrm rot="21090675">
            <a:off x="7911945" y="331388"/>
            <a:ext cx="485746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300192" y="306096"/>
            <a:ext cx="119776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IPyCal4-5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52" name="Straight Connector 51"/>
          <p:cNvCxnSpPr>
            <a:stCxn id="49" idx="1"/>
            <a:endCxn id="50" idx="3"/>
          </p:cNvCxnSpPr>
          <p:nvPr/>
        </p:nvCxnSpPr>
        <p:spPr>
          <a:xfrm flipH="1">
            <a:off x="7497956" y="389212"/>
            <a:ext cx="475732" cy="101550"/>
          </a:xfrm>
          <a:prstGeom prst="line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128129" y="4455868"/>
            <a:ext cx="114646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upstream</a:t>
            </a:r>
            <a:endParaRPr lang="en-GB" dirty="0"/>
          </a:p>
        </p:txBody>
      </p:sp>
      <p:sp>
        <p:nvSpPr>
          <p:cNvPr id="55" name="TextBox 54"/>
          <p:cNvSpPr txBox="1"/>
          <p:nvPr/>
        </p:nvSpPr>
        <p:spPr>
          <a:xfrm>
            <a:off x="6561149" y="4815908"/>
            <a:ext cx="71910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IP - x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6560177" y="5175948"/>
            <a:ext cx="71910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IP - y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174459" y="-40220"/>
            <a:ext cx="869149" cy="156966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96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3129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84" y="1544975"/>
            <a:ext cx="2390600" cy="21213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jitRun1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582428" y="1270086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P1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4377161" y="1270086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P2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100607" y="3720362"/>
            <a:ext cx="1010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P2 (diode)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7271060" y="1268760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P3</a:t>
            </a:r>
            <a:endParaRPr lang="en-GB" sz="1400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260594"/>
              </p:ext>
            </p:extLst>
          </p:nvPr>
        </p:nvGraphicFramePr>
        <p:xfrm>
          <a:off x="6046924" y="4091544"/>
          <a:ext cx="262953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4766">
                  <a:extLst>
                    <a:ext uri="{9D8B030D-6E8A-4147-A177-3AD203B41FA5}">
                      <a16:colId xmlns:a16="http://schemas.microsoft.com/office/drawing/2014/main" val="4108936968"/>
                    </a:ext>
                  </a:extLst>
                </a:gridCol>
                <a:gridCol w="1314766">
                  <a:extLst>
                    <a:ext uri="{9D8B030D-6E8A-4147-A177-3AD203B41FA5}">
                      <a16:colId xmlns:a16="http://schemas.microsoft.com/office/drawing/2014/main" val="14990910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BPM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Jitter [um]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429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1.031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766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P2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1.807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6695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P2</a:t>
                      </a:r>
                      <a:r>
                        <a:rPr lang="en-GB" baseline="0" dirty="0" smtClean="0">
                          <a:solidFill>
                            <a:srgbClr val="FF0000"/>
                          </a:solidFill>
                        </a:rPr>
                        <a:t> (diode)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1.465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477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1.613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7464043"/>
                  </a:ext>
                </a:extLst>
              </a:tr>
            </a:tbl>
          </a:graphicData>
        </a:graphic>
      </p:graphicFrame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133" y="1534734"/>
            <a:ext cx="2444464" cy="214179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316" y="1567258"/>
            <a:ext cx="2401461" cy="208647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133" y="4028139"/>
            <a:ext cx="2464985" cy="21417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44" y="4001528"/>
            <a:ext cx="2543540" cy="21605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316458" y="3720362"/>
                <a:ext cx="88838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400" b="0" i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GB" sz="1400" dirty="0" smtClean="0"/>
                  <a:t> (diode)</a:t>
                </a:r>
                <a:endParaRPr lang="en-GB" sz="1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6458" y="3720362"/>
                <a:ext cx="888385" cy="307777"/>
              </a:xfrm>
              <a:prstGeom prst="rect">
                <a:avLst/>
              </a:prstGeom>
              <a:blipFill>
                <a:blip r:embed="rId8"/>
                <a:stretch>
                  <a:fillRect t="-1961" r="-1370" b="-196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799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84" y="1544975"/>
            <a:ext cx="2390600" cy="21213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jitRun2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582428" y="1270086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P1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4377161" y="1270086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P2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100607" y="3720362"/>
            <a:ext cx="1010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P2 (diode)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7271060" y="1268760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P3</a:t>
            </a:r>
            <a:endParaRPr lang="en-GB" sz="1400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62683"/>
              </p:ext>
            </p:extLst>
          </p:nvPr>
        </p:nvGraphicFramePr>
        <p:xfrm>
          <a:off x="6046924" y="4091544"/>
          <a:ext cx="262953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4766">
                  <a:extLst>
                    <a:ext uri="{9D8B030D-6E8A-4147-A177-3AD203B41FA5}">
                      <a16:colId xmlns:a16="http://schemas.microsoft.com/office/drawing/2014/main" val="4108936968"/>
                    </a:ext>
                  </a:extLst>
                </a:gridCol>
                <a:gridCol w="1314766">
                  <a:extLst>
                    <a:ext uri="{9D8B030D-6E8A-4147-A177-3AD203B41FA5}">
                      <a16:colId xmlns:a16="http://schemas.microsoft.com/office/drawing/2014/main" val="14990910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BPM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Jitter [um]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429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1.114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766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P2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1.881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6695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P2</a:t>
                      </a:r>
                      <a:r>
                        <a:rPr lang="en-GB" baseline="0" dirty="0" smtClean="0">
                          <a:solidFill>
                            <a:srgbClr val="FF0000"/>
                          </a:solidFill>
                        </a:rPr>
                        <a:t> (diode)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1.665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477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1.778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7464043"/>
                  </a:ext>
                </a:extLst>
              </a:tr>
            </a:tbl>
          </a:graphicData>
        </a:graphic>
      </p:graphicFrame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133" y="1534734"/>
            <a:ext cx="2444464" cy="214179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316" y="1567257"/>
            <a:ext cx="2401461" cy="208647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133" y="4028139"/>
            <a:ext cx="2464985" cy="21417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44" y="4001528"/>
            <a:ext cx="2543540" cy="21605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316458" y="3720362"/>
                <a:ext cx="88838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400" b="0" i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GB" sz="1400" dirty="0" smtClean="0"/>
                  <a:t> (diode)</a:t>
                </a:r>
                <a:endParaRPr lang="en-GB" sz="1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6458" y="3720362"/>
                <a:ext cx="888385" cy="307777"/>
              </a:xfrm>
              <a:prstGeom prst="rect">
                <a:avLst/>
              </a:prstGeom>
              <a:blipFill>
                <a:blip r:embed="rId8"/>
                <a:stretch>
                  <a:fillRect t="-1961" r="-1370" b="-196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906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84" y="1544975"/>
            <a:ext cx="2390599" cy="21213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jitRun3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582428" y="1270086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P1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4377161" y="1270086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P2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100607" y="3720362"/>
            <a:ext cx="1010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P2 (diode)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7271060" y="1268760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P3</a:t>
            </a:r>
            <a:endParaRPr lang="en-GB" sz="1400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227509"/>
              </p:ext>
            </p:extLst>
          </p:nvPr>
        </p:nvGraphicFramePr>
        <p:xfrm>
          <a:off x="6046924" y="4091544"/>
          <a:ext cx="262953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4766">
                  <a:extLst>
                    <a:ext uri="{9D8B030D-6E8A-4147-A177-3AD203B41FA5}">
                      <a16:colId xmlns:a16="http://schemas.microsoft.com/office/drawing/2014/main" val="4108936968"/>
                    </a:ext>
                  </a:extLst>
                </a:gridCol>
                <a:gridCol w="1314766">
                  <a:extLst>
                    <a:ext uri="{9D8B030D-6E8A-4147-A177-3AD203B41FA5}">
                      <a16:colId xmlns:a16="http://schemas.microsoft.com/office/drawing/2014/main" val="14990910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BPM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Jitter [um]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429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1.182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766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P2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2.165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6695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P2</a:t>
                      </a:r>
                      <a:r>
                        <a:rPr lang="en-GB" baseline="0" dirty="0" smtClean="0">
                          <a:solidFill>
                            <a:srgbClr val="FF0000"/>
                          </a:solidFill>
                        </a:rPr>
                        <a:t> (diode)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1.950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477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1.939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7464043"/>
                  </a:ext>
                </a:extLst>
              </a:tr>
            </a:tbl>
          </a:graphicData>
        </a:graphic>
      </p:graphicFrame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133" y="1534734"/>
            <a:ext cx="2444463" cy="214179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316" y="1567257"/>
            <a:ext cx="2401461" cy="208647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133" y="4028139"/>
            <a:ext cx="2464985" cy="21417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45" y="4001528"/>
            <a:ext cx="2543538" cy="21605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316458" y="3720362"/>
                <a:ext cx="88838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400" b="0" i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GB" sz="1400" dirty="0" smtClean="0"/>
                  <a:t> (diode)</a:t>
                </a:r>
                <a:endParaRPr lang="en-GB" sz="1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6458" y="3720362"/>
                <a:ext cx="888385" cy="307777"/>
              </a:xfrm>
              <a:prstGeom prst="rect">
                <a:avLst/>
              </a:prstGeom>
              <a:blipFill>
                <a:blip r:embed="rId8"/>
                <a:stretch>
                  <a:fillRect t="-1961" r="-1370" b="-196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922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 summary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35389451"/>
                  </p:ext>
                </p:extLst>
              </p:nvPr>
            </p:nvGraphicFramePr>
            <p:xfrm>
              <a:off x="683568" y="1528192"/>
              <a:ext cx="7776222" cy="1828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76064">
                      <a:extLst>
                        <a:ext uri="{9D8B030D-6E8A-4147-A177-3AD203B41FA5}">
                          <a16:colId xmlns:a16="http://schemas.microsoft.com/office/drawing/2014/main" val="2393014"/>
                        </a:ext>
                      </a:extLst>
                    </a:gridCol>
                    <a:gridCol w="504056">
                      <a:extLst>
                        <a:ext uri="{9D8B030D-6E8A-4147-A177-3AD203B41FA5}">
                          <a16:colId xmlns:a16="http://schemas.microsoft.com/office/drawing/2014/main" val="2968582197"/>
                        </a:ext>
                      </a:extLst>
                    </a:gridCol>
                    <a:gridCol w="1116017">
                      <a:extLst>
                        <a:ext uri="{9D8B030D-6E8A-4147-A177-3AD203B41FA5}">
                          <a16:colId xmlns:a16="http://schemas.microsoft.com/office/drawing/2014/main" val="835735996"/>
                        </a:ext>
                      </a:extLst>
                    </a:gridCol>
                    <a:gridCol w="1116017">
                      <a:extLst>
                        <a:ext uri="{9D8B030D-6E8A-4147-A177-3AD203B41FA5}">
                          <a16:colId xmlns:a16="http://schemas.microsoft.com/office/drawing/2014/main" val="3089084149"/>
                        </a:ext>
                      </a:extLst>
                    </a:gridCol>
                    <a:gridCol w="1116017">
                      <a:extLst>
                        <a:ext uri="{9D8B030D-6E8A-4147-A177-3AD203B41FA5}">
                          <a16:colId xmlns:a16="http://schemas.microsoft.com/office/drawing/2014/main" val="701349547"/>
                        </a:ext>
                      </a:extLst>
                    </a:gridCol>
                    <a:gridCol w="1116017">
                      <a:extLst>
                        <a:ext uri="{9D8B030D-6E8A-4147-A177-3AD203B41FA5}">
                          <a16:colId xmlns:a16="http://schemas.microsoft.com/office/drawing/2014/main" val="85385897"/>
                        </a:ext>
                      </a:extLst>
                    </a:gridCol>
                    <a:gridCol w="1116017">
                      <a:extLst>
                        <a:ext uri="{9D8B030D-6E8A-4147-A177-3AD203B41FA5}">
                          <a16:colId xmlns:a16="http://schemas.microsoft.com/office/drawing/2014/main" val="438599977"/>
                        </a:ext>
                      </a:extLst>
                    </a:gridCol>
                    <a:gridCol w="1116017">
                      <a:extLst>
                        <a:ext uri="{9D8B030D-6E8A-4147-A177-3AD203B41FA5}">
                          <a16:colId xmlns:a16="http://schemas.microsoft.com/office/drawing/2014/main" val="1427617441"/>
                        </a:ext>
                      </a:extLst>
                    </a:gridCol>
                  </a:tblGrid>
                  <a:tr h="156169">
                    <a:tc gridSpan="2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jitRun1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jitRun2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jitRun3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89492270"/>
                      </a:ext>
                    </a:extLst>
                  </a:tr>
                  <a:tr h="156169">
                    <a:tc gridSpan="2"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𝑙𝑜𝑐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 smtClean="0"/>
                            <a:t> [</a:t>
                          </a:r>
                          <a:r>
                            <a:rPr lang="el-GR" dirty="0" smtClean="0"/>
                            <a:t>μ</a:t>
                          </a:r>
                          <a:r>
                            <a:rPr lang="en-GB" dirty="0" smtClean="0"/>
                            <a:t>m]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0.744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0.774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1.283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58588473"/>
                      </a:ext>
                    </a:extLst>
                  </a:tr>
                  <a:tr h="156169">
                    <a:tc rowSpan="3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𝑓𝑖𝑡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0.322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1" dirty="0" smtClean="0"/>
                            <a:t>0.282</a:t>
                          </a:r>
                          <a:endParaRPr lang="en-GB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0.301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1" dirty="0" smtClean="0"/>
                            <a:t>0.237</a:t>
                          </a:r>
                          <a:endParaRPr lang="en-GB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0.452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1" dirty="0" smtClean="0"/>
                            <a:t>0.330</a:t>
                          </a:r>
                          <a:endParaRPr lang="en-GB" i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73084638"/>
                      </a:ext>
                    </a:extLst>
                  </a:tr>
                  <a:tr h="156169">
                    <a:tc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rgbClr val="FF0000"/>
                              </a:solidFill>
                            </a:rPr>
                            <a:t>P2</a:t>
                          </a:r>
                          <a:endParaRPr lang="en-GB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FF0000"/>
                              </a:solidFill>
                            </a:rPr>
                            <a:t>0.401</a:t>
                          </a:r>
                          <a:endParaRPr lang="en-GB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1" dirty="0" smtClean="0">
                              <a:solidFill>
                                <a:srgbClr val="FF0000"/>
                              </a:solidFill>
                            </a:rPr>
                            <a:t>0.304</a:t>
                          </a:r>
                          <a:endParaRPr lang="en-GB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FF0000"/>
                              </a:solidFill>
                            </a:rPr>
                            <a:t>0.402</a:t>
                          </a:r>
                          <a:endParaRPr lang="en-GB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1" dirty="0" smtClean="0">
                              <a:solidFill>
                                <a:srgbClr val="FF0000"/>
                              </a:solidFill>
                            </a:rPr>
                            <a:t>0.263</a:t>
                          </a:r>
                          <a:endParaRPr lang="en-GB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FF0000"/>
                              </a:solidFill>
                            </a:rPr>
                            <a:t>0.950</a:t>
                          </a:r>
                          <a:endParaRPr lang="en-GB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1" dirty="0" smtClean="0">
                              <a:solidFill>
                                <a:srgbClr val="FF0000"/>
                              </a:solidFill>
                            </a:rPr>
                            <a:t>0.384</a:t>
                          </a:r>
                          <a:endParaRPr lang="en-GB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52955389"/>
                      </a:ext>
                    </a:extLst>
                  </a:tr>
                  <a:tr h="311429">
                    <a:tc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0.315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1" dirty="0" smtClean="0"/>
                            <a:t>0.266</a:t>
                          </a:r>
                          <a:endParaRPr lang="en-GB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0.299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1" dirty="0" smtClean="0"/>
                            <a:t>0.229</a:t>
                          </a:r>
                          <a:endParaRPr lang="en-GB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0.475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1" dirty="0" smtClean="0"/>
                            <a:t>0.318</a:t>
                          </a:r>
                          <a:endParaRPr lang="en-GB" i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9403190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35389451"/>
                  </p:ext>
                </p:extLst>
              </p:nvPr>
            </p:nvGraphicFramePr>
            <p:xfrm>
              <a:off x="683568" y="1528192"/>
              <a:ext cx="7776222" cy="1828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76064">
                      <a:extLst>
                        <a:ext uri="{9D8B030D-6E8A-4147-A177-3AD203B41FA5}">
                          <a16:colId xmlns:a16="http://schemas.microsoft.com/office/drawing/2014/main" val="2393014"/>
                        </a:ext>
                      </a:extLst>
                    </a:gridCol>
                    <a:gridCol w="504056">
                      <a:extLst>
                        <a:ext uri="{9D8B030D-6E8A-4147-A177-3AD203B41FA5}">
                          <a16:colId xmlns:a16="http://schemas.microsoft.com/office/drawing/2014/main" val="2968582197"/>
                        </a:ext>
                      </a:extLst>
                    </a:gridCol>
                    <a:gridCol w="1116017">
                      <a:extLst>
                        <a:ext uri="{9D8B030D-6E8A-4147-A177-3AD203B41FA5}">
                          <a16:colId xmlns:a16="http://schemas.microsoft.com/office/drawing/2014/main" val="835735996"/>
                        </a:ext>
                      </a:extLst>
                    </a:gridCol>
                    <a:gridCol w="1116017">
                      <a:extLst>
                        <a:ext uri="{9D8B030D-6E8A-4147-A177-3AD203B41FA5}">
                          <a16:colId xmlns:a16="http://schemas.microsoft.com/office/drawing/2014/main" val="3089084149"/>
                        </a:ext>
                      </a:extLst>
                    </a:gridCol>
                    <a:gridCol w="1116017">
                      <a:extLst>
                        <a:ext uri="{9D8B030D-6E8A-4147-A177-3AD203B41FA5}">
                          <a16:colId xmlns:a16="http://schemas.microsoft.com/office/drawing/2014/main" val="701349547"/>
                        </a:ext>
                      </a:extLst>
                    </a:gridCol>
                    <a:gridCol w="1116017">
                      <a:extLst>
                        <a:ext uri="{9D8B030D-6E8A-4147-A177-3AD203B41FA5}">
                          <a16:colId xmlns:a16="http://schemas.microsoft.com/office/drawing/2014/main" val="85385897"/>
                        </a:ext>
                      </a:extLst>
                    </a:gridCol>
                    <a:gridCol w="1116017">
                      <a:extLst>
                        <a:ext uri="{9D8B030D-6E8A-4147-A177-3AD203B41FA5}">
                          <a16:colId xmlns:a16="http://schemas.microsoft.com/office/drawing/2014/main" val="438599977"/>
                        </a:ext>
                      </a:extLst>
                    </a:gridCol>
                    <a:gridCol w="1116017">
                      <a:extLst>
                        <a:ext uri="{9D8B030D-6E8A-4147-A177-3AD203B41FA5}">
                          <a16:colId xmlns:a16="http://schemas.microsoft.com/office/drawing/2014/main" val="1427617441"/>
                        </a:ext>
                      </a:extLst>
                    </a:gridCol>
                  </a:tblGrid>
                  <a:tr h="365760">
                    <a:tc gridSpan="2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jitRun1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jitRun2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jitRun3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89492270"/>
                      </a:ext>
                    </a:extLst>
                  </a:tr>
                  <a:tr h="365760"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65" t="-108333" r="-623164" b="-32833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0.744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0.774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1.283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58588473"/>
                      </a:ext>
                    </a:extLst>
                  </a:tr>
                  <a:tr h="365760">
                    <a:tc row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053" t="-69061" r="-1247368" b="-88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0.322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1" dirty="0" smtClean="0"/>
                            <a:t>0.282</a:t>
                          </a:r>
                          <a:endParaRPr lang="en-GB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0.301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1" dirty="0" smtClean="0"/>
                            <a:t>0.237</a:t>
                          </a:r>
                          <a:endParaRPr lang="en-GB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0.452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1" dirty="0" smtClean="0"/>
                            <a:t>0.330</a:t>
                          </a:r>
                          <a:endParaRPr lang="en-GB" i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73084638"/>
                      </a:ext>
                    </a:extLst>
                  </a:tr>
                  <a:tr h="365760">
                    <a:tc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rgbClr val="FF0000"/>
                              </a:solidFill>
                            </a:rPr>
                            <a:t>P2</a:t>
                          </a:r>
                          <a:endParaRPr lang="en-GB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FF0000"/>
                              </a:solidFill>
                            </a:rPr>
                            <a:t>0.401</a:t>
                          </a:r>
                          <a:endParaRPr lang="en-GB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1" dirty="0" smtClean="0">
                              <a:solidFill>
                                <a:srgbClr val="FF0000"/>
                              </a:solidFill>
                            </a:rPr>
                            <a:t>0.304</a:t>
                          </a:r>
                          <a:endParaRPr lang="en-GB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FF0000"/>
                              </a:solidFill>
                            </a:rPr>
                            <a:t>0.402</a:t>
                          </a:r>
                          <a:endParaRPr lang="en-GB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1" dirty="0" smtClean="0">
                              <a:solidFill>
                                <a:srgbClr val="FF0000"/>
                              </a:solidFill>
                            </a:rPr>
                            <a:t>0.263</a:t>
                          </a:r>
                          <a:endParaRPr lang="en-GB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FF0000"/>
                              </a:solidFill>
                            </a:rPr>
                            <a:t>0.950</a:t>
                          </a:r>
                          <a:endParaRPr lang="en-GB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1" dirty="0" smtClean="0">
                              <a:solidFill>
                                <a:srgbClr val="FF0000"/>
                              </a:solidFill>
                            </a:rPr>
                            <a:t>0.384</a:t>
                          </a:r>
                          <a:endParaRPr lang="en-GB" i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52955389"/>
                      </a:ext>
                    </a:extLst>
                  </a:tr>
                  <a:tr h="365760">
                    <a:tc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0.315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1" dirty="0" smtClean="0"/>
                            <a:t>0.266</a:t>
                          </a:r>
                          <a:endParaRPr lang="en-GB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0.299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1" dirty="0" smtClean="0"/>
                            <a:t>0.229</a:t>
                          </a:r>
                          <a:endParaRPr lang="en-GB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0.475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i="1" dirty="0" smtClean="0"/>
                            <a:t>0.318</a:t>
                          </a:r>
                          <a:endParaRPr lang="en-GB" i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9403190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83568" y="3501008"/>
                <a:ext cx="2536207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𝑙𝑜𝑐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nor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std</m:t>
                          </m:r>
                        </m:fName>
                        <m:e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𝐷𝑃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3501008"/>
                <a:ext cx="2536207" cy="57227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66537" y="4479880"/>
                <a:ext cx="3188822" cy="8805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𝑓𝑖𝑡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std</m:t>
                              </m:r>
                            </m:fNam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−[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𝑘𝑖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𝑘𝑗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])</m:t>
                              </m:r>
                            </m:e>
                          </m:func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𝑘𝑖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𝑘𝑗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537" y="4479880"/>
                <a:ext cx="3188822" cy="880562"/>
              </a:xfrm>
              <a:prstGeom prst="rect">
                <a:avLst/>
              </a:prstGeom>
              <a:blipFill>
                <a:blip r:embed="rId4"/>
                <a:stretch>
                  <a:fillRect b="-6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139952" y="4437112"/>
                <a:ext cx="468052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w</a:t>
                </a:r>
                <a:r>
                  <a:rPr lang="en-GB" b="0" dirty="0" smtClean="0"/>
                  <a:t>here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𝑖𝑗𝑘</m:t>
                    </m:r>
                  </m:oMath>
                </a14:m>
                <a:r>
                  <a:rPr lang="en-GB" dirty="0" smtClean="0"/>
                  <a:t> correspond to cyclic permutations of P1, P2 and P3 and the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GB" dirty="0" smtClean="0"/>
                  <a:t> coefficients are determined from a least-squares fit to data</a:t>
                </a:r>
                <a:endParaRPr lang="en-GB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4437112"/>
                <a:ext cx="4680520" cy="923330"/>
              </a:xfrm>
              <a:prstGeom prst="rect">
                <a:avLst/>
              </a:prstGeom>
              <a:blipFill>
                <a:blip r:embed="rId5"/>
                <a:stretch>
                  <a:fillRect l="-1042" t="-3974" r="-1302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4860032" y="3433808"/>
            <a:ext cx="3608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l</a:t>
            </a:r>
            <a:r>
              <a:rPr lang="en-GB" dirty="0" smtClean="0"/>
              <a:t>eft: using conventional processor</a:t>
            </a:r>
          </a:p>
          <a:p>
            <a:pPr algn="r"/>
            <a:r>
              <a:rPr lang="en-GB" i="1" dirty="0"/>
              <a:t>r</a:t>
            </a:r>
            <a:r>
              <a:rPr lang="en-GB" i="1" dirty="0" smtClean="0"/>
              <a:t>ight: using diode processor</a:t>
            </a:r>
            <a:endParaRPr lang="en-GB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666537" y="5661248"/>
            <a:ext cx="8153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CONCLUSION: resolution of diode processor better than that of conventional processor - at least while signals attenuated by ~3 dB due to split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491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14" r="8719"/>
          <a:stretch/>
        </p:blipFill>
        <p:spPr>
          <a:xfrm>
            <a:off x="539893" y="270000"/>
            <a:ext cx="7848531" cy="6034486"/>
          </a:xfrm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 rot="20597842">
            <a:off x="1537592" y="4066561"/>
            <a:ext cx="833258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91590" y="4213103"/>
            <a:ext cx="119776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IPyCal1-3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 rot="20456063">
            <a:off x="2100355" y="3670616"/>
            <a:ext cx="833258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18636" y="3789040"/>
            <a:ext cx="119776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IPxCal1-3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 rot="21090675">
            <a:off x="2712342" y="3459908"/>
            <a:ext cx="811117" cy="216024"/>
          </a:xfrm>
          <a:prstGeom prst="ellipse">
            <a:avLst/>
          </a:prstGeom>
          <a:noFill/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CCCC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76752" y="3480078"/>
            <a:ext cx="194155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mCal1, loPhase1</a:t>
            </a:r>
            <a:endParaRPr lang="en-GB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 rot="20808186">
            <a:off x="3884092" y="2828015"/>
            <a:ext cx="430407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95936" y="3203684"/>
            <a:ext cx="119776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IPxCal4-6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876626" y="3104128"/>
            <a:ext cx="216024" cy="216024"/>
          </a:xfrm>
          <a:prstGeom prst="ellipse">
            <a:avLst/>
          </a:prstGeom>
          <a:noFill/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7" name="Straight Connector 16"/>
          <p:cNvCxnSpPr>
            <a:stCxn id="15" idx="2"/>
            <a:endCxn id="18" idx="3"/>
          </p:cNvCxnSpPr>
          <p:nvPr/>
        </p:nvCxnSpPr>
        <p:spPr>
          <a:xfrm flipH="1" flipV="1">
            <a:off x="3241912" y="2842752"/>
            <a:ext cx="634714" cy="369388"/>
          </a:xfrm>
          <a:prstGeom prst="line">
            <a:avLst/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339101" y="2658086"/>
            <a:ext cx="90281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jitRun1</a:t>
            </a:r>
            <a:endParaRPr lang="en-GB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71480" y="2793421"/>
            <a:ext cx="99257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IPxCal7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4113575" y="2494566"/>
            <a:ext cx="216024" cy="216024"/>
          </a:xfrm>
          <a:prstGeom prst="ellipse">
            <a:avLst/>
          </a:prstGeom>
          <a:noFill/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1" name="Straight Connector 20"/>
          <p:cNvCxnSpPr>
            <a:stCxn id="20" idx="2"/>
            <a:endCxn id="23" idx="3"/>
          </p:cNvCxnSpPr>
          <p:nvPr/>
        </p:nvCxnSpPr>
        <p:spPr>
          <a:xfrm flipH="1" flipV="1">
            <a:off x="3241912" y="1885474"/>
            <a:ext cx="871663" cy="717104"/>
          </a:xfrm>
          <a:prstGeom prst="line">
            <a:avLst/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339101" y="1700808"/>
            <a:ext cx="90281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jitRun2</a:t>
            </a:r>
            <a:endParaRPr lang="en-GB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 rot="20808186">
            <a:off x="4187272" y="2353173"/>
            <a:ext cx="321438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43517" y="2411596"/>
            <a:ext cx="99257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IPxCal8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 rot="20557841">
            <a:off x="4353371" y="2053707"/>
            <a:ext cx="564322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803557" y="2060848"/>
            <a:ext cx="203132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AQF1FFxScan1-2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 rot="20706165">
            <a:off x="3318028" y="3254637"/>
            <a:ext cx="684398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 rot="20487177">
            <a:off x="4709599" y="1680778"/>
            <a:ext cx="896410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20995" y="1700808"/>
            <a:ext cx="203132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AQF1FFxScan3-4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 rot="20907177">
            <a:off x="5418106" y="1405748"/>
            <a:ext cx="595303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940152" y="1403484"/>
            <a:ext cx="203132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AQF1FFxScan5-6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5832976" y="1198424"/>
            <a:ext cx="216024" cy="216024"/>
          </a:xfrm>
          <a:prstGeom prst="ellipse">
            <a:avLst/>
          </a:prstGeom>
          <a:noFill/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339752" y="827420"/>
            <a:ext cx="90281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jitRun3</a:t>
            </a:r>
            <a:endParaRPr lang="en-GB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42" name="Straight Connector 41"/>
          <p:cNvCxnSpPr>
            <a:stCxn id="40" idx="2"/>
            <a:endCxn id="41" idx="3"/>
          </p:cNvCxnSpPr>
          <p:nvPr/>
        </p:nvCxnSpPr>
        <p:spPr>
          <a:xfrm flipH="1" flipV="1">
            <a:off x="3242563" y="1012086"/>
            <a:ext cx="2590413" cy="294350"/>
          </a:xfrm>
          <a:prstGeom prst="line">
            <a:avLst/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 rot="21150675">
            <a:off x="5856747" y="948318"/>
            <a:ext cx="1795744" cy="216024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36635" y="1115452"/>
            <a:ext cx="185178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dynamicRange1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 rot="20456063">
            <a:off x="7405405" y="517294"/>
            <a:ext cx="696864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396085" y="522395"/>
            <a:ext cx="190308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QD0FFyScan1-3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9" name="Oval 48"/>
          <p:cNvSpPr/>
          <p:nvPr/>
        </p:nvSpPr>
        <p:spPr>
          <a:xfrm rot="21090675">
            <a:off x="7911945" y="331388"/>
            <a:ext cx="485746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300192" y="306096"/>
            <a:ext cx="119776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IPyCal4-5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52" name="Straight Connector 51"/>
          <p:cNvCxnSpPr>
            <a:stCxn id="49" idx="1"/>
            <a:endCxn id="50" idx="3"/>
          </p:cNvCxnSpPr>
          <p:nvPr/>
        </p:nvCxnSpPr>
        <p:spPr>
          <a:xfrm flipH="1">
            <a:off x="7497956" y="389212"/>
            <a:ext cx="475732" cy="101550"/>
          </a:xfrm>
          <a:prstGeom prst="line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128129" y="4455868"/>
            <a:ext cx="114646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upstream</a:t>
            </a:r>
            <a:endParaRPr lang="en-GB" dirty="0"/>
          </a:p>
        </p:txBody>
      </p:sp>
      <p:sp>
        <p:nvSpPr>
          <p:cNvPr id="55" name="TextBox 54"/>
          <p:cNvSpPr txBox="1"/>
          <p:nvPr/>
        </p:nvSpPr>
        <p:spPr>
          <a:xfrm>
            <a:off x="6561149" y="4815908"/>
            <a:ext cx="71910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IP - x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6560177" y="5175948"/>
            <a:ext cx="71910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IP - y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174459" y="-40220"/>
            <a:ext cx="869149" cy="156966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96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75383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dynamicRange1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Absolute scan of all three BPM movers across wide range</a:t>
            </a:r>
          </a:p>
          <a:p>
            <a:r>
              <a:rPr lang="en-GB" sz="1800" dirty="0" smtClean="0"/>
              <a:t>Large orbit offset (~1 mm) observed at P2 (as usual)</a:t>
            </a:r>
          </a:p>
          <a:p>
            <a:r>
              <a:rPr lang="en-GB" sz="1800" dirty="0"/>
              <a:t>P2 and diode start to saturate as P1 and P3 come out of </a:t>
            </a:r>
            <a:r>
              <a:rPr lang="en-GB" sz="1800" dirty="0" smtClean="0"/>
              <a:t>saturation, so data set less useful for estimating resolution (no 3BPM resolution estimates)</a:t>
            </a:r>
          </a:p>
          <a:p>
            <a:r>
              <a:rPr lang="el-GR" sz="1800" dirty="0" smtClean="0"/>
              <a:t>Δ</a:t>
            </a:r>
            <a:r>
              <a:rPr lang="en-GB" sz="1800" dirty="0" smtClean="0"/>
              <a:t> from diode saturates digitizer earlier than conventional processor but processor saturation occurs later (judging by measured jitter)</a:t>
            </a:r>
          </a:p>
          <a:p>
            <a:r>
              <a:rPr lang="en-GB" sz="1800" dirty="0" smtClean="0"/>
              <a:t>Sample timing </a:t>
            </a:r>
            <a:br>
              <a:rPr lang="en-GB" sz="1800" dirty="0" smtClean="0"/>
            </a:br>
            <a:r>
              <a:rPr lang="en-GB" sz="1800" dirty="0" smtClean="0"/>
              <a:t>jumped twice </a:t>
            </a:r>
            <a:br>
              <a:rPr lang="en-GB" sz="1800" dirty="0" smtClean="0"/>
            </a:br>
            <a:r>
              <a:rPr lang="en-GB" sz="1800" dirty="0" smtClean="0"/>
              <a:t>during -1 mm</a:t>
            </a:r>
            <a:br>
              <a:rPr lang="en-GB" sz="1800" dirty="0" smtClean="0"/>
            </a:br>
            <a:r>
              <a:rPr lang="en-GB" sz="1800" dirty="0" smtClean="0"/>
              <a:t>run</a:t>
            </a:r>
            <a:r>
              <a:rPr lang="en-GB" sz="1800" dirty="0"/>
              <a:t> </a:t>
            </a:r>
            <a:r>
              <a:rPr lang="en-GB" sz="1800" dirty="0" smtClean="0"/>
              <a:t>but data</a:t>
            </a:r>
            <a:br>
              <a:rPr lang="en-GB" sz="1800" dirty="0" smtClean="0"/>
            </a:br>
            <a:r>
              <a:rPr lang="en-GB" sz="1800" dirty="0" smtClean="0"/>
              <a:t>set</a:t>
            </a:r>
            <a:r>
              <a:rPr lang="en-GB" sz="1800" dirty="0"/>
              <a:t> </a:t>
            </a:r>
            <a:r>
              <a:rPr lang="en-GB" sz="1800" dirty="0" smtClean="0"/>
              <a:t>still usable</a:t>
            </a:r>
            <a:br>
              <a:rPr lang="en-GB" sz="1800" dirty="0" smtClean="0"/>
            </a:br>
            <a:r>
              <a:rPr lang="en-GB" sz="1800" dirty="0" smtClean="0"/>
              <a:t>as both times</a:t>
            </a:r>
            <a:br>
              <a:rPr lang="en-GB" sz="1800" dirty="0" smtClean="0"/>
            </a:br>
            <a:r>
              <a:rPr lang="en-GB" sz="1800" dirty="0" smtClean="0"/>
              <a:t>jumped by half-</a:t>
            </a:r>
            <a:br>
              <a:rPr lang="en-GB" sz="1800" dirty="0" smtClean="0"/>
            </a:br>
            <a:r>
              <a:rPr lang="en-GB" sz="1800" dirty="0" smtClean="0"/>
              <a:t>integer number</a:t>
            </a:r>
            <a:br>
              <a:rPr lang="en-GB" sz="1800" dirty="0" smtClean="0"/>
            </a:br>
            <a:r>
              <a:rPr lang="en-GB" sz="1800" dirty="0" smtClean="0"/>
              <a:t>of clock cycles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052602"/>
            <a:ext cx="2756440" cy="21019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732240" y="3753825"/>
                <a:ext cx="88838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400" b="0" i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GB" sz="1400" dirty="0" smtClean="0"/>
                  <a:t> (diode)</a:t>
                </a:r>
                <a:endParaRPr lang="en-GB" sz="1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2240" y="3753825"/>
                <a:ext cx="888385" cy="307777"/>
              </a:xfrm>
              <a:prstGeom prst="rect">
                <a:avLst/>
              </a:prstGeom>
              <a:blipFill>
                <a:blip r:embed="rId4"/>
                <a:stretch>
                  <a:fillRect t="-4000" r="-137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770" y="4052602"/>
            <a:ext cx="2630110" cy="2071832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923928" y="3755817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ADC6</a:t>
            </a:r>
            <a:endParaRPr lang="en-GB" sz="1400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3932720" y="5088518"/>
            <a:ext cx="21602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3941512" y="4653136"/>
            <a:ext cx="13489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261409" y="4941168"/>
            <a:ext cx="8146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</a:t>
            </a:r>
            <a:r>
              <a:rPr lang="en-GB" sz="1400" baseline="30000" dirty="0" smtClean="0"/>
              <a:t>st</a:t>
            </a:r>
            <a:r>
              <a:rPr lang="en-GB" sz="1400" dirty="0" smtClean="0"/>
              <a:t> jump</a:t>
            </a:r>
            <a:endParaRPr lang="en-GB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3059832" y="4489375"/>
            <a:ext cx="856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> jump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05891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dynamicRange1 – linear range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759" y="1600200"/>
            <a:ext cx="6056481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22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dynamicRange1 - resolution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944" y="1600200"/>
            <a:ext cx="5366111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12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14" r="8719"/>
          <a:stretch/>
        </p:blipFill>
        <p:spPr>
          <a:xfrm>
            <a:off x="539893" y="270000"/>
            <a:ext cx="7848531" cy="603448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 rot="20597842">
            <a:off x="1537592" y="4066561"/>
            <a:ext cx="833258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991590" y="4213103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IPyCal1-3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 rot="20456063">
            <a:off x="2100355" y="3670616"/>
            <a:ext cx="833258" cy="21602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618636" y="3789040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IPxCal1-3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 rot="21090675">
            <a:off x="2712342" y="3459908"/>
            <a:ext cx="811117" cy="216024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476752" y="3480078"/>
            <a:ext cx="1941557" cy="36933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mCal1, loPhase1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 rot="20808186">
            <a:off x="3884092" y="2828015"/>
            <a:ext cx="430407" cy="216024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995936" y="3203684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IPxCal4-6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876626" y="3104128"/>
            <a:ext cx="216024" cy="216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/>
          <p:cNvCxnSpPr>
            <a:stCxn id="15" idx="2"/>
            <a:endCxn id="18" idx="3"/>
          </p:cNvCxnSpPr>
          <p:nvPr/>
        </p:nvCxnSpPr>
        <p:spPr>
          <a:xfrm flipH="1" flipV="1">
            <a:off x="3241912" y="2842752"/>
            <a:ext cx="634714" cy="3693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339101" y="2658086"/>
            <a:ext cx="90281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jitRun1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271480" y="2793421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IPxCal7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4113575" y="2494566"/>
            <a:ext cx="216024" cy="216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/>
          <p:cNvCxnSpPr>
            <a:stCxn id="20" idx="2"/>
            <a:endCxn id="23" idx="3"/>
          </p:cNvCxnSpPr>
          <p:nvPr/>
        </p:nvCxnSpPr>
        <p:spPr>
          <a:xfrm flipH="1" flipV="1">
            <a:off x="3241912" y="1885474"/>
            <a:ext cx="871663" cy="7171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339101" y="1700808"/>
            <a:ext cx="90281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jitRun2</a:t>
            </a:r>
            <a:endParaRPr lang="en-GB" dirty="0"/>
          </a:p>
        </p:txBody>
      </p:sp>
      <p:sp>
        <p:nvSpPr>
          <p:cNvPr id="29" name="Oval 28"/>
          <p:cNvSpPr/>
          <p:nvPr/>
        </p:nvSpPr>
        <p:spPr>
          <a:xfrm rot="20808186">
            <a:off x="4187272" y="2353173"/>
            <a:ext cx="321438" cy="21602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4443517" y="2411596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IPxCal8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 rot="20557841">
            <a:off x="4353371" y="2053707"/>
            <a:ext cx="564322" cy="216024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803557" y="206084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AQF1FFxScan1-2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 rot="20706165">
            <a:off x="3318028" y="3254637"/>
            <a:ext cx="684398" cy="2160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 rot="20487177">
            <a:off x="4709599" y="1680778"/>
            <a:ext cx="896410" cy="216024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206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20995" y="170080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AQF1FFxScan3-4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 rot="20907177">
            <a:off x="5418106" y="1405748"/>
            <a:ext cx="595303" cy="2160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206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940152" y="1403484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AQF1FFxScan5-6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5832976" y="1198424"/>
            <a:ext cx="216024" cy="216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2339752" y="827420"/>
            <a:ext cx="90281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jitRun3</a:t>
            </a:r>
            <a:endParaRPr lang="en-GB" dirty="0"/>
          </a:p>
        </p:txBody>
      </p:sp>
      <p:cxnSp>
        <p:nvCxnSpPr>
          <p:cNvPr id="42" name="Straight Connector 41"/>
          <p:cNvCxnSpPr>
            <a:stCxn id="40" idx="2"/>
            <a:endCxn id="41" idx="3"/>
          </p:cNvCxnSpPr>
          <p:nvPr/>
        </p:nvCxnSpPr>
        <p:spPr>
          <a:xfrm flipH="1" flipV="1">
            <a:off x="3242563" y="1012086"/>
            <a:ext cx="2590413" cy="294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 rot="21150675">
            <a:off x="5856747" y="948318"/>
            <a:ext cx="179574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6536635" y="1115452"/>
            <a:ext cx="185178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dynamicRange1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 rot="20456063">
            <a:off x="7405405" y="517294"/>
            <a:ext cx="696864" cy="21602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/>
          <p:cNvSpPr txBox="1"/>
          <p:nvPr/>
        </p:nvSpPr>
        <p:spPr>
          <a:xfrm>
            <a:off x="5396085" y="522395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QD0FFyScan1-3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49" name="Oval 48"/>
          <p:cNvSpPr/>
          <p:nvPr/>
        </p:nvSpPr>
        <p:spPr>
          <a:xfrm rot="21090675">
            <a:off x="7911945" y="331388"/>
            <a:ext cx="485746" cy="216024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6300192" y="306096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IPyCal4-5</a:t>
            </a:r>
            <a:endParaRPr lang="en-GB" dirty="0">
              <a:solidFill>
                <a:srgbClr val="92D050"/>
              </a:solidFill>
            </a:endParaRPr>
          </a:p>
        </p:txBody>
      </p:sp>
      <p:cxnSp>
        <p:nvCxnSpPr>
          <p:cNvPr id="52" name="Straight Connector 51"/>
          <p:cNvCxnSpPr>
            <a:stCxn id="49" idx="1"/>
            <a:endCxn id="50" idx="3"/>
          </p:cNvCxnSpPr>
          <p:nvPr/>
        </p:nvCxnSpPr>
        <p:spPr>
          <a:xfrm flipH="1">
            <a:off x="7497956" y="389212"/>
            <a:ext cx="475732" cy="10155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128129" y="4455868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upstream</a:t>
            </a:r>
            <a:endParaRPr lang="en-GB" dirty="0"/>
          </a:p>
        </p:txBody>
      </p:sp>
      <p:sp>
        <p:nvSpPr>
          <p:cNvPr id="55" name="TextBox 54"/>
          <p:cNvSpPr txBox="1"/>
          <p:nvPr/>
        </p:nvSpPr>
        <p:spPr>
          <a:xfrm>
            <a:off x="6561149" y="4815908"/>
            <a:ext cx="719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 - x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6560177" y="5175948"/>
            <a:ext cx="719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 - y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174459" y="-40220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6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21572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>
                <a:solidFill>
                  <a:srgbClr val="FF0000"/>
                </a:solidFill>
              </a:rPr>
              <a:t>Large phase dependence at P2</a:t>
            </a:r>
            <a:r>
              <a:rPr lang="en-GB" sz="2000" dirty="0" smtClean="0"/>
              <a:t> </a:t>
            </a:r>
            <a:r>
              <a:rPr lang="en-GB" sz="2000" dirty="0"/>
              <a:t>(apparent </a:t>
            </a:r>
            <a:r>
              <a:rPr lang="en-GB" sz="2000" dirty="0" smtClean="0"/>
              <a:t>20 </a:t>
            </a:r>
            <a:r>
              <a:rPr lang="el-GR" sz="2000" dirty="0" smtClean="0"/>
              <a:t>μ</a:t>
            </a:r>
            <a:r>
              <a:rPr lang="en-GB" sz="2000" dirty="0" smtClean="0"/>
              <a:t>m/°)</a:t>
            </a:r>
            <a:endParaRPr lang="en-GB" sz="2000" dirty="0"/>
          </a:p>
          <a:p>
            <a:r>
              <a:rPr lang="en-GB" sz="2000" dirty="0" err="1"/>
              <a:t>S</a:t>
            </a:r>
            <a:r>
              <a:rPr lang="en-GB" sz="2000" dirty="0" err="1" smtClean="0"/>
              <a:t>tripline</a:t>
            </a:r>
            <a:r>
              <a:rPr lang="en-GB" sz="2000" dirty="0" smtClean="0"/>
              <a:t> phase shifters inoperable during shift due to unresponsive serial device server, so removed in analysis</a:t>
            </a:r>
          </a:p>
          <a:p>
            <a:r>
              <a:rPr lang="en-GB" sz="2000" dirty="0" smtClean="0"/>
              <a:t>Estimating resolution from jitter runs by direct comparison of measurements from diode and conventional processor suggests a </a:t>
            </a:r>
            <a:r>
              <a:rPr lang="en-GB" sz="2000" dirty="0" smtClean="0">
                <a:solidFill>
                  <a:srgbClr val="FF0000"/>
                </a:solidFill>
              </a:rPr>
              <a:t>resolution significantly better than </a:t>
            </a:r>
            <a:r>
              <a:rPr lang="en-GB" sz="2000" b="1" dirty="0" smtClean="0">
                <a:solidFill>
                  <a:srgbClr val="FF0000"/>
                </a:solidFill>
              </a:rPr>
              <a:t>1 </a:t>
            </a:r>
            <a:r>
              <a:rPr lang="el-GR" sz="2000" b="1" dirty="0" smtClean="0">
                <a:solidFill>
                  <a:srgbClr val="FF0000"/>
                </a:solidFill>
              </a:rPr>
              <a:t>μ</a:t>
            </a:r>
            <a:r>
              <a:rPr lang="en-GB" sz="2000" b="1" dirty="0" smtClean="0">
                <a:solidFill>
                  <a:srgbClr val="FF0000"/>
                </a:solidFill>
              </a:rPr>
              <a:t>m</a:t>
            </a:r>
          </a:p>
          <a:p>
            <a:r>
              <a:rPr lang="en-GB" sz="2000" dirty="0" smtClean="0"/>
              <a:t>3BPM resolution estimate using least-squares fit gives very different answer depending on which processor used for P2 position</a:t>
            </a:r>
          </a:p>
          <a:p>
            <a:pPr lvl="1"/>
            <a:r>
              <a:rPr lang="en-GB" sz="1600" dirty="0" smtClean="0"/>
              <a:t>300-1000 nm using conventional processor</a:t>
            </a:r>
          </a:p>
          <a:p>
            <a:pPr lvl="1"/>
            <a:r>
              <a:rPr lang="en-GB" sz="1600" dirty="0" smtClean="0"/>
              <a:t>200-400 nm using diode processor</a:t>
            </a:r>
          </a:p>
          <a:p>
            <a:r>
              <a:rPr lang="en-GB" sz="2000" dirty="0" smtClean="0"/>
              <a:t>Results suggest </a:t>
            </a:r>
            <a:r>
              <a:rPr lang="en-GB" sz="2000" dirty="0" smtClean="0">
                <a:solidFill>
                  <a:srgbClr val="FF0000"/>
                </a:solidFill>
              </a:rPr>
              <a:t>diode processor likely to have superior resolution to conventional processor (</a:t>
            </a:r>
            <a:r>
              <a:rPr lang="en-GB" sz="2000" b="1" dirty="0" smtClean="0">
                <a:solidFill>
                  <a:srgbClr val="FF0000"/>
                </a:solidFill>
              </a:rPr>
              <a:t>for low input signal levels</a:t>
            </a:r>
            <a:r>
              <a:rPr lang="en-GB" sz="2000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46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 on sample timing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147411" y="5037765"/>
                <a:ext cx="6815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P1-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7411" y="5037765"/>
                <a:ext cx="681597" cy="369332"/>
              </a:xfrm>
              <a:prstGeom prst="rect">
                <a:avLst/>
              </a:prstGeom>
              <a:blipFill>
                <a:blip r:embed="rId2"/>
                <a:stretch>
                  <a:fillRect l="-7143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147411" y="5469813"/>
                <a:ext cx="7509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P1-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7411" y="5469813"/>
                <a:ext cx="750975" cy="369332"/>
              </a:xfrm>
              <a:prstGeom prst="rect">
                <a:avLst/>
              </a:prstGeom>
              <a:blipFill>
                <a:blip r:embed="rId3"/>
                <a:stretch>
                  <a:fillRect l="-6504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980612" y="5037765"/>
                <a:ext cx="6815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P2-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612" y="5037765"/>
                <a:ext cx="681597" cy="369332"/>
              </a:xfrm>
              <a:prstGeom prst="rect">
                <a:avLst/>
              </a:prstGeom>
              <a:blipFill>
                <a:blip r:embed="rId4"/>
                <a:stretch>
                  <a:fillRect l="-8036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980612" y="5469813"/>
                <a:ext cx="7509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P2-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612" y="5469813"/>
                <a:ext cx="750975" cy="369332"/>
              </a:xfrm>
              <a:prstGeom prst="rect">
                <a:avLst/>
              </a:prstGeom>
              <a:blipFill>
                <a:blip r:embed="rId5"/>
                <a:stretch>
                  <a:fillRect l="-7317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980612" y="4605717"/>
                <a:ext cx="801438" cy="388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P2-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612" y="4605717"/>
                <a:ext cx="801438" cy="388889"/>
              </a:xfrm>
              <a:prstGeom prst="rect">
                <a:avLst/>
              </a:prstGeom>
              <a:blipFill>
                <a:blip r:embed="rId6"/>
                <a:stretch>
                  <a:fillRect l="-6870" t="-9524" b="-206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844708" y="5037765"/>
                <a:ext cx="6815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P3-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4708" y="5037765"/>
                <a:ext cx="681597" cy="369332"/>
              </a:xfrm>
              <a:prstGeom prst="rect">
                <a:avLst/>
              </a:prstGeom>
              <a:blipFill>
                <a:blip r:embed="rId7"/>
                <a:stretch>
                  <a:fillRect l="-8108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844708" y="5469813"/>
                <a:ext cx="7509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P3-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4708" y="5469813"/>
                <a:ext cx="750975" cy="369332"/>
              </a:xfrm>
              <a:prstGeom prst="rect">
                <a:avLst/>
              </a:prstGeom>
              <a:blipFill>
                <a:blip r:embed="rId8"/>
                <a:stretch>
                  <a:fillRect l="-7317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147411" y="4605717"/>
                <a:ext cx="7088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DP-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7411" y="4605717"/>
                <a:ext cx="708848" cy="369332"/>
              </a:xfrm>
              <a:prstGeom prst="rect">
                <a:avLst/>
              </a:prstGeom>
              <a:blipFill>
                <a:blip r:embed="rId9"/>
                <a:stretch>
                  <a:fillRect l="-6838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844708" y="4605717"/>
                <a:ext cx="7200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DP-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4708" y="4605717"/>
                <a:ext cx="720069" cy="369332"/>
              </a:xfrm>
              <a:prstGeom prst="rect">
                <a:avLst/>
              </a:prstGeom>
              <a:blipFill>
                <a:blip r:embed="rId10"/>
                <a:stretch>
                  <a:fillRect l="-7627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1121277" y="423638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bank 1</a:t>
            </a:r>
            <a:endParaRPr lang="en-GB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1926432" y="423638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b</a:t>
            </a:r>
            <a:r>
              <a:rPr lang="en-GB" i="1" dirty="0" smtClean="0"/>
              <a:t>ank 2</a:t>
            </a:r>
            <a:endParaRPr lang="en-GB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2790528" y="423638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b</a:t>
            </a:r>
            <a:r>
              <a:rPr lang="en-GB" i="1" dirty="0" smtClean="0"/>
              <a:t>ank 3</a:t>
            </a:r>
            <a:endParaRPr lang="en-GB" i="1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1939499" y="4236385"/>
            <a:ext cx="0" cy="16654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803595" y="4236385"/>
            <a:ext cx="0" cy="16654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939499" y="4605717"/>
            <a:ext cx="864096" cy="1296144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1075403" y="4994605"/>
            <a:ext cx="864096" cy="907255"/>
          </a:xfrm>
          <a:prstGeom prst="rect">
            <a:avLst/>
          </a:prstGeom>
          <a:solidFill>
            <a:srgbClr val="0000FF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2803595" y="4994606"/>
            <a:ext cx="864096" cy="907255"/>
          </a:xfrm>
          <a:prstGeom prst="rect">
            <a:avLst/>
          </a:prstGeom>
          <a:solidFill>
            <a:srgbClr val="FFC00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075402" y="4605717"/>
            <a:ext cx="864096" cy="388481"/>
          </a:xfrm>
          <a:prstGeom prst="rect">
            <a:avLst/>
          </a:prstGeom>
          <a:solidFill>
            <a:srgbClr val="7030A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2803595" y="4605717"/>
            <a:ext cx="864096" cy="388481"/>
          </a:xfrm>
          <a:prstGeom prst="rect">
            <a:avLst/>
          </a:prstGeom>
          <a:solidFill>
            <a:srgbClr val="7030A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467544" y="4614509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Ch1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467544" y="5046557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Ch2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467544" y="5478605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Ch3</a:t>
            </a:r>
            <a:endParaRPr lang="en-GB" dirty="0"/>
          </a:p>
        </p:txBody>
      </p:sp>
      <p:sp>
        <p:nvSpPr>
          <p:cNvPr id="3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GB" sz="2000" dirty="0" smtClean="0"/>
              <a:t>BPM signal to ADC assignment has diode processor signals split across the P1 and P3 banks</a:t>
            </a:r>
          </a:p>
          <a:p>
            <a:r>
              <a:rPr lang="en-GB" sz="2000" dirty="0" smtClean="0"/>
              <a:t>Scan delays set for optimal sampling of P1 and P3 signals, so diode processor signal sampling sub-optimal</a:t>
            </a:r>
          </a:p>
          <a:p>
            <a:r>
              <a:rPr lang="en-GB" sz="2000" dirty="0" smtClean="0"/>
              <a:t>Sub-optimal sampling could have negative impact on  resolution but with only ~3 dB attenuation possibly necessary anyway due to high signal level from diode</a:t>
            </a:r>
            <a:endParaRPr lang="en-GB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015" y="4221088"/>
            <a:ext cx="2368948" cy="18247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4188423" y="4328718"/>
                <a:ext cx="27135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8423" y="4328718"/>
                <a:ext cx="271356" cy="276999"/>
              </a:xfrm>
              <a:prstGeom prst="rect">
                <a:avLst/>
              </a:prstGeom>
              <a:blipFill>
                <a:blip r:embed="rId12"/>
                <a:stretch>
                  <a:fillRect l="-17778" r="-4444"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" name="Picture 3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718" y="4222530"/>
            <a:ext cx="2404869" cy="18524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6732240" y="4328718"/>
                <a:ext cx="20197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Δ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2240" y="4328718"/>
                <a:ext cx="201978" cy="276999"/>
              </a:xfrm>
              <a:prstGeom prst="rect">
                <a:avLst/>
              </a:prstGeom>
              <a:blipFill>
                <a:blip r:embed="rId14"/>
                <a:stretch>
                  <a:fillRect l="-23529" r="-23529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008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14" r="8719"/>
          <a:stretch/>
        </p:blipFill>
        <p:spPr>
          <a:xfrm>
            <a:off x="539893" y="270000"/>
            <a:ext cx="7848531" cy="6034486"/>
          </a:xfrm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 rot="20597842">
            <a:off x="1537592" y="4066561"/>
            <a:ext cx="833258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91590" y="4213103"/>
            <a:ext cx="119776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IPyCal1-3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 rot="20456063">
            <a:off x="2100355" y="3670616"/>
            <a:ext cx="833258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18636" y="3789040"/>
            <a:ext cx="119776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IPxCal1-3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 rot="21090675">
            <a:off x="2712342" y="3459908"/>
            <a:ext cx="811117" cy="216024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76752" y="3480078"/>
            <a:ext cx="194155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mCal1, loPhase1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 rot="20808186">
            <a:off x="3884092" y="2828015"/>
            <a:ext cx="430407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95936" y="3203684"/>
            <a:ext cx="119776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IPxCal4-6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876626" y="3104128"/>
            <a:ext cx="216024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7" name="Straight Connector 16"/>
          <p:cNvCxnSpPr>
            <a:stCxn id="15" idx="2"/>
            <a:endCxn id="18" idx="3"/>
          </p:cNvCxnSpPr>
          <p:nvPr/>
        </p:nvCxnSpPr>
        <p:spPr>
          <a:xfrm flipH="1" flipV="1">
            <a:off x="3241912" y="2842752"/>
            <a:ext cx="634714" cy="369388"/>
          </a:xfrm>
          <a:prstGeom prst="line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339101" y="2658086"/>
            <a:ext cx="90281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jitRun1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71480" y="2793421"/>
            <a:ext cx="99257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IPxCal7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4113575" y="2494566"/>
            <a:ext cx="216024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1" name="Straight Connector 20"/>
          <p:cNvCxnSpPr>
            <a:stCxn id="20" idx="2"/>
            <a:endCxn id="23" idx="3"/>
          </p:cNvCxnSpPr>
          <p:nvPr/>
        </p:nvCxnSpPr>
        <p:spPr>
          <a:xfrm flipH="1" flipV="1">
            <a:off x="3241912" y="1885474"/>
            <a:ext cx="871663" cy="717104"/>
          </a:xfrm>
          <a:prstGeom prst="line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339101" y="1700808"/>
            <a:ext cx="90281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jitRun2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 rot="20808186">
            <a:off x="4187272" y="2353173"/>
            <a:ext cx="321438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43517" y="2411596"/>
            <a:ext cx="99257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IPxCal8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 rot="20557841">
            <a:off x="4353371" y="2053707"/>
            <a:ext cx="564322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803557" y="2060848"/>
            <a:ext cx="203132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AQF1FFxScan1-2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 rot="20706165">
            <a:off x="3318028" y="3254637"/>
            <a:ext cx="684398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 rot="20487177">
            <a:off x="4709599" y="1680778"/>
            <a:ext cx="896410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20995" y="1700808"/>
            <a:ext cx="203132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AQF1FFxScan3-4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 rot="20907177">
            <a:off x="5418106" y="1405748"/>
            <a:ext cx="595303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940152" y="1403484"/>
            <a:ext cx="203132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AQF1FFxScan5-6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5832976" y="1198424"/>
            <a:ext cx="216024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339752" y="827420"/>
            <a:ext cx="90281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jitRun3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2" name="Straight Connector 41"/>
          <p:cNvCxnSpPr>
            <a:stCxn id="40" idx="2"/>
            <a:endCxn id="41" idx="3"/>
          </p:cNvCxnSpPr>
          <p:nvPr/>
        </p:nvCxnSpPr>
        <p:spPr>
          <a:xfrm flipH="1" flipV="1">
            <a:off x="3242563" y="1012086"/>
            <a:ext cx="2590413" cy="294350"/>
          </a:xfrm>
          <a:prstGeom prst="line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 rot="21150675">
            <a:off x="5856747" y="948318"/>
            <a:ext cx="1795744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36635" y="1115452"/>
            <a:ext cx="185178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dynamicRange1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 rot="20456063">
            <a:off x="7405405" y="517294"/>
            <a:ext cx="696864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396085" y="522395"/>
            <a:ext cx="190308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QD0FFyScan1-3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9" name="Oval 48"/>
          <p:cNvSpPr/>
          <p:nvPr/>
        </p:nvSpPr>
        <p:spPr>
          <a:xfrm rot="21090675">
            <a:off x="7911945" y="331388"/>
            <a:ext cx="485746" cy="216024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300192" y="306096"/>
            <a:ext cx="119776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IPyCal4-5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52" name="Straight Connector 51"/>
          <p:cNvCxnSpPr>
            <a:stCxn id="49" idx="1"/>
            <a:endCxn id="50" idx="3"/>
          </p:cNvCxnSpPr>
          <p:nvPr/>
        </p:nvCxnSpPr>
        <p:spPr>
          <a:xfrm flipH="1">
            <a:off x="7497956" y="389212"/>
            <a:ext cx="475732" cy="101550"/>
          </a:xfrm>
          <a:prstGeom prst="line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128129" y="4455868"/>
            <a:ext cx="114646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upstream</a:t>
            </a:r>
            <a:endParaRPr lang="en-GB" dirty="0"/>
          </a:p>
        </p:txBody>
      </p:sp>
      <p:sp>
        <p:nvSpPr>
          <p:cNvPr id="55" name="TextBox 54"/>
          <p:cNvSpPr txBox="1"/>
          <p:nvPr/>
        </p:nvSpPr>
        <p:spPr>
          <a:xfrm>
            <a:off x="6561149" y="4815908"/>
            <a:ext cx="71910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IP - x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6560177" y="5175948"/>
            <a:ext cx="71910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IP - y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174459" y="-40220"/>
            <a:ext cx="869149" cy="156966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96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280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 phase calibration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3845024"/>
              </a:xfrm>
            </p:spPr>
            <p:txBody>
              <a:bodyPr/>
              <a:lstStyle/>
              <a:p>
                <a:r>
                  <a:rPr lang="en-GB" sz="2000" dirty="0" smtClean="0"/>
                  <a:t>Conventional processors show a dependence of position-dependent output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GB" sz="2000" dirty="0" smtClean="0"/>
                  <a:t>) on LO phase (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GB" sz="2000" dirty="0" smtClean="0"/>
                  <a:t>) when input signals not perfectly in phase</a:t>
                </a:r>
              </a:p>
              <a:p>
                <a14:m>
                  <m:oMath xmlns:m="http://schemas.openxmlformats.org/officeDocument/2006/math"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GB" sz="2000" dirty="0" smtClean="0"/>
                  <a:t> given by ratio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en-GB" sz="2000" dirty="0" smtClean="0"/>
                  <a:t> (for small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GB" sz="2000" dirty="0" smtClean="0"/>
                  <a:t>) </a:t>
                </a:r>
              </a:p>
              <a:p>
                <a:r>
                  <a:rPr lang="en-GB" sz="2000" dirty="0" smtClean="0"/>
                  <a:t>Typical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0.5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GB" sz="2000" dirty="0" smtClean="0"/>
                  <a:t> @ 714 MHz</a:t>
                </a:r>
              </a:p>
              <a:p>
                <a:r>
                  <a:rPr lang="en-GB" sz="2000" dirty="0" smtClean="0"/>
                  <a:t>Normally </a:t>
                </a:r>
                <a:r>
                  <a:rPr lang="en-GB" sz="2000" dirty="0" err="1" smtClean="0"/>
                  <a:t>stripline</a:t>
                </a:r>
                <a:r>
                  <a:rPr lang="en-GB" sz="2000" dirty="0" smtClean="0"/>
                  <a:t> phase shifters </a:t>
                </a:r>
                <a:br>
                  <a:rPr lang="en-GB" sz="2000" dirty="0" smtClean="0"/>
                </a:br>
                <a:r>
                  <a:rPr lang="en-GB" sz="2000" dirty="0" smtClean="0"/>
                  <a:t>used to match phase</a:t>
                </a:r>
                <a:r>
                  <a:rPr lang="en-GB" sz="2000" dirty="0"/>
                  <a:t> </a:t>
                </a:r>
                <a:r>
                  <a:rPr lang="en-GB" sz="2000" dirty="0" smtClean="0"/>
                  <a:t>of inputs but </a:t>
                </a:r>
                <a:br>
                  <a:rPr lang="en-GB" sz="2000" dirty="0" smtClean="0"/>
                </a:br>
                <a:r>
                  <a:rPr lang="en-GB" sz="2000" dirty="0" smtClean="0"/>
                  <a:t>not possible this shift due to </a:t>
                </a:r>
                <a:br>
                  <a:rPr lang="en-GB" sz="2000" dirty="0" smtClean="0"/>
                </a:br>
                <a:r>
                  <a:rPr lang="en-GB" sz="2000" dirty="0" smtClean="0"/>
                  <a:t>unresponsive serial device server</a:t>
                </a:r>
              </a:p>
              <a:p>
                <a:r>
                  <a:rPr lang="en-GB" sz="2000" dirty="0" smtClean="0"/>
                  <a:t>Calibrate dependence on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GB" sz="2000" dirty="0" smtClean="0"/>
                  <a:t> by </a:t>
                </a:r>
                <a:br>
                  <a:rPr lang="en-GB" sz="2000" dirty="0" smtClean="0"/>
                </a:br>
                <a:r>
                  <a:rPr lang="en-GB" sz="2000" dirty="0" smtClean="0"/>
                  <a:t>changing</a:t>
                </a:r>
                <a:r>
                  <a:rPr lang="en-GB" sz="2000" dirty="0"/>
                  <a:t> </a:t>
                </a:r>
                <a:r>
                  <a:rPr lang="en-GB" sz="2000" dirty="0" smtClean="0"/>
                  <a:t>master LO phase by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∘</m:t>
                        </m:r>
                      </m:sup>
                    </m:sSup>
                  </m:oMath>
                </a14:m>
                <a:endParaRPr lang="en-GB" sz="2000" dirty="0" smtClean="0"/>
              </a:p>
              <a:p>
                <a:r>
                  <a:rPr lang="en-GB" sz="2000" dirty="0"/>
                  <a:t>D</a:t>
                </a:r>
                <a:r>
                  <a:rPr lang="en-GB" sz="2000" dirty="0" smtClean="0"/>
                  <a:t>efine the bunch position as:</a:t>
                </a:r>
              </a:p>
              <a:p>
                <a:pPr marL="0" indent="0">
                  <a:buNone/>
                </a:pPr>
                <a:endParaRPr lang="en-GB" sz="2000" dirty="0" smtClean="0"/>
              </a:p>
              <a:p>
                <a:endParaRPr lang="en-GB" sz="20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3845024"/>
              </a:xfrm>
              <a:blipFill>
                <a:blip r:embed="rId2"/>
                <a:stretch>
                  <a:fillRect l="-741" t="-794" r="-889" b="-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420888"/>
            <a:ext cx="3496945" cy="27491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27584" y="5373216"/>
                <a:ext cx="2205668" cy="714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sub>
                              </m:sSub>
                            </m:den>
                          </m:f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5373216"/>
                <a:ext cx="2205668" cy="7146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214885" y="5373216"/>
                <a:ext cx="370447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where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 smtClean="0"/>
                  <a:t> is such that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GB" dirty="0" smtClean="0"/>
                  <a:t> exhibits </a:t>
                </a:r>
                <a:br>
                  <a:rPr lang="en-GB" dirty="0" smtClean="0"/>
                </a:br>
                <a:r>
                  <a:rPr lang="en-GB" dirty="0" smtClean="0"/>
                  <a:t>no dependence on phase </a:t>
                </a:r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4885" y="5373216"/>
                <a:ext cx="3704476" cy="646331"/>
              </a:xfrm>
              <a:prstGeom prst="rect">
                <a:avLst/>
              </a:prstGeom>
              <a:blipFill>
                <a:blip r:embed="rId5"/>
                <a:stretch>
                  <a:fillRect l="-1316" t="-4717" r="-493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713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552" y="1600200"/>
            <a:ext cx="5788896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91880" y="4725144"/>
            <a:ext cx="3179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</a:t>
            </a:r>
            <a:r>
              <a:rPr lang="en-GB" dirty="0" smtClean="0"/>
              <a:t>aveforms averaged over LO phase shifter setting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le 7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 smtClean="0"/>
                  <a:t>loPhase1: P2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GB" dirty="0" smtClean="0"/>
                  <a:t> waveforms</a:t>
                </a:r>
                <a:endParaRPr lang="en-GB" dirty="0"/>
              </a:p>
            </p:txBody>
          </p:sp>
        </mc:Choice>
        <mc:Fallback xmlns="">
          <p:sp>
            <p:nvSpPr>
              <p:cNvPr id="8" name="Title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b="-79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538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341" y="1600200"/>
            <a:ext cx="5917317" cy="4525963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le 7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 smtClean="0"/>
                  <a:t>loPhase1: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en-GB" dirty="0" smtClean="0"/>
                  <a:t> vs.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8" name="Title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b="-53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4644008" y="4149080"/>
            <a:ext cx="38877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P2 shows extreme dependence on phase, likely a result of the split and</a:t>
            </a:r>
            <a:br>
              <a:rPr lang="en-GB" dirty="0" smtClean="0"/>
            </a:br>
            <a:r>
              <a:rPr lang="en-GB" dirty="0" smtClean="0"/>
              <a:t>poorly matched cables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60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059" y="1600200"/>
            <a:ext cx="5891882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loPhase1: P1 position over time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139998" y="1494076"/>
                <a:ext cx="7076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9998" y="1494076"/>
                <a:ext cx="707693" cy="369332"/>
              </a:xfrm>
              <a:prstGeom prst="rect">
                <a:avLst/>
              </a:prstGeom>
              <a:blipFill>
                <a:blip r:embed="rId3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127611" y="1782108"/>
                <a:ext cx="13756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solidFill>
                            <a:srgbClr val="FF01FF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b="0" i="1" smtClean="0">
                          <a:solidFill>
                            <a:srgbClr val="FF01FF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FF01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FF01FF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1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FF01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FF01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FF01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1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FF01FF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GB" dirty="0">
                  <a:solidFill>
                    <a:srgbClr val="FF01FF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7611" y="1782108"/>
                <a:ext cx="1375697" cy="369332"/>
              </a:xfrm>
              <a:prstGeom prst="rect">
                <a:avLst/>
              </a:prstGeom>
              <a:blipFill>
                <a:blip r:embed="rId4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127611" y="2060848"/>
                <a:ext cx="23321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solidFill>
                            <a:srgbClr val="FF010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b="0" i="1" smtClean="0">
                          <a:solidFill>
                            <a:srgbClr val="FF010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FF010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lit/>
                        </m:rPr>
                        <a:rPr lang="en-GB" b="0" i="1" smtClean="0">
                          <a:solidFill>
                            <a:srgbClr val="FF010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solidFill>
                            <a:srgbClr val="FF010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10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FF0101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GB" b="0" i="1" smtClean="0">
                          <a:solidFill>
                            <a:srgbClr val="FF010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FF010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7611" y="2060848"/>
                <a:ext cx="2332177" cy="369332"/>
              </a:xfrm>
              <a:prstGeom prst="rect">
                <a:avLst/>
              </a:prstGeom>
              <a:blipFill>
                <a:blip r:embed="rId5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108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4618</TotalTime>
  <Words>890</Words>
  <Application>Microsoft Office PowerPoint</Application>
  <PresentationFormat>On-screen Show (4:3)</PresentationFormat>
  <Paragraphs>325</Paragraphs>
  <Slides>30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Arial</vt:lpstr>
      <vt:lpstr>Cambria Math</vt:lpstr>
      <vt:lpstr>Default Design</vt:lpstr>
      <vt:lpstr>FONT Meeting Friday 29 June 2018</vt:lpstr>
      <vt:lpstr>Contents</vt:lpstr>
      <vt:lpstr>PowerPoint Presentation</vt:lpstr>
      <vt:lpstr>Note on sample timing</vt:lpstr>
      <vt:lpstr>PowerPoint Presentation</vt:lpstr>
      <vt:lpstr>LO phase calibration</vt:lpstr>
      <vt:lpstr>loPhase1: P2 Δ waveforms</vt:lpstr>
      <vt:lpstr>loPhase1: Σ_Q/Σ_I vs. Δ/Σ_I</vt:lpstr>
      <vt:lpstr>loPhase1: P1 position over time </vt:lpstr>
      <vt:lpstr>loPhase1: P2 position over time</vt:lpstr>
      <vt:lpstr>loPhase1: P3 position over time</vt:lpstr>
      <vt:lpstr>mCal1: P1 position over time</vt:lpstr>
      <vt:lpstr>mCal1: P1 fit to data</vt:lpstr>
      <vt:lpstr>mCal1: P2 position over time</vt:lpstr>
      <vt:lpstr>mCal1: P2 fit to data</vt:lpstr>
      <vt:lpstr>mCal1: P3 position over time</vt:lpstr>
      <vt:lpstr>mCal1: P3 fit to data</vt:lpstr>
      <vt:lpstr>mCal1: diode position over time</vt:lpstr>
      <vt:lpstr>mCal1: diode fit to data</vt:lpstr>
      <vt:lpstr>Calibration summary</vt:lpstr>
      <vt:lpstr>PowerPoint Presentation</vt:lpstr>
      <vt:lpstr>jitRun1</vt:lpstr>
      <vt:lpstr>jitRun2</vt:lpstr>
      <vt:lpstr>jitRun3</vt:lpstr>
      <vt:lpstr>Resolution summary</vt:lpstr>
      <vt:lpstr>PowerPoint Presentation</vt:lpstr>
      <vt:lpstr>dynamicRange1</vt:lpstr>
      <vt:lpstr>dynamicRange1 – linear range</vt:lpstr>
      <vt:lpstr>dynamicRange1 - resolution</vt:lpstr>
      <vt:lpstr>Summary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Douglas Bett</cp:lastModifiedBy>
  <cp:revision>144</cp:revision>
  <dcterms:created xsi:type="dcterms:W3CDTF">2009-05-21T13:39:04Z</dcterms:created>
  <dcterms:modified xsi:type="dcterms:W3CDTF">2018-06-29T08:54:46Z</dcterms:modified>
</cp:coreProperties>
</file>