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7" r:id="rId2"/>
    <p:sldId id="277" r:id="rId3"/>
    <p:sldId id="279" r:id="rId4"/>
    <p:sldId id="305" r:id="rId5"/>
    <p:sldId id="298" r:id="rId6"/>
    <p:sldId id="304" r:id="rId7"/>
    <p:sldId id="284" r:id="rId8"/>
    <p:sldId id="287" r:id="rId9"/>
    <p:sldId id="314" r:id="rId10"/>
    <p:sldId id="288" r:id="rId11"/>
    <p:sldId id="289" r:id="rId12"/>
    <p:sldId id="290" r:id="rId13"/>
    <p:sldId id="315" r:id="rId14"/>
    <p:sldId id="303" r:id="rId15"/>
    <p:sldId id="307" r:id="rId16"/>
    <p:sldId id="308" r:id="rId17"/>
    <p:sldId id="309" r:id="rId18"/>
    <p:sldId id="310" r:id="rId19"/>
    <p:sldId id="311" r:id="rId20"/>
    <p:sldId id="300" r:id="rId21"/>
    <p:sldId id="297" r:id="rId22"/>
    <p:sldId id="306" r:id="rId23"/>
    <p:sldId id="285" r:id="rId24"/>
    <p:sldId id="313" r:id="rId25"/>
    <p:sldId id="286" r:id="rId26"/>
    <p:sldId id="299" r:id="rId27"/>
    <p:sldId id="302" r:id="rId28"/>
    <p:sldId id="301" r:id="rId29"/>
    <p:sldId id="293" r:id="rId30"/>
    <p:sldId id="312" r:id="rId31"/>
    <p:sldId id="316" r:id="rId32"/>
    <p:sldId id="319" r:id="rId33"/>
    <p:sldId id="317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7DBB"/>
    <a:srgbClr val="8700AE"/>
    <a:srgbClr val="4DA620"/>
    <a:srgbClr val="BF01BF"/>
    <a:srgbClr val="5E4FA2"/>
    <a:srgbClr val="FF9933"/>
    <a:srgbClr val="FF00FF"/>
    <a:srgbClr val="00FF00"/>
    <a:srgbClr val="C7003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CBB4F-BB68-4C78-B5D6-799604ACC89E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517C0-0B61-425E-B6E0-A06200319A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100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4ECE-8B73-418F-B1F7-BC0B1C01DE7D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09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6B34E-A51C-4639-AE16-6C7DB113C812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283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C85F-C1EC-46CE-A439-9D2971945154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54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CB62-C0B9-4455-B328-7DFF233F356E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340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1410-D5D7-4C67-ACB8-DE4E8D9F2966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80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1CCA-CB99-4EBA-8511-6784509B9F52}" type="datetime1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547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B5A1-B051-44A7-85D1-08C169720C3F}" type="datetime1">
              <a:rPr lang="en-GB" smtClean="0"/>
              <a:t>28/06/2018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718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80D1B-7ACE-44C9-A142-192334B1347F}" type="datetime1">
              <a:rPr lang="en-GB" smtClean="0"/>
              <a:t>28/06/2018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75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9DC00-391E-4FBE-92B6-FFCB55A482D6}" type="datetime1">
              <a:rPr lang="en-GB" smtClean="0"/>
              <a:t>28/06/2018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85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B25F-0D56-4F40-86FE-8EEFF507AB29}" type="datetime1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89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CABC8-1EDA-41CE-BE77-9E5EEE9F4044}" type="datetime1">
              <a:rPr lang="en-GB" smtClean="0"/>
              <a:t>28/06/2018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01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2C55B-561E-4AAA-97A1-FB922085B367}" type="datetime1">
              <a:rPr lang="en-GB" smtClean="0"/>
              <a:t>28/06/2018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E1D2B-93DD-44E5-B6D1-23AA9FF2E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59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17909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ATF2 June Shifts 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4110659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kern="0" dirty="0">
                <a:latin typeface="Calibri" panose="020F0502020204030204" pitchFamily="34" charset="0"/>
                <a:cs typeface="Calibri"/>
              </a:rPr>
              <a:t>R. </a:t>
            </a:r>
            <a:r>
              <a:rPr lang="en-US" altLang="en-US" kern="0" dirty="0" smtClean="0">
                <a:latin typeface="Calibri" panose="020F0502020204030204" pitchFamily="34" charset="0"/>
                <a:cs typeface="Calibri"/>
              </a:rPr>
              <a:t>Ramjiawan</a:t>
            </a:r>
          </a:p>
          <a:p>
            <a:r>
              <a:rPr lang="en-GB" sz="2000" i="1" dirty="0" smtClean="0">
                <a:latin typeface="+mn-lt"/>
              </a:rPr>
              <a:t>Friday, </a:t>
            </a:r>
            <a:r>
              <a:rPr lang="en-GB" sz="2000" i="1" dirty="0" smtClean="0">
                <a:latin typeface="+mn-lt"/>
              </a:rPr>
              <a:t>29</a:t>
            </a:r>
            <a:r>
              <a:rPr lang="en-GB" sz="2000" i="1" baseline="30000" dirty="0" smtClean="0">
                <a:latin typeface="+mn-lt"/>
              </a:rPr>
              <a:t>th</a:t>
            </a:r>
            <a:r>
              <a:rPr lang="en-GB" sz="2000" i="1" dirty="0" smtClean="0">
                <a:latin typeface="+mn-lt"/>
              </a:rPr>
              <a:t> June </a:t>
            </a:r>
            <a:r>
              <a:rPr lang="en-GB" sz="2000" i="1" dirty="0" smtClean="0">
                <a:latin typeface="+mn-lt"/>
              </a:rPr>
              <a:t>2018</a:t>
            </a:r>
            <a:endParaRPr lang="en-GB" sz="20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273" y="70028"/>
            <a:ext cx="1157007" cy="1353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875" y="70028"/>
            <a:ext cx="1353273" cy="135327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3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2" y="1401041"/>
            <a:ext cx="4008582" cy="2810692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6607" y="1200083"/>
            <a:ext cx="4585211" cy="30116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IPA(Y) </a:t>
            </a:r>
            <a:r>
              <a:rPr lang="en-GB" dirty="0" smtClean="0"/>
              <a:t>Calibration (IPyCal9)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286"/>
          <a:stretch/>
        </p:blipFill>
        <p:spPr>
          <a:xfrm>
            <a:off x="4797165" y="1351090"/>
            <a:ext cx="6009380" cy="27096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383" y="4060724"/>
            <a:ext cx="3936166" cy="2797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3092" y="4060724"/>
            <a:ext cx="4172240" cy="27797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470" t="4798"/>
          <a:stretch/>
        </p:blipFill>
        <p:spPr>
          <a:xfrm>
            <a:off x="7352146" y="4030522"/>
            <a:ext cx="3537528" cy="26898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l="27473" t="36291" r="53106" b="53561"/>
          <a:stretch/>
        </p:blipFill>
        <p:spPr>
          <a:xfrm>
            <a:off x="9661232" y="4983419"/>
            <a:ext cx="2367716" cy="5828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92125" y="1246263"/>
            <a:ext cx="240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BPM mover 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949538" y="4074222"/>
            <a:ext cx="240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QD0FF mover </a:t>
            </a:r>
            <a:endParaRPr lang="en-GB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/>
          <a:srcRect l="26251" t="34875" r="53833" b="53804"/>
          <a:stretch/>
        </p:blipFill>
        <p:spPr>
          <a:xfrm>
            <a:off x="9661232" y="2040566"/>
            <a:ext cx="2428240" cy="6502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823385" y="3480874"/>
            <a:ext cx="1424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Samples 59:64, 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7770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IPB(Y) </a:t>
            </a:r>
            <a:r>
              <a:rPr lang="en-GB" dirty="0" smtClean="0"/>
              <a:t>Calibration (IPyCal9)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8059"/>
            <a:ext cx="4147127" cy="2659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3669" y="1409739"/>
            <a:ext cx="4519207" cy="29682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818" t="4771"/>
          <a:stretch/>
        </p:blipFill>
        <p:spPr>
          <a:xfrm>
            <a:off x="7010401" y="1477818"/>
            <a:ext cx="3269672" cy="26193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" y="3934690"/>
            <a:ext cx="4134394" cy="29233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6092" y="3933228"/>
            <a:ext cx="3899695" cy="29247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106"/>
          <a:stretch/>
        </p:blipFill>
        <p:spPr>
          <a:xfrm>
            <a:off x="6973457" y="3933228"/>
            <a:ext cx="3306616" cy="27300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/>
          <a:srcRect l="17383" t="35195" r="52865" b="55242"/>
          <a:stretch/>
        </p:blipFill>
        <p:spPr>
          <a:xfrm>
            <a:off x="9277927" y="5053505"/>
            <a:ext cx="2493819" cy="52647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92125" y="1246263"/>
            <a:ext cx="240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BPM mover 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949538" y="4074222"/>
            <a:ext cx="240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QD0FF mover </a:t>
            </a:r>
            <a:endParaRPr lang="en-GB" sz="2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/>
          <a:srcRect l="23500" t="37175" r="55834" b="52388"/>
          <a:stretch/>
        </p:blipFill>
        <p:spPr>
          <a:xfrm>
            <a:off x="9486310" y="2126174"/>
            <a:ext cx="2519680" cy="5994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11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0823385" y="3480874"/>
            <a:ext cx="1424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Samples 59:64, 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610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IPC(Y) </a:t>
            </a:r>
            <a:r>
              <a:rPr lang="en-GB" dirty="0" smtClean="0"/>
              <a:t>Calibration (IPyCal9)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40" y="1272206"/>
            <a:ext cx="4228513" cy="29403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783" y="1272206"/>
            <a:ext cx="4476666" cy="29403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076" t="5093"/>
          <a:stretch/>
        </p:blipFill>
        <p:spPr>
          <a:xfrm>
            <a:off x="7479120" y="1322051"/>
            <a:ext cx="3041097" cy="2723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9546" t="26803" r="61136" b="61458"/>
          <a:stretch/>
        </p:blipFill>
        <p:spPr>
          <a:xfrm>
            <a:off x="9522691" y="2405257"/>
            <a:ext cx="2355273" cy="6742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503" y="3940201"/>
            <a:ext cx="4298951" cy="28900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1215" y="3977145"/>
            <a:ext cx="4217477" cy="26903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742" t="5897"/>
          <a:stretch/>
        </p:blipFill>
        <p:spPr>
          <a:xfrm>
            <a:off x="7517234" y="4054639"/>
            <a:ext cx="3095349" cy="25765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l="12500" t="32753" r="67197" b="57116"/>
          <a:stretch/>
        </p:blipFill>
        <p:spPr>
          <a:xfrm>
            <a:off x="9522691" y="4699011"/>
            <a:ext cx="2475345" cy="5818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92125" y="1246263"/>
            <a:ext cx="240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BPM mover 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949538" y="4074222"/>
            <a:ext cx="240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QD0FF mover 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12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0823385" y="3480874"/>
            <a:ext cx="1424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Samples 59:64, 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678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Limiter phase jitter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&amp;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Bunch phase jitter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33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700" dirty="0" smtClean="0"/>
              <a:t>Limiter Phase </a:t>
            </a:r>
            <a:r>
              <a:rPr lang="en-GB" sz="3700" dirty="0" smtClean="0"/>
              <a:t>Jitter as Function of Sample</a:t>
            </a:r>
            <a:endParaRPr lang="en-GB" sz="3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5241" y="1832867"/>
            <a:ext cx="4496759" cy="46732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36076" y="2033996"/>
            <a:ext cx="2829852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/>
              <a:t>First sample: 59</a:t>
            </a:r>
          </a:p>
          <a:p>
            <a:r>
              <a:rPr lang="en-GB" sz="1700" b="1" dirty="0" smtClean="0">
                <a:solidFill>
                  <a:srgbClr val="FF9933"/>
                </a:solidFill>
              </a:rPr>
              <a:t>Integrated window </a:t>
            </a:r>
            <a:r>
              <a:rPr lang="en-GB" sz="1700" dirty="0" smtClean="0"/>
              <a:t>limiter </a:t>
            </a:r>
            <a:r>
              <a:rPr lang="en-GB" sz="1700" dirty="0" smtClean="0"/>
              <a:t>jitter as function of sample window</a:t>
            </a:r>
            <a:r>
              <a:rPr lang="en-GB" sz="1700" dirty="0" smtClean="0"/>
              <a:t>.</a:t>
            </a:r>
          </a:p>
          <a:p>
            <a:endParaRPr lang="en-GB" sz="1700" dirty="0"/>
          </a:p>
          <a:p>
            <a:r>
              <a:rPr lang="en-GB" sz="1700" dirty="0" smtClean="0"/>
              <a:t>Line shows window used for analysis 59:64</a:t>
            </a:r>
            <a:endParaRPr lang="en-GB" sz="1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73" y="1760508"/>
            <a:ext cx="4510697" cy="4687699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463063" y="13420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latin typeface="+mn-lt"/>
              </a:rPr>
              <a:t>Colin2_posNom_tiltNom1</a:t>
            </a:r>
            <a:endParaRPr lang="en-GB" sz="1800" dirty="0"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0921" y="2365428"/>
            <a:ext cx="2916229" cy="303066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>
            <a:off x="1794294" y="2898475"/>
            <a:ext cx="3151120" cy="1639019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208810" y="4189352"/>
            <a:ext cx="5000590" cy="140392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09314" y="1702928"/>
            <a:ext cx="4099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9933"/>
                </a:solidFill>
              </a:rPr>
              <a:t>Single sample </a:t>
            </a:r>
            <a:r>
              <a:rPr lang="en-GB" dirty="0" smtClean="0"/>
              <a:t>limiter phase jitter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14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9004132" y="2508939"/>
            <a:ext cx="0" cy="3675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9004132" y="3538847"/>
            <a:ext cx="1319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627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2695" y="1988185"/>
            <a:ext cx="8205810" cy="43513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Limiter phase </a:t>
            </a:r>
            <a:r>
              <a:rPr lang="en-GB" dirty="0" smtClean="0"/>
              <a:t>jitter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63063" y="1703177"/>
            <a:ext cx="32063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Limiter phase jitter for the ‘resolution within acceptable limits’ scan and its repeat.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Charge decreased across course of scan.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Samples analysed 59:64, ref 67.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Average </a:t>
            </a:r>
            <a:r>
              <a:rPr lang="en-GB" dirty="0" smtClean="0"/>
              <a:t>value: 0.034 radians.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23 % correlation between the limiter phase jitter and the mean bunch charge.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Consistent with previous measurements of 0.03 radians.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883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 Phase Jitter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20560" y="1688826"/>
            <a:ext cx="5539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Mean and standard deviation of bunch phase across the ‘resolution within acceptable limits’ scan and its repeat.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Sample used: 48 – corresponds to peak of Sum I waveform. 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9389"/>
            <a:ext cx="6002631" cy="32076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9369" y="2979389"/>
            <a:ext cx="6002631" cy="32076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85541" y="6325626"/>
            <a:ext cx="4203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Error bars show bunch phase jitter. </a:t>
            </a:r>
            <a:endParaRPr lang="en-GB" sz="1400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5179" y="0"/>
            <a:ext cx="5660571" cy="3024868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5664530" y="225631"/>
            <a:ext cx="2006930" cy="20781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648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793586" y="2048360"/>
            <a:ext cx="54863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Fitting </a:t>
            </a:r>
            <a:r>
              <a:rPr lang="en-GB" dirty="0" smtClean="0"/>
              <a:t>to (Y) - nm</a:t>
            </a:r>
            <a:endParaRPr lang="en-GB" dirty="0"/>
          </a:p>
          <a:p>
            <a:r>
              <a:rPr lang="en-GB" dirty="0" smtClean="0"/>
              <a:t>I'/</a:t>
            </a:r>
            <a:r>
              <a:rPr lang="en-GB" dirty="0"/>
              <a:t>q </a:t>
            </a:r>
            <a:r>
              <a:rPr lang="en-GB" dirty="0" smtClean="0"/>
              <a:t>= </a:t>
            </a:r>
            <a:r>
              <a:rPr lang="en-GB" b="1" dirty="0" smtClean="0"/>
              <a:t>22.5 </a:t>
            </a:r>
            <a:r>
              <a:rPr lang="en-GB" b="1" dirty="0"/>
              <a:t>± </a:t>
            </a:r>
            <a:r>
              <a:rPr lang="en-GB" b="1" dirty="0" smtClean="0"/>
              <a:t>1.1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 and 1/q</a:t>
            </a:r>
            <a:r>
              <a:rPr lang="en-GB" dirty="0" smtClean="0"/>
              <a:t>= </a:t>
            </a:r>
            <a:r>
              <a:rPr lang="en-GB" b="1" dirty="0" smtClean="0"/>
              <a:t>21.2 </a:t>
            </a:r>
            <a:r>
              <a:rPr lang="en-GB" b="1" dirty="0"/>
              <a:t>± </a:t>
            </a:r>
            <a:r>
              <a:rPr lang="en-GB" b="1" dirty="0" smtClean="0"/>
              <a:t> 1.1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 and 1/q</a:t>
            </a:r>
            <a:r>
              <a:rPr lang="en-GB" dirty="0" smtClean="0"/>
              <a:t>= </a:t>
            </a:r>
            <a:r>
              <a:rPr lang="en-GB" b="1" dirty="0" smtClean="0"/>
              <a:t>21.2 </a:t>
            </a:r>
            <a:r>
              <a:rPr lang="en-GB" b="1" dirty="0"/>
              <a:t>± </a:t>
            </a:r>
            <a:r>
              <a:rPr lang="en-GB" b="1" dirty="0" smtClean="0"/>
              <a:t> 1.1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q, Self </a:t>
            </a:r>
            <a:r>
              <a:rPr lang="en-GB" dirty="0" smtClean="0"/>
              <a:t>Q'/</a:t>
            </a:r>
            <a:r>
              <a:rPr lang="en-GB" dirty="0"/>
              <a:t>q and 1/q</a:t>
            </a:r>
            <a:r>
              <a:rPr lang="en-GB" dirty="0" smtClean="0"/>
              <a:t>= </a:t>
            </a:r>
            <a:r>
              <a:rPr lang="en-GB" b="1" dirty="0" smtClean="0"/>
              <a:t>21.0 </a:t>
            </a:r>
            <a:r>
              <a:rPr lang="en-GB" b="1" dirty="0"/>
              <a:t>± </a:t>
            </a:r>
            <a:r>
              <a:rPr lang="en-GB" b="1" dirty="0" smtClean="0"/>
              <a:t> 1.1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q, Self </a:t>
            </a:r>
            <a:r>
              <a:rPr lang="en-GB" dirty="0" smtClean="0"/>
              <a:t>Q'/</a:t>
            </a:r>
            <a:r>
              <a:rPr lang="en-GB" dirty="0"/>
              <a:t>q, </a:t>
            </a:r>
            <a:r>
              <a:rPr lang="en-GB" dirty="0" smtClean="0"/>
              <a:t>Lim. </a:t>
            </a:r>
            <a:r>
              <a:rPr lang="en-GB" dirty="0"/>
              <a:t>Phase and 1/q</a:t>
            </a:r>
            <a:r>
              <a:rPr lang="en-GB" dirty="0" smtClean="0"/>
              <a:t>= </a:t>
            </a:r>
            <a:r>
              <a:rPr lang="en-GB" b="1" dirty="0" smtClean="0"/>
              <a:t>20.4 nm </a:t>
            </a:r>
            <a:r>
              <a:rPr lang="en-GB" b="1" dirty="0"/>
              <a:t>± </a:t>
            </a:r>
            <a:r>
              <a:rPr lang="en-GB" b="1" dirty="0" smtClean="0"/>
              <a:t> 1.0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q, Self </a:t>
            </a:r>
            <a:r>
              <a:rPr lang="en-GB" dirty="0" smtClean="0"/>
              <a:t>Q'/</a:t>
            </a:r>
            <a:r>
              <a:rPr lang="en-GB" dirty="0"/>
              <a:t>q, Bunch Phase and 1/q</a:t>
            </a:r>
            <a:r>
              <a:rPr lang="en-GB" dirty="0" smtClean="0"/>
              <a:t>= </a:t>
            </a:r>
            <a:r>
              <a:rPr lang="en-GB" b="1" dirty="0" smtClean="0"/>
              <a:t>21.0 </a:t>
            </a:r>
            <a:r>
              <a:rPr lang="en-GB" b="1" dirty="0"/>
              <a:t>± </a:t>
            </a:r>
            <a:r>
              <a:rPr lang="en-GB" b="1" dirty="0" smtClean="0"/>
              <a:t> 1.1 </a:t>
            </a:r>
            <a:endParaRPr lang="en-GB" b="1" dirty="0" smtClean="0"/>
          </a:p>
          <a:p>
            <a:endParaRPr lang="en-GB" b="1" dirty="0"/>
          </a:p>
          <a:p>
            <a:r>
              <a:rPr lang="en-GB" dirty="0"/>
              <a:t>Fitting to (X and Y) - nm</a:t>
            </a:r>
          </a:p>
          <a:p>
            <a:r>
              <a:rPr lang="en-GB" dirty="0"/>
              <a:t>I'/q = </a:t>
            </a:r>
            <a:r>
              <a:rPr lang="en-GB" b="1" dirty="0"/>
              <a:t>21.8 ± 1.1 </a:t>
            </a:r>
          </a:p>
          <a:p>
            <a:r>
              <a:rPr lang="en-GB" dirty="0"/>
              <a:t>I'/q and 1/q = </a:t>
            </a:r>
            <a:r>
              <a:rPr lang="en-GB" b="1" dirty="0"/>
              <a:t>21.2 ±  1.1 </a:t>
            </a:r>
          </a:p>
          <a:p>
            <a:r>
              <a:rPr lang="en-GB" dirty="0"/>
              <a:t>I'/q, Q'/q and 1/q= </a:t>
            </a:r>
            <a:r>
              <a:rPr lang="en-GB" b="1" dirty="0"/>
              <a:t>21.1 ± 1.1 </a:t>
            </a:r>
          </a:p>
          <a:p>
            <a:r>
              <a:rPr lang="en-GB" dirty="0"/>
              <a:t>I'/q, Q'/q, Self Q'/q, 1/q= </a:t>
            </a:r>
            <a:r>
              <a:rPr lang="en-GB" b="1" dirty="0"/>
              <a:t>20.9 ±  1.1  </a:t>
            </a:r>
          </a:p>
          <a:p>
            <a:r>
              <a:rPr lang="en-GB" dirty="0"/>
              <a:t>I'/q, Q'/q, Self Q'/q, Lim. Phase, 1/q= </a:t>
            </a:r>
            <a:r>
              <a:rPr lang="en-GB" b="1" dirty="0"/>
              <a:t>20.2 ±  1.0  </a:t>
            </a:r>
          </a:p>
          <a:p>
            <a:r>
              <a:rPr lang="en-GB" dirty="0"/>
              <a:t>I'/q, Q'/q, Self Q'/q, Bunch phase and 1/q= </a:t>
            </a:r>
            <a:r>
              <a:rPr lang="en-GB" b="1" dirty="0"/>
              <a:t>20.9 ±  1.1 </a:t>
            </a:r>
          </a:p>
          <a:p>
            <a:endParaRPr lang="en-GB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700" dirty="0" smtClean="0"/>
              <a:t>IPA Resolution-Fitting for calibration constant: k</a:t>
            </a:r>
            <a:endParaRPr lang="en-GB" sz="3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93640" y="1385655"/>
            <a:ext cx="7470397" cy="5073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62516" y="1736810"/>
            <a:ext cx="346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File: jitRun3</a:t>
            </a:r>
            <a:endParaRPr lang="en-GB" dirty="0" smtClean="0"/>
          </a:p>
          <a:p>
            <a:r>
              <a:rPr lang="en-GB" dirty="0" smtClean="0"/>
              <a:t>Ref </a:t>
            </a:r>
            <a:r>
              <a:rPr lang="en-GB" dirty="0" smtClean="0"/>
              <a:t>sample: 67.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793586" y="1679028"/>
            <a:ext cx="4779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Geometric to Position Resolution= </a:t>
            </a:r>
            <a:r>
              <a:rPr lang="en-GB" b="1" dirty="0"/>
              <a:t>23.2 ±  1.3 nm</a:t>
            </a:r>
          </a:p>
        </p:txBody>
      </p:sp>
      <p:sp>
        <p:nvSpPr>
          <p:cNvPr id="2" name="Oval 1"/>
          <p:cNvSpPr/>
          <p:nvPr/>
        </p:nvSpPr>
        <p:spPr>
          <a:xfrm>
            <a:off x="1199408" y="5343896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595000" y="5380026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980864" y="5525247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365106" y="5549567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749147" y="5559295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138052" y="5554431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522093" y="5484252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906134" y="5455068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295615" y="5384889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685096" y="5318817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17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940899" y="1540528"/>
            <a:ext cx="1308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887DBB"/>
                </a:solidFill>
              </a:rPr>
              <a:t>Sample 55</a:t>
            </a:r>
            <a:endParaRPr lang="en-GB" sz="1200" dirty="0">
              <a:solidFill>
                <a:srgbClr val="887DBB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0899" y="4104177"/>
            <a:ext cx="1308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Sample 65</a:t>
            </a:r>
            <a:endParaRPr lang="en-GB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366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smtClean="0"/>
              <a:t>IPB </a:t>
            </a:r>
            <a:r>
              <a:rPr lang="en-GB" sz="3400" dirty="0"/>
              <a:t>Resolution-Fitting for calibration constant: 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27881"/>
            <a:ext cx="7197095" cy="48882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93586" y="2048360"/>
            <a:ext cx="54863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Fitting </a:t>
            </a:r>
            <a:r>
              <a:rPr lang="en-GB" dirty="0" smtClean="0"/>
              <a:t>to (Y) - nm</a:t>
            </a:r>
            <a:endParaRPr lang="en-GB" dirty="0"/>
          </a:p>
          <a:p>
            <a:r>
              <a:rPr lang="en-GB" dirty="0" smtClean="0"/>
              <a:t>I'/</a:t>
            </a:r>
            <a:r>
              <a:rPr lang="en-GB" dirty="0"/>
              <a:t>q </a:t>
            </a:r>
            <a:r>
              <a:rPr lang="en-GB" dirty="0" smtClean="0"/>
              <a:t>= </a:t>
            </a:r>
            <a:r>
              <a:rPr lang="en-GB" b="1" dirty="0" smtClean="0"/>
              <a:t>23.2 </a:t>
            </a:r>
            <a:r>
              <a:rPr lang="en-GB" b="1" dirty="0"/>
              <a:t>± </a:t>
            </a:r>
            <a:r>
              <a:rPr lang="en-GB" b="1" dirty="0" smtClean="0"/>
              <a:t>1.0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 and 1/q</a:t>
            </a:r>
            <a:r>
              <a:rPr lang="en-GB" dirty="0" smtClean="0"/>
              <a:t>= </a:t>
            </a:r>
            <a:r>
              <a:rPr lang="en-GB" b="1" dirty="0" smtClean="0"/>
              <a:t>21.7 </a:t>
            </a:r>
            <a:r>
              <a:rPr lang="en-GB" b="1" dirty="0"/>
              <a:t>± </a:t>
            </a:r>
            <a:r>
              <a:rPr lang="en-GB" b="1" dirty="0" smtClean="0"/>
              <a:t> 1.0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 and 1/q</a:t>
            </a:r>
            <a:r>
              <a:rPr lang="en-GB" dirty="0" smtClean="0"/>
              <a:t>= </a:t>
            </a:r>
            <a:r>
              <a:rPr lang="en-GB" b="1" dirty="0" smtClean="0"/>
              <a:t>21.5 </a:t>
            </a:r>
            <a:r>
              <a:rPr lang="en-GB" b="1" dirty="0"/>
              <a:t>± </a:t>
            </a:r>
            <a:r>
              <a:rPr lang="en-GB" b="1" dirty="0" smtClean="0"/>
              <a:t> 1.0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q, Self </a:t>
            </a:r>
            <a:r>
              <a:rPr lang="en-GB" dirty="0" smtClean="0"/>
              <a:t>Q'/</a:t>
            </a:r>
            <a:r>
              <a:rPr lang="en-GB" dirty="0"/>
              <a:t>q and 1/q</a:t>
            </a:r>
            <a:r>
              <a:rPr lang="en-GB" dirty="0" smtClean="0"/>
              <a:t>= </a:t>
            </a:r>
            <a:r>
              <a:rPr lang="en-GB" b="1" dirty="0" smtClean="0"/>
              <a:t>21.4 </a:t>
            </a:r>
            <a:r>
              <a:rPr lang="en-GB" b="1" dirty="0"/>
              <a:t>± </a:t>
            </a:r>
            <a:r>
              <a:rPr lang="en-GB" b="1" dirty="0" smtClean="0"/>
              <a:t> 1.0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q, Self </a:t>
            </a:r>
            <a:r>
              <a:rPr lang="en-GB" dirty="0" smtClean="0"/>
              <a:t>Q'/</a:t>
            </a:r>
            <a:r>
              <a:rPr lang="en-GB" dirty="0"/>
              <a:t>q, </a:t>
            </a:r>
            <a:r>
              <a:rPr lang="en-GB" dirty="0" smtClean="0"/>
              <a:t>Lim. </a:t>
            </a:r>
            <a:r>
              <a:rPr lang="en-GB" dirty="0"/>
              <a:t>Phase and 1/q</a:t>
            </a:r>
            <a:r>
              <a:rPr lang="en-GB" dirty="0" smtClean="0"/>
              <a:t>= </a:t>
            </a:r>
            <a:r>
              <a:rPr lang="en-GB" b="1" dirty="0" smtClean="0"/>
              <a:t>21.0 ±  1.0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q, Self </a:t>
            </a:r>
            <a:r>
              <a:rPr lang="en-GB" dirty="0" smtClean="0"/>
              <a:t>Q'/</a:t>
            </a:r>
            <a:r>
              <a:rPr lang="en-GB" dirty="0"/>
              <a:t>q, Bunch Phase and 1/q</a:t>
            </a:r>
            <a:r>
              <a:rPr lang="en-GB" dirty="0" smtClean="0"/>
              <a:t>= </a:t>
            </a:r>
            <a:r>
              <a:rPr lang="en-GB" b="1" dirty="0" smtClean="0"/>
              <a:t>21.4 </a:t>
            </a:r>
            <a:r>
              <a:rPr lang="en-GB" b="1" dirty="0"/>
              <a:t>± </a:t>
            </a:r>
            <a:r>
              <a:rPr lang="en-GB" b="1" dirty="0" smtClean="0"/>
              <a:t> </a:t>
            </a:r>
            <a:r>
              <a:rPr lang="en-GB" b="1" dirty="0" smtClean="0"/>
              <a:t>1.0</a:t>
            </a:r>
          </a:p>
          <a:p>
            <a:endParaRPr lang="en-GB" b="1" dirty="0"/>
          </a:p>
          <a:p>
            <a:r>
              <a:rPr lang="en-GB" dirty="0"/>
              <a:t>Fitting to (X and Y) - nm</a:t>
            </a:r>
          </a:p>
          <a:p>
            <a:r>
              <a:rPr lang="en-GB" dirty="0"/>
              <a:t>I'/q = </a:t>
            </a:r>
            <a:r>
              <a:rPr lang="en-GB" b="1" dirty="0"/>
              <a:t>23.1 ± 1.0 </a:t>
            </a:r>
          </a:p>
          <a:p>
            <a:r>
              <a:rPr lang="en-GB" dirty="0"/>
              <a:t>I'/q and 1/q = </a:t>
            </a:r>
            <a:r>
              <a:rPr lang="en-GB" b="1" dirty="0"/>
              <a:t>21.7 ±  1.0 </a:t>
            </a:r>
          </a:p>
          <a:p>
            <a:r>
              <a:rPr lang="en-GB" dirty="0"/>
              <a:t>I'/q, Q'/q and 1/q= </a:t>
            </a:r>
            <a:r>
              <a:rPr lang="en-GB" b="1" dirty="0"/>
              <a:t>20.0 ± 0.9 </a:t>
            </a:r>
          </a:p>
          <a:p>
            <a:r>
              <a:rPr lang="en-GB" dirty="0"/>
              <a:t>I'/q, Q'/q, Self Q'/q, 1/q= </a:t>
            </a:r>
            <a:r>
              <a:rPr lang="en-GB" b="1" dirty="0"/>
              <a:t>19.9 ± 0.9</a:t>
            </a:r>
          </a:p>
          <a:p>
            <a:r>
              <a:rPr lang="en-GB" dirty="0"/>
              <a:t>I'/q, Q'/q, Self Q'/q, Lim. Phase, 1/q= </a:t>
            </a:r>
            <a:r>
              <a:rPr lang="en-GB" b="1" dirty="0"/>
              <a:t>19.9 ±  0.9 </a:t>
            </a:r>
          </a:p>
          <a:p>
            <a:r>
              <a:rPr lang="en-GB" dirty="0"/>
              <a:t>I'/q, Q'/q, Self Q'/q, Bunch phase and 1/q= </a:t>
            </a:r>
            <a:r>
              <a:rPr lang="en-GB" b="1" dirty="0"/>
              <a:t>19.9 ±  0.9</a:t>
            </a:r>
          </a:p>
          <a:p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6793586" y="1679028"/>
            <a:ext cx="4779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Geometric to Position Resolution= </a:t>
            </a:r>
            <a:r>
              <a:rPr lang="en-GB" b="1" dirty="0"/>
              <a:t>23.2 ±  1.3 nm</a:t>
            </a:r>
          </a:p>
        </p:txBody>
      </p:sp>
      <p:sp>
        <p:nvSpPr>
          <p:cNvPr id="8" name="Oval 7"/>
          <p:cNvSpPr/>
          <p:nvPr/>
        </p:nvSpPr>
        <p:spPr>
          <a:xfrm>
            <a:off x="1247081" y="5241751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621658" y="5293685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996235" y="5375399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368538" y="5397554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743340" y="5403801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118142" y="5397554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487209" y="5347404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856276" y="5304391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229629" y="5266925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602982" y="5220513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978206" y="5173762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348970" y="5100080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18</a:t>
            </a:fld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135593" y="1402029"/>
            <a:ext cx="346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File: jitRun3</a:t>
            </a:r>
            <a:endParaRPr lang="en-GB" dirty="0" smtClean="0"/>
          </a:p>
          <a:p>
            <a:r>
              <a:rPr lang="en-GB" dirty="0" smtClean="0"/>
              <a:t>Ref </a:t>
            </a:r>
            <a:r>
              <a:rPr lang="en-GB" dirty="0" smtClean="0"/>
              <a:t>sample: 67.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67557" y="2577153"/>
            <a:ext cx="1308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887DBB"/>
                </a:solidFill>
              </a:rPr>
              <a:t>Sample 55</a:t>
            </a:r>
            <a:endParaRPr lang="en-GB" sz="1200" dirty="0">
              <a:solidFill>
                <a:srgbClr val="887DBB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67557" y="3584457"/>
            <a:ext cx="1308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Sample 65</a:t>
            </a:r>
            <a:endParaRPr lang="en-GB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32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400" dirty="0" smtClean="0"/>
              <a:t>IPC </a:t>
            </a:r>
            <a:r>
              <a:rPr lang="en-GB" sz="3400" dirty="0"/>
              <a:t>Resolution-Fitting for calibration constant: 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806735"/>
            <a:ext cx="7123948" cy="48385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93586" y="2048360"/>
            <a:ext cx="54863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Fitting </a:t>
            </a:r>
            <a:r>
              <a:rPr lang="en-GB" dirty="0" smtClean="0"/>
              <a:t>to (Y) - nm</a:t>
            </a:r>
            <a:endParaRPr lang="en-GB" dirty="0"/>
          </a:p>
          <a:p>
            <a:r>
              <a:rPr lang="en-GB" dirty="0" smtClean="0"/>
              <a:t>I'/</a:t>
            </a:r>
            <a:r>
              <a:rPr lang="en-GB" dirty="0"/>
              <a:t>q </a:t>
            </a:r>
            <a:r>
              <a:rPr lang="en-GB" dirty="0" smtClean="0"/>
              <a:t>= </a:t>
            </a:r>
            <a:r>
              <a:rPr lang="en-GB" b="1" dirty="0" smtClean="0"/>
              <a:t>22.6 </a:t>
            </a:r>
            <a:r>
              <a:rPr lang="en-GB" b="1" dirty="0"/>
              <a:t>± </a:t>
            </a:r>
            <a:r>
              <a:rPr lang="en-GB" b="1" dirty="0" smtClean="0"/>
              <a:t>1.5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 and 1/q</a:t>
            </a:r>
            <a:r>
              <a:rPr lang="en-GB" dirty="0" smtClean="0"/>
              <a:t>= </a:t>
            </a:r>
            <a:r>
              <a:rPr lang="en-GB" b="1" dirty="0" smtClean="0"/>
              <a:t>21.7 </a:t>
            </a:r>
            <a:r>
              <a:rPr lang="en-GB" b="1" dirty="0"/>
              <a:t>± </a:t>
            </a:r>
            <a:r>
              <a:rPr lang="en-GB" b="1" dirty="0" smtClean="0"/>
              <a:t> 1.5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 and 1/q</a:t>
            </a:r>
            <a:r>
              <a:rPr lang="en-GB" dirty="0" smtClean="0"/>
              <a:t>= </a:t>
            </a:r>
            <a:r>
              <a:rPr lang="en-GB" b="1" dirty="0" smtClean="0"/>
              <a:t>21.5 </a:t>
            </a:r>
            <a:r>
              <a:rPr lang="en-GB" b="1" dirty="0"/>
              <a:t>± </a:t>
            </a:r>
            <a:r>
              <a:rPr lang="en-GB" b="1" dirty="0" smtClean="0"/>
              <a:t> 1.5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q, Self </a:t>
            </a:r>
            <a:r>
              <a:rPr lang="en-GB" dirty="0" smtClean="0"/>
              <a:t>Q'/</a:t>
            </a:r>
            <a:r>
              <a:rPr lang="en-GB" dirty="0"/>
              <a:t>q and 1/q</a:t>
            </a:r>
            <a:r>
              <a:rPr lang="en-GB" dirty="0" smtClean="0"/>
              <a:t>= </a:t>
            </a:r>
            <a:r>
              <a:rPr lang="en-GB" b="1" dirty="0" smtClean="0"/>
              <a:t>21.5 </a:t>
            </a:r>
            <a:r>
              <a:rPr lang="en-GB" b="1" dirty="0"/>
              <a:t>± </a:t>
            </a:r>
            <a:r>
              <a:rPr lang="en-GB" b="1" dirty="0" smtClean="0"/>
              <a:t> 1.5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q, Self </a:t>
            </a:r>
            <a:r>
              <a:rPr lang="en-GB" dirty="0" smtClean="0"/>
              <a:t>Q'/</a:t>
            </a:r>
            <a:r>
              <a:rPr lang="en-GB" dirty="0"/>
              <a:t>q, </a:t>
            </a:r>
            <a:r>
              <a:rPr lang="en-GB" dirty="0" smtClean="0"/>
              <a:t>Lim. </a:t>
            </a:r>
            <a:r>
              <a:rPr lang="en-GB" dirty="0"/>
              <a:t>Phase and 1/q</a:t>
            </a:r>
            <a:r>
              <a:rPr lang="en-GB" dirty="0" smtClean="0"/>
              <a:t>= </a:t>
            </a:r>
            <a:r>
              <a:rPr lang="en-GB" b="1" dirty="0" smtClean="0"/>
              <a:t>20.8 ±  1.4 </a:t>
            </a:r>
            <a:endParaRPr lang="en-GB" b="1" dirty="0"/>
          </a:p>
          <a:p>
            <a:r>
              <a:rPr lang="en-GB" dirty="0" smtClean="0"/>
              <a:t>I'/</a:t>
            </a:r>
            <a:r>
              <a:rPr lang="en-GB" dirty="0"/>
              <a:t>q, </a:t>
            </a:r>
            <a:r>
              <a:rPr lang="en-GB" dirty="0" smtClean="0"/>
              <a:t>Q'/</a:t>
            </a:r>
            <a:r>
              <a:rPr lang="en-GB" dirty="0"/>
              <a:t>q, Self </a:t>
            </a:r>
            <a:r>
              <a:rPr lang="en-GB" dirty="0" smtClean="0"/>
              <a:t>Q'/</a:t>
            </a:r>
            <a:r>
              <a:rPr lang="en-GB" dirty="0"/>
              <a:t>q, Bunch Phase and 1/q</a:t>
            </a:r>
            <a:r>
              <a:rPr lang="en-GB" dirty="0" smtClean="0"/>
              <a:t>= </a:t>
            </a:r>
            <a:r>
              <a:rPr lang="en-GB" b="1" dirty="0" smtClean="0"/>
              <a:t>21.5 </a:t>
            </a:r>
            <a:r>
              <a:rPr lang="en-GB" b="1" dirty="0"/>
              <a:t>± </a:t>
            </a:r>
            <a:r>
              <a:rPr lang="en-GB" b="1" dirty="0" smtClean="0"/>
              <a:t> </a:t>
            </a:r>
            <a:r>
              <a:rPr lang="en-GB" b="1" dirty="0" smtClean="0"/>
              <a:t>1.5</a:t>
            </a:r>
          </a:p>
          <a:p>
            <a:endParaRPr lang="en-GB" b="1" dirty="0"/>
          </a:p>
          <a:p>
            <a:r>
              <a:rPr lang="en-GB" dirty="0"/>
              <a:t>Fitting to (X and Y) - nm</a:t>
            </a:r>
          </a:p>
          <a:p>
            <a:r>
              <a:rPr lang="en-GB" dirty="0"/>
              <a:t>I'/q = </a:t>
            </a:r>
            <a:r>
              <a:rPr lang="en-GB" b="1" dirty="0"/>
              <a:t>21.9 ± 1.5 </a:t>
            </a:r>
          </a:p>
          <a:p>
            <a:r>
              <a:rPr lang="en-GB" dirty="0"/>
              <a:t>I'/q and 1/q = </a:t>
            </a:r>
            <a:r>
              <a:rPr lang="en-GB" b="1" dirty="0"/>
              <a:t>21.6 ±  1.5 </a:t>
            </a:r>
          </a:p>
          <a:p>
            <a:r>
              <a:rPr lang="en-GB" dirty="0"/>
              <a:t>I'/q, Q'/q and 1/q= </a:t>
            </a:r>
            <a:r>
              <a:rPr lang="en-GB" b="1" dirty="0"/>
              <a:t>19.9 ± 1.4</a:t>
            </a:r>
          </a:p>
          <a:p>
            <a:r>
              <a:rPr lang="en-GB" dirty="0"/>
              <a:t>I'/q, Q'/q, Self Q'/q, 1/q= </a:t>
            </a:r>
            <a:r>
              <a:rPr lang="en-GB" b="1" dirty="0"/>
              <a:t>19.8 ± 1.3</a:t>
            </a:r>
          </a:p>
          <a:p>
            <a:r>
              <a:rPr lang="en-GB" dirty="0"/>
              <a:t>I'/q, Q'/q, Self Q'/q, Lim. Phase, 1/q= </a:t>
            </a:r>
            <a:r>
              <a:rPr lang="en-GB" b="1" dirty="0"/>
              <a:t>19.6 ±  1.3 </a:t>
            </a:r>
          </a:p>
          <a:p>
            <a:r>
              <a:rPr lang="en-GB" dirty="0"/>
              <a:t>I'/q, Q'/q, Self Q'/q, Bunch phase and 1/q= </a:t>
            </a:r>
            <a:r>
              <a:rPr lang="en-GB" b="1" dirty="0"/>
              <a:t>19.8 ±  1.3</a:t>
            </a:r>
          </a:p>
          <a:p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6793586" y="1679028"/>
            <a:ext cx="4779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Geometric to Position Resolution= </a:t>
            </a:r>
            <a:r>
              <a:rPr lang="en-GB" b="1" dirty="0"/>
              <a:t>23.2 ±  1.3</a:t>
            </a:r>
            <a:r>
              <a:rPr lang="en-GB" dirty="0"/>
              <a:t> nm</a:t>
            </a:r>
          </a:p>
        </p:txBody>
      </p:sp>
      <p:sp>
        <p:nvSpPr>
          <p:cNvPr id="8" name="Oval 7"/>
          <p:cNvSpPr/>
          <p:nvPr/>
        </p:nvSpPr>
        <p:spPr>
          <a:xfrm>
            <a:off x="5289897" y="5269579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919678" y="5382517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549459" y="5465671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183700" y="5562205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817530" y="5645359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442027" y="5684063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075857" y="5780448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712073" y="5810381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336570" y="5771677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974036" y="5762756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601950" y="5588964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231731" y="5545444"/>
            <a:ext cx="106878" cy="1306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19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453885" y="2006849"/>
            <a:ext cx="346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File: jitRun3</a:t>
            </a:r>
            <a:endParaRPr lang="en-GB" dirty="0" smtClean="0"/>
          </a:p>
          <a:p>
            <a:r>
              <a:rPr lang="en-GB" dirty="0" smtClean="0"/>
              <a:t>Ref </a:t>
            </a:r>
            <a:r>
              <a:rPr lang="en-GB" dirty="0" smtClean="0"/>
              <a:t>sample: 67.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947849" y="2100670"/>
            <a:ext cx="1308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887DBB"/>
                </a:solidFill>
              </a:rPr>
              <a:t>Sample 55</a:t>
            </a:r>
            <a:endParaRPr lang="en-GB" sz="1200" dirty="0">
              <a:solidFill>
                <a:srgbClr val="887DBB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47849" y="4136392"/>
            <a:ext cx="1308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Sample 65</a:t>
            </a:r>
            <a:endParaRPr lang="en-GB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788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98133"/>
            <a:ext cx="10515600" cy="4178830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+mn-lt"/>
              </a:rPr>
              <a:t>First look at high-beta optics shift –</a:t>
            </a:r>
          </a:p>
          <a:p>
            <a:pPr lvl="1"/>
            <a:r>
              <a:rPr lang="en-GB" sz="1800" dirty="0" smtClean="0">
                <a:latin typeface="+mn-lt"/>
              </a:rPr>
              <a:t>Outline of shift </a:t>
            </a:r>
          </a:p>
          <a:p>
            <a:pPr lvl="1"/>
            <a:r>
              <a:rPr lang="en-GB" sz="1800" dirty="0" smtClean="0">
                <a:latin typeface="+mn-lt"/>
              </a:rPr>
              <a:t>Waveforms</a:t>
            </a:r>
          </a:p>
          <a:p>
            <a:pPr lvl="1"/>
            <a:r>
              <a:rPr lang="en-GB" sz="1800" dirty="0" smtClean="0">
                <a:latin typeface="+mn-lt"/>
              </a:rPr>
              <a:t>Calibrations with BPM movers (X &amp; Y)</a:t>
            </a:r>
          </a:p>
          <a:p>
            <a:pPr lvl="1"/>
            <a:r>
              <a:rPr lang="en-GB" sz="1800" dirty="0" smtClean="0">
                <a:latin typeface="+mn-lt"/>
              </a:rPr>
              <a:t>Calibrations with AQD0FF mover (Y)</a:t>
            </a:r>
          </a:p>
          <a:p>
            <a:pPr lvl="1"/>
            <a:r>
              <a:rPr lang="en-GB" sz="1800" dirty="0" smtClean="0">
                <a:latin typeface="+mn-lt"/>
              </a:rPr>
              <a:t>Resolution measurements at nominal and large (but acceptable) position and tilt offsets</a:t>
            </a:r>
            <a:endParaRPr lang="en-GB" sz="18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426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Scan of Acceptable 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Positions and Angles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14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02574" y="1386929"/>
            <a:ext cx="10515600" cy="4351338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Calibri" panose="020F0502020204030204" pitchFamily="34" charset="0"/>
              </a:rPr>
              <a:t>Scan through minimum, nominal and maximum acceptable positions.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Scan through minimum, nominal and maximum acceptable tilts. </a:t>
            </a:r>
            <a:endParaRPr lang="en-GB" sz="1800" dirty="0" smtClean="0">
              <a:latin typeface="Calibri" panose="020F0502020204030204" pitchFamily="34" charset="0"/>
            </a:endParaRPr>
          </a:p>
          <a:p>
            <a:r>
              <a:rPr lang="en-GB" sz="1800" dirty="0" smtClean="0">
                <a:latin typeface="Calibri" panose="020F0502020204030204" pitchFamily="34" charset="0"/>
              </a:rPr>
              <a:t>Repeat.</a:t>
            </a:r>
            <a:endParaRPr lang="en-GB" sz="1800" dirty="0" smtClean="0">
              <a:latin typeface="Calibri" panose="020F0502020204030204" pitchFamily="34" charset="0"/>
            </a:endParaRPr>
          </a:p>
          <a:p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dirty="0" smtClean="0"/>
              <a:t>Acceptable range of positions/angles</a:t>
            </a:r>
            <a:endParaRPr lang="en-GB" sz="35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445742"/>
              </p:ext>
            </p:extLst>
          </p:nvPr>
        </p:nvGraphicFramePr>
        <p:xfrm>
          <a:off x="1902584" y="2529713"/>
          <a:ext cx="8207829" cy="10058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735943">
                  <a:extLst>
                    <a:ext uri="{9D8B030D-6E8A-4147-A177-3AD203B41FA5}">
                      <a16:colId xmlns:a16="http://schemas.microsoft.com/office/drawing/2014/main" val="3918479161"/>
                    </a:ext>
                  </a:extLst>
                </a:gridCol>
                <a:gridCol w="2735943">
                  <a:extLst>
                    <a:ext uri="{9D8B030D-6E8A-4147-A177-3AD203B41FA5}">
                      <a16:colId xmlns:a16="http://schemas.microsoft.com/office/drawing/2014/main" val="2604568511"/>
                    </a:ext>
                  </a:extLst>
                </a:gridCol>
                <a:gridCol w="2735943">
                  <a:extLst>
                    <a:ext uri="{9D8B030D-6E8A-4147-A177-3AD203B41FA5}">
                      <a16:colId xmlns:a16="http://schemas.microsoft.com/office/drawing/2014/main" val="3627855786"/>
                    </a:ext>
                  </a:extLst>
                </a:gridCol>
              </a:tblGrid>
              <a:tr h="28002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Min position, max tilt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Nominal position, max tilt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Max position, max tilt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135832"/>
                  </a:ext>
                </a:extLst>
              </a:tr>
              <a:tr h="28002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Min Position,</a:t>
                      </a:r>
                      <a:r>
                        <a:rPr lang="en-GB" sz="1600" baseline="0" dirty="0" smtClean="0"/>
                        <a:t> nominal tilt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Nominal position, nominal tilt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Max position, nominal</a:t>
                      </a:r>
                      <a:r>
                        <a:rPr lang="en-GB" sz="1600" baseline="0" dirty="0" smtClean="0"/>
                        <a:t> tilt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493331"/>
                  </a:ext>
                </a:extLst>
              </a:tr>
              <a:tr h="28002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Min position, min tilt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Nominal</a:t>
                      </a:r>
                      <a:r>
                        <a:rPr lang="en-GB" sz="1600" baseline="0" dirty="0" smtClean="0"/>
                        <a:t> position, min tilt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Max position, min</a:t>
                      </a:r>
                      <a:r>
                        <a:rPr lang="en-GB" sz="1600" baseline="0" dirty="0" smtClean="0"/>
                        <a:t> tilt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795712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5678" y="3548775"/>
            <a:ext cx="3693226" cy="33363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0166" y="3531104"/>
            <a:ext cx="3449395" cy="334439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37506" y="4298868"/>
            <a:ext cx="1665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I’/q across scan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653096" y="4298868"/>
            <a:ext cx="2389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</a:t>
            </a:r>
            <a:r>
              <a:rPr lang="en-GB" dirty="0" smtClean="0"/>
              <a:t>’/q across scan</a:t>
            </a:r>
          </a:p>
        </p:txBody>
      </p:sp>
    </p:spTree>
    <p:extLst>
      <p:ext uri="{BB962C8B-B14F-4D97-AF65-F5344CB8AC3E}">
        <p14:creationId xmlns:p14="http://schemas.microsoft.com/office/powerpoint/2010/main" val="949495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942" y="2728187"/>
            <a:ext cx="3429322" cy="336376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700" dirty="0" smtClean="0"/>
              <a:t>Waveforms at </a:t>
            </a:r>
            <a:r>
              <a:rPr lang="en-GB" sz="3700" b="1" dirty="0" smtClean="0"/>
              <a:t>min, nom, max </a:t>
            </a:r>
            <a:r>
              <a:rPr lang="en-GB" sz="3700" dirty="0" smtClean="0"/>
              <a:t>of scan</a:t>
            </a:r>
            <a:endParaRPr lang="en-GB" sz="3700" dirty="0"/>
          </a:p>
        </p:txBody>
      </p:sp>
      <p:sp>
        <p:nvSpPr>
          <p:cNvPr id="6" name="TextBox 5"/>
          <p:cNvSpPr txBox="1"/>
          <p:nvPr/>
        </p:nvSpPr>
        <p:spPr>
          <a:xfrm>
            <a:off x="4351474" y="1481410"/>
            <a:ext cx="334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Tilt Scan at nominal position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690" y="2733246"/>
            <a:ext cx="3429323" cy="33637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3063" y="1496859"/>
            <a:ext cx="3348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Position Scan at nominal tilt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1439" y="2685822"/>
            <a:ext cx="4281522" cy="34061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32559" y="1499283"/>
            <a:ext cx="334884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Position and tilt scan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FF"/>
                </a:solidFill>
              </a:rPr>
              <a:t>Min </a:t>
            </a:r>
            <a:r>
              <a:rPr lang="en-GB" sz="1400" dirty="0" err="1" smtClean="0">
                <a:solidFill>
                  <a:srgbClr val="0000FF"/>
                </a:solidFill>
              </a:rPr>
              <a:t>pos</a:t>
            </a:r>
            <a:r>
              <a:rPr lang="en-GB" sz="1400" dirty="0" smtClean="0">
                <a:solidFill>
                  <a:srgbClr val="0000FF"/>
                </a:solidFill>
              </a:rPr>
              <a:t>, min tilt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C70039"/>
                </a:solidFill>
              </a:rPr>
              <a:t>Min </a:t>
            </a:r>
            <a:r>
              <a:rPr lang="en-GB" sz="1400" dirty="0" err="1" smtClean="0">
                <a:solidFill>
                  <a:srgbClr val="C70039"/>
                </a:solidFill>
              </a:rPr>
              <a:t>pos</a:t>
            </a:r>
            <a:r>
              <a:rPr lang="en-GB" sz="1400" dirty="0" smtClean="0">
                <a:solidFill>
                  <a:srgbClr val="C70039"/>
                </a:solidFill>
              </a:rPr>
              <a:t>, max tilt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FF00"/>
                </a:solidFill>
              </a:rPr>
              <a:t>Max </a:t>
            </a:r>
            <a:r>
              <a:rPr lang="en-GB" sz="1400" dirty="0" err="1" smtClean="0">
                <a:solidFill>
                  <a:srgbClr val="00FF00"/>
                </a:solidFill>
              </a:rPr>
              <a:t>pos</a:t>
            </a:r>
            <a:r>
              <a:rPr lang="en-GB" sz="1400" dirty="0" smtClean="0">
                <a:solidFill>
                  <a:srgbClr val="00FF00"/>
                </a:solidFill>
              </a:rPr>
              <a:t>, min tilt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FF"/>
                </a:solidFill>
              </a:rPr>
              <a:t>Max </a:t>
            </a:r>
            <a:r>
              <a:rPr lang="en-GB" sz="1400" dirty="0" err="1" smtClean="0">
                <a:solidFill>
                  <a:srgbClr val="FF00FF"/>
                </a:solidFill>
              </a:rPr>
              <a:t>pos</a:t>
            </a:r>
            <a:r>
              <a:rPr lang="en-GB" sz="1400" dirty="0" smtClean="0">
                <a:solidFill>
                  <a:srgbClr val="FF00FF"/>
                </a:solidFill>
              </a:rPr>
              <a:t>, max tilt</a:t>
            </a:r>
          </a:p>
        </p:txBody>
      </p:sp>
      <p:pic>
        <p:nvPicPr>
          <p:cNvPr id="11" name="Content Placeholder 4"/>
          <p:cNvPicPr>
            <a:picLocks noChangeAspect="1"/>
          </p:cNvPicPr>
          <p:nvPr/>
        </p:nvPicPr>
        <p:blipFill rotWithShape="1">
          <a:blip r:embed="rId2"/>
          <a:srcRect l="45620" r="49532" b="25357"/>
          <a:stretch/>
        </p:blipFill>
        <p:spPr>
          <a:xfrm>
            <a:off x="9899072" y="2638311"/>
            <a:ext cx="166256" cy="2510810"/>
          </a:xfrm>
          <a:prstGeom prst="rect">
            <a:avLst/>
          </a:prstGeom>
        </p:spPr>
      </p:pic>
      <p:pic>
        <p:nvPicPr>
          <p:cNvPr id="12" name="Content Placeholder 4"/>
          <p:cNvPicPr>
            <a:picLocks noChangeAspect="1"/>
          </p:cNvPicPr>
          <p:nvPr/>
        </p:nvPicPr>
        <p:blipFill rotWithShape="1">
          <a:blip r:embed="rId2"/>
          <a:srcRect l="45620" r="49532" b="25357"/>
          <a:stretch/>
        </p:blipFill>
        <p:spPr>
          <a:xfrm>
            <a:off x="5709434" y="2681487"/>
            <a:ext cx="166256" cy="251081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3063" y="1743904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FF"/>
                </a:solidFill>
              </a:rPr>
              <a:t>Min </a:t>
            </a:r>
            <a:r>
              <a:rPr lang="en-GB" sz="1400" dirty="0" err="1" smtClean="0">
                <a:solidFill>
                  <a:srgbClr val="0000FF"/>
                </a:solidFill>
              </a:rPr>
              <a:t>pos</a:t>
            </a:r>
            <a:endParaRPr lang="en-GB" sz="1400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C70039"/>
                </a:solidFill>
              </a:rPr>
              <a:t>Nom </a:t>
            </a:r>
            <a:r>
              <a:rPr lang="en-GB" sz="1400" dirty="0" err="1" smtClean="0">
                <a:solidFill>
                  <a:srgbClr val="C70039"/>
                </a:solidFill>
              </a:rPr>
              <a:t>pos</a:t>
            </a:r>
            <a:endParaRPr lang="en-GB" sz="1400" dirty="0" smtClean="0">
              <a:solidFill>
                <a:srgbClr val="C7003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FF00"/>
                </a:solidFill>
              </a:rPr>
              <a:t>Max </a:t>
            </a:r>
            <a:r>
              <a:rPr lang="en-GB" sz="1400" dirty="0" err="1" smtClean="0">
                <a:solidFill>
                  <a:srgbClr val="00FF00"/>
                </a:solidFill>
              </a:rPr>
              <a:t>pos</a:t>
            </a:r>
            <a:endParaRPr lang="en-GB" sz="1400" dirty="0">
              <a:solidFill>
                <a:srgbClr val="00FF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47811" y="1754591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FF"/>
                </a:solidFill>
              </a:rPr>
              <a:t>Min </a:t>
            </a:r>
            <a:r>
              <a:rPr lang="en-GB" sz="1400" dirty="0" smtClean="0">
                <a:solidFill>
                  <a:srgbClr val="0000FF"/>
                </a:solidFill>
              </a:rPr>
              <a:t>tilt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C70039"/>
                </a:solidFill>
              </a:rPr>
              <a:t>Nom tilt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FF00"/>
                </a:solidFill>
              </a:rPr>
              <a:t>Max tilt</a:t>
            </a:r>
            <a:endParaRPr lang="en-GB" sz="1400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19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Scan 1 and Scan 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77" y="2734635"/>
            <a:ext cx="5364101" cy="36518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6877" y="1476350"/>
            <a:ext cx="9804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Colour in heat-map corresponds to </a:t>
            </a:r>
            <a:r>
              <a:rPr lang="en-GB" b="1" dirty="0" smtClean="0">
                <a:solidFill>
                  <a:srgbClr val="8700AE"/>
                </a:solidFill>
              </a:rPr>
              <a:t>geometric </a:t>
            </a:r>
            <a:r>
              <a:rPr lang="en-GB" dirty="0" smtClean="0"/>
              <a:t>resolution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First scan: appear to be well centred about origin in both I’ and Q’</a:t>
            </a:r>
          </a:p>
          <a:p>
            <a:r>
              <a:rPr lang="en-GB" dirty="0" smtClean="0"/>
              <a:t>Second scan: no longer well centred and best resolution found at minimum tilt setting.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728" y="2734635"/>
            <a:ext cx="5054512" cy="36518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41698" y="2460316"/>
            <a:ext cx="312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8700AE"/>
                </a:solidFill>
              </a:rPr>
              <a:t>Scan 1</a:t>
            </a:r>
            <a:endParaRPr lang="en-GB" dirty="0">
              <a:solidFill>
                <a:srgbClr val="8700A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0110" y="2460316"/>
            <a:ext cx="312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8700AE"/>
                </a:solidFill>
              </a:rPr>
              <a:t>Scan 2</a:t>
            </a:r>
            <a:endParaRPr lang="en-GB" dirty="0">
              <a:solidFill>
                <a:srgbClr val="8700A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91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30180" y="1654643"/>
            <a:ext cx="7433165" cy="4351338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Calibri" panose="020F0502020204030204" pitchFamily="34" charset="0"/>
              </a:rPr>
              <a:t>Charge dropped across the course of the scan leading to a decreasing resolution (plots to the right). </a:t>
            </a:r>
          </a:p>
          <a:p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during the scan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88" y="2525012"/>
            <a:ext cx="7169756" cy="38313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5078" y="1681121"/>
            <a:ext cx="3235452" cy="2337614"/>
          </a:xfrm>
          <a:prstGeom prst="rect">
            <a:avLst/>
          </a:prstGeom>
        </p:spPr>
      </p:pic>
      <p:pic>
        <p:nvPicPr>
          <p:cNvPr id="8" name="Content Placeholder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078" y="4018736"/>
            <a:ext cx="3235452" cy="23376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82200" y="3040764"/>
            <a:ext cx="177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79.1 % correlation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336479" y="4192841"/>
            <a:ext cx="177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72.4 % correlation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853227" y="6347526"/>
            <a:ext cx="3701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Files from resolution scan that have geometric resolution of better than 60 nm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997684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0634" y="108152"/>
            <a:ext cx="10658029" cy="1061729"/>
          </a:xfrm>
        </p:spPr>
        <p:txBody>
          <a:bodyPr>
            <a:normAutofit/>
          </a:bodyPr>
          <a:lstStyle/>
          <a:p>
            <a:r>
              <a:rPr lang="en-GB" sz="3400" dirty="0" smtClean="0"/>
              <a:t>Geometric </a:t>
            </a:r>
            <a:r>
              <a:rPr lang="en-GB" sz="3400" dirty="0" smtClean="0"/>
              <a:t>resolution as function of pos. </a:t>
            </a:r>
            <a:r>
              <a:rPr lang="en-GB" sz="3400" dirty="0" smtClean="0"/>
              <a:t>and tilt</a:t>
            </a:r>
            <a:endParaRPr lang="en-GB" sz="3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2209" y="2344632"/>
            <a:ext cx="8457099" cy="42543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634" y="1421302"/>
            <a:ext cx="11162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Including data </a:t>
            </a:r>
            <a:r>
              <a:rPr lang="en-GB" dirty="0" smtClean="0"/>
              <a:t>from scan 1 and scan 2.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Colour corresponds to geometric resolution.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Geometric resolutions are given as data labels in nm.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7636" y="1792124"/>
            <a:ext cx="3596848" cy="2362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6805" y="3984310"/>
            <a:ext cx="3645725" cy="23945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10254" y="2467164"/>
            <a:ext cx="1531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Res. Vs. Q’/q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10253" y="4850233"/>
            <a:ext cx="1531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Res. Vs. I’/q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59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Improvement by using fitting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654" y="2017770"/>
            <a:ext cx="8113490" cy="57381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9611" y="4050017"/>
            <a:ext cx="3103232" cy="28911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376375" y="3402058"/>
            <a:ext cx="672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Q’/q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439523" y="5559779"/>
            <a:ext cx="672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I’/q</a:t>
            </a: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9611" y="1659895"/>
            <a:ext cx="3103232" cy="31450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4394" y="1418939"/>
            <a:ext cx="7338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Geometric resolution and resolution by fitting to just position shown below.</a:t>
            </a:r>
          </a:p>
          <a:p>
            <a:r>
              <a:rPr lang="en-GB" dirty="0" smtClean="0"/>
              <a:t>Plots on the right show the progression of Q’/q and I’/q across the scan.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09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700" dirty="0" smtClean="0"/>
              <a:t>Beam position, angle d</a:t>
            </a:r>
            <a:r>
              <a:rPr lang="en-GB" sz="3700" dirty="0" smtClean="0"/>
              <a:t>rift across the scan</a:t>
            </a:r>
            <a:endParaRPr lang="en-GB" sz="3700" dirty="0"/>
          </a:p>
        </p:txBody>
      </p:sp>
      <p:grpSp>
        <p:nvGrpSpPr>
          <p:cNvPr id="8" name="Group 7"/>
          <p:cNvGrpSpPr/>
          <p:nvPr/>
        </p:nvGrpSpPr>
        <p:grpSpPr>
          <a:xfrm>
            <a:off x="166651" y="1169881"/>
            <a:ext cx="4702232" cy="2567015"/>
            <a:chOff x="130553" y="1514264"/>
            <a:chExt cx="7094035" cy="501716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0553" y="1514264"/>
              <a:ext cx="7094035" cy="5017163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1198381" y="4892634"/>
              <a:ext cx="166254" cy="111628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1838696" y="4771903"/>
              <a:ext cx="166254" cy="111628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6444343" y="3285509"/>
              <a:ext cx="166254" cy="111628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3828607" y="3568534"/>
              <a:ext cx="166254" cy="111628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4038922" y="3501239"/>
              <a:ext cx="166254" cy="111628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4704411" y="3963468"/>
              <a:ext cx="166254" cy="111628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60001" y="3469554"/>
            <a:ext cx="4708881" cy="3388446"/>
            <a:chOff x="6830844" y="1721922"/>
            <a:chExt cx="5348112" cy="480950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0844" y="1721922"/>
              <a:ext cx="5056356" cy="4809505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7535728" y="4833257"/>
              <a:ext cx="223355" cy="166254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8001615" y="4833257"/>
              <a:ext cx="223355" cy="166254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11282209" y="3880341"/>
              <a:ext cx="223355" cy="166254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9432341" y="4138549"/>
              <a:ext cx="223355" cy="166254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9559707" y="4304803"/>
              <a:ext cx="223355" cy="166254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10045041" y="4144325"/>
              <a:ext cx="223355" cy="166254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1590317" y="3963468"/>
              <a:ext cx="0" cy="869789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1210957" y="4814845"/>
              <a:ext cx="967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2.4 um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2054" y="3059701"/>
            <a:ext cx="6544961" cy="34974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79777" y="1249440"/>
            <a:ext cx="3195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Geometric resolution across scan. Worst resolution settings not shown.</a:t>
            </a:r>
          </a:p>
          <a:p>
            <a:r>
              <a:rPr lang="en-GB" sz="1400" dirty="0" smtClean="0"/>
              <a:t>Nominal settings in </a:t>
            </a:r>
            <a:r>
              <a:rPr lang="en-GB" sz="1400" dirty="0" smtClean="0">
                <a:solidFill>
                  <a:srgbClr val="C00000"/>
                </a:solidFill>
              </a:rPr>
              <a:t>red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9657" y="3715844"/>
            <a:ext cx="20127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Mean IPC I’/q across scan.</a:t>
            </a:r>
          </a:p>
          <a:p>
            <a:r>
              <a:rPr lang="en-GB" sz="1400" dirty="0"/>
              <a:t>Nominal settings in </a:t>
            </a:r>
            <a:r>
              <a:rPr lang="en-GB" sz="1400" dirty="0">
                <a:solidFill>
                  <a:srgbClr val="C00000"/>
                </a:solidFill>
              </a:rPr>
              <a:t>red</a:t>
            </a:r>
          </a:p>
          <a:p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18715" y="1908124"/>
            <a:ext cx="60347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drift across the scan mostly seen in</a:t>
            </a:r>
            <a:r>
              <a:rPr lang="en-GB" b="1" dirty="0" smtClean="0">
                <a:solidFill>
                  <a:srgbClr val="4DA620"/>
                </a:solidFill>
              </a:rPr>
              <a:t> IPA </a:t>
            </a:r>
            <a:r>
              <a:rPr lang="en-GB" dirty="0" smtClean="0"/>
              <a:t>and </a:t>
            </a:r>
            <a:r>
              <a:rPr lang="en-GB" b="1" dirty="0" smtClean="0">
                <a:solidFill>
                  <a:srgbClr val="5E4FA2"/>
                </a:solidFill>
              </a:rPr>
              <a:t>IPC </a:t>
            </a:r>
            <a:r>
              <a:rPr lang="en-GB" dirty="0" smtClean="0"/>
              <a:t>not in </a:t>
            </a:r>
            <a:r>
              <a:rPr lang="en-GB" b="1" dirty="0" smtClean="0">
                <a:solidFill>
                  <a:srgbClr val="BF01BF"/>
                </a:solidFill>
              </a:rPr>
              <a:t>IPB, </a:t>
            </a:r>
            <a:r>
              <a:rPr lang="en-GB" dirty="0" smtClean="0"/>
              <a:t>possibly suggesting drift in angle rather than position.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shown here taken over ~2 hours.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31428" y="3838963"/>
            <a:ext cx="1258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BF01BF"/>
                </a:solidFill>
              </a:rPr>
              <a:t>IPB</a:t>
            </a:r>
            <a:endParaRPr lang="en-GB" dirty="0">
              <a:solidFill>
                <a:srgbClr val="BF01B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36509" y="4945472"/>
            <a:ext cx="1258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DA620"/>
                </a:solidFill>
              </a:rPr>
              <a:t>IPA</a:t>
            </a:r>
            <a:endParaRPr lang="en-GB" dirty="0">
              <a:solidFill>
                <a:srgbClr val="4DA6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4010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Improvement to resolution – fitting X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2800" y="1375293"/>
            <a:ext cx="6630135" cy="48509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5641" y="1769423"/>
            <a:ext cx="4239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 resolution with fitting to: </a:t>
            </a:r>
          </a:p>
          <a:p>
            <a:r>
              <a:rPr lang="en-GB" dirty="0" smtClean="0"/>
              <a:t>IPA(X), IPA(Y), IPC(X), IPC(Y), charge compared with fitting to </a:t>
            </a:r>
          </a:p>
          <a:p>
            <a:r>
              <a:rPr lang="en-GB" dirty="0" smtClean="0"/>
              <a:t>IPA(Y), IPC(Y</a:t>
            </a:r>
            <a:r>
              <a:rPr lang="en-GB" dirty="0"/>
              <a:t>), </a:t>
            </a:r>
            <a:r>
              <a:rPr lang="en-GB" dirty="0" smtClean="0"/>
              <a:t>charge.</a:t>
            </a:r>
          </a:p>
          <a:p>
            <a:endParaRPr lang="en-GB" dirty="0"/>
          </a:p>
          <a:p>
            <a:r>
              <a:rPr lang="en-GB" dirty="0" smtClean="0"/>
              <a:t>Appears to have most impact at poorer resolution.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3946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Fitting for bunch phase, limiter phase </a:t>
            </a:r>
            <a:endParaRPr lang="en-GB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1360" y="1391920"/>
            <a:ext cx="924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Showing the improvement to resolution gained from fitting out the bunch phase and limiter phase.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952308" y="1991879"/>
            <a:ext cx="2164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9933"/>
                </a:solidFill>
              </a:rPr>
              <a:t>Fitting to Y data</a:t>
            </a:r>
            <a:endParaRPr lang="en-GB" sz="2400" dirty="0">
              <a:solidFill>
                <a:srgbClr val="FF993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9591" y="2073321"/>
            <a:ext cx="3217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9933"/>
                </a:solidFill>
              </a:rPr>
              <a:t>Fitting to X and Y data</a:t>
            </a:r>
            <a:endParaRPr lang="en-GB" sz="2400" dirty="0">
              <a:solidFill>
                <a:srgbClr val="FF9933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29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2248273"/>
            <a:ext cx="6304722" cy="41080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0863" y="2260290"/>
            <a:ext cx="6040273" cy="409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64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Analysis from Shift 15/06/2018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4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9146" y="1813750"/>
            <a:ext cx="8142854" cy="435133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30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Improvement from fitting lim. phase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27622" y="2055962"/>
                <a:ext cx="3206338" cy="1783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Benefits from fitting limiter phase higher at settings with larger Q’/q value.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As expected from: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𝐼𝑄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622" y="2055962"/>
                <a:ext cx="3206338" cy="1783437"/>
              </a:xfrm>
              <a:prstGeom prst="rect">
                <a:avLst/>
              </a:prstGeom>
              <a:blipFill>
                <a:blip r:embed="rId3"/>
                <a:stretch>
                  <a:fillRect l="-1331" t="-1706" r="-13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470567" y="205913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Plotted: Resolution </a:t>
            </a:r>
            <a:r>
              <a:rPr lang="en-GB" dirty="0"/>
              <a:t>fitting 7 parameters – resolution fitting 7 parameters &amp; limiter phase. 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619501" y="2612571"/>
            <a:ext cx="154380" cy="3562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4335984" y="2578735"/>
            <a:ext cx="70064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(nm)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0218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>
                <a:latin typeface="Calibri" panose="020F0502020204030204" pitchFamily="34" charset="0"/>
              </a:rPr>
              <a:t>BPM mover calibration agreed with AQD0FF calibration.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Resolution shows dependence on Q’/q within ‘acceptable limits of operation’.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Improvements by fitting to limiter phase seen for data sets with larger Q’/q.</a:t>
            </a:r>
            <a:endParaRPr lang="en-GB" sz="1800" dirty="0">
              <a:latin typeface="Calibri" panose="020F0502020204030204" pitchFamily="34" charset="0"/>
            </a:endParaRPr>
          </a:p>
          <a:p>
            <a:pPr lvl="1"/>
            <a:r>
              <a:rPr lang="en-GB" sz="1400" dirty="0" smtClean="0">
                <a:latin typeface="Calibri" panose="020F0502020204030204" pitchFamily="34" charset="0"/>
              </a:rPr>
              <a:t>Limiter phase jitter ~0.034 radians. 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No real improvement seen by fitting to the bunch phase.</a:t>
            </a:r>
          </a:p>
          <a:p>
            <a:pPr lvl="1"/>
            <a:r>
              <a:rPr lang="en-GB" sz="1400" dirty="0" smtClean="0">
                <a:latin typeface="Calibri" panose="020F0502020204030204" pitchFamily="34" charset="0"/>
              </a:rPr>
              <a:t>Bunch phase jitter ~0.0105 radians.  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Slight improvement seen by fitting to X orbit for data sets with poorer resolution. </a:t>
            </a:r>
          </a:p>
          <a:p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31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78924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Extra Slides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2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9469589"/>
              </p:ext>
            </p:extLst>
          </p:nvPr>
        </p:nvGraphicFramePr>
        <p:xfrm>
          <a:off x="866902" y="2005014"/>
          <a:ext cx="10830292" cy="4351336"/>
        </p:xfrm>
        <a:graphic>
          <a:graphicData uri="http://schemas.openxmlformats.org/drawingml/2006/table">
            <a:tbl>
              <a:tblPr/>
              <a:tblGrid>
                <a:gridCol w="5415146">
                  <a:extLst>
                    <a:ext uri="{9D8B030D-6E8A-4147-A177-3AD203B41FA5}">
                      <a16:colId xmlns:a16="http://schemas.microsoft.com/office/drawing/2014/main" val="1434940133"/>
                    </a:ext>
                  </a:extLst>
                </a:gridCol>
                <a:gridCol w="5415146">
                  <a:extLst>
                    <a:ext uri="{9D8B030D-6E8A-4147-A177-3AD203B41FA5}">
                      <a16:colId xmlns:a16="http://schemas.microsoft.com/office/drawing/2014/main" val="4013636621"/>
                    </a:ext>
                  </a:extLst>
                </a:gridCol>
              </a:tblGrid>
              <a:tr h="395576">
                <a:tc>
                  <a:txBody>
                    <a:bodyPr/>
                    <a:lstStyle/>
                    <a:p>
                      <a:r>
                        <a:rPr lang="en-GB" sz="1600"/>
                        <a:t>ColinRun2 _posNomTiltNom1_10dB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n-NO" sz="1600" dirty="0"/>
                        <a:t>203, 203, 162, 26 nm (1/13)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523781"/>
                  </a:ext>
                </a:extLst>
              </a:tr>
              <a:tr h="296682">
                <a:tc>
                  <a:txBody>
                    <a:bodyPr/>
                    <a:lstStyle/>
                    <a:p>
                      <a:r>
                        <a:rPr lang="en-GB" sz="1600"/>
                        <a:t>ColinRun2 _posMinTiltNom1_10dB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n-NO" sz="1600"/>
                        <a:t>200, 200, 159, 27.7 nm (2/13)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209756"/>
                  </a:ext>
                </a:extLst>
              </a:tr>
              <a:tr h="296682">
                <a:tc>
                  <a:txBody>
                    <a:bodyPr/>
                    <a:lstStyle/>
                    <a:p>
                      <a:r>
                        <a:rPr lang="en-GB" sz="1600"/>
                        <a:t>ColinRun2 _posMaxTiltNom1_10dB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n-NO" sz="1600"/>
                        <a:t>206, 206, 165, 27.6 nm (3/13)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804078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r>
                        <a:rPr lang="en-GB" sz="1600"/>
                        <a:t>ColinRun2 _posNomTiltNom2_10dB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n-NO" sz="1600"/>
                        <a:t>203, 203, 162, 27.4 nm (4/13)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213965"/>
                  </a:ext>
                </a:extLst>
              </a:tr>
              <a:tr h="296682">
                <a:tc>
                  <a:txBody>
                    <a:bodyPr/>
                    <a:lstStyle/>
                    <a:p>
                      <a:r>
                        <a:rPr lang="en-GB" sz="1600"/>
                        <a:t>ColinRun2 _posNomTiltMin1_10dB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n-NO" sz="1600"/>
                        <a:t>173, 173, 280, 31.1 nm (5/13)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576161"/>
                  </a:ext>
                </a:extLst>
              </a:tr>
              <a:tr h="296682">
                <a:tc>
                  <a:txBody>
                    <a:bodyPr/>
                    <a:lstStyle/>
                    <a:p>
                      <a:r>
                        <a:rPr lang="en-GB" sz="1600"/>
                        <a:t>ColinRun2 _posMinTiltMin1_10dB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170, 170, 277 (6/13)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065067"/>
                  </a:ext>
                </a:extLst>
              </a:tr>
              <a:tr h="296682">
                <a:tc>
                  <a:txBody>
                    <a:bodyPr/>
                    <a:lstStyle/>
                    <a:p>
                      <a:r>
                        <a:rPr lang="en-GB" sz="1600"/>
                        <a:t>ColinRun2 _posMaxTiltMin1_10dB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176, 176, 283 (7/13)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918732"/>
                  </a:ext>
                </a:extLst>
              </a:tr>
              <a:tr h="296682">
                <a:tc>
                  <a:txBody>
                    <a:bodyPr/>
                    <a:lstStyle/>
                    <a:p>
                      <a:r>
                        <a:rPr lang="en-GB" sz="1600"/>
                        <a:t>ColinRun2 _posNomTiltMin2_10dB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n-NO" sz="1600"/>
                        <a:t>173, 173, 280, 29.4 nm (8/13)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533348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r>
                        <a:rPr lang="en-GB" sz="1600"/>
                        <a:t>ColinRun2 _posNomTiltMax1_10dB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173, 173, 280 (9/13)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4993698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r>
                        <a:rPr lang="en-GB" sz="1600"/>
                        <a:t>ColinRun2 _posNomTiltMax1_10dB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233, 233, 44 (10/13)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172"/>
                  </a:ext>
                </a:extLst>
              </a:tr>
              <a:tr h="296682">
                <a:tc>
                  <a:txBody>
                    <a:bodyPr/>
                    <a:lstStyle/>
                    <a:p>
                      <a:r>
                        <a:rPr lang="en-GB" sz="1600"/>
                        <a:t>ColinRun2 _posMinTiltMax1_10dB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230, 230, 41 (11/13)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113231"/>
                  </a:ext>
                </a:extLst>
              </a:tr>
              <a:tr h="296682">
                <a:tc>
                  <a:txBody>
                    <a:bodyPr/>
                    <a:lstStyle/>
                    <a:p>
                      <a:r>
                        <a:rPr lang="en-GB" sz="1600"/>
                        <a:t>ColinRun2 _posMaxTiltMax1_10dB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236, 236, 47 (12/13)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480511"/>
                  </a:ext>
                </a:extLst>
              </a:tr>
              <a:tr h="395576">
                <a:tc>
                  <a:txBody>
                    <a:bodyPr/>
                    <a:lstStyle/>
                    <a:p>
                      <a:r>
                        <a:rPr lang="en-GB" sz="1600"/>
                        <a:t>ColinRun2 _posNomTiltNom3_10dB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203, 203, 162 (13/13)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280055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33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055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718747"/>
            <a:ext cx="10515600" cy="4741430"/>
          </a:xfrm>
        </p:spPr>
        <p:txBody>
          <a:bodyPr>
            <a:normAutofit lnSpcReduction="10000"/>
          </a:bodyPr>
          <a:lstStyle/>
          <a:p>
            <a:r>
              <a:rPr lang="en-GB" sz="1800" dirty="0" smtClean="0">
                <a:latin typeface="+mn-lt"/>
              </a:rPr>
              <a:t>Owl and day shift: Resolution </a:t>
            </a:r>
            <a:r>
              <a:rPr lang="en-GB" sz="1800" dirty="0">
                <a:latin typeface="+mn-lt"/>
              </a:rPr>
              <a:t>studies with X information, limiter phase information, bunch phase information from upstream board. </a:t>
            </a:r>
            <a:endParaRPr lang="en-GB" sz="1800" dirty="0" smtClean="0">
              <a:latin typeface="+mn-lt"/>
            </a:endParaRPr>
          </a:p>
          <a:p>
            <a:pPr lvl="1"/>
            <a:r>
              <a:rPr lang="en-GB" sz="1400" dirty="0" smtClean="0">
                <a:latin typeface="+mn-lt"/>
              </a:rPr>
              <a:t>Resolution scan: is resolution degraded my changing position/tilt within acceptable limits (</a:t>
            </a:r>
            <a:r>
              <a:rPr lang="en-GB" sz="1400" dirty="0" err="1" smtClean="0">
                <a:latin typeface="+mn-lt"/>
              </a:rPr>
              <a:t>i.e</a:t>
            </a:r>
            <a:r>
              <a:rPr lang="en-GB" sz="1400" dirty="0" smtClean="0">
                <a:latin typeface="+mn-lt"/>
              </a:rPr>
              <a:t> not in saturation)</a:t>
            </a:r>
          </a:p>
          <a:p>
            <a:pPr lvl="1"/>
            <a:r>
              <a:rPr lang="en-GB" sz="1400" dirty="0" smtClean="0">
                <a:latin typeface="+mn-lt"/>
              </a:rPr>
              <a:t>Resolution as function of charge</a:t>
            </a:r>
          </a:p>
          <a:p>
            <a:pPr lvl="1"/>
            <a:r>
              <a:rPr lang="en-GB" sz="1400" dirty="0" smtClean="0">
                <a:latin typeface="+mn-lt"/>
              </a:rPr>
              <a:t>Resolution as function of attenuation</a:t>
            </a:r>
          </a:p>
          <a:p>
            <a:pPr lvl="1"/>
            <a:r>
              <a:rPr lang="en-GB" sz="1400" dirty="0" smtClean="0">
                <a:latin typeface="+mn-lt"/>
              </a:rPr>
              <a:t>Resolution/limiter jitter as function of reference attenuation</a:t>
            </a:r>
          </a:p>
          <a:p>
            <a:r>
              <a:rPr lang="en-GB" sz="1800" dirty="0" smtClean="0">
                <a:latin typeface="+mn-lt"/>
              </a:rPr>
              <a:t>High-beta optics</a:t>
            </a:r>
          </a:p>
          <a:p>
            <a:r>
              <a:rPr lang="en-GB" sz="1800" dirty="0" smtClean="0">
                <a:latin typeface="+mn-lt"/>
              </a:rPr>
              <a:t>Beam jitter: IPA(X) 2.4 um, IPC(X) 2.6 um </a:t>
            </a:r>
            <a:br>
              <a:rPr lang="en-GB" sz="1800" dirty="0" smtClean="0">
                <a:latin typeface="+mn-lt"/>
              </a:rPr>
            </a:br>
            <a:r>
              <a:rPr lang="en-GB" sz="1800" dirty="0" smtClean="0">
                <a:latin typeface="+mn-lt"/>
              </a:rPr>
              <a:t>IPA(Y) 250 nm, IPB(Y) 180 nm, IPC(Y) 450 nm</a:t>
            </a:r>
          </a:p>
          <a:p>
            <a:r>
              <a:rPr lang="en-GB" sz="1800" dirty="0">
                <a:latin typeface="+mn-lt"/>
              </a:rPr>
              <a:t>QD0FF: 133.5A </a:t>
            </a:r>
            <a:r>
              <a:rPr lang="en-GB" sz="1800" dirty="0" smtClean="0">
                <a:latin typeface="+mn-lt"/>
              </a:rPr>
              <a:t>– waist between IPB and the IP.</a:t>
            </a:r>
          </a:p>
          <a:p>
            <a:r>
              <a:rPr lang="en-GB" sz="1800" dirty="0" smtClean="0">
                <a:latin typeface="+mn-lt"/>
              </a:rPr>
              <a:t>Data taken at multiple different charges between ~0.3e10 and ~0.7e10.</a:t>
            </a:r>
          </a:p>
          <a:p>
            <a:r>
              <a:rPr lang="en-GB" sz="1800" dirty="0" smtClean="0">
                <a:latin typeface="+mn-lt"/>
              </a:rPr>
              <a:t>This presentation: Scan of resolution within acceptable limits</a:t>
            </a:r>
          </a:p>
          <a:p>
            <a:pPr lvl="1"/>
            <a:r>
              <a:rPr lang="en-GB" sz="1400" dirty="0" smtClean="0">
                <a:latin typeface="+mn-lt"/>
              </a:rPr>
              <a:t>For data in this presentation: charge 0.6e10, baseline subtraction implemented on all I, Q channels.</a:t>
            </a:r>
          </a:p>
          <a:p>
            <a:pPr lvl="1"/>
            <a:r>
              <a:rPr lang="en-GB" sz="1400" dirty="0" smtClean="0">
                <a:latin typeface="+mn-lt"/>
              </a:rPr>
              <a:t>Samples analysed: 59:64, ref 67.</a:t>
            </a:r>
          </a:p>
          <a:p>
            <a:pPr lvl="1"/>
            <a:r>
              <a:rPr lang="en-GB" sz="1400" dirty="0" smtClean="0">
                <a:latin typeface="+mn-lt"/>
              </a:rPr>
              <a:t>Data sets have typically 400 triggers.</a:t>
            </a:r>
          </a:p>
          <a:p>
            <a:pPr lvl="1"/>
            <a:r>
              <a:rPr lang="en-GB" sz="1400" dirty="0">
                <a:latin typeface="+mn-lt"/>
              </a:rPr>
              <a:t>Data synchronised using timestamps.</a:t>
            </a:r>
          </a:p>
          <a:p>
            <a:pPr lvl="1"/>
            <a:endParaRPr lang="en-GB" sz="1400" dirty="0" smtClean="0">
              <a:latin typeface="+mn-lt"/>
            </a:endParaRPr>
          </a:p>
          <a:p>
            <a:endParaRPr lang="en-GB" sz="1800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Shift Outline </a:t>
            </a:r>
            <a:r>
              <a:rPr lang="en-GB" sz="4000" dirty="0"/>
              <a:t>(15/06/18)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435186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6071"/>
          <a:stretch/>
        </p:blipFill>
        <p:spPr>
          <a:xfrm>
            <a:off x="1213504" y="1372997"/>
            <a:ext cx="10511135" cy="267043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Waveforms (X) - 20dB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07966" y="2237322"/>
            <a:ext cx="1361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IPA(X)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3063" y="4994547"/>
            <a:ext cx="1361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IPC(X)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7409" y="1169881"/>
            <a:ext cx="11242032" cy="55054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39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6024"/>
          <a:stretch/>
        </p:blipFill>
        <p:spPr>
          <a:xfrm>
            <a:off x="246548" y="-1614426"/>
            <a:ext cx="4649009" cy="4906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2" r="36606"/>
          <a:stretch/>
        </p:blipFill>
        <p:spPr>
          <a:xfrm>
            <a:off x="246548" y="-241115"/>
            <a:ext cx="4606806" cy="53175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6787"/>
          <a:stretch/>
        </p:blipFill>
        <p:spPr>
          <a:xfrm>
            <a:off x="253943" y="1750594"/>
            <a:ext cx="4592739" cy="51082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Waveforms (Y) – 10dB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621"/>
          <a:stretch/>
        </p:blipFill>
        <p:spPr>
          <a:xfrm>
            <a:off x="6815417" y="-823983"/>
            <a:ext cx="3868845" cy="718033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846682" y="1463040"/>
            <a:ext cx="569380" cy="1294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235386" y="1925488"/>
            <a:ext cx="167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35385" y="3644608"/>
            <a:ext cx="167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235385" y="5363728"/>
            <a:ext cx="167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IPC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6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294911" y="1881809"/>
            <a:ext cx="558041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signal IPB(I) was highly insensitive to beam position and as such we weren’t able to reduce this throughout the shift. </a:t>
            </a:r>
          </a:p>
          <a:p>
            <a:endParaRPr lang="en-GB" sz="600" dirty="0"/>
          </a:p>
          <a:p>
            <a:r>
              <a:rPr lang="en-GB" dirty="0" smtClean="0"/>
              <a:t>Waveforms shown with baseline subtraction applied.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5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600" y="2536288"/>
            <a:ext cx="4267200" cy="328421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IPA(X) Calibration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1562" y="2453646"/>
            <a:ext cx="4870548" cy="37485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636" y="2629601"/>
            <a:ext cx="6773380" cy="31908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45909" t="579" r="36133" b="91690"/>
          <a:stretch/>
        </p:blipFill>
        <p:spPr>
          <a:xfrm>
            <a:off x="5246988" y="1481710"/>
            <a:ext cx="2590726" cy="5253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71187" r="12879" b="91930"/>
          <a:stretch/>
        </p:blipFill>
        <p:spPr>
          <a:xfrm>
            <a:off x="5370305" y="1917032"/>
            <a:ext cx="2298554" cy="54837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7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46265" y="1496291"/>
            <a:ext cx="7291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Samples analysed – 59:64, ref sample: 67.</a:t>
            </a:r>
          </a:p>
          <a:p>
            <a:r>
              <a:rPr lang="en-GB" dirty="0" smtClean="0"/>
              <a:t>IPxCal2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568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IPC(X) Calibration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97" y="2803898"/>
            <a:ext cx="4550196" cy="33967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2868" y="2702299"/>
            <a:ext cx="4940985" cy="38027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33181" r="71201" b="49874"/>
          <a:stretch/>
        </p:blipFill>
        <p:spPr>
          <a:xfrm>
            <a:off x="4191989" y="1783699"/>
            <a:ext cx="3403023" cy="11000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889" t="4577" r="6999"/>
          <a:stretch/>
        </p:blipFill>
        <p:spPr>
          <a:xfrm>
            <a:off x="8168284" y="2939456"/>
            <a:ext cx="3728152" cy="319834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46265" y="1496291"/>
            <a:ext cx="7291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Samples analysed – 59:64, ref sample: 67.</a:t>
            </a:r>
          </a:p>
          <a:p>
            <a:r>
              <a:rPr lang="en-GB" dirty="0"/>
              <a:t>IPxCal2 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417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Comparing BPM mover 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And AQD0FF calibrations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E1D2B-93DD-44E5-B6D1-23AA9FF2E76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91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</Template>
  <TotalTime>17661</TotalTime>
  <Words>1870</Words>
  <Application>Microsoft Office PowerPoint</Application>
  <PresentationFormat>Widescreen</PresentationFormat>
  <Paragraphs>291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Cambria Math</vt:lpstr>
      <vt:lpstr>Century Gothic</vt:lpstr>
      <vt:lpstr>Times New Roman</vt:lpstr>
      <vt:lpstr>PurpleFONTTheme</vt:lpstr>
      <vt:lpstr>PowerPoint Presentation</vt:lpstr>
      <vt:lpstr>Outline </vt:lpstr>
      <vt:lpstr>PowerPoint Presentation</vt:lpstr>
      <vt:lpstr>Shift Outline (15/06/18) </vt:lpstr>
      <vt:lpstr>Waveforms (X) - 20dB</vt:lpstr>
      <vt:lpstr>Waveforms (Y) – 10dB</vt:lpstr>
      <vt:lpstr>IPA(X) Calibration</vt:lpstr>
      <vt:lpstr>IPC(X) Calibration</vt:lpstr>
      <vt:lpstr>PowerPoint Presentation</vt:lpstr>
      <vt:lpstr>IPA(Y) Calibration (IPyCal9)</vt:lpstr>
      <vt:lpstr>IPB(Y) Calibration (IPyCal9)</vt:lpstr>
      <vt:lpstr>IPC(Y) Calibration (IPyCal9)</vt:lpstr>
      <vt:lpstr>PowerPoint Presentation</vt:lpstr>
      <vt:lpstr>Limiter Phase Jitter as Function of Sample</vt:lpstr>
      <vt:lpstr>Limiter phase jitter</vt:lpstr>
      <vt:lpstr>Bunch Phase Jitter</vt:lpstr>
      <vt:lpstr>IPA Resolution-Fitting for calibration constant: k</vt:lpstr>
      <vt:lpstr>IPB Resolution-Fitting for calibration constant: k</vt:lpstr>
      <vt:lpstr>IPC Resolution-Fitting for calibration constant: k</vt:lpstr>
      <vt:lpstr>PowerPoint Presentation</vt:lpstr>
      <vt:lpstr>Acceptable range of positions/angles</vt:lpstr>
      <vt:lpstr>Waveforms at min, nom, max of scan</vt:lpstr>
      <vt:lpstr>Scan 1 and Scan 2</vt:lpstr>
      <vt:lpstr>Charge during the scan</vt:lpstr>
      <vt:lpstr>Geometric resolution as function of pos. and tilt</vt:lpstr>
      <vt:lpstr>Improvement by using fitting</vt:lpstr>
      <vt:lpstr>Beam position, angle drift across the scan</vt:lpstr>
      <vt:lpstr>Improvement to resolution – fitting X</vt:lpstr>
      <vt:lpstr>Fitting for bunch phase, limiter phase </vt:lpstr>
      <vt:lpstr>Improvement from fitting lim. phase</vt:lpstr>
      <vt:lpstr>Summary</vt:lpstr>
      <vt:lpstr>PowerPoint Presentation</vt:lpstr>
      <vt:lpstr>Extra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353</cp:revision>
  <dcterms:created xsi:type="dcterms:W3CDTF">2018-05-09T14:23:28Z</dcterms:created>
  <dcterms:modified xsi:type="dcterms:W3CDTF">2018-06-29T08:50:29Z</dcterms:modified>
</cp:coreProperties>
</file>