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1" r:id="rId4"/>
    <p:sldId id="272" r:id="rId5"/>
    <p:sldId id="268" r:id="rId6"/>
    <p:sldId id="266" r:id="rId7"/>
    <p:sldId id="267" r:id="rId8"/>
    <p:sldId id="262" r:id="rId9"/>
    <p:sldId id="264" r:id="rId10"/>
    <p:sldId id="265" r:id="rId11"/>
    <p:sldId id="269" r:id="rId12"/>
    <p:sldId id="271" r:id="rId13"/>
    <p:sldId id="270" r:id="rId14"/>
    <p:sldId id="273" r:id="rId1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00"/>
    <a:srgbClr val="FFFF00"/>
    <a:srgbClr val="0000FF"/>
    <a:srgbClr val="FFFFFF"/>
    <a:srgbClr val="FFF200"/>
    <a:srgbClr val="000000"/>
    <a:srgbClr val="FF0000"/>
    <a:srgbClr val="BBE0E3"/>
    <a:srgbClr val="7CB038"/>
    <a:srgbClr val="EDB1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104" d="100"/>
          <a:sy n="104" d="100"/>
        </p:scale>
        <p:origin x="132" y="2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71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933" y="6467475"/>
            <a:ext cx="249568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71134" y="6453189"/>
            <a:ext cx="825711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9718" y="6453189"/>
            <a:ext cx="67098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39185" y="188914"/>
            <a:ext cx="11713633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8000" y="1332001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/>
              <a:t>Friday 6</a:t>
            </a:r>
            <a:r>
              <a:rPr lang="en-US" sz="3200" i="1" dirty="0" smtClean="0"/>
              <a:t> July </a:t>
            </a:r>
            <a:r>
              <a:rPr lang="en-US" sz="3200" i="1" dirty="0"/>
              <a:t>2018</a:t>
            </a:r>
            <a:endParaRPr lang="en-US" sz="3200" b="1" i="1" dirty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23392" y="2708921"/>
            <a:ext cx="10945216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Charge/reference attenuation scan: waveforms</a:t>
            </a:r>
            <a:endParaRPr lang="en-US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IPB waveforms - </a:t>
            </a:r>
            <a:r>
              <a:rPr lang="en-GB" dirty="0"/>
              <a:t>l</a:t>
            </a:r>
            <a:r>
              <a:rPr lang="en-GB" dirty="0" smtClean="0"/>
              <a:t>ow charge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00" y="1602000"/>
            <a:ext cx="5858991" cy="45807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15103" cy="4580765"/>
          </a:xfrm>
        </p:spPr>
      </p:pic>
    </p:spTree>
    <p:extLst>
      <p:ext uri="{BB962C8B-B14F-4D97-AF65-F5344CB8AC3E}">
        <p14:creationId xmlns:p14="http://schemas.microsoft.com/office/powerpoint/2010/main" val="29577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IPC waveforms – high charge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00" y="1602000"/>
            <a:ext cx="5771216" cy="45807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37836" cy="4525963"/>
          </a:xfrm>
        </p:spPr>
      </p:pic>
    </p:spTree>
    <p:extLst>
      <p:ext uri="{BB962C8B-B14F-4D97-AF65-F5344CB8AC3E}">
        <p14:creationId xmlns:p14="http://schemas.microsoft.com/office/powerpoint/2010/main" val="329107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IPC waveforms – medium charge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00" y="1602000"/>
            <a:ext cx="5771216" cy="45807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37836" cy="4525963"/>
          </a:xfrm>
        </p:spPr>
      </p:pic>
    </p:spTree>
    <p:extLst>
      <p:ext uri="{BB962C8B-B14F-4D97-AF65-F5344CB8AC3E}">
        <p14:creationId xmlns:p14="http://schemas.microsoft.com/office/powerpoint/2010/main" val="71445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IPC waveforms – low charge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00" y="1602000"/>
            <a:ext cx="5771216" cy="45807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37836" cy="4525963"/>
          </a:xfrm>
        </p:spPr>
      </p:pic>
    </p:spTree>
    <p:extLst>
      <p:ext uri="{BB962C8B-B14F-4D97-AF65-F5344CB8AC3E}">
        <p14:creationId xmlns:p14="http://schemas.microsoft.com/office/powerpoint/2010/main" val="1346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Very pronounced Q baseline for IPA, IPC</a:t>
            </a:r>
          </a:p>
          <a:p>
            <a:endParaRPr lang="en-GB" sz="2400" dirty="0"/>
          </a:p>
          <a:p>
            <a:r>
              <a:rPr lang="en-GB" sz="2400" dirty="0" smtClean="0"/>
              <a:t>Several puzzling features have to be checked but are presumably due to position drifts:</a:t>
            </a:r>
          </a:p>
          <a:p>
            <a:pPr lvl="1"/>
            <a:r>
              <a:rPr lang="en-GB" sz="2000" dirty="0" smtClean="0"/>
              <a:t>IPA-Q @ 70 dB larger for high charge than medium charge</a:t>
            </a:r>
          </a:p>
          <a:p>
            <a:pPr lvl="1"/>
            <a:r>
              <a:rPr lang="en-GB" sz="2000" dirty="0" smtClean="0"/>
              <a:t>IPB-I @ high charge larger for 40 dB than lower attenuation settings</a:t>
            </a:r>
          </a:p>
          <a:p>
            <a:pPr lvl="1"/>
            <a:endParaRPr lang="en-GB" sz="2000" dirty="0"/>
          </a:p>
          <a:p>
            <a:pPr lvl="1"/>
            <a:endParaRPr lang="en-GB" sz="24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1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" t="5273" r="8654"/>
          <a:stretch/>
        </p:blipFill>
        <p:spPr>
          <a:xfrm>
            <a:off x="2126769" y="243064"/>
            <a:ext cx="7708749" cy="6033600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73001" y="443828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upstream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006021" y="4798324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x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005049" y="5158364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y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 rot="20052558">
            <a:off x="8833233" y="437033"/>
            <a:ext cx="1098802" cy="529883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20052558">
            <a:off x="6461180" y="1765194"/>
            <a:ext cx="1058204" cy="401526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 rot="20236068">
            <a:off x="7320424" y="1372476"/>
            <a:ext cx="984928" cy="354771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 rot="20236068">
            <a:off x="8180613" y="1030597"/>
            <a:ext cx="895066" cy="354771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00324" y="404664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AQD0FFyScan38-44, jitRun33-35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24260" y="858198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AQD0FFyScan31-37, jitRun26-32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60164" y="1218238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AQD0FFyScan23-30, jitRun18-25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40084" y="1578278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AQD0FFyScan15-22, jitRun10-17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3422912" y="4526704"/>
            <a:ext cx="432048" cy="144016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71142" y="450912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IPxCal1,2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630144" y="4365104"/>
            <a:ext cx="432048" cy="144016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87166" y="4293096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IPyCal3,4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860475" y="4284160"/>
            <a:ext cx="172064" cy="12760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76966" y="3717032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jitRun1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837375" y="4085864"/>
            <a:ext cx="399236" cy="144016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31182" y="402655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IPyCal5,6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069312" y="4012684"/>
            <a:ext cx="172064" cy="12760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03713" y="3275692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jitRun2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36" name="Straight Connector 35"/>
          <p:cNvCxnSpPr>
            <a:stCxn id="29" idx="1"/>
            <a:endCxn id="30" idx="2"/>
          </p:cNvCxnSpPr>
          <p:nvPr/>
        </p:nvCxnSpPr>
        <p:spPr>
          <a:xfrm flipH="1" flipV="1">
            <a:off x="3587495" y="4055587"/>
            <a:ext cx="298178" cy="247261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33" idx="1"/>
            <a:endCxn id="34" idx="2"/>
          </p:cNvCxnSpPr>
          <p:nvPr/>
        </p:nvCxnSpPr>
        <p:spPr>
          <a:xfrm flipH="1" flipV="1">
            <a:off x="3914242" y="3614247"/>
            <a:ext cx="180268" cy="417125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4079777" y="3869168"/>
            <a:ext cx="326747" cy="135896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47206" y="378904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IPyCal7,8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 rot="20612060">
            <a:off x="5380339" y="2282030"/>
            <a:ext cx="1291349" cy="387413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15681" y="1988840"/>
            <a:ext cx="2896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AQD0FFyScan3-14, attScan2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 rot="18533182">
            <a:off x="4178718" y="3255088"/>
            <a:ext cx="931810" cy="387413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71865" y="3378478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Colin1-3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3250850" y="4833992"/>
            <a:ext cx="180855" cy="170392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59697" y="4962654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IPyCal1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 rot="20634934">
            <a:off x="4871959" y="2902495"/>
            <a:ext cx="383442" cy="18179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24133" y="2946430"/>
            <a:ext cx="3613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IPyCal9, AQD0FFyScan1-2, jitRun7-8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 rot="20634934">
            <a:off x="5278236" y="2691553"/>
            <a:ext cx="275593" cy="150817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447929" y="2708920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IPyCal10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5258280" y="2807305"/>
            <a:ext cx="172064" cy="12760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093706" y="2420888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attScan1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3115625" y="4869160"/>
            <a:ext cx="179185" cy="179184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591634" y="5229200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mCal1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3405328" y="4732978"/>
            <a:ext cx="224816" cy="225775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643466" y="4725144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loPhase1, zeroMover1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5114266" y="2802413"/>
            <a:ext cx="247991" cy="141785"/>
          </a:xfrm>
          <a:prstGeom prst="ellipse">
            <a:avLst/>
          </a:prstGeom>
          <a:noFill/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079777" y="2636912"/>
            <a:ext cx="1037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loPhase2</a:t>
            </a:r>
            <a:endParaRPr lang="en-GB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71" name="Straight Connector 70"/>
          <p:cNvCxnSpPr>
            <a:stCxn id="64" idx="5"/>
            <a:endCxn id="65" idx="1"/>
          </p:cNvCxnSpPr>
          <p:nvPr/>
        </p:nvCxnSpPr>
        <p:spPr>
          <a:xfrm>
            <a:off x="3268569" y="5022103"/>
            <a:ext cx="323065" cy="376374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62" idx="0"/>
            <a:endCxn id="63" idx="3"/>
          </p:cNvCxnSpPr>
          <p:nvPr/>
        </p:nvCxnSpPr>
        <p:spPr>
          <a:xfrm flipH="1" flipV="1">
            <a:off x="5087888" y="2590165"/>
            <a:ext cx="256424" cy="21714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250964" y="1980720"/>
            <a:ext cx="933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q</a:t>
            </a:r>
            <a:r>
              <a:rPr lang="en-GB" sz="1600" dirty="0">
                <a:solidFill>
                  <a:srgbClr val="FF0000"/>
                </a:solidFill>
              </a:rPr>
              <a:t> ~ 0.65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971044" y="1556792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q</a:t>
            </a:r>
            <a:r>
              <a:rPr lang="en-GB" sz="1600" dirty="0">
                <a:solidFill>
                  <a:srgbClr val="FF0000"/>
                </a:solidFill>
              </a:rPr>
              <a:t> ~ 0.4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835140" y="1146230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q</a:t>
            </a:r>
            <a:r>
              <a:rPr lang="en-GB" sz="1600" dirty="0">
                <a:solidFill>
                  <a:srgbClr val="FF0000"/>
                </a:solidFill>
              </a:rPr>
              <a:t> ~ 0.2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98460" y="-4022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/>
              <a:t>2</a:t>
            </a:r>
            <a:endParaRPr lang="en-GB" sz="9600" dirty="0"/>
          </a:p>
        </p:txBody>
      </p:sp>
      <p:sp>
        <p:nvSpPr>
          <p:cNvPr id="85" name="TextBox 84"/>
          <p:cNvSpPr txBox="1"/>
          <p:nvPr/>
        </p:nvSpPr>
        <p:spPr>
          <a:xfrm rot="20195924">
            <a:off x="3333217" y="977619"/>
            <a:ext cx="2230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</a:t>
            </a:r>
            <a:r>
              <a:rPr lang="en-GB" sz="1600" dirty="0"/>
              <a:t>harge/ref. </a:t>
            </a:r>
            <a:r>
              <a:rPr lang="en-GB" sz="1600" dirty="0" err="1"/>
              <a:t>atten</a:t>
            </a:r>
            <a:r>
              <a:rPr lang="en-GB" sz="1600" dirty="0"/>
              <a:t>. scan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475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838171"/>
            <a:ext cx="6014733" cy="4377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Integrated reference vs. upstream sum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552684" y="1124744"/>
            <a:ext cx="528895" cy="45826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079778" y="1268760"/>
            <a:ext cx="1400488" cy="4449688"/>
          </a:xfrm>
          <a:prstGeom prst="line">
            <a:avLst/>
          </a:prstGeom>
          <a:ln>
            <a:solidFill>
              <a:srgbClr val="FF7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86324" y="1281534"/>
            <a:ext cx="1197764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dirty="0" smtClean="0">
                <a:solidFill>
                  <a:srgbClr val="FF7F00"/>
                </a:solidFill>
              </a:rPr>
              <a:t>severe</a:t>
            </a:r>
            <a:br>
              <a:rPr lang="en-GB" dirty="0" smtClean="0">
                <a:solidFill>
                  <a:srgbClr val="FF7F00"/>
                </a:solidFill>
              </a:rPr>
            </a:br>
            <a:r>
              <a:rPr lang="en-GB" dirty="0" smtClean="0">
                <a:solidFill>
                  <a:srgbClr val="FF7F00"/>
                </a:solidFill>
              </a:rPr>
              <a:t>digitizer</a:t>
            </a:r>
            <a:br>
              <a:rPr lang="en-GB" dirty="0" smtClean="0">
                <a:solidFill>
                  <a:srgbClr val="FF7F00"/>
                </a:solidFill>
              </a:rPr>
            </a:br>
            <a:r>
              <a:rPr lang="en-GB" dirty="0" smtClean="0">
                <a:solidFill>
                  <a:srgbClr val="FF7F00"/>
                </a:solidFill>
              </a:rPr>
              <a:t>saturation</a:t>
            </a:r>
            <a:endParaRPr lang="en-GB" dirty="0">
              <a:solidFill>
                <a:srgbClr val="FF7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91600" y="1281534"/>
            <a:ext cx="1197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l</a:t>
            </a:r>
            <a:r>
              <a:rPr lang="en-GB" dirty="0" smtClean="0">
                <a:solidFill>
                  <a:srgbClr val="0000FF"/>
                </a:solidFill>
              </a:rPr>
              <a:t>ittle/no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digitizer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saturation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99820" y="4725144"/>
            <a:ext cx="4364132" cy="98228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67631" y="4688304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l</a:t>
            </a:r>
            <a:r>
              <a:rPr lang="en-GB" dirty="0" smtClean="0"/>
              <a:t>ow charge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299819" y="3429000"/>
            <a:ext cx="4364133" cy="1113582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800162" y="3501008"/>
            <a:ext cx="177484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medium charge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305067" y="2252183"/>
            <a:ext cx="4358885" cy="1041574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892383" y="2788105"/>
            <a:ext cx="13901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high charge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7968208" y="1628800"/>
            <a:ext cx="3258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Average reference waveforms</a:t>
            </a:r>
            <a:br>
              <a:rPr lang="en-GB" dirty="0" smtClean="0"/>
            </a:br>
            <a:r>
              <a:rPr lang="en-GB" dirty="0" smtClean="0"/>
              <a:t>(high charge)</a:t>
            </a:r>
            <a:endParaRPr lang="en-GB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773" y="2248018"/>
            <a:ext cx="4731843" cy="369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2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as function of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64" y="1672432"/>
            <a:ext cx="5859360" cy="4525963"/>
          </a:xfrm>
        </p:spPr>
      </p:pic>
      <p:sp>
        <p:nvSpPr>
          <p:cNvPr id="13" name="Rectangle 12"/>
          <p:cNvSpPr/>
          <p:nvPr/>
        </p:nvSpPr>
        <p:spPr>
          <a:xfrm>
            <a:off x="4930952" y="1701596"/>
            <a:ext cx="1334892" cy="3987364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256297" y="1701596"/>
            <a:ext cx="1674655" cy="398736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312081" y="1701596"/>
            <a:ext cx="1944216" cy="3987364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971310" y="5024442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l</a:t>
            </a:r>
            <a:r>
              <a:rPr lang="en-GB" dirty="0" smtClean="0"/>
              <a:t>ow charge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224887" y="5024442"/>
            <a:ext cx="177484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medium charge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618584" y="5024442"/>
            <a:ext cx="13901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high charge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6636126" y="1701596"/>
            <a:ext cx="4932482" cy="4424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Order of settings for high charge: </a:t>
            </a:r>
            <a:br>
              <a:rPr lang="en-GB" sz="2000" kern="0" dirty="0" smtClean="0"/>
            </a:br>
            <a:r>
              <a:rPr lang="en-GB" sz="2000" kern="0" dirty="0" smtClean="0"/>
              <a:t>40 </a:t>
            </a:r>
            <a:r>
              <a:rPr lang="en-GB" sz="2000" kern="0" dirty="0"/>
              <a:t>–</a:t>
            </a:r>
            <a:r>
              <a:rPr lang="en-GB" sz="2000" kern="0" dirty="0" smtClean="0"/>
              <a:t> 50 </a:t>
            </a:r>
            <a:r>
              <a:rPr lang="en-GB" sz="2000" kern="0" dirty="0"/>
              <a:t>–</a:t>
            </a:r>
            <a:r>
              <a:rPr lang="en-GB" sz="2000" kern="0" dirty="0" smtClean="0"/>
              <a:t> 60 </a:t>
            </a:r>
            <a:r>
              <a:rPr lang="en-GB" sz="2000" kern="0" dirty="0"/>
              <a:t>–</a:t>
            </a:r>
            <a:r>
              <a:rPr lang="en-GB" sz="2000" kern="0" dirty="0" smtClean="0"/>
              <a:t> 70 </a:t>
            </a:r>
            <a:r>
              <a:rPr lang="en-GB" sz="2000" kern="0" dirty="0"/>
              <a:t>–</a:t>
            </a:r>
            <a:r>
              <a:rPr lang="en-GB" sz="2000" kern="0" dirty="0" smtClean="0"/>
              <a:t> 30 </a:t>
            </a:r>
            <a:r>
              <a:rPr lang="en-GB" sz="2000" kern="0" dirty="0"/>
              <a:t>–</a:t>
            </a:r>
            <a:r>
              <a:rPr lang="en-GB" sz="2000" kern="0" dirty="0" smtClean="0"/>
              <a:t> 20 – 10</a:t>
            </a:r>
          </a:p>
          <a:p>
            <a:r>
              <a:rPr lang="en-GB" sz="2000" kern="0" dirty="0" smtClean="0"/>
              <a:t>Otherwise 10 to 70</a:t>
            </a:r>
          </a:p>
          <a:p>
            <a:endParaRPr lang="en-GB" sz="2000" kern="0" dirty="0"/>
          </a:p>
          <a:p>
            <a:r>
              <a:rPr lang="en-GB" sz="2000" kern="0" dirty="0" smtClean="0"/>
              <a:t>Blue: jitter runs</a:t>
            </a:r>
            <a:br>
              <a:rPr lang="en-GB" sz="2000" kern="0" dirty="0" smtClean="0"/>
            </a:br>
            <a:r>
              <a:rPr lang="en-GB" sz="2000" kern="0" dirty="0" smtClean="0"/>
              <a:t>(400 triggers)</a:t>
            </a:r>
            <a:br>
              <a:rPr lang="en-GB" sz="2000" kern="0" dirty="0" smtClean="0"/>
            </a:br>
            <a:endParaRPr lang="en-GB" sz="2000" kern="0" dirty="0" smtClean="0"/>
          </a:p>
          <a:p>
            <a:r>
              <a:rPr lang="en-GB" sz="2000" kern="0" dirty="0" smtClean="0"/>
              <a:t>Red: calibration runs </a:t>
            </a:r>
            <a:br>
              <a:rPr lang="en-GB" sz="2000" kern="0" dirty="0" smtClean="0"/>
            </a:br>
            <a:r>
              <a:rPr lang="en-GB" sz="2000" kern="0" dirty="0" smtClean="0"/>
              <a:t>(-2 </a:t>
            </a:r>
            <a:r>
              <a:rPr lang="el-GR" sz="2000" kern="0" dirty="0" smtClean="0"/>
              <a:t>μ</a:t>
            </a:r>
            <a:r>
              <a:rPr lang="en-GB" sz="2000" kern="0" dirty="0" smtClean="0"/>
              <a:t>m to +2 </a:t>
            </a:r>
            <a:r>
              <a:rPr lang="el-GR" sz="2000" kern="0" dirty="0" smtClean="0"/>
              <a:t>μ</a:t>
            </a:r>
            <a:r>
              <a:rPr lang="en-GB" sz="2000" kern="0" dirty="0" smtClean="0"/>
              <a:t>m, 100 triggers / setting)</a:t>
            </a:r>
          </a:p>
        </p:txBody>
      </p:sp>
    </p:spTree>
    <p:extLst>
      <p:ext uri="{BB962C8B-B14F-4D97-AF65-F5344CB8AC3E}">
        <p14:creationId xmlns:p14="http://schemas.microsoft.com/office/powerpoint/2010/main" val="44628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360" y="1602000"/>
            <a:ext cx="5858991" cy="45807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IPA waveforms – high charge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58991" cy="45807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6937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360" y="1602000"/>
            <a:ext cx="5858991" cy="45807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IPA waveforms – medium charge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58991" cy="45807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8963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361" y="1602000"/>
            <a:ext cx="5858991" cy="45807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IPA waveforms – low charge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58991" cy="45807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741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IPB waveforms – high charge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00" y="1602000"/>
            <a:ext cx="5858991" cy="458076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99456" y="4830251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+mj-lt"/>
              </a:rPr>
              <a:t>I</a:t>
            </a:r>
            <a:endParaRPr lang="en-GB" sz="4800" dirty="0">
              <a:latin typeface="+mj-lt"/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15103" cy="4580765"/>
          </a:xfrm>
        </p:spPr>
      </p:pic>
      <p:sp>
        <p:nvSpPr>
          <p:cNvPr id="20" name="TextBox 19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5511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Average IPB waveforms - medium charge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00" y="1602000"/>
            <a:ext cx="5858991" cy="45807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47728" y="1132760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9066549" y="11327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00200"/>
            <a:ext cx="5815103" cy="4580765"/>
          </a:xfrm>
        </p:spPr>
      </p:pic>
    </p:spTree>
    <p:extLst>
      <p:ext uri="{BB962C8B-B14F-4D97-AF65-F5344CB8AC3E}">
        <p14:creationId xmlns:p14="http://schemas.microsoft.com/office/powerpoint/2010/main" val="101576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4318</TotalTime>
  <Words>238</Words>
  <Application>Microsoft Office PowerPoint</Application>
  <PresentationFormat>Widescreen</PresentationFormat>
  <Paragraphs>100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Default Design</vt:lpstr>
      <vt:lpstr>FONT Meeting Friday 6 July 2018</vt:lpstr>
      <vt:lpstr>PowerPoint Presentation</vt:lpstr>
      <vt:lpstr>Integrated reference vs. upstream sum</vt:lpstr>
      <vt:lpstr>Charge as function of time</vt:lpstr>
      <vt:lpstr>Average IPA waveforms – high charge</vt:lpstr>
      <vt:lpstr>Average IPA waveforms – medium charge</vt:lpstr>
      <vt:lpstr>Average IPA waveforms – low charge</vt:lpstr>
      <vt:lpstr>Average IPB waveforms – high charge</vt:lpstr>
      <vt:lpstr>Average IPB waveforms - medium charge</vt:lpstr>
      <vt:lpstr>Average IPB waveforms - low charge</vt:lpstr>
      <vt:lpstr>Average IPC waveforms – high charge</vt:lpstr>
      <vt:lpstr>Average IPC waveforms – medium charge</vt:lpstr>
      <vt:lpstr>Average IPC waveforms – low charge</vt:lpstr>
      <vt:lpstr>Conclusion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116</cp:revision>
  <dcterms:created xsi:type="dcterms:W3CDTF">2009-05-21T13:39:04Z</dcterms:created>
  <dcterms:modified xsi:type="dcterms:W3CDTF">2018-07-05T16:37:09Z</dcterms:modified>
</cp:coreProperties>
</file>