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7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194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6168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3243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660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4042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173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346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3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202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560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36516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8A416-BEC7-4F16-819E-4F3585DCB22F}" type="datetimeFigureOut">
              <a:rPr lang="sv-SE" smtClean="0"/>
              <a:t>2018-08-22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1240C-2CF3-49DC-81B7-19AA98B979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974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3895" y="1403684"/>
            <a:ext cx="94660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smtClean="0">
                <a:latin typeface="Comic Sans MS" panose="030F0702030302020204" pitchFamily="66" charset="0"/>
              </a:rPr>
              <a:t>Summary of the results from tests of the SALTRO16 pre-series</a:t>
            </a:r>
          </a:p>
          <a:p>
            <a:endParaRPr lang="sv-SE" sz="2400" dirty="0">
              <a:latin typeface="Comic Sans MS" panose="030F0702030302020204" pitchFamily="66" charset="0"/>
            </a:endParaRPr>
          </a:p>
          <a:p>
            <a:pPr algn="ctr"/>
            <a:r>
              <a:rPr lang="sv-SE" dirty="0" smtClean="0">
                <a:latin typeface="Comic Sans MS" panose="030F0702030302020204" pitchFamily="66" charset="0"/>
              </a:rPr>
              <a:t>23.8.2018</a:t>
            </a:r>
          </a:p>
          <a:p>
            <a:pPr algn="ctr"/>
            <a:endParaRPr lang="sv-SE" dirty="0">
              <a:latin typeface="Comic Sans MS" panose="030F0702030302020204" pitchFamily="66" charset="0"/>
            </a:endParaRPr>
          </a:p>
          <a:p>
            <a:pPr algn="ctr"/>
            <a:r>
              <a:rPr lang="sv-SE" dirty="0" smtClean="0">
                <a:latin typeface="Comic Sans MS" panose="030F0702030302020204" pitchFamily="66" charset="0"/>
              </a:rPr>
              <a:t>Leif Jönsson</a:t>
            </a:r>
          </a:p>
          <a:p>
            <a:pPr algn="ctr"/>
            <a:r>
              <a:rPr lang="sv-SE" dirty="0" smtClean="0">
                <a:latin typeface="Comic Sans MS" panose="030F0702030302020204" pitchFamily="66" charset="0"/>
              </a:rPr>
              <a:t>(representing the Lund group)</a:t>
            </a:r>
            <a:endParaRPr lang="sv-S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6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1301" y="440573"/>
            <a:ext cx="112997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second pre-series</a:t>
            </a:r>
            <a:r>
              <a:rPr lang="sv-SE" dirty="0" smtClean="0">
                <a:latin typeface="Comic Sans MS" panose="030F0702030302020204" pitchFamily="66" charset="0"/>
              </a:rPr>
              <a:t>, containing 55 chips, </a:t>
            </a:r>
            <a:r>
              <a:rPr lang="sv-SE" dirty="0" smtClean="0">
                <a:latin typeface="Comic Sans MS" panose="030F0702030302020204" pitchFamily="66" charset="0"/>
              </a:rPr>
              <a:t>has </a:t>
            </a:r>
            <a:r>
              <a:rPr lang="sv-SE" dirty="0" smtClean="0">
                <a:latin typeface="Comic Sans MS" panose="030F0702030302020204" pitchFamily="66" charset="0"/>
              </a:rPr>
              <a:t>been tested using the Lund test board </a:t>
            </a:r>
            <a:r>
              <a:rPr lang="sv-SE" dirty="0" smtClean="0">
                <a:latin typeface="Comic Sans MS" panose="030F0702030302020204" pitchFamily="66" charset="0"/>
              </a:rPr>
              <a:t>. 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Lund test board: serial readout via a CPLD to an SRU. At its present status we are limited to reading out 2 out of 16 channels simultaneously.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T</a:t>
            </a:r>
            <a:r>
              <a:rPr lang="sv-SE" dirty="0" smtClean="0">
                <a:latin typeface="Comic Sans MS" panose="030F0702030302020204" pitchFamily="66" charset="0"/>
              </a:rPr>
              <a:t>he results </a:t>
            </a:r>
            <a:r>
              <a:rPr lang="sv-SE" dirty="0" smtClean="0">
                <a:latin typeface="Comic Sans MS" panose="030F0702030302020204" pitchFamily="66" charset="0"/>
              </a:rPr>
              <a:t>are </a:t>
            </a:r>
            <a:r>
              <a:rPr lang="sv-SE" dirty="0" smtClean="0">
                <a:latin typeface="Comic Sans MS" panose="030F0702030302020204" pitchFamily="66" charset="0"/>
              </a:rPr>
              <a:t>summarized below</a:t>
            </a:r>
            <a:r>
              <a:rPr lang="sv-SE" dirty="0" smtClean="0">
                <a:latin typeface="Comic Sans MS" panose="030F0702030302020204" pitchFamily="66" charset="0"/>
              </a:rPr>
              <a:t>: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46 chips passed the test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4 chips had bad ball attachement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1 chip had a failure in the bonding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1 chip had no connection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3 chips had probably faulty dies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Success rate: 83%</a:t>
            </a:r>
            <a:endParaRPr lang="sv-SE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The absence of proper connection in</a:t>
            </a:r>
            <a:r>
              <a:rPr lang="sv-SE" dirty="0" smtClean="0">
                <a:latin typeface="Comic Sans MS" panose="030F0702030302020204" pitchFamily="66" charset="0"/>
              </a:rPr>
              <a:t> one chip, was verified from measurements with the diode tester function of a voltmeter, by which it should be possible to probe the protection diodes in case of connection. 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We </a:t>
            </a:r>
            <a:r>
              <a:rPr lang="sv-SE" dirty="0" smtClean="0">
                <a:latin typeface="Comic Sans MS" panose="030F0702030302020204" pitchFamily="66" charset="0"/>
              </a:rPr>
              <a:t>think it is </a:t>
            </a:r>
            <a:r>
              <a:rPr lang="sv-SE" dirty="0" smtClean="0">
                <a:latin typeface="Comic Sans MS" panose="030F0702030302020204" pitchFamily="66" charset="0"/>
              </a:rPr>
              <a:t>unlikely </a:t>
            </a:r>
            <a:r>
              <a:rPr lang="sv-SE" dirty="0" smtClean="0">
                <a:latin typeface="Comic Sans MS" panose="030F0702030302020204" pitchFamily="66" charset="0"/>
              </a:rPr>
              <a:t>that </a:t>
            </a:r>
            <a:r>
              <a:rPr lang="sv-SE" dirty="0" smtClean="0">
                <a:latin typeface="Comic Sans MS" panose="030F0702030302020204" pitchFamily="66" charset="0"/>
              </a:rPr>
              <a:t>the lack of connection </a:t>
            </a:r>
            <a:r>
              <a:rPr lang="sv-SE" dirty="0" smtClean="0">
                <a:latin typeface="Comic Sans MS" panose="030F0702030302020204" pitchFamily="66" charset="0"/>
              </a:rPr>
              <a:t>is due to a die problem but more probably to a problem with </a:t>
            </a:r>
            <a:r>
              <a:rPr lang="sv-SE" smtClean="0">
                <a:latin typeface="Comic Sans MS" panose="030F0702030302020204" pitchFamily="66" charset="0"/>
              </a:rPr>
              <a:t>the bonding.</a:t>
            </a:r>
            <a:endParaRPr lang="sv-SE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3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7288" y="539014"/>
            <a:ext cx="11165236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first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pre-series</a:t>
            </a:r>
            <a:r>
              <a:rPr lang="sv-SE" dirty="0" smtClean="0">
                <a:latin typeface="Comic Sans MS" panose="030F0702030302020204" pitchFamily="66" charset="0"/>
              </a:rPr>
              <a:t>, </a:t>
            </a:r>
            <a:r>
              <a:rPr lang="sv-SE" dirty="0" smtClean="0">
                <a:latin typeface="Comic Sans MS" panose="030F0702030302020204" pitchFamily="66" charset="0"/>
              </a:rPr>
              <a:t>containing 34 </a:t>
            </a:r>
            <a:r>
              <a:rPr lang="sv-SE" dirty="0" smtClean="0">
                <a:latin typeface="Comic Sans MS" panose="030F0702030302020204" pitchFamily="66" charset="0"/>
              </a:rPr>
              <a:t>chips, has </a:t>
            </a:r>
            <a:r>
              <a:rPr lang="sv-SE" dirty="0" smtClean="0">
                <a:latin typeface="Comic Sans MS" panose="030F0702030302020204" pitchFamily="66" charset="0"/>
              </a:rPr>
              <a:t>also been tested </a:t>
            </a:r>
            <a:r>
              <a:rPr lang="sv-SE" dirty="0" smtClean="0">
                <a:latin typeface="Comic Sans MS" panose="030F0702030302020204" pitchFamily="66" charset="0"/>
              </a:rPr>
              <a:t>with </a:t>
            </a:r>
            <a:r>
              <a:rPr lang="sv-SE" dirty="0" smtClean="0">
                <a:latin typeface="Comic Sans MS" panose="030F0702030302020204" pitchFamily="66" charset="0"/>
              </a:rPr>
              <a:t>the </a:t>
            </a:r>
            <a:r>
              <a:rPr lang="sv-SE" dirty="0" smtClean="0">
                <a:latin typeface="Comic Sans MS" panose="030F0702030302020204" pitchFamily="66" charset="0"/>
              </a:rPr>
              <a:t>Lund </a:t>
            </a:r>
            <a:r>
              <a:rPr lang="sv-SE" dirty="0" smtClean="0">
                <a:latin typeface="Comic Sans MS" panose="030F0702030302020204" pitchFamily="66" charset="0"/>
              </a:rPr>
              <a:t>test </a:t>
            </a:r>
            <a:r>
              <a:rPr lang="sv-SE" dirty="0" smtClean="0">
                <a:latin typeface="Comic Sans MS" panose="030F0702030302020204" pitchFamily="66" charset="0"/>
              </a:rPr>
              <a:t>board. 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Chips with a disfunction were in addition tested with the CERN test board.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The results were coonsistent.</a:t>
            </a:r>
            <a:endParaRPr lang="sv-SE" dirty="0" smtClean="0"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>
                <a:latin typeface="Comic Sans MS" panose="030F0702030302020204" pitchFamily="66" charset="0"/>
              </a:rPr>
              <a:t>CERN test board: readout via the 40 bit ALTRO-bus. We have added an adaptor for the BGA-socket. </a:t>
            </a:r>
            <a:endParaRPr lang="sv-SE" dirty="0" smtClean="0">
              <a:latin typeface="Comic Sans MS" panose="030F0702030302020204" pitchFamily="66" charset="0"/>
            </a:endParaRPr>
          </a:p>
          <a:p>
            <a:endParaRPr lang="sv-SE" dirty="0" smtClean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The result was: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20 chips passed the test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6 chips had oscillating ADC values for one channel each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3 chips had bit problems, one channel per chip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1 chips had a short between power and ground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4 chips had no connection to the die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Success rate 59%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sv-SE" dirty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The lack of connection for four chips was verified in the same way as for the second pre-series.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It </a:t>
            </a:r>
            <a:r>
              <a:rPr lang="sv-SE" dirty="0" smtClean="0">
                <a:latin typeface="Comic Sans MS" panose="030F0702030302020204" pitchFamily="66" charset="0"/>
              </a:rPr>
              <a:t>is likely that the 4 chips with no connection to the die have a bonding problem.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 strange thing is that the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problem with oscillating ADC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values, which we observed in the first </a:t>
            </a: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batch, was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not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seen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 the second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one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sv-SE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15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9338" y="698269"/>
            <a:ext cx="1040060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latin typeface="Comic Sans MS" panose="030F0702030302020204" pitchFamily="66" charset="0"/>
              </a:rPr>
              <a:t>We have written to </a:t>
            </a:r>
            <a:r>
              <a:rPr lang="sv-SE" dirty="0" smtClean="0">
                <a:latin typeface="Comic Sans MS" panose="030F0702030302020204" pitchFamily="66" charset="0"/>
              </a:rPr>
              <a:t>the company</a:t>
            </a:r>
            <a:r>
              <a:rPr lang="sv-SE" dirty="0" smtClean="0">
                <a:latin typeface="Comic Sans MS" panose="030F0702030302020204" pitchFamily="66" charset="0"/>
              </a:rPr>
              <a:t> </a:t>
            </a:r>
            <a:r>
              <a:rPr lang="sv-SE" dirty="0" smtClean="0">
                <a:latin typeface="Comic Sans MS" panose="030F0702030302020204" pitchFamily="66" charset="0"/>
              </a:rPr>
              <a:t>and asked if they have understood the reason for the failure 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of the balling and bonding, and if they think this can be avoided in the future</a:t>
            </a:r>
            <a:r>
              <a:rPr lang="sv-SE" dirty="0" smtClean="0">
                <a:latin typeface="Comic Sans MS" panose="030F0702030302020204" pitchFamily="66" charset="0"/>
              </a:rPr>
              <a:t>. Already at the 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receival of  the chips the company informed us about the balling and bonding failures. Could be</a:t>
            </a:r>
          </a:p>
          <a:p>
            <a:r>
              <a:rPr lang="sv-SE" dirty="0">
                <a:latin typeface="Comic Sans MS" panose="030F0702030302020204" pitchFamily="66" charset="0"/>
              </a:rPr>
              <a:t>d</a:t>
            </a:r>
            <a:r>
              <a:rPr lang="sv-SE" dirty="0" smtClean="0">
                <a:latin typeface="Comic Sans MS" panose="030F0702030302020204" pitchFamily="66" charset="0"/>
              </a:rPr>
              <a:t>ue to start-up problems.</a:t>
            </a:r>
            <a:endParaRPr lang="sv-SE" dirty="0" smtClean="0"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We have also asked if they have a strategy to handle the variations in the die size.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We have asked for a prognosis of the mounting </a:t>
            </a:r>
            <a:r>
              <a:rPr lang="sv-SE" dirty="0" smtClean="0">
                <a:latin typeface="Comic Sans MS" panose="030F0702030302020204" pitchFamily="66" charset="0"/>
              </a:rPr>
              <a:t>success </a:t>
            </a:r>
            <a:r>
              <a:rPr lang="sv-SE" dirty="0" smtClean="0">
                <a:latin typeface="Comic Sans MS" panose="030F0702030302020204" pitchFamily="66" charset="0"/>
              </a:rPr>
              <a:t>rate </a:t>
            </a:r>
            <a:r>
              <a:rPr lang="sv-SE" dirty="0" smtClean="0">
                <a:latin typeface="Comic Sans MS" panose="030F0702030302020204" pitchFamily="66" charset="0"/>
              </a:rPr>
              <a:t>for future production</a:t>
            </a:r>
            <a:r>
              <a:rPr lang="sv-SE" dirty="0" smtClean="0">
                <a:latin typeface="Comic Sans MS" panose="030F0702030302020204" pitchFamily="66" charset="0"/>
              </a:rPr>
              <a:t>.</a:t>
            </a:r>
            <a:endParaRPr lang="sv-SE" dirty="0" smtClean="0"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If we get satisfactory answers we are prepared to request a </a:t>
            </a:r>
            <a:r>
              <a:rPr lang="sv-SE" dirty="0" smtClean="0">
                <a:latin typeface="Comic Sans MS" panose="030F0702030302020204" pitchFamily="66" charset="0"/>
              </a:rPr>
              <a:t>quote </a:t>
            </a:r>
            <a:r>
              <a:rPr lang="sv-SE" dirty="0" smtClean="0">
                <a:latin typeface="Comic Sans MS" panose="030F0702030302020204" pitchFamily="66" charset="0"/>
              </a:rPr>
              <a:t>for the full production</a:t>
            </a:r>
            <a:r>
              <a:rPr lang="sv-SE" dirty="0" smtClean="0">
                <a:latin typeface="Comic Sans MS" panose="030F0702030302020204" pitchFamily="66" charset="0"/>
              </a:rPr>
              <a:t>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We are puzzled about the significantly different success rates in the two pre-series.</a:t>
            </a:r>
            <a:endParaRPr lang="sv-SE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920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468</Words>
  <Application>Microsoft Office PowerPoint</Application>
  <PresentationFormat>Widescreen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Leif</dc:creator>
  <cp:lastModifiedBy>Leif</cp:lastModifiedBy>
  <cp:revision>31</cp:revision>
  <dcterms:created xsi:type="dcterms:W3CDTF">2018-08-21T12:32:22Z</dcterms:created>
  <dcterms:modified xsi:type="dcterms:W3CDTF">2018-08-22T13:22:36Z</dcterms:modified>
</cp:coreProperties>
</file>